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3"/>
  </p:notesMasterIdLst>
  <p:handoutMasterIdLst>
    <p:handoutMasterId r:id="rId24"/>
  </p:handoutMasterIdLst>
  <p:sldIdLst>
    <p:sldId id="312" r:id="rId5"/>
    <p:sldId id="304" r:id="rId6"/>
    <p:sldId id="307" r:id="rId7"/>
    <p:sldId id="281" r:id="rId8"/>
    <p:sldId id="282" r:id="rId9"/>
    <p:sldId id="323" r:id="rId10"/>
    <p:sldId id="314" r:id="rId11"/>
    <p:sldId id="315" r:id="rId12"/>
    <p:sldId id="317" r:id="rId13"/>
    <p:sldId id="318" r:id="rId14"/>
    <p:sldId id="324" r:id="rId15"/>
    <p:sldId id="325" r:id="rId16"/>
    <p:sldId id="326" r:id="rId17"/>
    <p:sldId id="319" r:id="rId18"/>
    <p:sldId id="327" r:id="rId19"/>
    <p:sldId id="322" r:id="rId20"/>
    <p:sldId id="321" r:id="rId21"/>
    <p:sldId id="297" r:id="rId2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5388" autoAdjust="0"/>
  </p:normalViewPr>
  <p:slideViewPr>
    <p:cSldViewPr snapToGrid="0" snapToObjects="1">
      <p:cViewPr varScale="1">
        <p:scale>
          <a:sx n="248" d="100"/>
          <a:sy n="248" d="100"/>
        </p:scale>
        <p:origin x="222" y="270"/>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Time series </a:t>
            </a:r>
            <a:r>
              <a:rPr lang="en-US" dirty="0" err="1"/>
              <a:t>alalyst</a:t>
            </a:r>
            <a:endParaRPr lang="en-US" dirty="0"/>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1431985" y="2070056"/>
            <a:ext cx="6970143" cy="1012782"/>
          </a:xfrm>
        </p:spPr>
        <p:txBody>
          <a:bodyPr/>
          <a:lstStyle/>
          <a:p>
            <a:pPr algn="r" rtl="1"/>
            <a:r>
              <a:rPr lang="ar-SA" dirty="0">
                <a:cs typeface="B Nazanin" panose="00000400000000000000" pitchFamily="2" charset="-78"/>
              </a:rPr>
              <a:t>انواع ریشه‌ها و تأثیر آن‌ها بر حل معادلات</a:t>
            </a:r>
            <a:endParaRPr lang="en-US" dirty="0">
              <a:cs typeface="B Nazanin" panose="00000400000000000000" pitchFamily="2" charset="-78"/>
            </a:endParaRP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914400" y="3419004"/>
            <a:ext cx="7487728" cy="1360315"/>
          </a:xfrm>
        </p:spPr>
        <p:txBody>
          <a:bodyPr/>
          <a:lstStyle/>
          <a:p>
            <a:pPr algn="r" rtl="1"/>
            <a:r>
              <a:rPr lang="ar-SA" dirty="0">
                <a:cs typeface="B Nazanin" panose="00000400000000000000" pitchFamily="2" charset="-78"/>
              </a:rPr>
              <a:t>حال که معادلات تفاضلی را تعریف کردیم، باید با ریشه‌های این معادلات آشنا شویم. برای حل معادلات تفاضلی، باید ریشه‌های مربوط به معادله‌ای که داریم را پیدا کنیم. بسته به نوع ریشه‌ها، رفتارهای مختلفی در مدل‌های </a:t>
            </a:r>
            <a:r>
              <a:rPr lang="en-US" dirty="0">
                <a:cs typeface="B Nazanin" panose="00000400000000000000" pitchFamily="2" charset="-78"/>
              </a:rPr>
              <a:t>AR </a:t>
            </a:r>
            <a:r>
              <a:rPr lang="ar-SA" dirty="0">
                <a:cs typeface="B Nazanin" panose="00000400000000000000" pitchFamily="2" charset="-78"/>
              </a:rPr>
              <a:t>داریم.</a:t>
            </a:r>
            <a:endParaRPr lang="en-US" dirty="0">
              <a:cs typeface="B Nazanin" panose="00000400000000000000" pitchFamily="2" charset="-78"/>
            </a:endParaRPr>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4072101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582A8FF-8273-6860-E43C-CE20B01FCD08}"/>
              </a:ext>
            </a:extLst>
          </p:cNvPr>
          <p:cNvSpPr>
            <a:spLocks noGrp="1"/>
          </p:cNvSpPr>
          <p:nvPr>
            <p:ph type="sldNum" sz="quarter" idx="10"/>
          </p:nvPr>
        </p:nvSpPr>
        <p:spPr/>
        <p:txBody>
          <a:bodyPr/>
          <a:lstStyle/>
          <a:p>
            <a:fld id="{48F63A3B-78C7-47BE-AE5E-E10140E04643}" type="slidenum">
              <a:rPr lang="en-US" smtClean="0"/>
              <a:pPr/>
              <a:t>11</a:t>
            </a:fld>
            <a:endParaRPr lang="en-US" dirty="0"/>
          </a:p>
        </p:txBody>
      </p:sp>
      <p:pic>
        <p:nvPicPr>
          <p:cNvPr id="10" name="Picture 9">
            <a:extLst>
              <a:ext uri="{FF2B5EF4-FFF2-40B4-BE49-F238E27FC236}">
                <a16:creationId xmlns:a16="http://schemas.microsoft.com/office/drawing/2014/main" id="{4DB2A2AF-5E32-666D-6082-8686EF7212A7}"/>
              </a:ext>
            </a:extLst>
          </p:cNvPr>
          <p:cNvPicPr>
            <a:picLocks noChangeAspect="1"/>
          </p:cNvPicPr>
          <p:nvPr/>
        </p:nvPicPr>
        <p:blipFill>
          <a:blip r:embed="rId2"/>
          <a:stretch>
            <a:fillRect/>
          </a:stretch>
        </p:blipFill>
        <p:spPr>
          <a:xfrm>
            <a:off x="1421755" y="2457657"/>
            <a:ext cx="7530517" cy="1942685"/>
          </a:xfrm>
          <a:prstGeom prst="rect">
            <a:avLst/>
          </a:prstGeom>
        </p:spPr>
      </p:pic>
    </p:spTree>
    <p:extLst>
      <p:ext uri="{BB962C8B-B14F-4D97-AF65-F5344CB8AC3E}">
        <p14:creationId xmlns:p14="http://schemas.microsoft.com/office/powerpoint/2010/main" val="541112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436FDEF-811B-44D8-C350-81DAC7CE8145}"/>
              </a:ext>
            </a:extLst>
          </p:cNvPr>
          <p:cNvSpPr>
            <a:spLocks noGrp="1"/>
          </p:cNvSpPr>
          <p:nvPr>
            <p:ph type="sldNum" sz="quarter" idx="10"/>
          </p:nvPr>
        </p:nvSpPr>
        <p:spPr/>
        <p:txBody>
          <a:bodyPr/>
          <a:lstStyle/>
          <a:p>
            <a:fld id="{48F63A3B-78C7-47BE-AE5E-E10140E04643}" type="slidenum">
              <a:rPr lang="en-US" smtClean="0"/>
              <a:pPr/>
              <a:t>12</a:t>
            </a:fld>
            <a:endParaRPr lang="en-US" dirty="0"/>
          </a:p>
        </p:txBody>
      </p:sp>
      <p:pic>
        <p:nvPicPr>
          <p:cNvPr id="7" name="Picture 6">
            <a:extLst>
              <a:ext uri="{FF2B5EF4-FFF2-40B4-BE49-F238E27FC236}">
                <a16:creationId xmlns:a16="http://schemas.microsoft.com/office/drawing/2014/main" id="{293B3974-A9E1-3433-A906-F7AC828F8563}"/>
              </a:ext>
            </a:extLst>
          </p:cNvPr>
          <p:cNvPicPr>
            <a:picLocks noChangeAspect="1"/>
          </p:cNvPicPr>
          <p:nvPr/>
        </p:nvPicPr>
        <p:blipFill>
          <a:blip r:embed="rId2"/>
          <a:stretch>
            <a:fillRect/>
          </a:stretch>
        </p:blipFill>
        <p:spPr>
          <a:xfrm>
            <a:off x="948603" y="2334853"/>
            <a:ext cx="8006896" cy="2021487"/>
          </a:xfrm>
          <a:prstGeom prst="rect">
            <a:avLst/>
          </a:prstGeom>
        </p:spPr>
      </p:pic>
    </p:spTree>
    <p:extLst>
      <p:ext uri="{BB962C8B-B14F-4D97-AF65-F5344CB8AC3E}">
        <p14:creationId xmlns:p14="http://schemas.microsoft.com/office/powerpoint/2010/main" val="4236154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E8D472E-1F5A-5C49-90BE-2F9BC0C84859}"/>
              </a:ext>
            </a:extLst>
          </p:cNvPr>
          <p:cNvSpPr>
            <a:spLocks noGrp="1"/>
          </p:cNvSpPr>
          <p:nvPr>
            <p:ph type="sldNum" sz="quarter" idx="10"/>
          </p:nvPr>
        </p:nvSpPr>
        <p:spPr/>
        <p:txBody>
          <a:bodyPr/>
          <a:lstStyle/>
          <a:p>
            <a:fld id="{48F63A3B-78C7-47BE-AE5E-E10140E04643}" type="slidenum">
              <a:rPr lang="en-US" smtClean="0"/>
              <a:pPr/>
              <a:t>13</a:t>
            </a:fld>
            <a:endParaRPr lang="en-US" dirty="0"/>
          </a:p>
        </p:txBody>
      </p:sp>
      <p:pic>
        <p:nvPicPr>
          <p:cNvPr id="7" name="Picture 6">
            <a:extLst>
              <a:ext uri="{FF2B5EF4-FFF2-40B4-BE49-F238E27FC236}">
                <a16:creationId xmlns:a16="http://schemas.microsoft.com/office/drawing/2014/main" id="{C2932655-A9E0-554A-79A6-7746A58ABC49}"/>
              </a:ext>
            </a:extLst>
          </p:cNvPr>
          <p:cNvPicPr>
            <a:picLocks noChangeAspect="1"/>
          </p:cNvPicPr>
          <p:nvPr/>
        </p:nvPicPr>
        <p:blipFill>
          <a:blip r:embed="rId2"/>
          <a:stretch>
            <a:fillRect/>
          </a:stretch>
        </p:blipFill>
        <p:spPr>
          <a:xfrm>
            <a:off x="810884" y="2485893"/>
            <a:ext cx="8125408" cy="2165317"/>
          </a:xfrm>
          <a:prstGeom prst="rect">
            <a:avLst/>
          </a:prstGeom>
        </p:spPr>
      </p:pic>
    </p:spTree>
    <p:extLst>
      <p:ext uri="{BB962C8B-B14F-4D97-AF65-F5344CB8AC3E}">
        <p14:creationId xmlns:p14="http://schemas.microsoft.com/office/powerpoint/2010/main" val="2701207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46589" y="1831084"/>
            <a:ext cx="9879437" cy="980844"/>
          </a:xfrm>
        </p:spPr>
        <p:txBody>
          <a:bodyPr/>
          <a:lstStyle/>
          <a:p>
            <a:pPr algn="r" rtl="1"/>
            <a:r>
              <a:rPr lang="ar-SA" dirty="0"/>
              <a:t>کاربرد در مدل </a:t>
            </a:r>
            <a:r>
              <a:rPr lang="en-US" dirty="0"/>
              <a:t>AR(2)</a:t>
            </a: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1550564" y="3079631"/>
            <a:ext cx="10017459" cy="2344118"/>
          </a:xfrm>
        </p:spPr>
        <p:txBody>
          <a:bodyPr/>
          <a:lstStyle/>
          <a:p>
            <a:pPr algn="r" rtl="1"/>
            <a:r>
              <a:rPr lang="ar-SA" dirty="0">
                <a:cs typeface="B Nazanin" panose="00000400000000000000" pitchFamily="2" charset="-78"/>
              </a:rPr>
              <a:t>حالا که با ریشه‌ها آشنا شدیم، بیایید به مدل </a:t>
            </a:r>
            <a:r>
              <a:rPr lang="en-US" b="1" dirty="0">
                <a:cs typeface="B Nazanin" panose="00000400000000000000" pitchFamily="2" charset="-78"/>
              </a:rPr>
              <a:t>AR(2)</a:t>
            </a:r>
            <a:r>
              <a:rPr lang="en-US" dirty="0">
                <a:cs typeface="B Nazanin" panose="00000400000000000000" pitchFamily="2" charset="-78"/>
              </a:rPr>
              <a:t> </a:t>
            </a:r>
            <a:r>
              <a:rPr lang="ar-SA" dirty="0">
                <a:cs typeface="B Nazanin" panose="00000400000000000000" pitchFamily="2" charset="-78"/>
              </a:rPr>
              <a:t>بپردازیم. در مدل </a:t>
            </a:r>
            <a:r>
              <a:rPr lang="en-US" dirty="0">
                <a:cs typeface="B Nazanin" panose="00000400000000000000" pitchFamily="2" charset="-78"/>
              </a:rPr>
              <a:t>AR(2)، </a:t>
            </a:r>
            <a:r>
              <a:rPr lang="ar-SA" dirty="0">
                <a:cs typeface="B Nazanin" panose="00000400000000000000" pitchFamily="2" charset="-78"/>
              </a:rPr>
              <a:t>رابطه خودهمبستگی به صورت معادله تفاضلی زیر است:</a:t>
            </a:r>
            <a:endParaRPr lang="en-US" dirty="0">
              <a:cs typeface="B Nazanin" panose="00000400000000000000" pitchFamily="2" charset="-78"/>
            </a:endParaRPr>
          </a:p>
          <a:p>
            <a:pPr algn="l"/>
            <a:r>
              <a:rPr lang="pt-BR" dirty="0">
                <a:cs typeface="B Nazanin" panose="00000400000000000000" pitchFamily="2" charset="-78"/>
              </a:rPr>
              <a:t>ρ(h) − φ1ρ(h − 1) − φ2ρ(h − 2) = 0, h= 1, 2, . . . .</a:t>
            </a:r>
          </a:p>
          <a:p>
            <a:pPr algn="r" rtl="1"/>
            <a:r>
              <a:rPr lang="ar-SA" dirty="0">
                <a:cs typeface="B Nazanin" panose="00000400000000000000" pitchFamily="2" charset="-78"/>
              </a:rPr>
              <a:t>در این معادله، </a:t>
            </a:r>
            <a:r>
              <a:rPr lang="el-GR" dirty="0">
                <a:cs typeface="B Nazanin" panose="00000400000000000000" pitchFamily="2" charset="-78"/>
              </a:rPr>
              <a:t>ϕ 1​  </a:t>
            </a:r>
            <a:r>
              <a:rPr lang="ar-SA" dirty="0">
                <a:cs typeface="B Nazanin" panose="00000400000000000000" pitchFamily="2" charset="-78"/>
              </a:rPr>
              <a:t>و </a:t>
            </a:r>
            <a:r>
              <a:rPr lang="el-GR" dirty="0">
                <a:cs typeface="B Nazanin" panose="00000400000000000000" pitchFamily="2" charset="-78"/>
              </a:rPr>
              <a:t>ϕ 2​  </a:t>
            </a:r>
            <a:r>
              <a:rPr lang="ar-SA" dirty="0">
                <a:cs typeface="B Nazanin" panose="00000400000000000000" pitchFamily="2" charset="-78"/>
              </a:rPr>
              <a:t>ضرایب مدل </a:t>
            </a:r>
            <a:r>
              <a:rPr lang="en-US" dirty="0">
                <a:cs typeface="B Nazanin" panose="00000400000000000000" pitchFamily="2" charset="-78"/>
              </a:rPr>
              <a:t>AR(2) </a:t>
            </a:r>
            <a:r>
              <a:rPr lang="ar-SA" dirty="0">
                <a:cs typeface="B Nazanin" panose="00000400000000000000" pitchFamily="2" charset="-78"/>
              </a:rPr>
              <a:t>هستند. در این مدل نیز، همانند </a:t>
            </a:r>
            <a:r>
              <a:rPr lang="en-US" dirty="0">
                <a:cs typeface="B Nazanin" panose="00000400000000000000" pitchFamily="2" charset="-78"/>
              </a:rPr>
              <a:t>AR(1)، </a:t>
            </a:r>
            <a:r>
              <a:rPr lang="ar-SA" dirty="0">
                <a:cs typeface="B Nazanin" panose="00000400000000000000" pitchFamily="2" charset="-78"/>
              </a:rPr>
              <a:t>رفتار خودهمبستگی به نوع ریشه‌های معادله بستگی دارد.</a:t>
            </a:r>
            <a:endParaRPr lang="en-US" dirty="0">
              <a:cs typeface="B Nazanin" panose="00000400000000000000" pitchFamily="2" charset="-78"/>
            </a:endParaRP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14</a:t>
            </a:fld>
            <a:endParaRPr lang="en-US" dirty="0"/>
          </a:p>
        </p:txBody>
      </p:sp>
    </p:spTree>
    <p:extLst>
      <p:ext uri="{BB962C8B-B14F-4D97-AF65-F5344CB8AC3E}">
        <p14:creationId xmlns:p14="http://schemas.microsoft.com/office/powerpoint/2010/main" val="3969996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ADE7F1-2A76-C5E5-FEBC-C70A45EC34C7}"/>
              </a:ext>
            </a:extLst>
          </p:cNvPr>
          <p:cNvSpPr>
            <a:spLocks noGrp="1"/>
          </p:cNvSpPr>
          <p:nvPr>
            <p:ph type="body" sz="quarter" idx="13"/>
          </p:nvPr>
        </p:nvSpPr>
        <p:spPr>
          <a:xfrm>
            <a:off x="1550564" y="2331958"/>
            <a:ext cx="9413610" cy="3704266"/>
          </a:xfrm>
        </p:spPr>
        <p:txBody>
          <a:bodyPr/>
          <a:lstStyle/>
          <a:p>
            <a:pPr algn="r" rtl="1"/>
            <a:r>
              <a:rPr lang="ar-SA" b="1" dirty="0">
                <a:cs typeface="B Nazanin" panose="00000400000000000000" pitchFamily="2" charset="-78"/>
              </a:rPr>
              <a:t>سه حالت مختلف برای ریشه‌ها در مدل </a:t>
            </a:r>
            <a:r>
              <a:rPr lang="en-US" b="1" dirty="0">
                <a:cs typeface="B Nazanin" panose="00000400000000000000" pitchFamily="2" charset="-78"/>
              </a:rPr>
              <a:t>AR(2):</a:t>
            </a:r>
          </a:p>
          <a:p>
            <a:pPr algn="r" rtl="1">
              <a:buFont typeface="+mj-lt"/>
              <a:buAutoNum type="arabicPeriod"/>
            </a:pPr>
            <a:r>
              <a:rPr lang="ar-SA" b="1" dirty="0">
                <a:cs typeface="B Nazanin" panose="00000400000000000000" pitchFamily="2" charset="-78"/>
              </a:rPr>
              <a:t>ریشه‌های حقیقی و متمایز:</a:t>
            </a:r>
            <a:r>
              <a:rPr lang="ar-SA" dirty="0">
                <a:cs typeface="B Nazanin" panose="00000400000000000000" pitchFamily="2" charset="-78"/>
              </a:rPr>
              <a:t> در این حالت، خودهمبستگی به طور نمایی کاهش می‌یابد و به صفر میل می‌کند.</a:t>
            </a:r>
          </a:p>
          <a:p>
            <a:pPr algn="r" rtl="1">
              <a:buFont typeface="+mj-lt"/>
              <a:buAutoNum type="arabicPeriod"/>
            </a:pPr>
            <a:r>
              <a:rPr lang="ar-SA" b="1" dirty="0">
                <a:cs typeface="B Nazanin" panose="00000400000000000000" pitchFamily="2" charset="-78"/>
              </a:rPr>
              <a:t>ریشه‌های تکراری حقیقی:</a:t>
            </a:r>
            <a:r>
              <a:rPr lang="ar-SA" dirty="0">
                <a:cs typeface="B Nazanin" panose="00000400000000000000" pitchFamily="2" charset="-78"/>
              </a:rPr>
              <a:t> در این حالت، خودهمبستگی به صورت نمایی کاهش می‌یابد، اما با اضافه شدن مولفه‌ای وابسته به زمان (</a:t>
            </a:r>
            <a:r>
              <a:rPr lang="en-US" dirty="0">
                <a:cs typeface="B Nazanin" panose="00000400000000000000" pitchFamily="2" charset="-78"/>
              </a:rPr>
              <a:t>n) </a:t>
            </a:r>
            <a:r>
              <a:rPr lang="ar-SA" dirty="0">
                <a:cs typeface="B Nazanin" panose="00000400000000000000" pitchFamily="2" charset="-78"/>
              </a:rPr>
              <a:t>که نشان‌دهنده کاهش آرام‌تر است.</a:t>
            </a:r>
          </a:p>
          <a:p>
            <a:pPr algn="r" rtl="1">
              <a:buFont typeface="+mj-lt"/>
              <a:buAutoNum type="arabicPeriod"/>
            </a:pPr>
            <a:r>
              <a:rPr lang="ar-SA" b="1" dirty="0">
                <a:cs typeface="B Nazanin" panose="00000400000000000000" pitchFamily="2" charset="-78"/>
              </a:rPr>
              <a:t>ریشه‌های مختلط:</a:t>
            </a:r>
            <a:r>
              <a:rPr lang="ar-SA" dirty="0">
                <a:cs typeface="B Nazanin" panose="00000400000000000000" pitchFamily="2" charset="-78"/>
              </a:rPr>
              <a:t> در این حالت، خودهمبستگی به صورت نوسانی و نمایی کاهش می‌یابد. این نوع رفتار معمولاً زمانی اتفاق می‌افتد که ریشه‌ها مختلط باشند و سری زمانی حالت </a:t>
            </a:r>
            <a:r>
              <a:rPr lang="ar-SA" b="1" dirty="0">
                <a:cs typeface="B Nazanin" panose="00000400000000000000" pitchFamily="2" charset="-78"/>
              </a:rPr>
              <a:t>پیش‌سایکل</a:t>
            </a:r>
            <a:r>
              <a:rPr lang="ar-SA" dirty="0">
                <a:cs typeface="B Nazanin" panose="00000400000000000000" pitchFamily="2" charset="-78"/>
              </a:rPr>
              <a:t> </a:t>
            </a:r>
            <a:r>
              <a:rPr lang="en-US">
                <a:cs typeface="B Nazanin" panose="00000400000000000000" pitchFamily="2" charset="-78"/>
              </a:rPr>
              <a:t>pseudo-cyclic </a:t>
            </a:r>
            <a:r>
              <a:rPr lang="ar-SA" dirty="0">
                <a:cs typeface="B Nazanin" panose="00000400000000000000" pitchFamily="2" charset="-78"/>
              </a:rPr>
              <a:t>داشته باشد.</a:t>
            </a:r>
          </a:p>
          <a:p>
            <a:pPr algn="r" rtl="1"/>
            <a:endParaRPr lang="en-US" dirty="0">
              <a:cs typeface="B Nazanin" panose="00000400000000000000" pitchFamily="2" charset="-78"/>
            </a:endParaRPr>
          </a:p>
        </p:txBody>
      </p:sp>
      <p:sp>
        <p:nvSpPr>
          <p:cNvPr id="5" name="Slide Number Placeholder 4">
            <a:extLst>
              <a:ext uri="{FF2B5EF4-FFF2-40B4-BE49-F238E27FC236}">
                <a16:creationId xmlns:a16="http://schemas.microsoft.com/office/drawing/2014/main" id="{5C1C4943-858C-7941-50AD-0B332D711D43}"/>
              </a:ext>
            </a:extLst>
          </p:cNvPr>
          <p:cNvSpPr>
            <a:spLocks noGrp="1"/>
          </p:cNvSpPr>
          <p:nvPr>
            <p:ph type="sldNum" sz="quarter" idx="10"/>
          </p:nvPr>
        </p:nvSpPr>
        <p:spPr/>
        <p:txBody>
          <a:bodyPr/>
          <a:lstStyle/>
          <a:p>
            <a:fld id="{48F63A3B-78C7-47BE-AE5E-E10140E04643}" type="slidenum">
              <a:rPr lang="en-US" smtClean="0"/>
              <a:pPr/>
              <a:t>15</a:t>
            </a:fld>
            <a:endParaRPr lang="en-US" dirty="0"/>
          </a:p>
        </p:txBody>
      </p:sp>
    </p:spTree>
    <p:extLst>
      <p:ext uri="{BB962C8B-B14F-4D97-AF65-F5344CB8AC3E}">
        <p14:creationId xmlns:p14="http://schemas.microsoft.com/office/powerpoint/2010/main" val="2602273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16</a:t>
            </a:fld>
            <a:endParaRPr lang="en-US" dirty="0"/>
          </a:p>
        </p:txBody>
      </p:sp>
      <p:pic>
        <p:nvPicPr>
          <p:cNvPr id="10" name="Picture 9">
            <a:extLst>
              <a:ext uri="{FF2B5EF4-FFF2-40B4-BE49-F238E27FC236}">
                <a16:creationId xmlns:a16="http://schemas.microsoft.com/office/drawing/2014/main" id="{AB4A9B93-65DD-49FD-8F14-B29274C2A965}"/>
              </a:ext>
            </a:extLst>
          </p:cNvPr>
          <p:cNvPicPr>
            <a:picLocks noChangeAspect="1"/>
          </p:cNvPicPr>
          <p:nvPr/>
        </p:nvPicPr>
        <p:blipFill>
          <a:blip r:embed="rId3"/>
          <a:stretch>
            <a:fillRect/>
          </a:stretch>
        </p:blipFill>
        <p:spPr>
          <a:xfrm>
            <a:off x="1258323" y="429464"/>
            <a:ext cx="9675353" cy="6428536"/>
          </a:xfrm>
          <a:prstGeom prst="rect">
            <a:avLst/>
          </a:prstGeom>
        </p:spPr>
      </p:pic>
    </p:spTree>
    <p:extLst>
      <p:ext uri="{BB962C8B-B14F-4D97-AF65-F5344CB8AC3E}">
        <p14:creationId xmlns:p14="http://schemas.microsoft.com/office/powerpoint/2010/main" val="1686213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2078206"/>
            <a:ext cx="9875463" cy="999746"/>
          </a:xfrm>
        </p:spPr>
        <p:txBody>
          <a:bodyPr/>
          <a:lstStyle/>
          <a:p>
            <a:pPr algn="r"/>
            <a:r>
              <a:rPr lang="fa-IR" dirty="0">
                <a:cs typeface="B Nazanin" panose="00000400000000000000" pitchFamily="2" charset="-78"/>
              </a:rPr>
              <a:t>نتیجه گیری</a:t>
            </a:r>
            <a:endParaRPr lang="en-US" dirty="0">
              <a:cs typeface="B Nazanin" panose="00000400000000000000" pitchFamily="2" charset="-78"/>
            </a:endParaRP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650108" y="3347048"/>
            <a:ext cx="9775919" cy="1269927"/>
          </a:xfrm>
        </p:spPr>
        <p:txBody>
          <a:bodyPr>
            <a:normAutofit/>
          </a:bodyPr>
          <a:lstStyle/>
          <a:p>
            <a:pPr marL="0" indent="0" algn="r" rtl="1">
              <a:buNone/>
            </a:pPr>
            <a:r>
              <a:rPr lang="ar-SA" dirty="0">
                <a:cs typeface="B Nazanin" panose="00000400000000000000" pitchFamily="2" charset="-78"/>
              </a:rPr>
              <a:t>در نهایت، معادلات تفاضلی ابزاری قدرتمند برای تحلیل مدل‌های </a:t>
            </a:r>
            <a:r>
              <a:rPr lang="en-US" dirty="0">
                <a:cs typeface="B Nazanin" panose="00000400000000000000" pitchFamily="2" charset="-78"/>
              </a:rPr>
              <a:t>ARIMA </a:t>
            </a:r>
            <a:r>
              <a:rPr lang="ar-SA" dirty="0">
                <a:cs typeface="B Nazanin" panose="00000400000000000000" pitchFamily="2" charset="-78"/>
              </a:rPr>
              <a:t>هستند. با استفاده از این معادلات، می‌توانیم رفتار خودهمبستگی سری‌های زمانی را درک کرده و پیش‌بینی‌های دقیق‌تری انجام دهیم. بسته به نوع ریشه‌ها، خودهمبستگی می‌تواند به طور نمایی کاهش یابد یا به صورت نوسانی کاهش پیدا کند. این موضوع برای شبیه‌سازی و پیش‌بینی سری‌های زمانی بسیار اهمیت دارد.</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17</a:t>
            </a:fld>
            <a:endParaRPr lang="en-US" dirty="0"/>
          </a:p>
        </p:txBody>
      </p:sp>
    </p:spTree>
    <p:extLst>
      <p:ext uri="{BB962C8B-B14F-4D97-AF65-F5344CB8AC3E}">
        <p14:creationId xmlns:p14="http://schemas.microsoft.com/office/powerpoint/2010/main" val="2498021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854679"/>
            <a:ext cx="3338423" cy="733952"/>
          </a:xfrm>
        </p:spPr>
        <p:txBody>
          <a:bodyPr/>
          <a:lstStyle/>
          <a:p>
            <a:r>
              <a:rPr lang="en-US" dirty="0" err="1"/>
              <a:t>Acf</a:t>
            </a:r>
            <a:r>
              <a:rPr lang="en-US" dirty="0"/>
              <a:t> &amp; </a:t>
            </a:r>
            <a:r>
              <a:rPr lang="en-US" dirty="0" err="1"/>
              <a:t>pacf</a:t>
            </a:r>
            <a:endParaRPr lang="en-US"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5676181" cy="3207344"/>
          </a:xfrm>
        </p:spPr>
        <p:txBody>
          <a:bodyPr>
            <a:normAutofit/>
          </a:bodyPr>
          <a:lstStyle/>
          <a:p>
            <a:pPr algn="r" rtl="1"/>
            <a:r>
              <a:rPr lang="ar-SA" sz="1600" dirty="0">
                <a:cs typeface="B Nazanin" panose="00000400000000000000" pitchFamily="2" charset="-78"/>
              </a:rPr>
              <a:t>در این </a:t>
            </a:r>
            <a:r>
              <a:rPr lang="fa-IR" sz="1600" dirty="0">
                <a:cs typeface="B Nazanin" panose="00000400000000000000" pitchFamily="2" charset="-78"/>
              </a:rPr>
              <a:t>بخش</a:t>
            </a:r>
            <a:r>
              <a:rPr lang="ar-SA" sz="1600" dirty="0">
                <a:cs typeface="B Nazanin" panose="00000400000000000000" pitchFamily="2" charset="-78"/>
              </a:rPr>
              <a:t> قصد داریم به یکی از ابزارهای اساسی در تحلیل سری‌های زمانی، یعنی</a:t>
            </a:r>
            <a:endParaRPr lang="en-US" sz="1600" dirty="0">
              <a:cs typeface="B Nazanin" panose="00000400000000000000" pitchFamily="2" charset="-78"/>
            </a:endParaRPr>
          </a:p>
          <a:p>
            <a:r>
              <a:rPr lang="ar-SA" sz="1600" dirty="0">
                <a:cs typeface="B Nazanin" panose="00000400000000000000" pitchFamily="2" charset="-78"/>
              </a:rPr>
              <a:t> </a:t>
            </a:r>
            <a:r>
              <a:rPr lang="en-US" sz="1600" b="1" dirty="0">
                <a:cs typeface="B Nazanin" panose="00000400000000000000" pitchFamily="2" charset="-78"/>
              </a:rPr>
              <a:t>ACF (Autocorrelation Function)</a:t>
            </a:r>
            <a:r>
              <a:rPr lang="en-US" sz="1600" dirty="0">
                <a:cs typeface="B Nazanin" panose="00000400000000000000" pitchFamily="2" charset="-78"/>
              </a:rPr>
              <a:t> </a:t>
            </a:r>
            <a:r>
              <a:rPr lang="fa-IR" sz="1600" dirty="0">
                <a:cs typeface="B Nazanin" panose="00000400000000000000" pitchFamily="2" charset="-78"/>
              </a:rPr>
              <a:t> </a:t>
            </a:r>
            <a:r>
              <a:rPr lang="en-US" sz="1600" dirty="0">
                <a:cs typeface="B Nazanin" panose="00000400000000000000" pitchFamily="2" charset="-78"/>
              </a:rPr>
              <a:t>&amp;</a:t>
            </a:r>
            <a:endParaRPr lang="fa-IR" sz="1600" dirty="0">
              <a:cs typeface="B Nazanin" panose="00000400000000000000" pitchFamily="2" charset="-78"/>
            </a:endParaRPr>
          </a:p>
          <a:p>
            <a:r>
              <a:rPr lang="ar-SA" sz="1600" dirty="0">
                <a:cs typeface="B Nazanin" panose="00000400000000000000" pitchFamily="2" charset="-78"/>
              </a:rPr>
              <a:t> </a:t>
            </a:r>
            <a:r>
              <a:rPr lang="en-US" sz="1600" b="1" dirty="0">
                <a:cs typeface="B Nazanin" panose="00000400000000000000" pitchFamily="2" charset="-78"/>
              </a:rPr>
              <a:t>PACF (Partial Autocorrelation Function)</a:t>
            </a:r>
            <a:r>
              <a:rPr lang="en-US" sz="1600" dirty="0">
                <a:cs typeface="B Nazanin" panose="00000400000000000000" pitchFamily="2" charset="-78"/>
              </a:rPr>
              <a:t> </a:t>
            </a:r>
            <a:endParaRPr lang="fa-IR" sz="1600" dirty="0">
              <a:cs typeface="B Nazanin" panose="00000400000000000000" pitchFamily="2" charset="-78"/>
            </a:endParaRPr>
          </a:p>
          <a:p>
            <a:pPr algn="r" rtl="1"/>
            <a:r>
              <a:rPr lang="fa-IR" sz="1600" dirty="0">
                <a:cs typeface="B Nazanin" panose="00000400000000000000" pitchFamily="2" charset="-78"/>
              </a:rPr>
              <a:t>بپ</a:t>
            </a:r>
            <a:r>
              <a:rPr lang="ar-SA" sz="1600" dirty="0">
                <a:cs typeface="B Nazanin" panose="00000400000000000000" pitchFamily="2" charset="-78"/>
              </a:rPr>
              <a:t>ردازیم. این دو ابزار به ما کمک می‌کنند تا درک بهتری از نحوه وابستگی داده‌ها در سری‌های زمانی به دست آوریم و مدل‌های مناسب </a:t>
            </a:r>
            <a:r>
              <a:rPr lang="en-US" sz="1600" dirty="0">
                <a:cs typeface="B Nazanin" panose="00000400000000000000" pitchFamily="2" charset="-78"/>
              </a:rPr>
              <a:t> ARIMA </a:t>
            </a:r>
            <a:r>
              <a:rPr lang="ar-SA" sz="1600" dirty="0">
                <a:cs typeface="B Nazanin" panose="00000400000000000000" pitchFamily="2" charset="-78"/>
              </a:rPr>
              <a:t>را انتخاب کنیم. </a:t>
            </a:r>
            <a:endParaRPr lang="en-US" sz="1600" dirty="0">
              <a:cs typeface="B Nazanin" panose="00000400000000000000" pitchFamily="2" charset="-78"/>
            </a:endParaRP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845769" y="1570008"/>
            <a:ext cx="7772020" cy="1090704"/>
          </a:xfrm>
        </p:spPr>
        <p:txBody>
          <a:bodyPr/>
          <a:lstStyle/>
          <a:p>
            <a:r>
              <a:rPr lang="en-US" sz="2800" dirty="0"/>
              <a:t>ACF (Autocorrelation Function) </a:t>
            </a:r>
          </a:p>
        </p:txBody>
      </p:sp>
      <p:sp>
        <p:nvSpPr>
          <p:cNvPr id="5" name="Content Placeholder 2">
            <a:extLst>
              <a:ext uri="{FF2B5EF4-FFF2-40B4-BE49-F238E27FC236}">
                <a16:creationId xmlns:a16="http://schemas.microsoft.com/office/drawing/2014/main" id="{0D23A155-6941-4A68-3E54-57F9367CD3EB}"/>
              </a:ext>
            </a:extLst>
          </p:cNvPr>
          <p:cNvSpPr txBox="1">
            <a:spLocks/>
          </p:cNvSpPr>
          <p:nvPr/>
        </p:nvSpPr>
        <p:spPr>
          <a:xfrm>
            <a:off x="785004" y="3463505"/>
            <a:ext cx="9717994" cy="2427798"/>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1">
              <a:buNone/>
            </a:pPr>
            <a:r>
              <a:rPr lang="en-US" sz="2400" b="1" dirty="0">
                <a:cs typeface="B Nazanin" panose="00000400000000000000" pitchFamily="2" charset="-78"/>
              </a:rPr>
              <a:t> ACF</a:t>
            </a:r>
            <a:r>
              <a:rPr lang="en-US" sz="2400" dirty="0">
                <a:cs typeface="B Nazanin" panose="00000400000000000000" pitchFamily="2" charset="-78"/>
              </a:rPr>
              <a:t> </a:t>
            </a:r>
            <a:r>
              <a:rPr lang="ar-SA" sz="2400" dirty="0">
                <a:cs typeface="B Nazanin" panose="00000400000000000000" pitchFamily="2" charset="-78"/>
              </a:rPr>
              <a:t>به ما می‌گوید که تا چه اندازه مقدار یک داده در یک زمان خاص به مقادیر آن در زمان‌های گذشته وابسته است.</a:t>
            </a:r>
            <a:endParaRPr lang="en-US" sz="2400" dirty="0">
              <a:cs typeface="B Nazanin" panose="00000400000000000000" pitchFamily="2" charset="-78"/>
            </a:endParaRPr>
          </a:p>
          <a:p>
            <a:pPr marL="0" indent="0" algn="r" rtl="1">
              <a:buNone/>
            </a:pPr>
            <a:r>
              <a:rPr lang="ar-SA" sz="2400" dirty="0">
                <a:cs typeface="B Nazanin" panose="00000400000000000000" pitchFamily="2" charset="-78"/>
              </a:rPr>
              <a:t> برای مثال، اگر </a:t>
            </a:r>
            <a:r>
              <a:rPr lang="en-US" sz="2400" dirty="0">
                <a:cs typeface="B Nazanin" panose="00000400000000000000" pitchFamily="2" charset="-78"/>
              </a:rPr>
              <a:t> ACF </a:t>
            </a:r>
            <a:r>
              <a:rPr lang="ar-SA" sz="2400" dirty="0">
                <a:cs typeface="B Nazanin" panose="00000400000000000000" pitchFamily="2" charset="-78"/>
              </a:rPr>
              <a:t>برای یک سری زمانی در </a:t>
            </a:r>
            <a:r>
              <a:rPr lang="en-US" sz="2400" dirty="0">
                <a:cs typeface="B Nazanin" panose="00000400000000000000" pitchFamily="2" charset="-78"/>
              </a:rPr>
              <a:t>Lags</a:t>
            </a:r>
            <a:r>
              <a:rPr lang="ar-SA" sz="2400" dirty="0">
                <a:cs typeface="B Nazanin" panose="00000400000000000000" pitchFamily="2" charset="-78"/>
              </a:rPr>
              <a:t> مختلف مقدار قابل توجهی داشته باشد، این نشان‌دهنده ارتباط میان مقادیر در آن </a:t>
            </a:r>
            <a:r>
              <a:rPr lang="en-US" sz="2400" dirty="0">
                <a:cs typeface="B Nazanin" panose="00000400000000000000" pitchFamily="2" charset="-78"/>
              </a:rPr>
              <a:t>Lags</a:t>
            </a:r>
            <a:r>
              <a:rPr lang="ar-SA" sz="2400" dirty="0">
                <a:cs typeface="B Nazanin" panose="00000400000000000000" pitchFamily="2" charset="-78"/>
              </a:rPr>
              <a:t> است.</a:t>
            </a:r>
            <a:endParaRPr lang="en-US" sz="2400" dirty="0">
              <a:cs typeface="B Nazanin" panose="00000400000000000000" pitchFamily="2" charset="-78"/>
            </a:endParaRPr>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638355" y="1552754"/>
            <a:ext cx="10869284" cy="1311429"/>
          </a:xfrm>
        </p:spPr>
        <p:txBody>
          <a:bodyPr/>
          <a:lstStyle/>
          <a:p>
            <a:r>
              <a:rPr lang="en-US" dirty="0"/>
              <a:t>PACF </a:t>
            </a:r>
            <a:br>
              <a:rPr lang="en-US" dirty="0"/>
            </a:br>
            <a:r>
              <a:rPr lang="en-US" dirty="0"/>
              <a:t>(Partial Autocorrelation Function)</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400" y="3808750"/>
            <a:ext cx="10506974" cy="2233233"/>
          </a:xfrm>
        </p:spPr>
        <p:txBody>
          <a:bodyPr/>
          <a:lstStyle/>
          <a:p>
            <a:pPr algn="r" rtl="1"/>
            <a:r>
              <a:rPr lang="en-US" b="1" dirty="0">
                <a:cs typeface="B Nazanin" panose="00000400000000000000" pitchFamily="2" charset="-78"/>
              </a:rPr>
              <a:t>PACF</a:t>
            </a:r>
            <a:r>
              <a:rPr lang="en-US" dirty="0">
                <a:cs typeface="B Nazanin" panose="00000400000000000000" pitchFamily="2" charset="-78"/>
              </a:rPr>
              <a:t> </a:t>
            </a:r>
            <a:r>
              <a:rPr lang="fa-IR" dirty="0">
                <a:cs typeface="B Nazanin" panose="00000400000000000000" pitchFamily="2" charset="-78"/>
              </a:rPr>
              <a:t> </a:t>
            </a:r>
            <a:r>
              <a:rPr lang="ar-SA" dirty="0">
                <a:cs typeface="B Nazanin" panose="00000400000000000000" pitchFamily="2" charset="-78"/>
              </a:rPr>
              <a:t>ابزاری است که به ما کمک می‌کند تا وابستگی میان داده‌ها را در یک سری زمانی در نظر بگیریم، اما تاثیرات متغیرهای میان‌جی را از بین ببرد.</a:t>
            </a:r>
            <a:endParaRPr lang="en-US" dirty="0">
              <a:cs typeface="B Nazanin" panose="00000400000000000000" pitchFamily="2" charset="-78"/>
            </a:endParaRPr>
          </a:p>
          <a:p>
            <a:pPr algn="r" rtl="1"/>
            <a:r>
              <a:rPr lang="ar-SA" dirty="0">
                <a:cs typeface="B Nazanin" panose="00000400000000000000" pitchFamily="2" charset="-78"/>
              </a:rPr>
              <a:t> در حقیقت، </a:t>
            </a:r>
            <a:r>
              <a:rPr lang="en-US" dirty="0">
                <a:cs typeface="B Nazanin" panose="00000400000000000000" pitchFamily="2" charset="-78"/>
              </a:rPr>
              <a:t>PACF </a:t>
            </a:r>
            <a:r>
              <a:rPr lang="fa-IR" dirty="0">
                <a:cs typeface="B Nazanin" panose="00000400000000000000" pitchFamily="2" charset="-78"/>
              </a:rPr>
              <a:t> </a:t>
            </a:r>
            <a:r>
              <a:rPr lang="ar-SA" dirty="0">
                <a:cs typeface="B Nazanin" panose="00000400000000000000" pitchFamily="2" charset="-78"/>
              </a:rPr>
              <a:t>نشان می‌دهد که یک متغیر چقدر به متغیر دیگری در لگان خاص وابسته است، در حالی که تاثیرات لگان‌های میان‌جی را حذف کرده‌ایم.</a:t>
            </a:r>
            <a:endParaRPr lang="en-US" dirty="0">
              <a:cs typeface="B Nazanin" panose="00000400000000000000" pitchFamily="2" charset="-78"/>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217653" y="1980300"/>
            <a:ext cx="8208373" cy="994164"/>
          </a:xfrm>
        </p:spPr>
        <p:txBody>
          <a:bodyPr/>
          <a:lstStyle/>
          <a:p>
            <a:pPr algn="r" rtl="1"/>
            <a:r>
              <a:rPr lang="ar-SA" dirty="0">
                <a:cs typeface="B Nazanin" panose="00000400000000000000" pitchFamily="2" charset="-78"/>
              </a:rPr>
              <a:t>نحوه استفاده از</a:t>
            </a:r>
            <a:r>
              <a:rPr lang="en-US" dirty="0">
                <a:cs typeface="B Nazanin" panose="00000400000000000000" pitchFamily="2" charset="-78"/>
              </a:rPr>
              <a:t>ACF </a:t>
            </a:r>
            <a:r>
              <a:rPr lang="fa-IR" dirty="0">
                <a:cs typeface="B Nazanin" panose="00000400000000000000" pitchFamily="2" charset="-78"/>
              </a:rPr>
              <a:t> </a:t>
            </a:r>
            <a:r>
              <a:rPr lang="ar-SA" dirty="0">
                <a:cs typeface="B Nazanin" panose="00000400000000000000" pitchFamily="2" charset="-78"/>
              </a:rPr>
              <a:t>و</a:t>
            </a:r>
            <a:r>
              <a:rPr lang="en-US" dirty="0">
                <a:cs typeface="B Nazanin" panose="00000400000000000000" pitchFamily="2" charset="-78"/>
              </a:rPr>
              <a:t>PACF</a:t>
            </a:r>
            <a:r>
              <a:rPr lang="fa-IR" dirty="0">
                <a:cs typeface="B Nazanin" panose="00000400000000000000" pitchFamily="2" charset="-78"/>
              </a:rPr>
              <a:t> </a:t>
            </a:r>
            <a:r>
              <a:rPr lang="ar-SA" dirty="0">
                <a:cs typeface="B Nazanin" panose="00000400000000000000" pitchFamily="2" charset="-78"/>
              </a:rPr>
              <a:t>برای انتخاب مدل</a:t>
            </a:r>
            <a:endParaRPr lang="en-US" dirty="0">
              <a:cs typeface="B Nazanin" panose="00000400000000000000" pitchFamily="2" charset="-78"/>
            </a:endParaRP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3297193"/>
            <a:ext cx="7965460" cy="2087816"/>
          </a:xfrm>
        </p:spPr>
        <p:txBody>
          <a:bodyPr/>
          <a:lstStyle/>
          <a:p>
            <a:pPr algn="r" rtl="1"/>
            <a:r>
              <a:rPr lang="ar-SA" dirty="0">
                <a:cs typeface="B Nazanin" panose="00000400000000000000" pitchFamily="2" charset="-78"/>
              </a:rPr>
              <a:t>اکنون که با </a:t>
            </a:r>
            <a:r>
              <a:rPr lang="en-US" dirty="0">
                <a:cs typeface="B Nazanin" panose="00000400000000000000" pitchFamily="2" charset="-78"/>
              </a:rPr>
              <a:t>ACF </a:t>
            </a:r>
            <a:r>
              <a:rPr lang="ar-SA" dirty="0">
                <a:cs typeface="B Nazanin" panose="00000400000000000000" pitchFamily="2" charset="-78"/>
              </a:rPr>
              <a:t>و </a:t>
            </a:r>
            <a:r>
              <a:rPr lang="en-US" dirty="0">
                <a:cs typeface="B Nazanin" panose="00000400000000000000" pitchFamily="2" charset="-78"/>
              </a:rPr>
              <a:t>PACF </a:t>
            </a:r>
            <a:r>
              <a:rPr lang="ar-SA" dirty="0">
                <a:cs typeface="B Nazanin" panose="00000400000000000000" pitchFamily="2" charset="-78"/>
              </a:rPr>
              <a:t>آشنا شدیم، بیایید ببینیم چگونه از آنها برای انتخاب مدل‌های </a:t>
            </a:r>
            <a:r>
              <a:rPr lang="en-US" dirty="0">
                <a:cs typeface="B Nazanin" panose="00000400000000000000" pitchFamily="2" charset="-78"/>
              </a:rPr>
              <a:t>AR, MA </a:t>
            </a:r>
            <a:r>
              <a:rPr lang="ar-SA" dirty="0">
                <a:cs typeface="B Nazanin" panose="00000400000000000000" pitchFamily="2" charset="-78"/>
              </a:rPr>
              <a:t>یا </a:t>
            </a:r>
            <a:r>
              <a:rPr lang="en-US" dirty="0">
                <a:cs typeface="B Nazanin" panose="00000400000000000000" pitchFamily="2" charset="-78"/>
              </a:rPr>
              <a:t>ARMA </a:t>
            </a:r>
            <a:r>
              <a:rPr lang="ar-SA" dirty="0">
                <a:cs typeface="B Nazanin" panose="00000400000000000000" pitchFamily="2" charset="-78"/>
              </a:rPr>
              <a:t>استفاده کنیم:</a:t>
            </a:r>
          </a:p>
          <a:p>
            <a:pPr algn="r" rtl="1">
              <a:buFont typeface="Arial" panose="020B0604020202020204" pitchFamily="34" charset="0"/>
              <a:buChar char="•"/>
            </a:pPr>
            <a:r>
              <a:rPr lang="ar-SA" b="1" dirty="0">
                <a:cs typeface="B Nazanin" panose="00000400000000000000" pitchFamily="2" charset="-78"/>
              </a:rPr>
              <a:t>اگر </a:t>
            </a:r>
            <a:r>
              <a:rPr lang="en-US" b="1" dirty="0">
                <a:cs typeface="B Nazanin" panose="00000400000000000000" pitchFamily="2" charset="-78"/>
              </a:rPr>
              <a:t>ACF </a:t>
            </a:r>
            <a:r>
              <a:rPr lang="ar-SA" b="1" dirty="0">
                <a:cs typeface="B Nazanin" panose="00000400000000000000" pitchFamily="2" charset="-78"/>
              </a:rPr>
              <a:t>سریعاً صفر شود و </a:t>
            </a:r>
            <a:r>
              <a:rPr lang="en-US" b="1" dirty="0">
                <a:cs typeface="B Nazanin" panose="00000400000000000000" pitchFamily="2" charset="-78"/>
              </a:rPr>
              <a:t>PACF </a:t>
            </a:r>
            <a:r>
              <a:rPr lang="ar-SA" b="1" dirty="0">
                <a:cs typeface="B Nazanin" panose="00000400000000000000" pitchFamily="2" charset="-78"/>
              </a:rPr>
              <a:t>به تدریج کاهش یابد:</a:t>
            </a:r>
            <a:r>
              <a:rPr lang="ar-SA" dirty="0">
                <a:cs typeface="B Nazanin" panose="00000400000000000000" pitchFamily="2" charset="-78"/>
              </a:rPr>
              <a:t> این نشان‌دهنده یک مدل </a:t>
            </a:r>
            <a:r>
              <a:rPr lang="en-US" b="1" dirty="0">
                <a:cs typeface="B Nazanin" panose="00000400000000000000" pitchFamily="2" charset="-78"/>
              </a:rPr>
              <a:t>AR</a:t>
            </a:r>
            <a:r>
              <a:rPr lang="en-US" dirty="0">
                <a:cs typeface="B Nazanin" panose="00000400000000000000" pitchFamily="2" charset="-78"/>
              </a:rPr>
              <a:t> </a:t>
            </a:r>
            <a:r>
              <a:rPr lang="ar-SA" dirty="0">
                <a:cs typeface="B Nazanin" panose="00000400000000000000" pitchFamily="2" charset="-78"/>
              </a:rPr>
              <a:t>است.</a:t>
            </a:r>
          </a:p>
          <a:p>
            <a:pPr algn="r" rtl="1">
              <a:buFont typeface="Arial" panose="020B0604020202020204" pitchFamily="34" charset="0"/>
              <a:buChar char="•"/>
            </a:pPr>
            <a:r>
              <a:rPr lang="ar-SA" b="1" dirty="0">
                <a:cs typeface="B Nazanin" panose="00000400000000000000" pitchFamily="2" charset="-78"/>
              </a:rPr>
              <a:t>اگر </a:t>
            </a:r>
            <a:r>
              <a:rPr lang="en-US" b="1" dirty="0">
                <a:cs typeface="B Nazanin" panose="00000400000000000000" pitchFamily="2" charset="-78"/>
              </a:rPr>
              <a:t>PACF </a:t>
            </a:r>
            <a:r>
              <a:rPr lang="ar-SA" b="1" dirty="0">
                <a:cs typeface="B Nazanin" panose="00000400000000000000" pitchFamily="2" charset="-78"/>
              </a:rPr>
              <a:t>سریعاً صفر شود و </a:t>
            </a:r>
            <a:r>
              <a:rPr lang="en-US" b="1" dirty="0">
                <a:cs typeface="B Nazanin" panose="00000400000000000000" pitchFamily="2" charset="-78"/>
              </a:rPr>
              <a:t>ACF </a:t>
            </a:r>
            <a:r>
              <a:rPr lang="ar-SA" b="1" dirty="0">
                <a:cs typeface="B Nazanin" panose="00000400000000000000" pitchFamily="2" charset="-78"/>
              </a:rPr>
              <a:t>به تدریج کاهش یابد:</a:t>
            </a:r>
            <a:r>
              <a:rPr lang="ar-SA" dirty="0">
                <a:cs typeface="B Nazanin" panose="00000400000000000000" pitchFamily="2" charset="-78"/>
              </a:rPr>
              <a:t> این نشان‌دهنده یک مدل </a:t>
            </a:r>
            <a:r>
              <a:rPr lang="en-US" b="1" dirty="0">
                <a:cs typeface="B Nazanin" panose="00000400000000000000" pitchFamily="2" charset="-78"/>
              </a:rPr>
              <a:t>MA</a:t>
            </a:r>
            <a:r>
              <a:rPr lang="en-US" dirty="0">
                <a:cs typeface="B Nazanin" panose="00000400000000000000" pitchFamily="2" charset="-78"/>
              </a:rPr>
              <a:t> </a:t>
            </a:r>
            <a:r>
              <a:rPr lang="ar-SA" dirty="0">
                <a:cs typeface="B Nazanin" panose="00000400000000000000" pitchFamily="2" charset="-78"/>
              </a:rPr>
              <a:t>است.</a:t>
            </a:r>
          </a:p>
          <a:p>
            <a:pPr algn="r" rtl="1">
              <a:buFont typeface="Arial" panose="020B0604020202020204" pitchFamily="34" charset="0"/>
              <a:buChar char="•"/>
            </a:pPr>
            <a:r>
              <a:rPr lang="ar-SA" b="1" dirty="0">
                <a:cs typeface="B Nazanin" panose="00000400000000000000" pitchFamily="2" charset="-78"/>
              </a:rPr>
              <a:t>اگر نه </a:t>
            </a:r>
            <a:r>
              <a:rPr lang="en-US" b="1" dirty="0">
                <a:cs typeface="B Nazanin" panose="00000400000000000000" pitchFamily="2" charset="-78"/>
              </a:rPr>
              <a:t>ACF </a:t>
            </a:r>
            <a:r>
              <a:rPr lang="ar-SA" b="1" dirty="0">
                <a:cs typeface="B Nazanin" panose="00000400000000000000" pitchFamily="2" charset="-78"/>
              </a:rPr>
              <a:t>و نه </a:t>
            </a:r>
            <a:r>
              <a:rPr lang="en-US" b="1" dirty="0">
                <a:cs typeface="B Nazanin" panose="00000400000000000000" pitchFamily="2" charset="-78"/>
              </a:rPr>
              <a:t>PACF </a:t>
            </a:r>
            <a:r>
              <a:rPr lang="ar-SA" b="1" dirty="0">
                <a:cs typeface="B Nazanin" panose="00000400000000000000" pitchFamily="2" charset="-78"/>
              </a:rPr>
              <a:t>به سرعت صفر نشوند:</a:t>
            </a:r>
            <a:r>
              <a:rPr lang="ar-SA" dirty="0">
                <a:cs typeface="B Nazanin" panose="00000400000000000000" pitchFamily="2" charset="-78"/>
              </a:rPr>
              <a:t> این احتمالاً یک مدل </a:t>
            </a:r>
            <a:r>
              <a:rPr lang="en-US" b="1" dirty="0">
                <a:cs typeface="B Nazanin" panose="00000400000000000000" pitchFamily="2" charset="-78"/>
              </a:rPr>
              <a:t>ARMA</a:t>
            </a:r>
            <a:r>
              <a:rPr lang="en-US" dirty="0">
                <a:cs typeface="B Nazanin" panose="00000400000000000000" pitchFamily="2" charset="-78"/>
              </a:rPr>
              <a:t> </a:t>
            </a:r>
            <a:r>
              <a:rPr lang="ar-SA" dirty="0">
                <a:cs typeface="B Nazanin" panose="00000400000000000000" pitchFamily="2" charset="-78"/>
              </a:rPr>
              <a:t>است.</a:t>
            </a:r>
          </a:p>
          <a:p>
            <a:pPr algn="r" rtl="1"/>
            <a:endParaRPr lang="en-US" dirty="0">
              <a:cs typeface="B Nazanin" panose="00000400000000000000" pitchFamily="2" charset="-78"/>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3CD39-2229-7EB1-8C64-DC46E4EB6263}"/>
              </a:ext>
            </a:extLst>
          </p:cNvPr>
          <p:cNvSpPr>
            <a:spLocks noGrp="1"/>
          </p:cNvSpPr>
          <p:nvPr>
            <p:ph type="title"/>
          </p:nvPr>
        </p:nvSpPr>
        <p:spPr/>
        <p:txBody>
          <a:bodyPr/>
          <a:lstStyle/>
          <a:p>
            <a:endParaRPr lang="en-US" dirty="0"/>
          </a:p>
        </p:txBody>
      </p:sp>
      <p:pic>
        <p:nvPicPr>
          <p:cNvPr id="7" name="Content Placeholder 6">
            <a:extLst>
              <a:ext uri="{FF2B5EF4-FFF2-40B4-BE49-F238E27FC236}">
                <a16:creationId xmlns:a16="http://schemas.microsoft.com/office/drawing/2014/main" id="{D24D2ED3-B343-0959-8CF0-2A0C187EB245}"/>
              </a:ext>
            </a:extLst>
          </p:cNvPr>
          <p:cNvPicPr>
            <a:picLocks noGrp="1" noChangeAspect="1"/>
          </p:cNvPicPr>
          <p:nvPr>
            <p:ph sz="half" idx="2"/>
          </p:nvPr>
        </p:nvPicPr>
        <p:blipFill>
          <a:blip r:embed="rId2"/>
          <a:stretch>
            <a:fillRect/>
          </a:stretch>
        </p:blipFill>
        <p:spPr>
          <a:xfrm>
            <a:off x="2857467" y="0"/>
            <a:ext cx="9171656" cy="6862358"/>
          </a:xfrm>
          <a:prstGeom prst="rect">
            <a:avLst/>
          </a:prstGeom>
        </p:spPr>
      </p:pic>
      <p:sp>
        <p:nvSpPr>
          <p:cNvPr id="4" name="Slide Number Placeholder 3">
            <a:extLst>
              <a:ext uri="{FF2B5EF4-FFF2-40B4-BE49-F238E27FC236}">
                <a16:creationId xmlns:a16="http://schemas.microsoft.com/office/drawing/2014/main" id="{0274B5BC-D427-1114-FC1F-5F8599C33A12}"/>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
        <p:nvSpPr>
          <p:cNvPr id="6" name="AutoShape 4" descr="Output image">
            <a:extLst>
              <a:ext uri="{FF2B5EF4-FFF2-40B4-BE49-F238E27FC236}">
                <a16:creationId xmlns:a16="http://schemas.microsoft.com/office/drawing/2014/main" id="{06A0E0D5-0078-386A-3C9D-65281C6E0D2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08738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64809" y="2294626"/>
            <a:ext cx="6642497" cy="1282865"/>
          </a:xfrm>
        </p:spPr>
        <p:txBody>
          <a:bodyPr/>
          <a:lstStyle/>
          <a:p>
            <a:pPr algn="r" rtl="1"/>
            <a:r>
              <a:rPr lang="en-US" dirty="0">
                <a:cs typeface="B Nazanin" panose="00000400000000000000" pitchFamily="2" charset="-78"/>
              </a:rPr>
              <a:t>Difference Equations</a:t>
            </a:r>
            <a:br>
              <a:rPr lang="fa-IR" dirty="0">
                <a:cs typeface="B Nazanin" panose="00000400000000000000" pitchFamily="2" charset="-78"/>
              </a:rPr>
            </a:br>
            <a:r>
              <a:rPr lang="ar-SA" dirty="0">
                <a:cs typeface="B Nazanin" panose="00000400000000000000" pitchFamily="2" charset="-78"/>
              </a:rPr>
              <a:t>معادلات تفاضلی</a:t>
            </a:r>
            <a:endParaRPr lang="en-US" dirty="0">
              <a:cs typeface="B Nazanin" panose="00000400000000000000" pitchFamily="2" charset="-78"/>
            </a:endParaRP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149306" y="3808750"/>
            <a:ext cx="7259120" cy="1660397"/>
          </a:xfrm>
        </p:spPr>
        <p:txBody>
          <a:bodyPr/>
          <a:lstStyle/>
          <a:p>
            <a:pPr algn="r" rtl="1"/>
            <a:r>
              <a:rPr lang="ar-SA" b="1" dirty="0">
                <a:cs typeface="B Nazanin" panose="00000400000000000000" pitchFamily="2" charset="-78"/>
              </a:rPr>
              <a:t>معادلات تفاضلی</a:t>
            </a:r>
            <a:r>
              <a:rPr lang="ar-SA" dirty="0">
                <a:cs typeface="B Nazanin" panose="00000400000000000000" pitchFamily="2" charset="-78"/>
              </a:rPr>
              <a:t> که برای تحلیل و مدل‌سازی سری‌های زمانی به کار می‌روند، صحبت کنیم.</a:t>
            </a:r>
            <a:r>
              <a:rPr lang="en-US" dirty="0">
                <a:cs typeface="B Nazanin" panose="00000400000000000000" pitchFamily="2" charset="-78"/>
              </a:rPr>
              <a:t> </a:t>
            </a:r>
          </a:p>
          <a:p>
            <a:pPr algn="r" rtl="1"/>
            <a:r>
              <a:rPr lang="ar-SA" dirty="0">
                <a:cs typeface="B Nazanin" panose="00000400000000000000" pitchFamily="2" charset="-78"/>
              </a:rPr>
              <a:t>در این </a:t>
            </a:r>
            <a:r>
              <a:rPr lang="fa-IR" dirty="0">
                <a:cs typeface="B Nazanin" panose="00000400000000000000" pitchFamily="2" charset="-78"/>
              </a:rPr>
              <a:t>بخش</a:t>
            </a:r>
            <a:r>
              <a:rPr lang="ar-SA" dirty="0">
                <a:cs typeface="B Nazanin" panose="00000400000000000000" pitchFamily="2" charset="-78"/>
              </a:rPr>
              <a:t>، معادلات تفاضلی و کاربرد آنها در تحلیل مدل‌های </a:t>
            </a:r>
            <a:r>
              <a:rPr lang="en-US" dirty="0">
                <a:cs typeface="B Nazanin" panose="00000400000000000000" pitchFamily="2" charset="-78"/>
              </a:rPr>
              <a:t>ARIMA </a:t>
            </a:r>
            <a:r>
              <a:rPr lang="ar-SA" dirty="0">
                <a:cs typeface="B Nazanin" panose="00000400000000000000" pitchFamily="2" charset="-78"/>
              </a:rPr>
              <a:t>را بررسی خواهیم کرد.</a:t>
            </a:r>
            <a:endParaRPr lang="en-US" dirty="0">
              <a:cs typeface="B Nazanin" panose="00000400000000000000" pitchFamily="2" charset="-78"/>
            </a:endParaRPr>
          </a:p>
        </p:txBody>
      </p:sp>
    </p:spTree>
    <p:extLst>
      <p:ext uri="{BB962C8B-B14F-4D97-AF65-F5344CB8AC3E}">
        <p14:creationId xmlns:p14="http://schemas.microsoft.com/office/powerpoint/2010/main" val="1131718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2396016"/>
            <a:ext cx="7152711" cy="580097"/>
          </a:xfrm>
        </p:spPr>
        <p:txBody>
          <a:bodyPr/>
          <a:lstStyle/>
          <a:p>
            <a:pPr algn="r" rtl="1"/>
            <a:r>
              <a:rPr lang="ar-SA" dirty="0">
                <a:cs typeface="B Nazanin" panose="00000400000000000000" pitchFamily="2" charset="-78"/>
              </a:rPr>
              <a:t>تعریف معادلات تفاضلی</a:t>
            </a:r>
            <a:endParaRPr lang="en-US" dirty="0">
              <a:cs typeface="B Nazanin" panose="00000400000000000000" pitchFamily="2" charset="-78"/>
            </a:endParaRP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399" y="3429000"/>
            <a:ext cx="7152710" cy="1734134"/>
          </a:xfrm>
        </p:spPr>
        <p:txBody>
          <a:bodyPr>
            <a:normAutofit/>
          </a:bodyPr>
          <a:lstStyle/>
          <a:p>
            <a:pPr algn="r" rtl="1"/>
            <a:r>
              <a:rPr lang="ar-SA" b="1" dirty="0">
                <a:cs typeface="B Nazanin" panose="00000400000000000000" pitchFamily="2" charset="-78"/>
              </a:rPr>
              <a:t>معادلات تفاضلی</a:t>
            </a:r>
            <a:r>
              <a:rPr lang="ar-SA" dirty="0">
                <a:cs typeface="B Nazanin" panose="00000400000000000000" pitchFamily="2" charset="-78"/>
              </a:rPr>
              <a:t> به معادلاتی گفته می‌شود که در آن‌ها تغییرات متغیر در زمان‌های مختلف از یکدیگر وابسته هستند.</a:t>
            </a:r>
            <a:endParaRPr lang="fa-IR" dirty="0">
              <a:cs typeface="B Nazanin" panose="00000400000000000000" pitchFamily="2" charset="-78"/>
            </a:endParaRPr>
          </a:p>
          <a:p>
            <a:pPr algn="r" rtl="1"/>
            <a:r>
              <a:rPr lang="ar-SA" dirty="0">
                <a:cs typeface="B Nazanin" panose="00000400000000000000" pitchFamily="2" charset="-78"/>
              </a:rPr>
              <a:t> برای مثال، معادله تفاضلی ساده‌تری که در مدل‌های </a:t>
            </a:r>
            <a:r>
              <a:rPr lang="en-US" b="1" dirty="0">
                <a:cs typeface="B Nazanin" panose="00000400000000000000" pitchFamily="2" charset="-78"/>
              </a:rPr>
              <a:t>AR(1)</a:t>
            </a:r>
            <a:r>
              <a:rPr lang="en-US" dirty="0">
                <a:cs typeface="B Nazanin" panose="00000400000000000000" pitchFamily="2" charset="-78"/>
              </a:rPr>
              <a:t> </a:t>
            </a:r>
            <a:r>
              <a:rPr lang="ar-SA" dirty="0">
                <a:cs typeface="B Nazanin" panose="00000400000000000000" pitchFamily="2" charset="-78"/>
              </a:rPr>
              <a:t>و </a:t>
            </a:r>
            <a:r>
              <a:rPr lang="en-US" b="1" dirty="0">
                <a:cs typeface="B Nazanin" panose="00000400000000000000" pitchFamily="2" charset="-78"/>
              </a:rPr>
              <a:t>AR(2)</a:t>
            </a:r>
            <a:r>
              <a:rPr lang="en-US" dirty="0">
                <a:cs typeface="B Nazanin" panose="00000400000000000000" pitchFamily="2" charset="-78"/>
              </a:rPr>
              <a:t> </a:t>
            </a:r>
            <a:r>
              <a:rPr lang="ar-SA" dirty="0">
                <a:cs typeface="B Nazanin" panose="00000400000000000000" pitchFamily="2" charset="-78"/>
              </a:rPr>
              <a:t>استفاده می‌شود، به ما کمک می‌کند تا ارتباط بین مقادیر مختلف یک سری زمانی را در زمان‌های مختلف تحلیل کنیم.</a:t>
            </a:r>
          </a:p>
        </p:txBody>
      </p:sp>
    </p:spTree>
    <p:extLst>
      <p:ext uri="{BB962C8B-B14F-4D97-AF65-F5344CB8AC3E}">
        <p14:creationId xmlns:p14="http://schemas.microsoft.com/office/powerpoint/2010/main" val="246859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914400" y="2635475"/>
            <a:ext cx="8307238" cy="1587050"/>
          </a:xfrm>
        </p:spPr>
        <p:txBody>
          <a:bodyPr>
            <a:normAutofit/>
          </a:bodyPr>
          <a:lstStyle/>
          <a:p>
            <a:pPr marL="0" indent="0" algn="r" rtl="1">
              <a:buNone/>
            </a:pPr>
            <a:r>
              <a:rPr lang="ar-SA" dirty="0">
                <a:cs typeface="B Nazanin" panose="00000400000000000000" pitchFamily="2" charset="-78"/>
              </a:rPr>
              <a:t>برای شروع، به معادله تفاضلی </a:t>
            </a:r>
            <a:r>
              <a:rPr lang="en-US" dirty="0">
                <a:cs typeface="B Nazanin" panose="00000400000000000000" pitchFamily="2" charset="-78"/>
              </a:rPr>
              <a:t>AR(1) </a:t>
            </a:r>
            <a:r>
              <a:rPr lang="ar-SA" dirty="0">
                <a:cs typeface="B Nazanin" panose="00000400000000000000" pitchFamily="2" charset="-78"/>
              </a:rPr>
              <a:t>نگاه می‌کنیم:</a:t>
            </a:r>
            <a:endParaRPr lang="fa-IR" dirty="0">
              <a:cs typeface="B Nazanin" panose="00000400000000000000" pitchFamily="2" charset="-78"/>
            </a:endParaRPr>
          </a:p>
          <a:p>
            <a:pPr marL="0" indent="0" rtl="1">
              <a:buNone/>
            </a:pPr>
            <a:r>
              <a:rPr lang="pt-BR" dirty="0">
                <a:cs typeface="B Nazanin" panose="00000400000000000000" pitchFamily="2" charset="-78"/>
              </a:rPr>
              <a:t>ρ(h) − φρ(h − 1) = 0, h= 1, 2, . . . .</a:t>
            </a:r>
            <a:endParaRPr lang="fa-IR" dirty="0">
              <a:cs typeface="B Nazanin" panose="00000400000000000000" pitchFamily="2" charset="-78"/>
            </a:endParaRPr>
          </a:p>
          <a:p>
            <a:pPr marL="0" indent="0" algn="r" rtl="1">
              <a:buNone/>
            </a:pPr>
            <a:r>
              <a:rPr lang="ar-SA" dirty="0">
                <a:cs typeface="B Nazanin" panose="00000400000000000000" pitchFamily="2" charset="-78"/>
              </a:rPr>
              <a:t>در این معادله،</a:t>
            </a:r>
            <a:r>
              <a:rPr lang="el-GR" dirty="0">
                <a:cs typeface="B Nazanin" panose="00000400000000000000" pitchFamily="2" charset="-78"/>
              </a:rPr>
              <a:t>ρ(</a:t>
            </a:r>
            <a:r>
              <a:rPr lang="en-US" dirty="0">
                <a:cs typeface="B Nazanin" panose="00000400000000000000" pitchFamily="2" charset="-78"/>
              </a:rPr>
              <a:t>h) </a:t>
            </a:r>
            <a:r>
              <a:rPr lang="fa-IR" dirty="0">
                <a:cs typeface="B Nazanin" panose="00000400000000000000" pitchFamily="2" charset="-78"/>
              </a:rPr>
              <a:t> </a:t>
            </a:r>
            <a:r>
              <a:rPr lang="ar-SA" dirty="0">
                <a:cs typeface="B Nazanin" panose="00000400000000000000" pitchFamily="2" charset="-78"/>
              </a:rPr>
              <a:t>نشان‌دهنده تابع خودهمبستگی(</a:t>
            </a:r>
            <a:r>
              <a:rPr lang="en-US" dirty="0">
                <a:cs typeface="B Nazanin" panose="00000400000000000000" pitchFamily="2" charset="-78"/>
              </a:rPr>
              <a:t>(ACF</a:t>
            </a:r>
            <a:r>
              <a:rPr lang="fa-IR" dirty="0">
                <a:cs typeface="B Nazanin" panose="00000400000000000000" pitchFamily="2" charset="-78"/>
              </a:rPr>
              <a:t> </a:t>
            </a:r>
            <a:r>
              <a:rPr lang="ar-SA" dirty="0">
                <a:cs typeface="B Nazanin" panose="00000400000000000000" pitchFamily="2" charset="-78"/>
              </a:rPr>
              <a:t>برای </a:t>
            </a:r>
            <a:r>
              <a:rPr lang="en-US" dirty="0">
                <a:cs typeface="B Nazanin" panose="00000400000000000000" pitchFamily="2" charset="-78"/>
              </a:rPr>
              <a:t> lag ℎ </a:t>
            </a:r>
            <a:r>
              <a:rPr lang="ar-SA" dirty="0">
                <a:cs typeface="B Nazanin" panose="00000400000000000000" pitchFamily="2" charset="-78"/>
              </a:rPr>
              <a:t>است و</a:t>
            </a:r>
            <a:r>
              <a:rPr lang="fa-IR" dirty="0">
                <a:cs typeface="B Nazanin" panose="00000400000000000000" pitchFamily="2" charset="-78"/>
              </a:rPr>
              <a:t> </a:t>
            </a:r>
            <a:r>
              <a:rPr lang="el-GR" dirty="0">
                <a:cs typeface="B Nazanin" panose="00000400000000000000" pitchFamily="2" charset="-78"/>
              </a:rPr>
              <a:t>ϕ</a:t>
            </a:r>
            <a:r>
              <a:rPr lang="fa-IR" dirty="0">
                <a:cs typeface="B Nazanin" panose="00000400000000000000" pitchFamily="2" charset="-78"/>
              </a:rPr>
              <a:t> </a:t>
            </a:r>
            <a:r>
              <a:rPr lang="ar-SA" dirty="0">
                <a:cs typeface="B Nazanin" panose="00000400000000000000" pitchFamily="2" charset="-78"/>
              </a:rPr>
              <a:t>ضریب مدل است. این معادله بیان می‌کند که خودهمبستگی در </a:t>
            </a:r>
            <a:r>
              <a:rPr lang="en-US" dirty="0">
                <a:cs typeface="B Nazanin" panose="00000400000000000000" pitchFamily="2" charset="-78"/>
              </a:rPr>
              <a:t>lag</a:t>
            </a:r>
            <a:r>
              <a:rPr lang="ar-SA" dirty="0">
                <a:cs typeface="B Nazanin" panose="00000400000000000000" pitchFamily="2" charset="-78"/>
              </a:rPr>
              <a:t>های مختلف به خودهمبستگی در </a:t>
            </a:r>
            <a:r>
              <a:rPr lang="en-US" dirty="0">
                <a:cs typeface="B Nazanin" panose="00000400000000000000" pitchFamily="2" charset="-78"/>
              </a:rPr>
              <a:t>lag</a:t>
            </a:r>
            <a:r>
              <a:rPr lang="ar-SA" dirty="0">
                <a:cs typeface="B Nazanin" panose="00000400000000000000" pitchFamily="2" charset="-78"/>
              </a:rPr>
              <a:t>های قبلی بستگی دارد.</a:t>
            </a:r>
            <a:endParaRPr lang="en-US" dirty="0">
              <a:cs typeface="B Nazanin" panose="00000400000000000000" pitchFamily="2" charset="-78"/>
            </a:endParaRPr>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19416196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{5FBAF4C4-FB0C-4402-A68F-6D79D78EDCE0}tf78438558_win32</Template>
  <TotalTime>82</TotalTime>
  <Words>808</Words>
  <Application>Microsoft Office PowerPoint</Application>
  <PresentationFormat>Widescreen</PresentationFormat>
  <Paragraphs>53</Paragraphs>
  <Slides>18</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Black</vt:lpstr>
      <vt:lpstr>B Nazanin</vt:lpstr>
      <vt:lpstr>Calibri</vt:lpstr>
      <vt:lpstr>Sabon Next LT</vt:lpstr>
      <vt:lpstr>Custom</vt:lpstr>
      <vt:lpstr>Time series alalyst</vt:lpstr>
      <vt:lpstr>Acf &amp; pacf</vt:lpstr>
      <vt:lpstr>ACF (Autocorrelation Function) </vt:lpstr>
      <vt:lpstr>PACF  (Partial Autocorrelation Function)</vt:lpstr>
      <vt:lpstr>نحوه استفاده ازACF  وPACF برای انتخاب مدل</vt:lpstr>
      <vt:lpstr>PowerPoint Presentation</vt:lpstr>
      <vt:lpstr>Difference Equations معادلات تفاضلی</vt:lpstr>
      <vt:lpstr>تعریف معادلات تفاضلی</vt:lpstr>
      <vt:lpstr>PowerPoint Presentation</vt:lpstr>
      <vt:lpstr>انواع ریشه‌ها و تأثیر آن‌ها بر حل معادلات</vt:lpstr>
      <vt:lpstr>PowerPoint Presentation</vt:lpstr>
      <vt:lpstr>PowerPoint Presentation</vt:lpstr>
      <vt:lpstr>PowerPoint Presentation</vt:lpstr>
      <vt:lpstr>کاربرد در مدل AR(2)</vt:lpstr>
      <vt:lpstr>PowerPoint Presentation</vt:lpstr>
      <vt:lpstr>PowerPoint Presentation</vt:lpstr>
      <vt:lpstr>نتیجه گیری</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M.H pouyandeh</dc:creator>
  <cp:lastModifiedBy>M.H pouyandeh</cp:lastModifiedBy>
  <cp:revision>2</cp:revision>
  <dcterms:created xsi:type="dcterms:W3CDTF">2025-03-05T04:46:34Z</dcterms:created>
  <dcterms:modified xsi:type="dcterms:W3CDTF">2025-03-06T07:42:37Z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