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F61F84-EE25-44CA-8CFC-F7DC905F1F21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2"/>
            <p14:sldId id="264"/>
            <p14:sldId id="265"/>
            <p14:sldId id="266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B0C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DB6C23-754E-4B4F-A6E1-E19DBD1139C6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0_3" csCatId="mainScheme" phldr="1"/>
      <dgm:spPr/>
    </dgm:pt>
    <dgm:pt modelId="{457322DF-B1DB-4E5D-8642-574D71AFA77C}">
      <dgm:prSet phldrT="[Text]" custT="1"/>
      <dgm:spPr/>
      <dgm:t>
        <a:bodyPr/>
        <a:lstStyle/>
        <a:p>
          <a:r>
            <a:rPr lang="fa-IR" sz="2300" b="1" i="0" baseline="0" dirty="0"/>
            <a:t>تصویری از سطح چشم</a:t>
          </a:r>
          <a:endParaRPr lang="en-US" sz="2300" b="1" i="0" baseline="0" dirty="0"/>
        </a:p>
      </dgm:t>
    </dgm:pt>
    <dgm:pt modelId="{50D2C230-9335-4DC4-B8D4-D1C6924A2F2C}" type="parTrans" cxnId="{5C5C9DA6-2DFE-4960-868B-A4FC33C9A4F1}">
      <dgm:prSet/>
      <dgm:spPr/>
      <dgm:t>
        <a:bodyPr/>
        <a:lstStyle/>
        <a:p>
          <a:endParaRPr lang="en-US"/>
        </a:p>
      </dgm:t>
    </dgm:pt>
    <dgm:pt modelId="{20C07338-077E-4C1C-BCB7-B32B049FAB95}" type="sibTrans" cxnId="{5C5C9DA6-2DFE-4960-868B-A4FC33C9A4F1}">
      <dgm:prSet/>
      <dgm:spPr/>
      <dgm:t>
        <a:bodyPr/>
        <a:lstStyle/>
        <a:p>
          <a:endParaRPr lang="en-US"/>
        </a:p>
      </dgm:t>
    </dgm:pt>
    <dgm:pt modelId="{172F96B1-8D2D-432D-8181-B2FF93C4E337}" type="pres">
      <dgm:prSet presAssocID="{BFDB6C23-754E-4B4F-A6E1-E19DBD1139C6}" presName="Name0" presStyleCnt="0">
        <dgm:presLayoutVars>
          <dgm:dir/>
          <dgm:resizeHandles val="exact"/>
        </dgm:presLayoutVars>
      </dgm:prSet>
      <dgm:spPr/>
    </dgm:pt>
    <dgm:pt modelId="{36B561F5-3183-4470-ADF8-155C1AB02D1F}" type="pres">
      <dgm:prSet presAssocID="{457322DF-B1DB-4E5D-8642-574D71AFA77C}" presName="composite" presStyleCnt="0"/>
      <dgm:spPr/>
    </dgm:pt>
    <dgm:pt modelId="{1BCB9E0E-CAAF-4EE8-BA96-33713444B853}" type="pres">
      <dgm:prSet presAssocID="{457322DF-B1DB-4E5D-8642-574D71AFA77C}" presName="rect1" presStyleLbl="bgImgPlace1" presStyleIdx="0" presStyleCnt="1"/>
      <dgm:spPr>
        <a:blipFill>
          <a:blip xmlns:r="http://schemas.openxmlformats.org/officeDocument/2006/relationships" r:embed="rId1"/>
          <a:srcRect/>
          <a:stretch>
            <a:fillRect t="-7000" b="-7000"/>
          </a:stretch>
        </a:blipFill>
      </dgm:spPr>
    </dgm:pt>
    <dgm:pt modelId="{E99BB202-FE0B-4CE2-BC3E-48AEBBDC66AF}" type="pres">
      <dgm:prSet presAssocID="{457322DF-B1DB-4E5D-8642-574D71AFA77C}" presName="wedgeRectCallout1" presStyleLbl="node1" presStyleIdx="0" presStyleCnt="1" custScaleX="113538" custLinFactNeighborX="-3594" custLinFactNeighborY="9566">
        <dgm:presLayoutVars>
          <dgm:bulletEnabled val="1"/>
        </dgm:presLayoutVars>
      </dgm:prSet>
      <dgm:spPr/>
    </dgm:pt>
  </dgm:ptLst>
  <dgm:cxnLst>
    <dgm:cxn modelId="{F6B2FB41-08CD-4074-A8B7-06AF70757D40}" type="presOf" srcId="{457322DF-B1DB-4E5D-8642-574D71AFA77C}" destId="{E99BB202-FE0B-4CE2-BC3E-48AEBBDC66AF}" srcOrd="0" destOrd="0" presId="urn:microsoft.com/office/officeart/2008/layout/BendingPictureCaptionList"/>
    <dgm:cxn modelId="{5C5C9DA6-2DFE-4960-868B-A4FC33C9A4F1}" srcId="{BFDB6C23-754E-4B4F-A6E1-E19DBD1139C6}" destId="{457322DF-B1DB-4E5D-8642-574D71AFA77C}" srcOrd="0" destOrd="0" parTransId="{50D2C230-9335-4DC4-B8D4-D1C6924A2F2C}" sibTransId="{20C07338-077E-4C1C-BCB7-B32B049FAB95}"/>
    <dgm:cxn modelId="{8B8FBBD3-48BD-43F0-AAA8-40AA707E9056}" type="presOf" srcId="{BFDB6C23-754E-4B4F-A6E1-E19DBD1139C6}" destId="{172F96B1-8D2D-432D-8181-B2FF93C4E337}" srcOrd="0" destOrd="0" presId="urn:microsoft.com/office/officeart/2008/layout/BendingPictureCaptionList"/>
    <dgm:cxn modelId="{1D377492-3FA3-49E8-BC7D-C8115D42F495}" type="presParOf" srcId="{172F96B1-8D2D-432D-8181-B2FF93C4E337}" destId="{36B561F5-3183-4470-ADF8-155C1AB02D1F}" srcOrd="0" destOrd="0" presId="urn:microsoft.com/office/officeart/2008/layout/BendingPictureCaptionList"/>
    <dgm:cxn modelId="{BC2D99B0-338E-4A91-B36C-CAE69611AFF6}" type="presParOf" srcId="{36B561F5-3183-4470-ADF8-155C1AB02D1F}" destId="{1BCB9E0E-CAAF-4EE8-BA96-33713444B853}" srcOrd="0" destOrd="0" presId="urn:microsoft.com/office/officeart/2008/layout/BendingPictureCaptionList"/>
    <dgm:cxn modelId="{62C4BB21-18AC-43C4-99BA-F32C490A1D0C}" type="presParOf" srcId="{36B561F5-3183-4470-ADF8-155C1AB02D1F}" destId="{E99BB202-FE0B-4CE2-BC3E-48AEBBDC66AF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5651EA-EBD1-40A3-8D40-D50610EE7C6D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0_1" csCatId="mainScheme" phldr="1"/>
      <dgm:spPr/>
    </dgm:pt>
    <dgm:pt modelId="{179A1DF8-D1AE-4FE6-91D9-350157E249FF}">
      <dgm:prSet phldrT="[Text]" phldr="1"/>
      <dgm:spPr/>
      <dgm:t>
        <a:bodyPr/>
        <a:lstStyle/>
        <a:p>
          <a:endParaRPr lang="en-US" dirty="0"/>
        </a:p>
      </dgm:t>
    </dgm:pt>
    <dgm:pt modelId="{D76152C6-A1E7-4996-BDF2-FB491DE388F9}" type="parTrans" cxnId="{6D7ECAA2-8484-4E11-A7D3-197C5C425581}">
      <dgm:prSet/>
      <dgm:spPr/>
      <dgm:t>
        <a:bodyPr/>
        <a:lstStyle/>
        <a:p>
          <a:endParaRPr lang="en-US"/>
        </a:p>
      </dgm:t>
    </dgm:pt>
    <dgm:pt modelId="{7B492978-474C-4558-ADCF-F67941B52EF4}" type="sibTrans" cxnId="{6D7ECAA2-8484-4E11-A7D3-197C5C425581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EB678E5D-D00F-48B2-B091-B8E0BC3C7B99}">
      <dgm:prSet phldrT="[Text]" phldr="1"/>
      <dgm:spPr/>
      <dgm:t>
        <a:bodyPr/>
        <a:lstStyle/>
        <a:p>
          <a:endParaRPr lang="en-US"/>
        </a:p>
      </dgm:t>
    </dgm:pt>
    <dgm:pt modelId="{8FF69627-379D-4943-9980-E87D9770C73E}" type="parTrans" cxnId="{A584AE0B-FACC-40DE-95C1-848A81D9741E}">
      <dgm:prSet/>
      <dgm:spPr/>
      <dgm:t>
        <a:bodyPr/>
        <a:lstStyle/>
        <a:p>
          <a:endParaRPr lang="en-US"/>
        </a:p>
      </dgm:t>
    </dgm:pt>
    <dgm:pt modelId="{361C75F4-D673-4030-876C-C4C47428511C}" type="sibTrans" cxnId="{A584AE0B-FACC-40DE-95C1-848A81D9741E}">
      <dgm:prSet/>
      <dgm:spPr>
        <a:blipFill>
          <a:blip xmlns:r="http://schemas.openxmlformats.org/officeDocument/2006/relationships" r:embed="rId2"/>
          <a:srcRect/>
          <a:stretch>
            <a:fillRect l="-29000" r="-29000"/>
          </a:stretch>
        </a:blipFill>
      </dgm:spPr>
      <dgm:t>
        <a:bodyPr/>
        <a:lstStyle/>
        <a:p>
          <a:endParaRPr lang="en-US"/>
        </a:p>
      </dgm:t>
    </dgm:pt>
    <dgm:pt modelId="{0BE02963-2E42-4A20-BB84-7060087018EF}" type="pres">
      <dgm:prSet presAssocID="{DB5651EA-EBD1-40A3-8D40-D50610EE7C6D}" presName="Name0" presStyleCnt="0">
        <dgm:presLayoutVars>
          <dgm:chMax val="7"/>
          <dgm:chPref val="7"/>
          <dgm:dir/>
        </dgm:presLayoutVars>
      </dgm:prSet>
      <dgm:spPr/>
    </dgm:pt>
    <dgm:pt modelId="{2F3CCE93-4E21-4EDA-B059-90105DD0458B}" type="pres">
      <dgm:prSet presAssocID="{DB5651EA-EBD1-40A3-8D40-D50610EE7C6D}" presName="Name1" presStyleCnt="0"/>
      <dgm:spPr/>
    </dgm:pt>
    <dgm:pt modelId="{D2849EF8-42F8-4736-AACB-671C3B5B197C}" type="pres">
      <dgm:prSet presAssocID="{7B492978-474C-4558-ADCF-F67941B52EF4}" presName="picture_1" presStyleCnt="0"/>
      <dgm:spPr/>
    </dgm:pt>
    <dgm:pt modelId="{07DA5740-9ACE-4BF6-A325-03E77D818ACF}" type="pres">
      <dgm:prSet presAssocID="{7B492978-474C-4558-ADCF-F67941B52EF4}" presName="pictureRepeatNode" presStyleLbl="alignImgPlace1" presStyleIdx="0" presStyleCnt="2" custScaleY="84893" custLinFactNeighborX="3339" custLinFactNeighborY="5426"/>
      <dgm:spPr>
        <a:prstGeom prst="roundRect">
          <a:avLst/>
        </a:prstGeom>
      </dgm:spPr>
    </dgm:pt>
    <dgm:pt modelId="{03F556F9-FCE1-4E5E-9368-2F99E5DB3DBB}" type="pres">
      <dgm:prSet presAssocID="{179A1DF8-D1AE-4FE6-91D9-350157E249FF}" presName="text_1" presStyleLbl="node1" presStyleIdx="0" presStyleCnt="0">
        <dgm:presLayoutVars>
          <dgm:bulletEnabled val="1"/>
        </dgm:presLayoutVars>
      </dgm:prSet>
      <dgm:spPr/>
    </dgm:pt>
    <dgm:pt modelId="{A8586382-E648-40FB-96F6-F029B8692EAB}" type="pres">
      <dgm:prSet presAssocID="{361C75F4-D673-4030-876C-C4C47428511C}" presName="picture_2" presStyleCnt="0"/>
      <dgm:spPr/>
    </dgm:pt>
    <dgm:pt modelId="{EF8D0976-5C05-4DA3-A648-36BC8F8E4CC1}" type="pres">
      <dgm:prSet presAssocID="{361C75F4-D673-4030-876C-C4C47428511C}" presName="pictureRepeatNode" presStyleLbl="alignImgPlace1" presStyleIdx="1" presStyleCnt="2" custScaleX="123708" custScaleY="128959"/>
      <dgm:spPr/>
    </dgm:pt>
    <dgm:pt modelId="{262A9FCF-D710-40DE-B7E1-7FDE27A434E3}" type="pres">
      <dgm:prSet presAssocID="{EB678E5D-D00F-48B2-B091-B8E0BC3C7B99}" presName="line_2" presStyleLbl="parChTrans1D1" presStyleIdx="0" presStyleCnt="1"/>
      <dgm:spPr/>
    </dgm:pt>
    <dgm:pt modelId="{9631D2CC-55E4-41D8-8F0B-2267BC6408F3}" type="pres">
      <dgm:prSet presAssocID="{EB678E5D-D00F-48B2-B091-B8E0BC3C7B99}" presName="textparent_2" presStyleLbl="node1" presStyleIdx="0" presStyleCnt="0"/>
      <dgm:spPr/>
    </dgm:pt>
    <dgm:pt modelId="{533A108B-0FD5-402A-ADFE-41EC044560F6}" type="pres">
      <dgm:prSet presAssocID="{EB678E5D-D00F-48B2-B091-B8E0BC3C7B99}" presName="text_2" presStyleLbl="revTx" presStyleIdx="0" presStyleCnt="1">
        <dgm:presLayoutVars>
          <dgm:bulletEnabled val="1"/>
        </dgm:presLayoutVars>
      </dgm:prSet>
      <dgm:spPr/>
    </dgm:pt>
  </dgm:ptLst>
  <dgm:cxnLst>
    <dgm:cxn modelId="{A584AE0B-FACC-40DE-95C1-848A81D9741E}" srcId="{DB5651EA-EBD1-40A3-8D40-D50610EE7C6D}" destId="{EB678E5D-D00F-48B2-B091-B8E0BC3C7B99}" srcOrd="1" destOrd="0" parTransId="{8FF69627-379D-4943-9980-E87D9770C73E}" sibTransId="{361C75F4-D673-4030-876C-C4C47428511C}"/>
    <dgm:cxn modelId="{5D2D5172-9990-47EE-8160-731882DD8677}" type="presOf" srcId="{EB678E5D-D00F-48B2-B091-B8E0BC3C7B99}" destId="{533A108B-0FD5-402A-ADFE-41EC044560F6}" srcOrd="0" destOrd="0" presId="urn:microsoft.com/office/officeart/2008/layout/CircularPictureCallout"/>
    <dgm:cxn modelId="{31F8FF59-E7AA-438A-A492-6997914F11B5}" type="presOf" srcId="{361C75F4-D673-4030-876C-C4C47428511C}" destId="{EF8D0976-5C05-4DA3-A648-36BC8F8E4CC1}" srcOrd="0" destOrd="0" presId="urn:microsoft.com/office/officeart/2008/layout/CircularPictureCallout"/>
    <dgm:cxn modelId="{65E2CA7C-CD86-4913-9B81-0FA557989610}" type="presOf" srcId="{DB5651EA-EBD1-40A3-8D40-D50610EE7C6D}" destId="{0BE02963-2E42-4A20-BB84-7060087018EF}" srcOrd="0" destOrd="0" presId="urn:microsoft.com/office/officeart/2008/layout/CircularPictureCallout"/>
    <dgm:cxn modelId="{59EBA199-D8DD-4513-9334-621654988A04}" type="presOf" srcId="{7B492978-474C-4558-ADCF-F67941B52EF4}" destId="{07DA5740-9ACE-4BF6-A325-03E77D818ACF}" srcOrd="0" destOrd="0" presId="urn:microsoft.com/office/officeart/2008/layout/CircularPictureCallout"/>
    <dgm:cxn modelId="{6D7ECAA2-8484-4E11-A7D3-197C5C425581}" srcId="{DB5651EA-EBD1-40A3-8D40-D50610EE7C6D}" destId="{179A1DF8-D1AE-4FE6-91D9-350157E249FF}" srcOrd="0" destOrd="0" parTransId="{D76152C6-A1E7-4996-BDF2-FB491DE388F9}" sibTransId="{7B492978-474C-4558-ADCF-F67941B52EF4}"/>
    <dgm:cxn modelId="{9779FEF6-9E14-4021-8ED2-F64CEEC089A9}" type="presOf" srcId="{179A1DF8-D1AE-4FE6-91D9-350157E249FF}" destId="{03F556F9-FCE1-4E5E-9368-2F99E5DB3DBB}" srcOrd="0" destOrd="0" presId="urn:microsoft.com/office/officeart/2008/layout/CircularPictureCallout"/>
    <dgm:cxn modelId="{0CFC5937-6657-4132-8D27-6E17EF57A8E0}" type="presParOf" srcId="{0BE02963-2E42-4A20-BB84-7060087018EF}" destId="{2F3CCE93-4E21-4EDA-B059-90105DD0458B}" srcOrd="0" destOrd="0" presId="urn:microsoft.com/office/officeart/2008/layout/CircularPictureCallout"/>
    <dgm:cxn modelId="{02205238-7622-4C68-A89B-687B2317C795}" type="presParOf" srcId="{2F3CCE93-4E21-4EDA-B059-90105DD0458B}" destId="{D2849EF8-42F8-4736-AACB-671C3B5B197C}" srcOrd="0" destOrd="0" presId="urn:microsoft.com/office/officeart/2008/layout/CircularPictureCallout"/>
    <dgm:cxn modelId="{18E51579-1358-4D19-B7F3-37D7737183BC}" type="presParOf" srcId="{D2849EF8-42F8-4736-AACB-671C3B5B197C}" destId="{07DA5740-9ACE-4BF6-A325-03E77D818ACF}" srcOrd="0" destOrd="0" presId="urn:microsoft.com/office/officeart/2008/layout/CircularPictureCallout"/>
    <dgm:cxn modelId="{B254CF78-F28A-4FC7-BE9C-94353A7AAD1D}" type="presParOf" srcId="{2F3CCE93-4E21-4EDA-B059-90105DD0458B}" destId="{03F556F9-FCE1-4E5E-9368-2F99E5DB3DBB}" srcOrd="1" destOrd="0" presId="urn:microsoft.com/office/officeart/2008/layout/CircularPictureCallout"/>
    <dgm:cxn modelId="{C58D771F-4AC8-4580-9C13-454A18A66690}" type="presParOf" srcId="{2F3CCE93-4E21-4EDA-B059-90105DD0458B}" destId="{A8586382-E648-40FB-96F6-F029B8692EAB}" srcOrd="2" destOrd="0" presId="urn:microsoft.com/office/officeart/2008/layout/CircularPictureCallout"/>
    <dgm:cxn modelId="{73EB5CAF-1E5B-4A3E-9321-1FEDC8E05FE6}" type="presParOf" srcId="{A8586382-E648-40FB-96F6-F029B8692EAB}" destId="{EF8D0976-5C05-4DA3-A648-36BC8F8E4CC1}" srcOrd="0" destOrd="0" presId="urn:microsoft.com/office/officeart/2008/layout/CircularPictureCallout"/>
    <dgm:cxn modelId="{97AD50D6-5266-43F9-8E0C-E132149FF868}" type="presParOf" srcId="{2F3CCE93-4E21-4EDA-B059-90105DD0458B}" destId="{262A9FCF-D710-40DE-B7E1-7FDE27A434E3}" srcOrd="3" destOrd="0" presId="urn:microsoft.com/office/officeart/2008/layout/CircularPictureCallout"/>
    <dgm:cxn modelId="{041A5906-5227-4C2D-91EF-FC906EE300AD}" type="presParOf" srcId="{2F3CCE93-4E21-4EDA-B059-90105DD0458B}" destId="{9631D2CC-55E4-41D8-8F0B-2267BC6408F3}" srcOrd="4" destOrd="0" presId="urn:microsoft.com/office/officeart/2008/layout/CircularPictureCallout"/>
    <dgm:cxn modelId="{5DF3091C-FFD3-4F2E-BD13-63D41AB64B22}" type="presParOf" srcId="{9631D2CC-55E4-41D8-8F0B-2267BC6408F3}" destId="{533A108B-0FD5-402A-ADFE-41EC044560F6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CB9E0E-CAAF-4EE8-BA96-33713444B853}">
      <dsp:nvSpPr>
        <dsp:cNvPr id="0" name=""/>
        <dsp:cNvSpPr/>
      </dsp:nvSpPr>
      <dsp:spPr>
        <a:xfrm>
          <a:off x="426695" y="1010"/>
          <a:ext cx="3377286" cy="2701828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7000" b="-7000"/>
          </a:stretch>
        </a:blip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9BB202-FE0B-4CE2-BC3E-48AEBBDC66AF}">
      <dsp:nvSpPr>
        <dsp:cNvPr id="0" name=""/>
        <dsp:cNvSpPr/>
      </dsp:nvSpPr>
      <dsp:spPr>
        <a:xfrm>
          <a:off x="419161" y="2433665"/>
          <a:ext cx="3412707" cy="945640"/>
        </a:xfrm>
        <a:prstGeom prst="wedgeRectCallout">
          <a:avLst>
            <a:gd name="adj1" fmla="val 20250"/>
            <a:gd name="adj2" fmla="val -607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300" b="1" i="0" kern="1200" baseline="0" dirty="0"/>
            <a:t>تصویری از سطح چشم</a:t>
          </a:r>
          <a:endParaRPr lang="en-US" sz="2300" b="1" i="0" kern="1200" baseline="0" dirty="0"/>
        </a:p>
      </dsp:txBody>
      <dsp:txXfrm>
        <a:off x="419161" y="2433665"/>
        <a:ext cx="3412707" cy="945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A9FCF-D710-40DE-B7E1-7FDE27A434E3}">
      <dsp:nvSpPr>
        <dsp:cNvPr id="0" name=""/>
        <dsp:cNvSpPr/>
      </dsp:nvSpPr>
      <dsp:spPr>
        <a:xfrm>
          <a:off x="2981860" y="2381468"/>
          <a:ext cx="4572418" cy="0"/>
        </a:xfrm>
        <a:prstGeom prst="line">
          <a:avLst/>
        </a:pr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A5740-9ACE-4BF6-A325-03E77D818ACF}">
      <dsp:nvSpPr>
        <dsp:cNvPr id="0" name=""/>
        <dsp:cNvSpPr/>
      </dsp:nvSpPr>
      <dsp:spPr>
        <a:xfrm>
          <a:off x="759427" y="618205"/>
          <a:ext cx="4762936" cy="4043399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F556F9-FCE1-4E5E-9368-2F99E5DB3DBB}">
      <dsp:nvSpPr>
        <dsp:cNvPr id="0" name=""/>
        <dsp:cNvSpPr/>
      </dsp:nvSpPr>
      <dsp:spPr>
        <a:xfrm>
          <a:off x="1457721" y="2529119"/>
          <a:ext cx="3048279" cy="157176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1457721" y="2529119"/>
        <a:ext cx="3048279" cy="1571768"/>
      </dsp:txXfrm>
    </dsp:sp>
    <dsp:sp modelId="{EF8D0976-5C05-4DA3-A648-36BC8F8E4CC1}">
      <dsp:nvSpPr>
        <dsp:cNvPr id="0" name=""/>
        <dsp:cNvSpPr/>
      </dsp:nvSpPr>
      <dsp:spPr>
        <a:xfrm>
          <a:off x="6081245" y="845909"/>
          <a:ext cx="2946066" cy="3071117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29000" r="-29000"/>
          </a:stretch>
        </a:blip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A108B-0FD5-402A-ADFE-41EC044560F6}">
      <dsp:nvSpPr>
        <dsp:cNvPr id="0" name=""/>
        <dsp:cNvSpPr/>
      </dsp:nvSpPr>
      <dsp:spPr>
        <a:xfrm>
          <a:off x="8745013" y="1190734"/>
          <a:ext cx="148308" cy="238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745013" y="1190734"/>
        <a:ext cx="148308" cy="2381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035F0-B597-447F-A3F8-CDFD50E932A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48ECE-9257-46C5-B0B8-A374B7EFE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73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40B10DD-4C24-47BD-9179-3EA3ED314F32}" type="datetime1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45937C4-333B-4360-B6F7-75B2C3540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4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4933-9C54-4C63-90AF-275FE70BCEAA}" type="datetime1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37C4-333B-4360-B6F7-75B2C3540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3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6503-C311-481D-857C-6EFBCE676643}" type="datetime1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37C4-333B-4360-B6F7-75B2C3540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24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9A8A-83E6-4A25-99B8-A3E83E2FED8C}" type="datetime1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37C4-333B-4360-B6F7-75B2C35403E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8417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0C56-39E1-4F5C-ABA5-BFA7EBF7314E}" type="datetime1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37C4-333B-4360-B6F7-75B2C3540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06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F896B-2250-4B01-A390-6D6C1A3995F1}" type="datetime1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37C4-333B-4360-B6F7-75B2C3540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39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5BBB-8C44-4F06-93FF-1802DF27EC52}" type="datetime1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37C4-333B-4360-B6F7-75B2C3540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03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2387-EDB6-4D85-A955-11AA031E76C5}" type="datetime1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37C4-333B-4360-B6F7-75B2C3540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73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ADA0-9615-4D37-B7C5-3EB33513C7E7}" type="datetime1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37C4-333B-4360-B6F7-75B2C3540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0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15F5-C562-4CF0-955F-9C338578D60C}" type="datetime1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37C4-333B-4360-B6F7-75B2C3540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6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E4C3-3495-4F54-9989-811D72FF59E4}" type="datetime1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37C4-333B-4360-B6F7-75B2C3540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7B05-CF14-4859-A758-F3E66DA5951C}" type="datetime1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37C4-333B-4360-B6F7-75B2C3540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9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6997-724A-441F-A4D0-4053593F69A0}" type="datetime1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37C4-333B-4360-B6F7-75B2C3540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8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86D9-EE75-4D25-BB31-B6D20FBE111E}" type="datetime1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37C4-333B-4360-B6F7-75B2C3540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7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C7E6-8CF6-4FA6-BD50-6E2F71A0E379}" type="datetime1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37C4-333B-4360-B6F7-75B2C3540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7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B9FE-54AC-45B6-84A5-E7727965EC3E}" type="datetime1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37C4-333B-4360-B6F7-75B2C3540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7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38FC2-2BC4-4BC5-BF26-43BB82A9452F}" type="datetime1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37C4-333B-4360-B6F7-75B2C3540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309BC-45BB-47FA-8D85-6A11FAAECF10}" type="datetime1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937C4-333B-4360-B6F7-75B2C3540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10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Pohe@aut.ac.i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4A40890-1DBA-4869-925D-19CD0F0A4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62" r="35771"/>
          <a:stretch/>
        </p:blipFill>
        <p:spPr>
          <a:xfrm>
            <a:off x="1461598" y="2278124"/>
            <a:ext cx="2996102" cy="31201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617001-7993-4BF2-884E-E2AFAA9AE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8087" y="341990"/>
            <a:ext cx="10011747" cy="1408205"/>
          </a:xfrm>
        </p:spPr>
        <p:txBody>
          <a:bodyPr>
            <a:normAutofit/>
          </a:bodyPr>
          <a:lstStyle/>
          <a:p>
            <a:pPr algn="ctr" rtl="1"/>
            <a:r>
              <a:rPr lang="fa-IR" dirty="0">
                <a:solidFill>
                  <a:schemeClr val="bg2">
                    <a:lumMod val="75000"/>
                  </a:schemeClr>
                </a:solidFill>
                <a:cs typeface="B Titr" panose="00000700000000000000" pitchFamily="2" charset="-78"/>
              </a:rPr>
              <a:t>یادگیری ماشین در بررسی خشکی چشم</a:t>
            </a:r>
            <a:endParaRPr lang="en-US" dirty="0">
              <a:solidFill>
                <a:schemeClr val="bg2">
                  <a:lumMod val="7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BECEC-08DC-4930-BF28-EE958F315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8172" y="2381541"/>
            <a:ext cx="8791575" cy="3939159"/>
          </a:xfrm>
        </p:spPr>
        <p:txBody>
          <a:bodyPr>
            <a:normAutofit lnSpcReduction="10000"/>
          </a:bodyPr>
          <a:lstStyle/>
          <a:p>
            <a:pPr algn="r" rtl="1"/>
            <a:r>
              <a:rPr lang="fa-IR" sz="3500" dirty="0">
                <a:solidFill>
                  <a:schemeClr val="tx1"/>
                </a:solidFill>
                <a:cs typeface="B Titr" panose="00000700000000000000" pitchFamily="2" charset="-78"/>
              </a:rPr>
              <a:t>گرد آورنده: پویان حسابی</a:t>
            </a:r>
            <a:endParaRPr lang="en-US" sz="3500" dirty="0">
              <a:solidFill>
                <a:schemeClr val="tx1"/>
              </a:solidFill>
              <a:cs typeface="B Titr" panose="00000700000000000000" pitchFamily="2" charset="-78"/>
            </a:endParaRPr>
          </a:p>
          <a:p>
            <a:pPr algn="r" rtl="1"/>
            <a:endParaRPr lang="fa-IR" sz="3500" dirty="0">
              <a:solidFill>
                <a:schemeClr val="tx1"/>
              </a:solidFill>
              <a:cs typeface="B Titr" panose="00000700000000000000" pitchFamily="2" charset="-78"/>
            </a:endParaRPr>
          </a:p>
          <a:p>
            <a:pPr algn="r" rtl="1"/>
            <a:r>
              <a:rPr lang="fa-IR" sz="2800" dirty="0">
                <a:solidFill>
                  <a:schemeClr val="tx1">
                    <a:lumMod val="85000"/>
                  </a:schemeClr>
                </a:solidFill>
                <a:cs typeface="B Titr" panose="00000700000000000000" pitchFamily="2" charset="-78"/>
              </a:rPr>
              <a:t>محل تحصیل: دانشگاه صنعتی امیرکبیر</a:t>
            </a:r>
            <a:endParaRPr lang="en-US" sz="2800" dirty="0">
              <a:solidFill>
                <a:schemeClr val="tx1">
                  <a:lumMod val="85000"/>
                </a:schemeClr>
              </a:solidFill>
              <a:cs typeface="B Titr" panose="00000700000000000000" pitchFamily="2" charset="-78"/>
            </a:endParaRPr>
          </a:p>
          <a:p>
            <a:pPr algn="r" rtl="1"/>
            <a:r>
              <a:rPr lang="fa-IR" sz="2800" dirty="0">
                <a:solidFill>
                  <a:schemeClr val="tx1">
                    <a:lumMod val="85000"/>
                  </a:schemeClr>
                </a:solidFill>
                <a:cs typeface="B Titr" panose="00000700000000000000" pitchFamily="2" charset="-78"/>
              </a:rPr>
              <a:t>استاد راهنما: دکتر رضا </a:t>
            </a:r>
            <a:r>
              <a:rPr lang="fa-IR" sz="2800" dirty="0" err="1">
                <a:solidFill>
                  <a:schemeClr val="tx1">
                    <a:lumMod val="85000"/>
                  </a:schemeClr>
                </a:solidFill>
                <a:cs typeface="B Titr" panose="00000700000000000000" pitchFamily="2" charset="-78"/>
              </a:rPr>
              <a:t>صفابخش</a:t>
            </a:r>
            <a:endParaRPr lang="en-US" dirty="0">
              <a:solidFill>
                <a:schemeClr val="tx1">
                  <a:lumMod val="85000"/>
                </a:schemeClr>
              </a:solidFill>
              <a:cs typeface="B Titr" panose="00000700000000000000" pitchFamily="2" charset="-78"/>
            </a:endParaRPr>
          </a:p>
          <a:p>
            <a:pPr algn="ctr" rtl="1"/>
            <a:r>
              <a:rPr lang="fa-IR" sz="3000" dirty="0">
                <a:cs typeface="B Titr" panose="00000700000000000000" pitchFamily="2" charset="-78"/>
              </a:rPr>
              <a:t>		</a:t>
            </a:r>
          </a:p>
          <a:p>
            <a:pPr algn="ctr" rtl="1"/>
            <a:r>
              <a:rPr lang="fa-IR" sz="2600" dirty="0">
                <a:solidFill>
                  <a:schemeClr val="bg1"/>
                </a:solidFill>
                <a:cs typeface="B Titr" panose="00000700000000000000" pitchFamily="2" charset="-78"/>
              </a:rPr>
              <a:t>اردیبهشت 1400</a:t>
            </a:r>
            <a:endParaRPr lang="en-US" sz="300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7AFA83-E461-4416-B540-11DFB19B446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322" y="5291891"/>
            <a:ext cx="1072052" cy="129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47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4489-591B-4B33-92C7-30E9FD06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sz="4800" dirty="0">
                <a:solidFill>
                  <a:srgbClr val="134770">
                    <a:lumMod val="75000"/>
                  </a:srgbClr>
                </a:solidFill>
                <a:latin typeface="Tw Cen MT" panose="020B0602020104020603"/>
                <a:cs typeface="B Titr" panose="00000700000000000000" pitchFamily="2" charset="-78"/>
              </a:rPr>
              <a:t>مشخصات ت</a:t>
            </a:r>
            <a:r>
              <a:rPr kumimoji="0" lang="fa-IR" sz="4800" b="0" i="0" u="none" strike="noStrike" kern="1200" cap="all" spc="0" normalizeH="0" baseline="0" noProof="0" dirty="0" err="1">
                <a:ln>
                  <a:noFill/>
                </a:ln>
                <a:solidFill>
                  <a:srgbClr val="134770">
                    <a:lumMod val="75000"/>
                  </a:srgbClr>
                </a:solidFill>
                <a:effectLst/>
                <a:uLnTx/>
                <a:uFillTx/>
                <a:latin typeface="Tw Cen MT" panose="020B0602020104020603"/>
                <a:ea typeface="+mj-ea"/>
                <a:cs typeface="B Titr" panose="00000700000000000000" pitchFamily="2" charset="-78"/>
              </a:rPr>
              <a:t>خریب</a:t>
            </a:r>
            <a:r>
              <a:rPr kumimoji="0" lang="fa-IR" sz="4800" b="0" i="0" u="none" strike="noStrike" kern="1200" cap="all" spc="0" normalizeH="0" baseline="0" noProof="0" dirty="0">
                <a:ln>
                  <a:noFill/>
                </a:ln>
                <a:solidFill>
                  <a:srgbClr val="134770">
                    <a:lumMod val="75000"/>
                  </a:srgbClr>
                </a:solidFill>
                <a:effectLst/>
                <a:uLnTx/>
                <a:uFillTx/>
                <a:latin typeface="Tw Cen MT" panose="020B0602020104020603"/>
                <a:ea typeface="+mj-ea"/>
                <a:cs typeface="B Titr" panose="00000700000000000000" pitchFamily="2" charset="-78"/>
              </a:rPr>
              <a:t> لایه اشک</a:t>
            </a:r>
            <a:br>
              <a:rPr kumimoji="0" lang="fa-IR" sz="4800" b="0" i="0" u="none" strike="noStrike" kern="1200" cap="all" spc="0" normalizeH="0" baseline="0" noProof="0" dirty="0">
                <a:ln>
                  <a:noFill/>
                </a:ln>
                <a:solidFill>
                  <a:srgbClr val="134770">
                    <a:lumMod val="75000"/>
                  </a:srgbClr>
                </a:solidFill>
                <a:effectLst/>
                <a:uLnTx/>
                <a:uFillTx/>
                <a:latin typeface="Tw Cen MT" panose="020B0602020104020603"/>
                <a:ea typeface="+mj-ea"/>
                <a:cs typeface="B Titr" panose="00000700000000000000" pitchFamily="2" charset="-78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FA559-B0CA-4ECF-96B9-76911621A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2800" dirty="0">
                <a:solidFill>
                  <a:prstClr val="white"/>
                </a:solidFill>
                <a:latin typeface="BNazaninBold"/>
                <a:cs typeface="B Nazanin" panose="00000400000000000000" pitchFamily="2" charset="-78"/>
              </a:rPr>
              <a:t>مجموعه داده های ویدیویی</a:t>
            </a:r>
            <a:endParaRPr lang="fa-IR" sz="2400" dirty="0">
              <a:solidFill>
                <a:prstClr val="white"/>
              </a:solidFill>
              <a:latin typeface="BNazaninBold"/>
              <a:cs typeface="B Nazanin" panose="00000400000000000000" pitchFamily="2" charset="-78"/>
            </a:endParaRPr>
          </a:p>
          <a:p>
            <a:pPr lvl="1" algn="r" rt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7C8F8C-499F-4F85-8FDD-741CCC4E6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139" y="3429000"/>
            <a:ext cx="7155180" cy="19278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6E40A15-7466-4963-883D-54E291433F39}"/>
              </a:ext>
            </a:extLst>
          </p:cNvPr>
          <p:cNvSpPr/>
          <p:nvPr/>
        </p:nvSpPr>
        <p:spPr>
          <a:xfrm>
            <a:off x="2665139" y="5368698"/>
            <a:ext cx="7155180" cy="6569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solidFill>
                  <a:schemeClr val="bg1"/>
                </a:solidFill>
                <a:cs typeface="2  Baran" panose="00000400000000000000" pitchFamily="2" charset="-78"/>
              </a:rPr>
              <a:t>نماینده عکس </a:t>
            </a:r>
            <a:r>
              <a:rPr lang="fa-IR" sz="2000" b="1" dirty="0" err="1">
                <a:solidFill>
                  <a:schemeClr val="bg1"/>
                </a:solidFill>
                <a:cs typeface="2  Baran" panose="00000400000000000000" pitchFamily="2" charset="-78"/>
              </a:rPr>
              <a:t>هایی</a:t>
            </a:r>
            <a:r>
              <a:rPr lang="fa-IR" sz="2000" b="1" dirty="0">
                <a:solidFill>
                  <a:schemeClr val="bg1"/>
                </a:solidFill>
                <a:cs typeface="2  Baran" panose="00000400000000000000" pitchFamily="2" charset="-78"/>
              </a:rPr>
              <a:t> از مجموعه داده، از راست به چپ: الگوی پارگی لایه، نقطه، خط</a:t>
            </a:r>
            <a:endParaRPr lang="en-US" sz="2000" b="1" dirty="0">
              <a:solidFill>
                <a:schemeClr val="bg1"/>
              </a:solidFill>
              <a:cs typeface="2  Bara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84032-83DA-4FA2-B2E7-98C52EF5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sz="1400" dirty="0"/>
              <a:t>۱۰/۱۵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701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B52B7-2BAF-4203-81D0-6731B6AB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sz="4800" dirty="0">
                <a:solidFill>
                  <a:srgbClr val="134770">
                    <a:lumMod val="75000"/>
                  </a:srgbClr>
                </a:solidFill>
                <a:latin typeface="Tw Cen MT" panose="020B0602020104020603"/>
                <a:cs typeface="B Titr" panose="00000700000000000000" pitchFamily="2" charset="-78"/>
              </a:rPr>
              <a:t>روش و مراحل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69D29-63D5-46BE-BD0A-FCA2A03C5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kumimoji="0" lang="fa-I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NazaninBold"/>
                <a:ea typeface="+mn-ea"/>
                <a:cs typeface="B Nazanin" panose="00000400000000000000" pitchFamily="2" charset="-78"/>
              </a:rPr>
              <a:t>مراحل پردازش ویدیویی </a:t>
            </a:r>
          </a:p>
          <a:p>
            <a:pPr algn="r" rtl="1"/>
            <a:r>
              <a:rPr lang="fa-IR" sz="2800" dirty="0">
                <a:solidFill>
                  <a:prstClr val="white"/>
                </a:solidFill>
                <a:latin typeface="BNazaninBold"/>
                <a:cs typeface="B Nazanin" panose="00000400000000000000" pitchFamily="2" charset="-78"/>
              </a:rPr>
              <a:t>ویژگی های تصویر(عکس)</a:t>
            </a:r>
          </a:p>
          <a:p>
            <a:pPr lvl="1" algn="r" rtl="1"/>
            <a:r>
              <a:rPr lang="fa-IR" sz="2400" dirty="0">
                <a:solidFill>
                  <a:prstClr val="white"/>
                </a:solidFill>
                <a:latin typeface="BNazaninBold"/>
                <a:cs typeface="B Nazanin" panose="00000400000000000000" pitchFamily="2" charset="-78"/>
              </a:rPr>
              <a:t>نسبت محور</a:t>
            </a:r>
          </a:p>
          <a:p>
            <a:pPr lvl="1" algn="r" rtl="1"/>
            <a:r>
              <a:rPr lang="fa-IR" sz="2400" dirty="0">
                <a:solidFill>
                  <a:prstClr val="white"/>
                </a:solidFill>
                <a:latin typeface="BNazaninBold"/>
                <a:cs typeface="B Nazanin" panose="00000400000000000000" pitchFamily="2" charset="-78"/>
              </a:rPr>
              <a:t>گرد بودن</a:t>
            </a:r>
          </a:p>
          <a:p>
            <a:pPr lvl="1" algn="r" rtl="1"/>
            <a:r>
              <a:rPr lang="fa-IR" sz="2400" dirty="0">
                <a:solidFill>
                  <a:prstClr val="white"/>
                </a:solidFill>
                <a:latin typeface="BNazaninBold"/>
                <a:cs typeface="B Nazanin" panose="00000400000000000000" pitchFamily="2" charset="-78"/>
              </a:rPr>
              <a:t>خارج از مرکز بودن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EF19EC-1197-4119-B35F-AAD434093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471" y="2249487"/>
            <a:ext cx="2187715" cy="3457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5C6802-B726-4C9F-AF4A-414731BEB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755" y="2249487"/>
            <a:ext cx="2187716" cy="34575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3C3EA6-FB43-46DF-B741-B19362C43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037" y="2249487"/>
            <a:ext cx="2187717" cy="34575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B243946-B34C-446B-985D-41C82D01E801}"/>
              </a:ext>
            </a:extLst>
          </p:cNvPr>
          <p:cNvSpPr/>
          <p:nvPr/>
        </p:nvSpPr>
        <p:spPr>
          <a:xfrm>
            <a:off x="898318" y="6110751"/>
            <a:ext cx="6563149" cy="6980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r" rtl="1"/>
            <a:r>
              <a:rPr lang="fa-IR" sz="2400" b="1" dirty="0">
                <a:cs typeface="2  Baran" panose="00000400000000000000" pitchFamily="2" charset="-78"/>
              </a:rPr>
              <a:t>       نسبت محور			گرد بودن		      خارج از مرکز بودن</a:t>
            </a:r>
            <a:endParaRPr lang="en-US" sz="2400" b="1" dirty="0">
              <a:cs typeface="2  Baran" panose="00000400000000000000" pitchFamily="2" charset="-78"/>
            </a:endParaRP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A7675F98-F487-4106-A9AF-3E6E30074805}"/>
              </a:ext>
            </a:extLst>
          </p:cNvPr>
          <p:cNvSpPr/>
          <p:nvPr/>
        </p:nvSpPr>
        <p:spPr>
          <a:xfrm>
            <a:off x="6129048" y="5712545"/>
            <a:ext cx="238561" cy="5977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8EB923DD-F3C6-48F3-B444-E908C6DB3252}"/>
              </a:ext>
            </a:extLst>
          </p:cNvPr>
          <p:cNvSpPr/>
          <p:nvPr/>
        </p:nvSpPr>
        <p:spPr>
          <a:xfrm>
            <a:off x="3941332" y="5722377"/>
            <a:ext cx="238561" cy="5977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C618D069-2F33-40D1-9E36-CED38F50471E}"/>
              </a:ext>
            </a:extLst>
          </p:cNvPr>
          <p:cNvSpPr/>
          <p:nvPr/>
        </p:nvSpPr>
        <p:spPr>
          <a:xfrm>
            <a:off x="1696241" y="5718743"/>
            <a:ext cx="238561" cy="5977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C7026-1F1D-4AA2-BCF4-5127F7E5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sz="1400" dirty="0"/>
              <a:t>۱۱/۱۵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0768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4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C67B-5606-43F2-8679-4CB41FC8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kumimoji="0" lang="fa-IR" sz="4800" b="0" i="0" u="none" strike="noStrike" kern="1200" cap="all" spc="0" normalizeH="0" baseline="0" noProof="0" dirty="0">
                <a:ln>
                  <a:noFill/>
                </a:ln>
                <a:solidFill>
                  <a:srgbClr val="134770">
                    <a:lumMod val="75000"/>
                  </a:srgbClr>
                </a:solidFill>
                <a:effectLst/>
                <a:uLnTx/>
                <a:uFillTx/>
                <a:latin typeface="Tw Cen MT" panose="020B0602020104020603"/>
                <a:ea typeface="+mj-ea"/>
                <a:cs typeface="B Titr" panose="00000700000000000000" pitchFamily="2" charset="-78"/>
              </a:rPr>
              <a:t>نتایج</a:t>
            </a:r>
            <a:r>
              <a:rPr lang="fa-IR" sz="4800" dirty="0">
                <a:solidFill>
                  <a:srgbClr val="134770">
                    <a:lumMod val="75000"/>
                  </a:srgbClr>
                </a:solidFill>
                <a:latin typeface="Tw Cen MT" panose="020B0602020104020603"/>
                <a:cs typeface="B Titr" panose="00000700000000000000" pitchFamily="2" charset="-78"/>
              </a:rPr>
              <a:t> و آزمایشات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88D0B-29F6-4107-B597-A3F3FE433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kumimoji="0" lang="fa-I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NazaninBold"/>
                <a:ea typeface="+mn-ea"/>
                <a:cs typeface="B Nazanin" panose="00000400000000000000" pitchFamily="2" charset="-78"/>
              </a:rPr>
              <a:t>شاخص های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NazaninBold"/>
                <a:ea typeface="+mn-ea"/>
                <a:cs typeface="B Nazanin" panose="00000400000000000000" pitchFamily="2" charset="-78"/>
              </a:rPr>
              <a:t>TPR</a:t>
            </a:r>
            <a:r>
              <a:rPr kumimoji="0" lang="fa-I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NazaninBold"/>
                <a:ea typeface="+mn-ea"/>
                <a:cs typeface="B Nazanin" panose="00000400000000000000" pitchFamily="2" charset="-78"/>
              </a:rPr>
              <a:t> و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NazaninBold"/>
                <a:ea typeface="+mn-ea"/>
                <a:cs typeface="B Nazanin" panose="00000400000000000000" pitchFamily="2" charset="-78"/>
              </a:rPr>
              <a:t>FPR</a:t>
            </a:r>
          </a:p>
          <a:p>
            <a:pPr algn="r" rtl="1"/>
            <a:r>
              <a:rPr lang="fa-IR" dirty="0">
                <a:solidFill>
                  <a:prstClr val="white"/>
                </a:solidFill>
                <a:latin typeface="BNazaninBold"/>
                <a:cs typeface="B Nazanin" panose="00000400000000000000" pitchFamily="2" charset="-78"/>
              </a:rPr>
              <a:t>ارزیابی:</a:t>
            </a:r>
          </a:p>
          <a:p>
            <a:pPr algn="r" rtl="1"/>
            <a:r>
              <a:rPr lang="en-US" dirty="0">
                <a:solidFill>
                  <a:prstClr val="white"/>
                </a:solidFill>
                <a:latin typeface="BNazaninBold"/>
                <a:cs typeface="B Nazanin" panose="00000400000000000000" pitchFamily="2" charset="-78"/>
              </a:rPr>
              <a:t>Bayes</a:t>
            </a:r>
            <a:r>
              <a:rPr lang="fa-IR" dirty="0">
                <a:solidFill>
                  <a:prstClr val="white"/>
                </a:solidFill>
                <a:latin typeface="BNazaninBold"/>
                <a:cs typeface="B Nazanin" panose="00000400000000000000" pitchFamily="2" charset="-78"/>
              </a:rPr>
              <a:t> – </a:t>
            </a:r>
            <a:r>
              <a:rPr lang="en-US" dirty="0">
                <a:solidFill>
                  <a:prstClr val="white"/>
                </a:solidFill>
                <a:latin typeface="BNazaninBold"/>
                <a:cs typeface="B Nazanin" panose="00000400000000000000" pitchFamily="2" charset="-78"/>
              </a:rPr>
              <a:t>SVM</a:t>
            </a:r>
            <a:r>
              <a:rPr lang="fa-IR" dirty="0">
                <a:solidFill>
                  <a:prstClr val="white"/>
                </a:solidFill>
                <a:latin typeface="BNazaninBold"/>
                <a:cs typeface="B Nazanin" panose="00000400000000000000" pitchFamily="2" charset="-78"/>
              </a:rPr>
              <a:t> - </a:t>
            </a:r>
            <a:r>
              <a:rPr lang="en-US" dirty="0">
                <a:solidFill>
                  <a:prstClr val="white"/>
                </a:solidFill>
                <a:latin typeface="BNazaninBold"/>
                <a:cs typeface="B Nazanin" panose="00000400000000000000" pitchFamily="2" charset="-78"/>
              </a:rPr>
              <a:t>MLP</a:t>
            </a:r>
            <a:r>
              <a:rPr lang="fa-IR" dirty="0">
                <a:solidFill>
                  <a:prstClr val="white"/>
                </a:solidFill>
                <a:latin typeface="BNazaninBold"/>
                <a:cs typeface="B Nazanin" panose="00000400000000000000" pitchFamily="2" charset="-78"/>
              </a:rPr>
              <a:t> – </a:t>
            </a:r>
            <a:r>
              <a:rPr lang="en-US" dirty="0" err="1">
                <a:solidFill>
                  <a:prstClr val="white"/>
                </a:solidFill>
                <a:latin typeface="BNazaninBold"/>
                <a:cs typeface="B Nazanin" panose="00000400000000000000" pitchFamily="2" charset="-78"/>
              </a:rPr>
              <a:t>Dtree</a:t>
            </a:r>
            <a:endParaRPr lang="fa-IR" dirty="0">
              <a:solidFill>
                <a:prstClr val="white"/>
              </a:solidFill>
              <a:latin typeface="BNazaninBold"/>
              <a:cs typeface="B Nazanin" panose="00000400000000000000" pitchFamily="2" charset="-78"/>
            </a:endParaRPr>
          </a:p>
          <a:p>
            <a:pPr algn="r" rtl="1"/>
            <a:r>
              <a:rPr lang="fa-IR" sz="20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عملکردی که با طبقه بندی کننده های مختلف هنگام </a:t>
            </a:r>
          </a:p>
          <a:p>
            <a:pPr algn="r" rtl="1"/>
            <a:r>
              <a:rPr lang="fa-IR" sz="20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مقایسه حاشیه </a:t>
            </a:r>
            <a:r>
              <a:rPr lang="fa-IR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نویسی</a:t>
            </a:r>
            <a:r>
              <a:rPr lang="fa-IR" sz="20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خودکار و دستی به دست می آید.</a:t>
            </a:r>
            <a:endParaRPr lang="fa-IR" sz="2000" dirty="0">
              <a:solidFill>
                <a:prstClr val="white"/>
              </a:solidFill>
              <a:latin typeface="BNazaninBold"/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56EB5-17AB-4A2F-84F9-AD73698E4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63" y="2262804"/>
            <a:ext cx="5683048" cy="32986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EA6DA-F0F5-4ADA-B3E7-613EB1186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sz="1400" dirty="0"/>
              <a:t>۱۲/۱۵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15BC2F-EE87-4001-9C3A-2B9B698C0B4B}"/>
              </a:ext>
            </a:extLst>
          </p:cNvPr>
          <p:cNvSpPr/>
          <p:nvPr/>
        </p:nvSpPr>
        <p:spPr>
          <a:xfrm>
            <a:off x="411363" y="5727160"/>
            <a:ext cx="5683048" cy="763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هر ستون، از بالا به پایین، نرخ الگوهای </a:t>
            </a:r>
            <a:r>
              <a:rPr lang="fa-IR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پارگی رگه و </a:t>
            </a:r>
            <a:r>
              <a:rPr lang="fa-IR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نقطه را نشان می دهد.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6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BA17-1F83-4F32-B7F4-F876FB1EA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sz="4800" dirty="0">
                <a:solidFill>
                  <a:srgbClr val="134770">
                    <a:lumMod val="75000"/>
                  </a:srgbClr>
                </a:solidFill>
                <a:latin typeface="Tw Cen MT" panose="020B0602020104020603"/>
                <a:cs typeface="B Titr" panose="00000700000000000000" pitchFamily="2" charset="-78"/>
              </a:rPr>
              <a:t>نتیجه گیری و جمع بندی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268B-A9F6-43A7-A8E3-CE9CF3E17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2800" dirty="0">
                <a:solidFill>
                  <a:prstClr val="white"/>
                </a:solidFill>
                <a:latin typeface="BNazaninBold"/>
                <a:cs typeface="B Nazanin" panose="00000400000000000000" pitchFamily="2" charset="-78"/>
              </a:rPr>
              <a:t>نگاهی کلی به پژوهش</a:t>
            </a:r>
          </a:p>
          <a:p>
            <a:pPr algn="r" rtl="1"/>
            <a:r>
              <a:rPr lang="fa-IR" sz="2800" dirty="0">
                <a:solidFill>
                  <a:prstClr val="white"/>
                </a:solidFill>
                <a:latin typeface="BNazaninBold"/>
                <a:cs typeface="B Nazanin" panose="00000400000000000000" pitchFamily="2" charset="-78"/>
              </a:rPr>
              <a:t>مقایسه روش ها</a:t>
            </a:r>
          </a:p>
          <a:p>
            <a:pPr algn="r" rtl="1"/>
            <a:r>
              <a:rPr lang="fa-IR" sz="2800" dirty="0">
                <a:solidFill>
                  <a:prstClr val="white"/>
                </a:solidFill>
                <a:latin typeface="BNazaninBold"/>
                <a:cs typeface="B Nazanin" panose="00000400000000000000" pitchFamily="2" charset="-78"/>
              </a:rPr>
              <a:t>استفاده در صنعت و آینده آن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6C5CC-980D-4E15-8F55-E8D7B261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sz="1400" dirty="0"/>
              <a:t>۱۳/۱۵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5032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1DE0-9386-481C-AB62-794C986D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sz="4800" dirty="0">
                <a:solidFill>
                  <a:srgbClr val="134770">
                    <a:lumMod val="75000"/>
                  </a:srgbClr>
                </a:solidFill>
                <a:latin typeface="Tw Cen MT" panose="020B0602020104020603"/>
                <a:cs typeface="B Titr" panose="00000700000000000000" pitchFamily="2" charset="-78"/>
              </a:rPr>
              <a:t>منابع و مراجع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E058A-9C8A-4B26-9250-57B785D1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82487"/>
          </a:xfrm>
        </p:spPr>
        <p:txBody>
          <a:bodyPr>
            <a:normAutofit/>
          </a:bodyPr>
          <a:lstStyle/>
          <a:p>
            <a:r>
              <a:rPr lang="en-US" sz="2000" b="0" i="0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J. L. Gayton. Etiology, prevalence, and treatment of dry eye disease. </a:t>
            </a:r>
            <a:r>
              <a:rPr lang="en-US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 Ophthalmology</a:t>
            </a:r>
            <a:r>
              <a:rPr lang="en-US" sz="2000" b="0" i="0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3:405412, 2009.</a:t>
            </a:r>
          </a:p>
          <a:p>
            <a:r>
              <a:rPr lang="en-US" sz="2000" b="0" i="0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J. Yu, C.V. </a:t>
            </a:r>
            <a:r>
              <a:rPr lang="en-US" sz="2000" b="0" i="0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Asche</a:t>
            </a:r>
            <a:r>
              <a:rPr lang="en-US" sz="2000" b="0" i="0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C.J. Fairchild. The economic burden of dry eye disease in the united states: a decision tree analysis. </a:t>
            </a:r>
            <a:r>
              <a:rPr lang="en-US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Cornea</a:t>
            </a:r>
            <a:r>
              <a:rPr lang="en-US" sz="2000" b="0" i="0" u="none" strike="noStrike" baseline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30:379–387</a:t>
            </a:r>
            <a:r>
              <a:rPr lang="en-US" sz="2000" b="0" i="0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2011.</a:t>
            </a:r>
          </a:p>
          <a:p>
            <a:r>
              <a:rPr lang="en-US" sz="2000" b="0" i="0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J. P. Craig and A. Tomlinson. Importance of the Lipid Layer in Human Tear Film Stability and Evaporation. </a:t>
            </a:r>
            <a:r>
              <a:rPr lang="en-US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Optometry &amp; Vision Science</a:t>
            </a:r>
            <a:r>
              <a:rPr lang="en-US" sz="2000" b="0" i="0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74:8–13, 1997.</a:t>
            </a:r>
          </a:p>
          <a:p>
            <a:r>
              <a:rPr lang="en-US" sz="2000" b="0" i="0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J. P. </a:t>
            </a:r>
            <a:r>
              <a:rPr lang="en-US" sz="2000" b="0" i="0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Guillon</a:t>
            </a:r>
            <a:r>
              <a:rPr lang="en-US" sz="2000" b="0" i="0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Non-Invasive </a:t>
            </a:r>
            <a:r>
              <a:rPr lang="en-US" sz="2000" b="0" i="0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Tearscope</a:t>
            </a:r>
            <a:r>
              <a:rPr lang="en-US" sz="2000" b="0" i="0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plus Routine for Contact Lens Fitting. </a:t>
            </a:r>
            <a:r>
              <a:rPr lang="en-US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Lens &amp; Anterior Eye</a:t>
            </a:r>
            <a:r>
              <a:rPr lang="en-US" sz="2000" b="0" i="0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21 Suppl 1:31–40, 1998.</a:t>
            </a:r>
          </a:p>
          <a:p>
            <a:endParaRPr lang="en-US" sz="2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A541D-7353-4D9C-82D3-CD884A71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sz="1400" dirty="0"/>
              <a:t>۱۴/۱۵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69976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A5C9A-A084-478D-B10D-546FBDAD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sz="4800" dirty="0">
                <a:solidFill>
                  <a:srgbClr val="134770">
                    <a:lumMod val="75000"/>
                  </a:srgbClr>
                </a:solidFill>
                <a:latin typeface="Tw Cen MT" panose="020B0602020104020603"/>
                <a:cs typeface="B Titr" panose="00000700000000000000" pitchFamily="2" charset="-78"/>
              </a:rPr>
              <a:t>با تشکر فراوان از توجه شما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95BC3E-5EA6-46DF-83BB-35DA76661C58}"/>
              </a:ext>
            </a:extLst>
          </p:cNvPr>
          <p:cNvSpPr/>
          <p:nvPr/>
        </p:nvSpPr>
        <p:spPr>
          <a:xfrm>
            <a:off x="2481057" y="2149262"/>
            <a:ext cx="7226710" cy="4090220"/>
          </a:xfrm>
          <a:prstGeom prst="roundRect">
            <a:avLst/>
          </a:prstGeom>
          <a:noFill/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lvl="1" algn="ctr"/>
            <a:r>
              <a:rPr lang="fa-IR" sz="3600" dirty="0">
                <a:solidFill>
                  <a:schemeClr val="tx1">
                    <a:lumMod val="95000"/>
                  </a:schemeClr>
                </a:solidFill>
                <a:cs typeface="2  Baran" panose="00000400000000000000" pitchFamily="2" charset="-78"/>
              </a:rPr>
              <a:t>سوال های خود را مطرح بفرمایید.</a:t>
            </a:r>
            <a:endParaRPr lang="en-US" sz="3600" dirty="0">
              <a:solidFill>
                <a:schemeClr val="tx1">
                  <a:lumMod val="95000"/>
                </a:schemeClr>
              </a:solidFill>
              <a:cs typeface="2  Baran" panose="00000400000000000000" pitchFamily="2" charset="-78"/>
            </a:endParaRPr>
          </a:p>
          <a:p>
            <a:pPr lvl="1" algn="ctr"/>
            <a:endParaRPr lang="en-US" sz="3600" dirty="0">
              <a:solidFill>
                <a:schemeClr val="tx1">
                  <a:lumMod val="95000"/>
                </a:schemeClr>
              </a:solidFill>
              <a:cs typeface="2  Baran" panose="00000400000000000000" pitchFamily="2" charset="-78"/>
            </a:endParaRPr>
          </a:p>
          <a:p>
            <a:pPr lvl="1" algn="ctr"/>
            <a:r>
              <a:rPr lang="fa-IR" sz="3600" dirty="0">
                <a:solidFill>
                  <a:schemeClr val="tx1">
                    <a:lumMod val="95000"/>
                  </a:schemeClr>
                </a:solidFill>
                <a:cs typeface="2  Baran" panose="00000400000000000000" pitchFamily="2" charset="-78"/>
              </a:rPr>
              <a:t>ایمیل:</a:t>
            </a:r>
            <a:endParaRPr lang="en-US" sz="3600" dirty="0">
              <a:solidFill>
                <a:schemeClr val="tx1">
                  <a:lumMod val="95000"/>
                </a:schemeClr>
              </a:solidFill>
              <a:cs typeface="2  Baran" panose="00000400000000000000" pitchFamily="2" charset="-78"/>
            </a:endParaRPr>
          </a:p>
          <a:p>
            <a:pPr lvl="1" algn="ctr"/>
            <a:r>
              <a:rPr lang="en-US" sz="3600" dirty="0">
                <a:solidFill>
                  <a:schemeClr val="bg1"/>
                </a:solidFill>
                <a:cs typeface="2  Baran" panose="00000400000000000000" pitchFamily="2" charset="-78"/>
                <a:hlinkClick r:id="rId2"/>
              </a:rPr>
              <a:t>Pohe@aut.ac.ir</a:t>
            </a:r>
            <a:endParaRPr lang="en-US" sz="3600" dirty="0">
              <a:solidFill>
                <a:schemeClr val="bg1"/>
              </a:solidFill>
              <a:cs typeface="2  Baran" panose="00000400000000000000" pitchFamily="2" charset="-78"/>
            </a:endParaRPr>
          </a:p>
          <a:p>
            <a:pPr lvl="1" algn="ctr"/>
            <a:endParaRPr lang="fa-IR" sz="3600" dirty="0">
              <a:solidFill>
                <a:schemeClr val="bg1"/>
              </a:solidFill>
              <a:cs typeface="2  Baran" panose="00000400000000000000" pitchFamily="2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3A17E-83C8-4848-800C-BEC9D283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sz="1400" dirty="0"/>
              <a:t>۱۵/۱۵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2035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E5009-1EEC-468C-8CFC-5C5DC31C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>
                <a:solidFill>
                  <a:schemeClr val="bg2">
                    <a:lumMod val="75000"/>
                  </a:schemeClr>
                </a:solidFill>
                <a:cs typeface="B Titr" panose="00000700000000000000" pitchFamily="2" charset="-78"/>
              </a:rPr>
              <a:t>هدف</a:t>
            </a:r>
            <a:endParaRPr lang="en-US" sz="4800" dirty="0">
              <a:solidFill>
                <a:schemeClr val="bg2">
                  <a:lumMod val="7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574F6-98C9-4DB3-BF95-ED47A626D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45368"/>
            <a:ext cx="9905999" cy="3541714"/>
          </a:xfrm>
        </p:spPr>
        <p:txBody>
          <a:bodyPr>
            <a:normAutofit/>
          </a:bodyPr>
          <a:lstStyle/>
          <a:p>
            <a:pPr algn="r" rtl="1"/>
            <a:r>
              <a:rPr lang="fa-IR" sz="2800" dirty="0">
                <a:cs typeface="B Nazanin" panose="00000400000000000000" pitchFamily="2" charset="-78"/>
              </a:rPr>
              <a:t>آشنایی با بیماری خشکی چشم و پیشگیری از آن</a:t>
            </a:r>
          </a:p>
          <a:p>
            <a:pPr algn="r" rtl="1"/>
            <a:r>
              <a:rPr lang="fa-IR" sz="2800" dirty="0">
                <a:cs typeface="B Nazanin" panose="00000400000000000000" pitchFamily="2" charset="-78"/>
              </a:rPr>
              <a:t>روش های یادگیری ماشین در بررسی خشکی چشم</a:t>
            </a:r>
          </a:p>
          <a:p>
            <a:pPr algn="r" rtl="1"/>
            <a:r>
              <a:rPr lang="fa-IR" sz="2800" dirty="0">
                <a:cs typeface="B Nazanin" panose="00000400000000000000" pitchFamily="2" charset="-78"/>
              </a:rPr>
              <a:t>یافتن روش بهینه از بین روش های یادگیری ماشین برای تشخیص این بیماری</a:t>
            </a: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71832-74AC-4FE6-BC64-BD6C2E2C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sz="1400" dirty="0"/>
              <a:t>۲/۱۵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345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1FBA-48DA-481E-B4F0-408054153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>
                <a:solidFill>
                  <a:srgbClr val="134770">
                    <a:lumMod val="75000"/>
                  </a:srgbClr>
                </a:solidFill>
                <a:latin typeface="Tw Cen MT" panose="020B0602020104020603"/>
                <a:cs typeface="B Titr" panose="00000700000000000000" pitchFamily="2" charset="-78"/>
              </a:rPr>
              <a:t>سیر ارائه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35880-45CD-4518-9890-AA586D6D7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1313"/>
          </a:xfrm>
        </p:spPr>
        <p:txBody>
          <a:bodyPr>
            <a:normAutofit/>
          </a:bodyPr>
          <a:lstStyle/>
          <a:p>
            <a:pPr algn="r" rtl="1"/>
            <a:r>
              <a:rPr lang="fa-IR" sz="2800" dirty="0">
                <a:cs typeface="B Nazanin" panose="00000400000000000000" pitchFamily="2" charset="-78"/>
              </a:rPr>
              <a:t>مقدمه</a:t>
            </a:r>
          </a:p>
          <a:p>
            <a:pPr algn="r" rtl="1"/>
            <a:r>
              <a:rPr lang="fa-IR" sz="2800" dirty="0">
                <a:cs typeface="B Nazanin" panose="00000400000000000000" pitchFamily="2" charset="-78"/>
              </a:rPr>
              <a:t>انواع سندروم خشکی چشم </a:t>
            </a:r>
          </a:p>
          <a:p>
            <a:pPr lvl="1" algn="r" rtl="1"/>
            <a:r>
              <a:rPr lang="fa-IR" sz="2400" dirty="0">
                <a:cs typeface="B Nazanin" panose="00000400000000000000" pitchFamily="2" charset="-78"/>
              </a:rPr>
              <a:t>طبقه بندی الگو های لایه لیپیدی</a:t>
            </a:r>
          </a:p>
          <a:p>
            <a:pPr lvl="2" algn="r" rtl="1"/>
            <a:r>
              <a:rPr lang="fa-IR" sz="2000" dirty="0">
                <a:cs typeface="B Nazanin" panose="00000400000000000000" pitchFamily="2" charset="-78"/>
              </a:rPr>
              <a:t>روش های یادگیری ماشین در بررسی آن</a:t>
            </a:r>
          </a:p>
          <a:p>
            <a:pPr lvl="1" algn="r" rtl="1"/>
            <a:r>
              <a:rPr lang="fa-IR" sz="2400" dirty="0">
                <a:cs typeface="B Nazanin" panose="00000400000000000000" pitchFamily="2" charset="-78"/>
              </a:rPr>
              <a:t>توصیف مشخصات تخریب لایه اشک</a:t>
            </a:r>
          </a:p>
          <a:p>
            <a:pPr lvl="2" algn="r" rtl="1"/>
            <a:r>
              <a:rPr lang="fa-IR" sz="2000" dirty="0">
                <a:cs typeface="B Nazanin" panose="00000400000000000000" pitchFamily="2" charset="-78"/>
              </a:rPr>
              <a:t>روش های یادگیری ماشین در بررسی آن</a:t>
            </a:r>
          </a:p>
          <a:p>
            <a:pPr algn="r" rtl="1"/>
            <a:r>
              <a:rPr lang="fa-IR" sz="2800" dirty="0">
                <a:cs typeface="B Nazanin" panose="00000400000000000000" pitchFamily="2" charset="-78"/>
              </a:rPr>
              <a:t>نتیجه گیری و جمع بندی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DDA6B-5E0C-4054-B41C-741D5D6D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sz="1400" dirty="0"/>
              <a:t>۳/۱۵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0692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8FA09-D0DD-4DFF-A11C-D2AEE9C8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sz="4800" dirty="0">
                <a:solidFill>
                  <a:srgbClr val="134770">
                    <a:lumMod val="75000"/>
                  </a:srgbClr>
                </a:solidFill>
                <a:latin typeface="Tw Cen MT" panose="020B0602020104020603"/>
                <a:cs typeface="B Titr" panose="00000700000000000000" pitchFamily="2" charset="-78"/>
              </a:rPr>
              <a:t>مقدمه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81EE7-7980-408A-B337-745CFC763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>
                <a:cs typeface="B Nazanin" panose="00000400000000000000" pitchFamily="2" charset="-78"/>
              </a:rPr>
              <a:t>سندروم خشکی چشم(</a:t>
            </a:r>
            <a:r>
              <a:rPr lang="en-US" sz="2800" dirty="0">
                <a:cs typeface="B Nazanin" panose="00000400000000000000" pitchFamily="2" charset="-78"/>
              </a:rPr>
              <a:t>DES</a:t>
            </a:r>
            <a:r>
              <a:rPr lang="fa-IR" sz="2800" dirty="0">
                <a:cs typeface="B Nazanin" panose="00000400000000000000" pitchFamily="2" charset="-78"/>
              </a:rPr>
              <a:t>) چیست؟</a:t>
            </a:r>
          </a:p>
          <a:p>
            <a:pPr algn="r" rtl="1"/>
            <a:r>
              <a:rPr lang="fa-IR" sz="2800" dirty="0">
                <a:cs typeface="B Nazanin" panose="00000400000000000000" pitchFamily="2" charset="-78"/>
              </a:rPr>
              <a:t>در عصر حاضر چقدر این سندروم جدی است؟</a:t>
            </a:r>
          </a:p>
          <a:p>
            <a:pPr algn="r" rtl="1"/>
            <a:r>
              <a:rPr lang="fa-IR" sz="2800" dirty="0">
                <a:cs typeface="B Nazanin" panose="00000400000000000000" pitchFamily="2" charset="-78"/>
              </a:rPr>
              <a:t>عوامل پیدایش آن و راه درمان و پیشگیری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3E36B-B71D-4A9F-B15B-8A738BB34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sz="1400" dirty="0"/>
              <a:t>۴/۱۵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3A110D-C2C5-4D82-8796-77893CAB7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9275" y="2097088"/>
            <a:ext cx="4078755" cy="3429000"/>
          </a:xfrm>
          <a:prstGeom prst="ellipse">
            <a:avLst/>
          </a:prstGeom>
          <a:ln w="63500" cap="rnd">
            <a:solidFill>
              <a:schemeClr val="bg2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51044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9CFFF-676D-4434-8E4A-CA9AA7BA2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9905999" cy="1478570"/>
          </a:xfrm>
        </p:spPr>
        <p:txBody>
          <a:bodyPr/>
          <a:lstStyle/>
          <a:p>
            <a:pPr algn="ctr" rtl="1"/>
            <a:r>
              <a:rPr lang="fa-IR" sz="4800" dirty="0">
                <a:solidFill>
                  <a:srgbClr val="134770">
                    <a:lumMod val="75000"/>
                  </a:srgbClr>
                </a:solidFill>
                <a:latin typeface="Tw Cen MT" panose="020B0602020104020603"/>
                <a:cs typeface="B Titr" panose="00000700000000000000" pitchFamily="2" charset="-78"/>
              </a:rPr>
              <a:t>رو</a:t>
            </a:r>
            <a:r>
              <a:rPr kumimoji="0" lang="fa-IR" sz="4800" b="0" i="0" u="none" strike="noStrike" kern="1200" cap="all" spc="0" normalizeH="0" baseline="0" noProof="0" dirty="0">
                <a:ln>
                  <a:noFill/>
                </a:ln>
                <a:solidFill>
                  <a:srgbClr val="134770">
                    <a:lumMod val="75000"/>
                  </a:srgbClr>
                </a:solidFill>
                <a:effectLst/>
                <a:uLnTx/>
                <a:uFillTx/>
                <a:latin typeface="Tw Cen MT" panose="020B0602020104020603"/>
                <a:ea typeface="+mj-ea"/>
                <a:cs typeface="B Titr" panose="00000700000000000000" pitchFamily="2" charset="-78"/>
              </a:rPr>
              <a:t>ش های ارزیابی عوامل  </a:t>
            </a:r>
            <a:r>
              <a:rPr kumimoji="0" lang="en-US" sz="4800" b="0" i="0" u="none" strike="noStrike" kern="1200" cap="all" spc="0" normalizeH="0" baseline="0" noProof="0" dirty="0">
                <a:ln>
                  <a:noFill/>
                </a:ln>
                <a:solidFill>
                  <a:srgbClr val="134770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F0FC3-FB84-43CC-BCF7-C691CC23D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lvl="0" indent="-228600" algn="r" defTabSz="914400" rtl="1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fa-I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B Nazanin" panose="00000400000000000000" pitchFamily="2" charset="-78"/>
              </a:rPr>
              <a:t>علائم و راحتی</a:t>
            </a:r>
          </a:p>
          <a:p>
            <a:pPr marL="228600" marR="0" lvl="0" indent="-228600" algn="r" defTabSz="914400" rtl="1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fa-I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B Nazanin" panose="00000400000000000000" pitchFamily="2" charset="-78"/>
              </a:rPr>
              <a:t>علائم خارجی</a:t>
            </a:r>
          </a:p>
          <a:p>
            <a:pPr marL="228600" marR="0" lvl="0" indent="-228600" algn="r" defTabSz="914400" rtl="1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fa-IR" sz="2800" dirty="0">
                <a:solidFill>
                  <a:prstClr val="white"/>
                </a:solidFill>
                <a:latin typeface="Tw Cen MT" panose="020B0602020104020603"/>
                <a:cs typeface="B Nazanin" panose="00000400000000000000" pitchFamily="2" charset="-78"/>
              </a:rPr>
              <a:t>ترشح اشک</a:t>
            </a:r>
          </a:p>
          <a:p>
            <a:pPr marL="228600" marR="0" lvl="0" indent="-228600" algn="r" defTabSz="914400" rtl="1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fa-I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B Nazanin" panose="00000400000000000000" pitchFamily="2" charset="-78"/>
              </a:rPr>
              <a:t>حجم اشک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04172-D59E-4014-B876-66324852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sz="1400" dirty="0"/>
              <a:t>۵/۱۵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968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27D9B-A2BC-461F-855C-3907FA88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sz="4800" dirty="0">
                <a:solidFill>
                  <a:srgbClr val="134770">
                    <a:lumMod val="75000"/>
                  </a:srgbClr>
                </a:solidFill>
                <a:latin typeface="Tw Cen MT" panose="020B0602020104020603"/>
                <a:cs typeface="B Titr" panose="00000700000000000000" pitchFamily="2" charset="-78"/>
              </a:rPr>
              <a:t>حالات مختلف این </a:t>
            </a:r>
            <a:r>
              <a:rPr lang="fa-IR" sz="4800" dirty="0" err="1">
                <a:solidFill>
                  <a:srgbClr val="134770">
                    <a:lumMod val="75000"/>
                  </a:srgbClr>
                </a:solidFill>
                <a:latin typeface="Tw Cen MT" panose="020B0602020104020603"/>
                <a:cs typeface="B Titr" panose="00000700000000000000" pitchFamily="2" charset="-78"/>
              </a:rPr>
              <a:t>سندورم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58AE4-3B2C-4D99-977F-CC32654C3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2800" dirty="0">
                <a:cs typeface="B Nazanin" panose="00000400000000000000" pitchFamily="2" charset="-78"/>
              </a:rPr>
              <a:t>لایه لیپیدی</a:t>
            </a:r>
          </a:p>
          <a:p>
            <a:pPr algn="r" rtl="1"/>
            <a:r>
              <a:rPr lang="fa-IR" sz="2800" dirty="0">
                <a:cs typeface="B Nazanin" panose="00000400000000000000" pitchFamily="2" charset="-78"/>
              </a:rPr>
              <a:t>پرخونی</a:t>
            </a:r>
            <a:r>
              <a:rPr lang="en-US" sz="2800" dirty="0">
                <a:cs typeface="B Nazanin" panose="00000400000000000000" pitchFamily="2" charset="-78"/>
              </a:rPr>
              <a:t> </a:t>
            </a:r>
            <a:r>
              <a:rPr lang="fa-IR" sz="2800" dirty="0">
                <a:cs typeface="B Nazanin" panose="00000400000000000000" pitchFamily="2" charset="-78"/>
              </a:rPr>
              <a:t>لایه</a:t>
            </a:r>
            <a:r>
              <a:rPr lang="en-US" sz="2800" dirty="0">
                <a:cs typeface="B Nazanin" panose="00000400000000000000" pitchFamily="2" charset="-78"/>
              </a:rPr>
              <a:t> </a:t>
            </a:r>
            <a:r>
              <a:rPr lang="fa-IR" sz="2800" dirty="0">
                <a:cs typeface="B Nazanin" panose="00000400000000000000" pitchFamily="2" charset="-78"/>
              </a:rPr>
              <a:t>ملتحمه</a:t>
            </a:r>
          </a:p>
          <a:p>
            <a:pPr algn="r" rtl="1"/>
            <a:r>
              <a:rPr lang="fa-IR" sz="2800" dirty="0">
                <a:cs typeface="B Nazanin" panose="00000400000000000000" pitchFamily="2" charset="-78"/>
              </a:rPr>
              <a:t> تخریب لایه اشک</a:t>
            </a:r>
          </a:p>
          <a:p>
            <a:pPr marL="0" indent="0" algn="r" rtl="1">
              <a:buNone/>
            </a:pPr>
            <a:endParaRPr lang="fa-IR" dirty="0"/>
          </a:p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در این پژوهش به مورد اول و سوم پرداخته شده است.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B5079-965D-49D4-A8EB-6302ABADB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sz="1400" dirty="0"/>
              <a:t>۶/۱۵</a:t>
            </a:r>
            <a:endParaRPr lang="en-US" sz="14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A74D73F-F9BD-49BB-A03C-1AE041185C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1082299"/>
              </p:ext>
            </p:extLst>
          </p:nvPr>
        </p:nvGraphicFramePr>
        <p:xfrm>
          <a:off x="1228270" y="2249487"/>
          <a:ext cx="4366592" cy="3379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158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2CB8-2998-4100-BF74-F9AED52C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sz="4800" dirty="0">
                <a:solidFill>
                  <a:srgbClr val="134770">
                    <a:lumMod val="75000"/>
                  </a:srgbClr>
                </a:solidFill>
                <a:latin typeface="Tw Cen MT" panose="020B0602020104020603"/>
                <a:cs typeface="B Titr" panose="00000700000000000000" pitchFamily="2" charset="-78"/>
              </a:rPr>
              <a:t>اهمیت روش های یادگیری ماشین 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4A3DE-9F95-49E4-BA93-42569C81F16E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1141413" y="4368718"/>
            <a:ext cx="88777" cy="52361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111FC632-A804-4B0C-90E1-57979DAC4B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4290134"/>
              </p:ext>
            </p:extLst>
          </p:nvPr>
        </p:nvGraphicFramePr>
        <p:xfrm>
          <a:off x="934278" y="1877415"/>
          <a:ext cx="9627705" cy="4762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0DCE4-BA2B-415A-850C-D8B9C26A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sz="1400" dirty="0"/>
              <a:t>۷/۱۵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0990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5E5A-F63E-4A8C-AC46-604601D32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kumimoji="0" lang="fa-IR" sz="4800" b="0" i="0" u="none" strike="noStrike" kern="1200" cap="all" spc="0" normalizeH="0" baseline="0" noProof="0" dirty="0">
                <a:ln>
                  <a:noFill/>
                </a:ln>
                <a:solidFill>
                  <a:srgbClr val="134770">
                    <a:lumMod val="75000"/>
                  </a:srgbClr>
                </a:solidFill>
                <a:effectLst/>
                <a:uLnTx/>
                <a:uFillTx/>
                <a:latin typeface="Tw Cen MT" panose="020B0602020104020603"/>
                <a:ea typeface="+mj-ea"/>
                <a:cs typeface="B Titr" panose="00000700000000000000" pitchFamily="2" charset="-78"/>
              </a:rPr>
              <a:t>طبقه بندی الگو های لایه لیپیدی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4648F-EDEE-4E42-9853-E01110578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313651"/>
          </a:xfrm>
        </p:spPr>
        <p:txBody>
          <a:bodyPr>
            <a:normAutofit/>
          </a:bodyPr>
          <a:lstStyle/>
          <a:p>
            <a:pPr algn="r" rtl="1"/>
            <a:r>
              <a:rPr lang="fa-IR" sz="2800" i="0" u="none" strike="noStrike" baseline="0" dirty="0">
                <a:latin typeface="BNazaninBold"/>
                <a:cs typeface="B Nazanin" panose="00000400000000000000" pitchFamily="2" charset="-78"/>
              </a:rPr>
              <a:t>مجموعه داده تصاویر</a:t>
            </a:r>
          </a:p>
          <a:p>
            <a:pPr algn="r" rtl="1"/>
            <a:r>
              <a:rPr lang="fa-IR" sz="2800" i="0" u="none" strike="noStrike" baseline="0" dirty="0">
                <a:latin typeface="BNazaninBold"/>
                <a:cs typeface="B Nazanin" panose="00000400000000000000" pitchFamily="2" charset="-78"/>
              </a:rPr>
              <a:t>روش و مراحل</a:t>
            </a:r>
          </a:p>
          <a:p>
            <a:pPr lvl="1" algn="r" rtl="1"/>
            <a:r>
              <a:rPr lang="fa-IR" sz="2400" dirty="0">
                <a:latin typeface="BNazaninBold"/>
                <a:cs typeface="B Nazanin" panose="00000400000000000000" pitchFamily="2" charset="-78"/>
              </a:rPr>
              <a:t>بررسی تصویر</a:t>
            </a:r>
          </a:p>
          <a:p>
            <a:pPr lvl="1" algn="r" rtl="1"/>
            <a:r>
              <a:rPr lang="fa-IR" sz="2400" dirty="0" err="1">
                <a:latin typeface="BNazaninBold"/>
                <a:cs typeface="B Nazanin" panose="00000400000000000000" pitchFamily="2" charset="-78"/>
              </a:rPr>
              <a:t>باینری</a:t>
            </a:r>
            <a:r>
              <a:rPr lang="fa-IR" sz="2400" dirty="0">
                <a:latin typeface="BNazaninBold"/>
                <a:cs typeface="B Nazanin" panose="00000400000000000000" pitchFamily="2" charset="-78"/>
              </a:rPr>
              <a:t> سازی کلاس</a:t>
            </a:r>
          </a:p>
          <a:p>
            <a:pPr lvl="1" algn="r" rtl="1"/>
            <a:r>
              <a:rPr lang="fa-IR" sz="2400" dirty="0">
                <a:latin typeface="BNazaninBold"/>
                <a:cs typeface="B Nazanin" panose="00000400000000000000" pitchFamily="2" charset="-78"/>
              </a:rPr>
              <a:t>انتخاب ویژگی</a:t>
            </a:r>
          </a:p>
          <a:p>
            <a:pPr lvl="1" algn="r" rtl="1"/>
            <a:r>
              <a:rPr lang="fa-IR" sz="2400" dirty="0">
                <a:latin typeface="BNazaninBold"/>
                <a:cs typeface="B Nazanin" panose="00000400000000000000" pitchFamily="2" charset="-78"/>
              </a:rPr>
              <a:t>طبقه بندی و اندازه گیری عملکرد</a:t>
            </a:r>
          </a:p>
          <a:p>
            <a:pPr lvl="1" algn="r" rtl="1"/>
            <a:r>
              <a:rPr lang="fa-IR" sz="2400" dirty="0">
                <a:latin typeface="BNazaninBold"/>
                <a:cs typeface="B Nazanin" panose="00000400000000000000" pitchFamily="2" charset="-78"/>
              </a:rPr>
              <a:t>تصمیم گیری چند </a:t>
            </a:r>
            <a:r>
              <a:rPr lang="fa-IR" sz="2400" dirty="0" err="1">
                <a:latin typeface="BNazaninBold"/>
                <a:cs typeface="B Nazanin" panose="00000400000000000000" pitchFamily="2" charset="-78"/>
              </a:rPr>
              <a:t>معیاره</a:t>
            </a:r>
            <a:r>
              <a:rPr lang="fa-IR" sz="2400" dirty="0">
                <a:latin typeface="BNazaninBold"/>
                <a:cs typeface="B Nazanin" panose="00000400000000000000" pitchFamily="2" charset="-78"/>
              </a:rPr>
              <a:t> و ضریب </a:t>
            </a:r>
            <a:r>
              <a:rPr lang="fa-IR" sz="2400" dirty="0" err="1">
                <a:latin typeface="BNazaninBold"/>
                <a:cs typeface="B Nazanin" panose="00000400000000000000" pitchFamily="2" charset="-78"/>
              </a:rPr>
              <a:t>همبستگي</a:t>
            </a:r>
            <a:endParaRPr lang="fa-IR" sz="2400" dirty="0">
              <a:latin typeface="BNazaninBold"/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en-US" sz="2800" i="0" u="none" strike="noStrike" baseline="0" dirty="0">
              <a:latin typeface="BNazaninBold"/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CFAE2-1B18-470D-BC89-BA269F39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sz="1400" dirty="0"/>
              <a:t>۸/۱۵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755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FE74-63EE-4741-A615-294A4928A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kumimoji="0" lang="fa-IR" sz="4800" b="0" i="0" u="none" strike="noStrike" kern="1200" cap="all" spc="0" normalizeH="0" baseline="0" noProof="0" dirty="0">
                <a:ln>
                  <a:noFill/>
                </a:ln>
                <a:solidFill>
                  <a:srgbClr val="134770">
                    <a:lumMod val="75000"/>
                  </a:srgbClr>
                </a:solidFill>
                <a:effectLst/>
                <a:uLnTx/>
                <a:uFillTx/>
                <a:latin typeface="Tw Cen MT" panose="020B0602020104020603"/>
                <a:ea typeface="+mj-ea"/>
                <a:cs typeface="B Titr" panose="00000700000000000000" pitchFamily="2" charset="-78"/>
              </a:rPr>
              <a:t>نتایج و آزمایشات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2F7CE-9CE6-4309-B4F5-5BF1D219E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1495"/>
            <a:ext cx="9905999" cy="3541714"/>
          </a:xfrm>
        </p:spPr>
        <p:txBody>
          <a:bodyPr>
            <a:normAutofit/>
          </a:bodyPr>
          <a:lstStyle/>
          <a:p>
            <a:pPr algn="r" rtl="1"/>
            <a:r>
              <a:rPr lang="fa-IR" sz="2800" dirty="0">
                <a:cs typeface="B Nazanin" panose="00000400000000000000" pitchFamily="2" charset="-78"/>
              </a:rPr>
              <a:t>نتایج و مراحل و </a:t>
            </a:r>
            <a:r>
              <a:rPr lang="fa-IR" sz="2800" dirty="0" err="1">
                <a:cs typeface="B Nazanin" panose="00000400000000000000" pitchFamily="2" charset="-78"/>
              </a:rPr>
              <a:t>تنظیمات</a:t>
            </a:r>
            <a:r>
              <a:rPr lang="fa-IR" sz="2800" dirty="0">
                <a:cs typeface="B Nazanin" panose="00000400000000000000" pitchFamily="2" charset="-78"/>
              </a:rPr>
              <a:t> آزمایش ها:</a:t>
            </a:r>
          </a:p>
          <a:p>
            <a:pPr lvl="1" algn="r" rtl="1"/>
            <a:r>
              <a:rPr lang="en-US" sz="2400" dirty="0">
                <a:latin typeface="Calibri" panose="020F0502020204030204" pitchFamily="34" charset="0"/>
                <a:cs typeface="B Nazanin" panose="00000400000000000000" pitchFamily="2" charset="-78"/>
              </a:rPr>
              <a:t>SVM</a:t>
            </a: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: </a:t>
            </a:r>
            <a:r>
              <a:rPr lang="fa-IR" sz="2400" b="0" i="0" u="none" strike="noStrike" baseline="0" dirty="0">
                <a:latin typeface="BNazanin"/>
                <a:cs typeface="B Nazanin" panose="00000400000000000000" pitchFamily="2" charset="-78"/>
              </a:rPr>
              <a:t>هسته شعاعی و برآ</a:t>
            </a:r>
            <a:r>
              <a:rPr lang="fa-IR" sz="2400" dirty="0">
                <a:latin typeface="BNazanin"/>
                <a:cs typeface="B Nazanin" panose="00000400000000000000" pitchFamily="2" charset="-78"/>
              </a:rPr>
              <a:t>ورد</a:t>
            </a:r>
            <a:r>
              <a:rPr lang="fa-IR" sz="2400" b="0" i="0" u="none" strike="noStrike" baseline="0" dirty="0">
                <a:latin typeface="BNazanin"/>
                <a:cs typeface="B Nazanin" panose="00000400000000000000" pitchFamily="2" charset="-78"/>
              </a:rPr>
              <a:t> پارامتر خودکار</a:t>
            </a:r>
          </a:p>
          <a:p>
            <a:pPr lvl="1" algn="r" rtl="1"/>
            <a:r>
              <a:rPr lang="en-US" sz="2400" dirty="0">
                <a:latin typeface="BNazanin"/>
                <a:cs typeface="B Nazanin" panose="00000400000000000000" pitchFamily="2" charset="-78"/>
              </a:rPr>
              <a:t>MLP</a:t>
            </a:r>
            <a:r>
              <a:rPr lang="fa-IR" sz="2400" dirty="0">
                <a:latin typeface="BNazanin"/>
                <a:cs typeface="B Nazanin" panose="00000400000000000000" pitchFamily="2" charset="-78"/>
              </a:rPr>
              <a:t>: یک لایه تک و تعداد مختلفی از واحد های پنهان</a:t>
            </a:r>
          </a:p>
          <a:p>
            <a:pPr lvl="1" algn="r" rtl="1"/>
            <a:r>
              <a:rPr lang="fa-IR" sz="2400" b="0" i="0" u="none" strike="noStrike" baseline="0" dirty="0">
                <a:latin typeface="BNazanin"/>
                <a:cs typeface="B Nazanin" panose="00000400000000000000" pitchFamily="2" charset="-78"/>
              </a:rPr>
              <a:t>اعتبار سنجی: اعتبار سنجی متقاب</a:t>
            </a:r>
            <a:r>
              <a:rPr lang="fa-IR" sz="2400" dirty="0">
                <a:latin typeface="BNazanin"/>
                <a:cs typeface="B Nazanin" panose="00000400000000000000" pitchFamily="2" charset="-78"/>
              </a:rPr>
              <a:t>ل یک مرحله برای تعمیم بهتر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B25CC2-4BF8-4413-A945-1468B7F81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455" y="4340088"/>
            <a:ext cx="7941731" cy="25179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B152D-2A1B-4B69-B0A4-41CF7014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2" y="5874357"/>
            <a:ext cx="771089" cy="365125"/>
          </a:xfrm>
        </p:spPr>
        <p:txBody>
          <a:bodyPr/>
          <a:lstStyle/>
          <a:p>
            <a:r>
              <a:rPr lang="fa-IR" sz="1400" dirty="0"/>
              <a:t>۹/۱۵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24644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1606</TotalTime>
  <Words>542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BNazanin</vt:lpstr>
      <vt:lpstr>BNazaninBold</vt:lpstr>
      <vt:lpstr>Calibri</vt:lpstr>
      <vt:lpstr>Times New Roman</vt:lpstr>
      <vt:lpstr>Tw Cen MT</vt:lpstr>
      <vt:lpstr>Circuit</vt:lpstr>
      <vt:lpstr>یادگیری ماشین در بررسی خشکی چشم</vt:lpstr>
      <vt:lpstr>هدف</vt:lpstr>
      <vt:lpstr>سیر ارائه</vt:lpstr>
      <vt:lpstr>مقدمه</vt:lpstr>
      <vt:lpstr>روش های ارزیابی عوامل  Des</vt:lpstr>
      <vt:lpstr>حالات مختلف این سندورم</vt:lpstr>
      <vt:lpstr>اهمیت روش های یادگیری ماشین </vt:lpstr>
      <vt:lpstr>طبقه بندی الگو های لایه لیپیدی</vt:lpstr>
      <vt:lpstr>نتایج و آزمایشات</vt:lpstr>
      <vt:lpstr>مشخصات تخریب لایه اشک </vt:lpstr>
      <vt:lpstr>روش و مراحل</vt:lpstr>
      <vt:lpstr>نتایج و آزمایشات</vt:lpstr>
      <vt:lpstr>نتیجه گیری و جمع بندی</vt:lpstr>
      <vt:lpstr>منابع و مراجع</vt:lpstr>
      <vt:lpstr>با تشکر فراوان از توجه شما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یادگیری ماشین در بررسی خشکی چشم</dc:title>
  <dc:creator>Asus</dc:creator>
  <cp:lastModifiedBy>Asus</cp:lastModifiedBy>
  <cp:revision>61</cp:revision>
  <dcterms:created xsi:type="dcterms:W3CDTF">2021-05-15T11:56:48Z</dcterms:created>
  <dcterms:modified xsi:type="dcterms:W3CDTF">2021-07-11T17:00:07Z</dcterms:modified>
</cp:coreProperties>
</file>