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74" r:id="rId4"/>
    <p:sldId id="270" r:id="rId5"/>
    <p:sldId id="258" r:id="rId6"/>
    <p:sldId id="263" r:id="rId7"/>
    <p:sldId id="301" r:id="rId8"/>
    <p:sldId id="300" r:id="rId9"/>
    <p:sldId id="283" r:id="rId10"/>
    <p:sldId id="284" r:id="rId11"/>
    <p:sldId id="285" r:id="rId12"/>
    <p:sldId id="286" r:id="rId13"/>
    <p:sldId id="268" r:id="rId14"/>
    <p:sldId id="278" r:id="rId15"/>
    <p:sldId id="287" r:id="rId16"/>
    <p:sldId id="276" r:id="rId17"/>
    <p:sldId id="277" r:id="rId18"/>
    <p:sldId id="280" r:id="rId19"/>
    <p:sldId id="295" r:id="rId20"/>
    <p:sldId id="297" r:id="rId21"/>
    <p:sldId id="299" r:id="rId22"/>
    <p:sldId id="298" r:id="rId23"/>
    <p:sldId id="282" r:id="rId24"/>
    <p:sldId id="281" r:id="rId25"/>
    <p:sldId id="288" r:id="rId26"/>
    <p:sldId id="293" r:id="rId27"/>
    <p:sldId id="289" r:id="rId28"/>
    <p:sldId id="279" r:id="rId29"/>
    <p:sldId id="290" r:id="rId30"/>
    <p:sldId id="291" r:id="rId31"/>
    <p:sldId id="292" r:id="rId32"/>
    <p:sldId id="294" r:id="rId33"/>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5AAC98-0678-43B9-A0ED-87C4895F0F9F}">
          <p14:sldIdLst>
            <p14:sldId id="256"/>
            <p14:sldId id="257"/>
            <p14:sldId id="274"/>
            <p14:sldId id="270"/>
            <p14:sldId id="258"/>
            <p14:sldId id="263"/>
            <p14:sldId id="301"/>
            <p14:sldId id="300"/>
            <p14:sldId id="283"/>
            <p14:sldId id="284"/>
            <p14:sldId id="285"/>
            <p14:sldId id="286"/>
            <p14:sldId id="268"/>
            <p14:sldId id="278"/>
            <p14:sldId id="287"/>
            <p14:sldId id="276"/>
            <p14:sldId id="277"/>
            <p14:sldId id="280"/>
            <p14:sldId id="295"/>
            <p14:sldId id="297"/>
            <p14:sldId id="299"/>
            <p14:sldId id="298"/>
            <p14:sldId id="282"/>
            <p14:sldId id="281"/>
            <p14:sldId id="288"/>
            <p14:sldId id="293"/>
            <p14:sldId id="289"/>
            <p14:sldId id="279"/>
            <p14:sldId id="290"/>
            <p14:sldId id="291"/>
            <p14:sldId id="292"/>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5FBE7"/>
    <a:srgbClr val="F0FFE1"/>
    <a:srgbClr val="C1FFA6"/>
    <a:srgbClr val="70AD47"/>
    <a:srgbClr val="44B874"/>
    <a:srgbClr val="43BDA7"/>
    <a:srgbClr val="44A3C0"/>
    <a:srgbClr val="F39C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5" autoAdjust="0"/>
    <p:restoredTop sz="94660"/>
  </p:normalViewPr>
  <p:slideViewPr>
    <p:cSldViewPr snapToGrid="0">
      <p:cViewPr varScale="1">
        <p:scale>
          <a:sx n="91" d="100"/>
          <a:sy n="91" d="100"/>
        </p:scale>
        <p:origin x="29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0B2F71DD-8D65-46DC-9EB9-E22201FF108F}" type="datetimeFigureOut">
              <a:rPr lang="fa-IR" smtClean="0"/>
              <a:t>18/04/1445</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F56ABA5-A4B7-4DE2-87D5-0F2950F9D2E7}" type="slidenum">
              <a:rPr lang="fa-IR" smtClean="0"/>
              <a:t>‹#›</a:t>
            </a:fld>
            <a:endParaRPr lang="fa-IR"/>
          </a:p>
        </p:txBody>
      </p:sp>
    </p:spTree>
    <p:extLst>
      <p:ext uri="{BB962C8B-B14F-4D97-AF65-F5344CB8AC3E}">
        <p14:creationId xmlns:p14="http://schemas.microsoft.com/office/powerpoint/2010/main" val="390504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3F56ABA5-A4B7-4DE2-87D5-0F2950F9D2E7}" type="slidenum">
              <a:rPr lang="fa-IR" smtClean="0"/>
              <a:t>1</a:t>
            </a:fld>
            <a:endParaRPr lang="fa-IR"/>
          </a:p>
        </p:txBody>
      </p:sp>
    </p:spTree>
    <p:extLst>
      <p:ext uri="{BB962C8B-B14F-4D97-AF65-F5344CB8AC3E}">
        <p14:creationId xmlns:p14="http://schemas.microsoft.com/office/powerpoint/2010/main" val="2306136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6ABA5-A4B7-4DE2-87D5-0F2950F9D2E7}" type="slidenum">
              <a:rPr lang="fa-IR" smtClean="0"/>
              <a:t>2</a:t>
            </a:fld>
            <a:endParaRPr lang="fa-IR"/>
          </a:p>
        </p:txBody>
      </p:sp>
    </p:spTree>
    <p:extLst>
      <p:ext uri="{BB962C8B-B14F-4D97-AF65-F5344CB8AC3E}">
        <p14:creationId xmlns:p14="http://schemas.microsoft.com/office/powerpoint/2010/main" val="442445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3F56ABA5-A4B7-4DE2-87D5-0F2950F9D2E7}" type="slidenum">
              <a:rPr lang="fa-IR" smtClean="0"/>
              <a:t>4</a:t>
            </a:fld>
            <a:endParaRPr lang="fa-IR"/>
          </a:p>
        </p:txBody>
      </p:sp>
    </p:spTree>
    <p:extLst>
      <p:ext uri="{BB962C8B-B14F-4D97-AF65-F5344CB8AC3E}">
        <p14:creationId xmlns:p14="http://schemas.microsoft.com/office/powerpoint/2010/main" val="2383447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6ABA5-A4B7-4DE2-87D5-0F2950F9D2E7}" type="slidenum">
              <a:rPr lang="fa-IR" smtClean="0"/>
              <a:t>24</a:t>
            </a:fld>
            <a:endParaRPr lang="fa-IR"/>
          </a:p>
        </p:txBody>
      </p:sp>
    </p:spTree>
    <p:extLst>
      <p:ext uri="{BB962C8B-B14F-4D97-AF65-F5344CB8AC3E}">
        <p14:creationId xmlns:p14="http://schemas.microsoft.com/office/powerpoint/2010/main" val="191397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a-I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a-IR"/>
          </a:p>
        </p:txBody>
      </p:sp>
      <p:sp>
        <p:nvSpPr>
          <p:cNvPr id="4" name="Date Placeholder 3"/>
          <p:cNvSpPr>
            <a:spLocks noGrp="1"/>
          </p:cNvSpPr>
          <p:nvPr>
            <p:ph type="dt" sz="half" idx="10"/>
          </p:nvPr>
        </p:nvSpPr>
        <p:spPr/>
        <p:txBody>
          <a:bodyPr/>
          <a:lstStyle/>
          <a:p>
            <a:fld id="{A1730E55-8D57-4EDC-BE8D-26190CF3768E}" type="datetime8">
              <a:rPr lang="fa-IR" smtClean="0"/>
              <a:t>1 نوامبر 23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6A028B1-8A4C-4B76-AB7F-D607D9C05CCB}" type="slidenum">
              <a:rPr lang="fa-IR" smtClean="0"/>
              <a:t>‹#›</a:t>
            </a:fld>
            <a:endParaRPr lang="fa-IR"/>
          </a:p>
        </p:txBody>
      </p:sp>
    </p:spTree>
    <p:extLst>
      <p:ext uri="{BB962C8B-B14F-4D97-AF65-F5344CB8AC3E}">
        <p14:creationId xmlns:p14="http://schemas.microsoft.com/office/powerpoint/2010/main" val="145615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0EE33AC8-DCAB-4E61-B0D3-6B546C61EA54}" type="datetime8">
              <a:rPr lang="fa-IR" smtClean="0"/>
              <a:t>1 نوامبر 23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6A028B1-8A4C-4B76-AB7F-D607D9C05CCB}" type="slidenum">
              <a:rPr lang="fa-IR" smtClean="0"/>
              <a:t>‹#›</a:t>
            </a:fld>
            <a:endParaRPr lang="fa-IR"/>
          </a:p>
        </p:txBody>
      </p:sp>
    </p:spTree>
    <p:extLst>
      <p:ext uri="{BB962C8B-B14F-4D97-AF65-F5344CB8AC3E}">
        <p14:creationId xmlns:p14="http://schemas.microsoft.com/office/powerpoint/2010/main" val="172104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43300808-A839-4D2E-B3B8-E9AA6CC485C5}" type="datetime8">
              <a:rPr lang="fa-IR" smtClean="0"/>
              <a:t>1 نوامبر 23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6A028B1-8A4C-4B76-AB7F-D607D9C05CCB}" type="slidenum">
              <a:rPr lang="fa-IR" smtClean="0"/>
              <a:t>‹#›</a:t>
            </a:fld>
            <a:endParaRPr lang="fa-IR"/>
          </a:p>
        </p:txBody>
      </p:sp>
    </p:spTree>
    <p:extLst>
      <p:ext uri="{BB962C8B-B14F-4D97-AF65-F5344CB8AC3E}">
        <p14:creationId xmlns:p14="http://schemas.microsoft.com/office/powerpoint/2010/main" val="126997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A6EB1A0F-5242-468E-B579-1F79E243B423}" type="datetime8">
              <a:rPr lang="fa-IR" smtClean="0"/>
              <a:t>1 نوامبر 23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6A028B1-8A4C-4B76-AB7F-D607D9C05CCB}" type="slidenum">
              <a:rPr lang="fa-IR" smtClean="0"/>
              <a:t>‹#›</a:t>
            </a:fld>
            <a:endParaRPr lang="fa-IR"/>
          </a:p>
        </p:txBody>
      </p:sp>
    </p:spTree>
    <p:extLst>
      <p:ext uri="{BB962C8B-B14F-4D97-AF65-F5344CB8AC3E}">
        <p14:creationId xmlns:p14="http://schemas.microsoft.com/office/powerpoint/2010/main" val="1434809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a-I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191880-BBD7-47BB-8AB1-A50C25CCA89B}" type="datetime8">
              <a:rPr lang="fa-IR" smtClean="0"/>
              <a:t>1 نوامبر 23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6A028B1-8A4C-4B76-AB7F-D607D9C05CCB}" type="slidenum">
              <a:rPr lang="fa-IR" smtClean="0"/>
              <a:t>‹#›</a:t>
            </a:fld>
            <a:endParaRPr lang="fa-IR"/>
          </a:p>
        </p:txBody>
      </p:sp>
    </p:spTree>
    <p:extLst>
      <p:ext uri="{BB962C8B-B14F-4D97-AF65-F5344CB8AC3E}">
        <p14:creationId xmlns:p14="http://schemas.microsoft.com/office/powerpoint/2010/main" val="3342401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p>
            <a:fld id="{A773EED2-AA94-4185-A685-52BFCAAE1631}" type="datetime8">
              <a:rPr lang="fa-IR" smtClean="0"/>
              <a:t>1 نوامبر 23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6A028B1-8A4C-4B76-AB7F-D607D9C05CCB}" type="slidenum">
              <a:rPr lang="fa-IR" smtClean="0"/>
              <a:t>‹#›</a:t>
            </a:fld>
            <a:endParaRPr lang="fa-IR"/>
          </a:p>
        </p:txBody>
      </p:sp>
    </p:spTree>
    <p:extLst>
      <p:ext uri="{BB962C8B-B14F-4D97-AF65-F5344CB8AC3E}">
        <p14:creationId xmlns:p14="http://schemas.microsoft.com/office/powerpoint/2010/main" val="368683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a-I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p:txBody>
          <a:bodyPr/>
          <a:lstStyle/>
          <a:p>
            <a:fld id="{EC45B6DC-FF86-495A-B7A9-90F9BA3B739E}" type="datetime8">
              <a:rPr lang="fa-IR" smtClean="0"/>
              <a:t>1 نوامبر 23</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86A028B1-8A4C-4B76-AB7F-D607D9C05CCB}" type="slidenum">
              <a:rPr lang="fa-IR" smtClean="0"/>
              <a:t>‹#›</a:t>
            </a:fld>
            <a:endParaRPr lang="fa-IR"/>
          </a:p>
        </p:txBody>
      </p:sp>
    </p:spTree>
    <p:extLst>
      <p:ext uri="{BB962C8B-B14F-4D97-AF65-F5344CB8AC3E}">
        <p14:creationId xmlns:p14="http://schemas.microsoft.com/office/powerpoint/2010/main" val="129953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Date Placeholder 2"/>
          <p:cNvSpPr>
            <a:spLocks noGrp="1"/>
          </p:cNvSpPr>
          <p:nvPr>
            <p:ph type="dt" sz="half" idx="10"/>
          </p:nvPr>
        </p:nvSpPr>
        <p:spPr/>
        <p:txBody>
          <a:bodyPr/>
          <a:lstStyle/>
          <a:p>
            <a:fld id="{470512DA-83B5-4625-9034-8F0BE3A96383}" type="datetime8">
              <a:rPr lang="fa-IR" smtClean="0"/>
              <a:t>1 نوامبر 23</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86A028B1-8A4C-4B76-AB7F-D607D9C05CCB}" type="slidenum">
              <a:rPr lang="fa-IR" smtClean="0"/>
              <a:t>‹#›</a:t>
            </a:fld>
            <a:endParaRPr lang="fa-IR"/>
          </a:p>
        </p:txBody>
      </p:sp>
    </p:spTree>
    <p:extLst>
      <p:ext uri="{BB962C8B-B14F-4D97-AF65-F5344CB8AC3E}">
        <p14:creationId xmlns:p14="http://schemas.microsoft.com/office/powerpoint/2010/main" val="256096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6890F-856A-4BD9-BD00-8C1F61EBAED2}" type="datetime8">
              <a:rPr lang="fa-IR" smtClean="0"/>
              <a:t>1 نوامبر 23</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86A028B1-8A4C-4B76-AB7F-D607D9C05CCB}" type="slidenum">
              <a:rPr lang="fa-IR" smtClean="0"/>
              <a:t>‹#›</a:t>
            </a:fld>
            <a:endParaRPr lang="fa-IR"/>
          </a:p>
        </p:txBody>
      </p:sp>
    </p:spTree>
    <p:extLst>
      <p:ext uri="{BB962C8B-B14F-4D97-AF65-F5344CB8AC3E}">
        <p14:creationId xmlns:p14="http://schemas.microsoft.com/office/powerpoint/2010/main" val="374087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79B3BA-60C2-4FCA-9A90-EDF0CBCBBCA1}" type="datetime8">
              <a:rPr lang="fa-IR" smtClean="0"/>
              <a:t>1 نوامبر 23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6A028B1-8A4C-4B76-AB7F-D607D9C05CCB}" type="slidenum">
              <a:rPr lang="fa-IR" smtClean="0"/>
              <a:t>‹#›</a:t>
            </a:fld>
            <a:endParaRPr lang="fa-IR"/>
          </a:p>
        </p:txBody>
      </p:sp>
    </p:spTree>
    <p:extLst>
      <p:ext uri="{BB962C8B-B14F-4D97-AF65-F5344CB8AC3E}">
        <p14:creationId xmlns:p14="http://schemas.microsoft.com/office/powerpoint/2010/main" val="332969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3E052B-D4E0-4C72-819F-30889F0C5D95}" type="datetime8">
              <a:rPr lang="fa-IR" smtClean="0"/>
              <a:t>1 نوامبر 23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6A028B1-8A4C-4B76-AB7F-D607D9C05CCB}" type="slidenum">
              <a:rPr lang="fa-IR" smtClean="0"/>
              <a:t>‹#›</a:t>
            </a:fld>
            <a:endParaRPr lang="fa-IR"/>
          </a:p>
        </p:txBody>
      </p:sp>
    </p:spTree>
    <p:extLst>
      <p:ext uri="{BB962C8B-B14F-4D97-AF65-F5344CB8AC3E}">
        <p14:creationId xmlns:p14="http://schemas.microsoft.com/office/powerpoint/2010/main" val="65174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a-I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CDC73-F71D-4ACC-97ED-D3D29A74D5A7}" type="datetime8">
              <a:rPr lang="fa-IR" smtClean="0"/>
              <a:t>1 نوامبر 23</a:t>
            </a:fld>
            <a:endParaRPr lang="fa-I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028B1-8A4C-4B76-AB7F-D607D9C05CCB}" type="slidenum">
              <a:rPr lang="fa-IR" smtClean="0"/>
              <a:t>‹#›</a:t>
            </a:fld>
            <a:endParaRPr lang="fa-IR"/>
          </a:p>
        </p:txBody>
      </p:sp>
    </p:spTree>
    <p:extLst>
      <p:ext uri="{BB962C8B-B14F-4D97-AF65-F5344CB8AC3E}">
        <p14:creationId xmlns:p14="http://schemas.microsoft.com/office/powerpoint/2010/main" val="1550874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docs.conda.io/projects/conda/en/latest/user-guide/cheatsheet.html" TargetMode="Externa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docs.conda.io/projects/conda/en/latest/user-guide/tasks/manage-environments.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6.jp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www.youtube.com/watch?v=RHCg3p9aP_I"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www.youtube.com/watch?v=RHCg3p9aP_I" TargetMode="External"/><Relationship Id="rId7"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python-operators/"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python-operators/"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python-operators/"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python-operators/"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hyperlink" Target="https://www.w3schools.com/python/python_lists.asp"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www.geeksforgeeks.org/python-strings/?ref=lbp" TargetMode="External"/><Relationship Id="rId3" Type="http://schemas.openxmlformats.org/officeDocument/2006/relationships/image" Target="../media/image4.png"/><Relationship Id="rId7" Type="http://schemas.openxmlformats.org/officeDocument/2006/relationships/hyperlink" Target="https://www.geeksforgeeks.org/python-output-formatting/?ref=lbp"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geeksforgeeks.org/taking-multiple-inputs-from-user-in-python/?ref=lbp" TargetMode="External"/><Relationship Id="rId5" Type="http://schemas.openxmlformats.org/officeDocument/2006/relationships/hyperlink" Target="https://www.geeksforgeeks.org/python-operators/?ref=lbp" TargetMode="External"/><Relationship Id="rId10" Type="http://schemas.openxmlformats.org/officeDocument/2006/relationships/hyperlink" Target="https://www.geeksforgeeks.org/python-list/?ref=lbp" TargetMode="External"/><Relationship Id="rId4" Type="http://schemas.openxmlformats.org/officeDocument/2006/relationships/hyperlink" Target="https://github.com/" TargetMode="External"/><Relationship Id="rId9" Type="http://schemas.openxmlformats.org/officeDocument/2006/relationships/hyperlink" Target="https://www.geeksforgeeks.org/python-tuples/?ref=lb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AYwMEEgaDL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s://www.anaconda.com/distribution/" TargetMode="External"/><Relationship Id="rId3" Type="http://schemas.openxmlformats.org/officeDocument/2006/relationships/image" Target="../media/image11.jpeg"/><Relationship Id="rId7" Type="http://schemas.openxmlformats.org/officeDocument/2006/relationships/hyperlink" Target="https://docs.microsoft.com/en-us/windows/python/beginners"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hyperlink" Target="http://www.repl.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4664596" cy="68580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026210" y="437296"/>
            <a:ext cx="6983393" cy="5519615"/>
          </a:xfrm>
        </p:spPr>
        <p:txBody>
          <a:bodyPr>
            <a:normAutofit lnSpcReduction="10000"/>
          </a:bodyPr>
          <a:lstStyle/>
          <a:p>
            <a:pPr>
              <a:lnSpc>
                <a:spcPct val="150000"/>
              </a:lnSpc>
              <a:spcBef>
                <a:spcPts val="1800"/>
              </a:spcBef>
            </a:pPr>
            <a:r>
              <a:rPr lang="en-US"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t>
            </a:r>
          </a:p>
          <a:p>
            <a:pPr algn="l">
              <a:lnSpc>
                <a:spcPct val="150000"/>
              </a:lnSpc>
              <a:spcBef>
                <a:spcPts val="1800"/>
              </a:spcBef>
            </a:pPr>
            <a:r>
              <a:rPr lang="en-US" sz="4800" b="1" dirty="0">
                <a:latin typeface="Arial" panose="020B0604020202020204" pitchFamily="34" charset="0"/>
                <a:ea typeface="Adobe Gothic Std B" panose="020B0800000000000000" pitchFamily="34" charset="-128"/>
                <a:cs typeface="Arial" panose="020B0604020202020204" pitchFamily="34" charset="0"/>
              </a:rPr>
              <a:t>Python for beginners</a:t>
            </a:r>
            <a:endParaRPr lang="en-US" sz="48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endParaRPr>
          </a:p>
          <a:p>
            <a:pPr>
              <a:lnSpc>
                <a:spcPct val="150000"/>
              </a:lnSpc>
              <a:spcBef>
                <a:spcPts val="1800"/>
              </a:spcBef>
            </a:pPr>
            <a:r>
              <a:rPr lang="en-US" sz="3200" b="1" dirty="0">
                <a:solidFill>
                  <a:srgbClr val="7030A0"/>
                </a:solidFill>
                <a:latin typeface="Arial" panose="020B0604020202020204" pitchFamily="34" charset="0"/>
                <a:ea typeface="Adobe Gothic Std B" panose="020B0800000000000000" pitchFamily="34" charset="-128"/>
                <a:cs typeface="Arial" panose="020B0604020202020204" pitchFamily="34" charset="0"/>
              </a:rPr>
              <a:t>Section 1: Introduction</a:t>
            </a:r>
          </a:p>
          <a:p>
            <a:pPr>
              <a:lnSpc>
                <a:spcPct val="150000"/>
              </a:lnSpc>
              <a:spcBef>
                <a:spcPts val="1800"/>
              </a:spcBef>
            </a:pPr>
            <a:r>
              <a:rPr lang="en-US" sz="20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a:t>
            </a:r>
          </a:p>
          <a:p>
            <a:pPr>
              <a:lnSpc>
                <a:spcPct val="150000"/>
              </a:lnSpc>
              <a:spcBef>
                <a:spcPts val="1800"/>
              </a:spcBef>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a:t>
            </a:r>
            <a:r>
              <a:rPr lang="en-US" sz="20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a:t>
            </a:r>
            <a:r>
              <a:rPr lang="en-US" sz="2000" b="1" dirty="0" err="1"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Saeede</a:t>
            </a:r>
            <a:r>
              <a:rPr lang="en-US" sz="20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a:t>
            </a:r>
            <a:r>
              <a:rPr lang="en-US" sz="2000" b="1" dirty="0" err="1"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Anbaee</a:t>
            </a:r>
            <a:r>
              <a:rPr lang="en-US" sz="20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a:t>
            </a:r>
            <a:r>
              <a:rPr lang="en-US" sz="2000" b="1" dirty="0" err="1"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Farimani</a:t>
            </a:r>
            <a:r>
              <a:rPr lang="en-US" sz="20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a:t>
            </a:r>
            <a:endPar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endParaRPr>
          </a:p>
          <a:p>
            <a:pPr>
              <a:lnSpc>
                <a:spcPct val="150000"/>
              </a:lnSpc>
              <a:spcBef>
                <a:spcPts val="1800"/>
              </a:spcBef>
            </a:pPr>
            <a:r>
              <a:rPr lang="en-US" sz="1800" b="1" dirty="0" err="1"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Phd</a:t>
            </a:r>
            <a:r>
              <a:rPr lang="en-US" sz="18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a:t>
            </a:r>
          </a:p>
          <a:p>
            <a:pPr>
              <a:lnSpc>
                <a:spcPct val="150000"/>
              </a:lnSpc>
              <a:spcBef>
                <a:spcPts val="1800"/>
              </a:spcBef>
            </a:pPr>
            <a:r>
              <a:rPr lang="en-US" sz="18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Member of Big Data &amp; </a:t>
            </a:r>
            <a:r>
              <a:rPr lang="en-US" sz="1800" b="1" dirty="0" err="1"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Blockchain</a:t>
            </a:r>
            <a:r>
              <a:rPr lang="en-US" sz="18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Lab </a:t>
            </a:r>
          </a:p>
        </p:txBody>
      </p:sp>
      <p:pic>
        <p:nvPicPr>
          <p:cNvPr id="5" name="Content Placeholder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2363" y="2252777"/>
            <a:ext cx="2024773" cy="2024773"/>
          </a:xfrm>
          <a:prstGeom prst="rect">
            <a:avLst/>
          </a:prstGeom>
          <a:ln>
            <a:noFill/>
          </a:ln>
          <a:effectLst>
            <a:outerShdw blurRad="292100" dist="139700" dir="2700000" algn="tl" rotWithShape="0">
              <a:srgbClr val="333333">
                <a:alpha val="65000"/>
              </a:srgbClr>
            </a:outerShdw>
          </a:effectLst>
        </p:spPr>
      </p:pic>
      <p:pic>
        <p:nvPicPr>
          <p:cNvPr id="1026" name="Picture 2" descr="Image result for â«Ø¢Ø±Ù Ø¯Ø§ÙØ´Ú¯Ø§Ù Ø¢Ø²Ø§Ø¯ ÙØ´ÙØ¯â¬â"/>
          <p:cNvPicPr>
            <a:picLocks noChangeAspect="1" noChangeArrowheads="1"/>
          </p:cNvPicPr>
          <p:nvPr/>
        </p:nvPicPr>
        <p:blipFill>
          <a:blip r:embed="rId4">
            <a:duotone>
              <a:prstClr val="black"/>
              <a:schemeClr val="accent6">
                <a:lumMod val="20000"/>
                <a:lumOff val="80000"/>
                <a:tint val="45000"/>
                <a:satMod val="400000"/>
              </a:schemeClr>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208934" y="129216"/>
            <a:ext cx="2088257" cy="19449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6"/>
          <a:stretch>
            <a:fillRect/>
          </a:stretch>
        </p:blipFill>
        <p:spPr>
          <a:xfrm>
            <a:off x="1188988" y="4456123"/>
            <a:ext cx="2128148" cy="21281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9792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3983421" cy="6853421"/>
          </a:xfrm>
          <a:solidFill>
            <a:schemeClr val="accent6">
              <a:lumMod val="60000"/>
              <a:lumOff val="40000"/>
            </a:schemeClr>
          </a:solidFill>
        </p:spPr>
        <p:txBody>
          <a:bodyPr anchor="t">
            <a:normAutofit/>
          </a:bodyPr>
          <a:lstStyle/>
          <a:p>
            <a:pPr algn="ctr">
              <a:lnSpc>
                <a:spcPct val="150000"/>
              </a:lnSpc>
            </a:pP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pip </a:t>
            </a:r>
            <a: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package </a:t>
            </a: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manager</a:t>
            </a:r>
            <a:endPar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778620" y="6340466"/>
            <a:ext cx="10413380" cy="51295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sp>
        <p:nvSpPr>
          <p:cNvPr id="22" name="Slide Number Placeholder 21"/>
          <p:cNvSpPr>
            <a:spLocks noGrp="1"/>
          </p:cNvSpPr>
          <p:nvPr>
            <p:ph type="sldNum" sz="quarter" idx="12"/>
          </p:nvPr>
        </p:nvSpPr>
        <p:spPr>
          <a:xfrm>
            <a:off x="11713579" y="6541189"/>
            <a:ext cx="311551"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10</a:t>
            </a:fld>
            <a:endParaRPr lang="fa-IR" sz="2000" b="1" dirty="0">
              <a:solidFill>
                <a:schemeClr val="accent6">
                  <a:lumMod val="50000"/>
                </a:schemeClr>
              </a:solidFill>
              <a:cs typeface="B Titr" panose="00000700000000000000" pitchFamily="2" charset="-78"/>
            </a:endParaRPr>
          </a:p>
        </p:txBody>
      </p:sp>
      <p:pic>
        <p:nvPicPr>
          <p:cNvPr id="8" name="Picture 7"/>
          <p:cNvPicPr>
            <a:picLocks noChangeAspect="1"/>
          </p:cNvPicPr>
          <p:nvPr/>
        </p:nvPicPr>
        <p:blipFill>
          <a:blip r:embed="rId3"/>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4787269" y="0"/>
            <a:ext cx="6606393" cy="168584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b="1" dirty="0" smtClean="0">
                <a:latin typeface="Adobe Arabic"/>
                <a:ea typeface="Adobe Gothic Std B" panose="020B0800000000000000" pitchFamily="34" charset="-128"/>
                <a:cs typeface="Arial" panose="020B0604020202020204" pitchFamily="34" charset="0"/>
              </a:rPr>
              <a:t>pip &lt; command &gt; [ options ]</a:t>
            </a:r>
          </a:p>
          <a:p>
            <a:pPr lvl="1">
              <a:lnSpc>
                <a:spcPct val="150000"/>
              </a:lnSpc>
            </a:pPr>
            <a:endParaRPr lang="en-US" sz="2400" b="1" dirty="0">
              <a:solidFill>
                <a:schemeClr val="accent6">
                  <a:lumMod val="50000"/>
                </a:schemeClr>
              </a:solidFill>
              <a:latin typeface="Adobe Arabic"/>
              <a:ea typeface="Adobe Gothic Std B" panose="020B0800000000000000" pitchFamily="34" charset="-128"/>
              <a:cs typeface="Arial" panose="020B0604020202020204" pitchFamily="34" charset="0"/>
            </a:endParaRPr>
          </a:p>
          <a:p>
            <a:pPr marL="914400" lvl="1" indent="-457200">
              <a:lnSpc>
                <a:spcPct val="150000"/>
              </a:lnSpc>
              <a:buFont typeface="Arial" panose="020B0604020202020204" pitchFamily="34" charset="0"/>
              <a:buChar char="•"/>
            </a:pPr>
            <a:endParaRPr lang="en-US" sz="2400" b="1" dirty="0" smtClean="0">
              <a:solidFill>
                <a:schemeClr val="accent6">
                  <a:lumMod val="50000"/>
                </a:schemeClr>
              </a:solidFill>
              <a:latin typeface="Adobe Arabic"/>
              <a:ea typeface="Adobe Gothic Std B" panose="020B0800000000000000" pitchFamily="34" charset="-128"/>
              <a:cs typeface="Arial" panose="020B0604020202020204" pitchFamily="34" charset="0"/>
            </a:endParaRPr>
          </a:p>
        </p:txBody>
      </p:sp>
      <p:pic>
        <p:nvPicPr>
          <p:cNvPr id="5" name="Picture 4"/>
          <p:cNvPicPr>
            <a:picLocks noChangeAspect="1"/>
          </p:cNvPicPr>
          <p:nvPr/>
        </p:nvPicPr>
        <p:blipFill>
          <a:blip r:embed="rId4"/>
          <a:stretch>
            <a:fillRect/>
          </a:stretch>
        </p:blipFill>
        <p:spPr>
          <a:xfrm>
            <a:off x="4941597" y="3999246"/>
            <a:ext cx="6604793" cy="535234"/>
          </a:xfrm>
          <a:prstGeom prst="rect">
            <a:avLst/>
          </a:prstGeom>
        </p:spPr>
      </p:pic>
      <p:pic>
        <p:nvPicPr>
          <p:cNvPr id="6" name="Picture 5"/>
          <p:cNvPicPr>
            <a:picLocks noChangeAspect="1"/>
          </p:cNvPicPr>
          <p:nvPr/>
        </p:nvPicPr>
        <p:blipFill>
          <a:blip r:embed="rId5"/>
          <a:stretch>
            <a:fillRect/>
          </a:stretch>
        </p:blipFill>
        <p:spPr>
          <a:xfrm>
            <a:off x="4941597" y="682167"/>
            <a:ext cx="6552381" cy="2649163"/>
          </a:xfrm>
          <a:prstGeom prst="rect">
            <a:avLst/>
          </a:prstGeom>
        </p:spPr>
      </p:pic>
      <p:sp>
        <p:nvSpPr>
          <p:cNvPr id="7" name="Rectangle 6"/>
          <p:cNvSpPr/>
          <p:nvPr/>
        </p:nvSpPr>
        <p:spPr>
          <a:xfrm>
            <a:off x="4787269" y="3426709"/>
            <a:ext cx="3044423" cy="456535"/>
          </a:xfrm>
          <a:prstGeom prst="rect">
            <a:avLst/>
          </a:prstGeom>
        </p:spPr>
        <p:txBody>
          <a:bodyPr wrap="none">
            <a:spAutoFit/>
          </a:bodyPr>
          <a:lstStyle/>
          <a:p>
            <a:pPr marL="457200" indent="-457200">
              <a:lnSpc>
                <a:spcPct val="150000"/>
              </a:lnSpc>
              <a:buFont typeface="Arial" panose="020B0604020202020204" pitchFamily="34" charset="0"/>
              <a:buChar char="•"/>
            </a:pPr>
            <a:r>
              <a:rPr lang="en-US" b="1" dirty="0" smtClean="0">
                <a:latin typeface="Adobe Arabic"/>
                <a:ea typeface="Adobe Gothic Std B" panose="020B0800000000000000" pitchFamily="34" charset="-128"/>
                <a:cs typeface="Arial" panose="020B0604020202020204" pitchFamily="34" charset="0"/>
              </a:rPr>
              <a:t>Check the pip version</a:t>
            </a:r>
            <a:endParaRPr lang="en-US" b="1" dirty="0">
              <a:latin typeface="Adobe Arabic"/>
              <a:ea typeface="Adobe Gothic Std B" panose="020B0800000000000000" pitchFamily="34" charset="-128"/>
              <a:cs typeface="Arial" panose="020B0604020202020204" pitchFamily="34" charset="0"/>
            </a:endParaRPr>
          </a:p>
        </p:txBody>
      </p:sp>
      <p:pic>
        <p:nvPicPr>
          <p:cNvPr id="9" name="Picture 8"/>
          <p:cNvPicPr>
            <a:picLocks noChangeAspect="1"/>
          </p:cNvPicPr>
          <p:nvPr/>
        </p:nvPicPr>
        <p:blipFill>
          <a:blip r:embed="rId6"/>
          <a:stretch>
            <a:fillRect/>
          </a:stretch>
        </p:blipFill>
        <p:spPr>
          <a:xfrm>
            <a:off x="4897926" y="5346163"/>
            <a:ext cx="6971428" cy="428571"/>
          </a:xfrm>
          <a:prstGeom prst="rect">
            <a:avLst/>
          </a:prstGeom>
        </p:spPr>
      </p:pic>
      <p:sp>
        <p:nvSpPr>
          <p:cNvPr id="10" name="Rectangle 9"/>
          <p:cNvSpPr/>
          <p:nvPr/>
        </p:nvSpPr>
        <p:spPr>
          <a:xfrm>
            <a:off x="4787269" y="4712054"/>
            <a:ext cx="2858475" cy="456535"/>
          </a:xfrm>
          <a:prstGeom prst="rect">
            <a:avLst/>
          </a:prstGeom>
        </p:spPr>
        <p:txBody>
          <a:bodyPr wrap="none">
            <a:spAutoFit/>
          </a:bodyPr>
          <a:lstStyle/>
          <a:p>
            <a:pPr marL="457200" indent="-457200">
              <a:lnSpc>
                <a:spcPct val="150000"/>
              </a:lnSpc>
              <a:buFont typeface="Arial" panose="020B0604020202020204" pitchFamily="34" charset="0"/>
              <a:buChar char="•"/>
            </a:pPr>
            <a:r>
              <a:rPr lang="en-US" b="1" dirty="0" smtClean="0">
                <a:latin typeface="Adobe Arabic"/>
                <a:ea typeface="Adobe Gothic Std B" panose="020B0800000000000000" pitchFamily="34" charset="-128"/>
                <a:cs typeface="Arial" panose="020B0604020202020204" pitchFamily="34" charset="0"/>
              </a:rPr>
              <a:t>Upgrade pip version</a:t>
            </a:r>
            <a:endParaRPr lang="en-US" b="1" dirty="0">
              <a:latin typeface="Adobe Arabic"/>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04353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4330261" cy="6853421"/>
          </a:xfrm>
          <a:solidFill>
            <a:schemeClr val="accent6">
              <a:lumMod val="60000"/>
              <a:lumOff val="40000"/>
            </a:schemeClr>
          </a:solidFill>
        </p:spPr>
        <p:txBody>
          <a:bodyPr>
            <a:normAutofit/>
          </a:bodyPr>
          <a:lstStyle/>
          <a:p>
            <a:pPr algn="ctr">
              <a:lnSpc>
                <a:spcPct val="150000"/>
              </a:lnSpc>
            </a:pPr>
            <a:r>
              <a:rPr lang="en-US" sz="3600" b="1" dirty="0" err="1">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conda</a:t>
            </a:r>
            <a: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package manager</a:t>
            </a: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778620" y="6340466"/>
            <a:ext cx="10413380" cy="51295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sp>
        <p:nvSpPr>
          <p:cNvPr id="22" name="Slide Number Placeholder 21"/>
          <p:cNvSpPr>
            <a:spLocks noGrp="1"/>
          </p:cNvSpPr>
          <p:nvPr>
            <p:ph type="sldNum" sz="quarter" idx="12"/>
          </p:nvPr>
        </p:nvSpPr>
        <p:spPr>
          <a:xfrm>
            <a:off x="11713579" y="6541189"/>
            <a:ext cx="311551"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11</a:t>
            </a:fld>
            <a:endParaRPr lang="fa-IR" sz="2000" b="1" dirty="0">
              <a:solidFill>
                <a:schemeClr val="accent6">
                  <a:lumMod val="50000"/>
                </a:schemeClr>
              </a:solidFill>
              <a:cs typeface="B Titr" panose="00000700000000000000" pitchFamily="2" charset="-78"/>
            </a:endParaRPr>
          </a:p>
        </p:txBody>
      </p:sp>
      <p:pic>
        <p:nvPicPr>
          <p:cNvPr id="8" name="Picture 7"/>
          <p:cNvPicPr>
            <a:picLocks noChangeAspect="1"/>
          </p:cNvPicPr>
          <p:nvPr/>
        </p:nvPicPr>
        <p:blipFill>
          <a:blip r:embed="rId3"/>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5124063" y="-123514"/>
            <a:ext cx="6606393" cy="110799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2000" b="1" dirty="0" err="1" smtClean="0">
                <a:latin typeface="Arial" panose="020B0604020202020204" pitchFamily="34" charset="0"/>
                <a:ea typeface="Adobe Gothic Std B" panose="020B0800000000000000" pitchFamily="34" charset="-128"/>
              </a:rPr>
              <a:t>Conda</a:t>
            </a:r>
            <a:r>
              <a:rPr lang="en-US" sz="2000" b="1" dirty="0" smtClean="0">
                <a:latin typeface="Arial" panose="020B0604020202020204" pitchFamily="34" charset="0"/>
                <a:ea typeface="Adobe Gothic Std B" panose="020B0800000000000000" pitchFamily="34" charset="-128"/>
              </a:rPr>
              <a:t> &lt;command&gt; [options]</a:t>
            </a:r>
            <a:endParaRPr lang="fa-IR" sz="2000" b="1" dirty="0">
              <a:latin typeface="Arial" panose="020B0604020202020204" pitchFamily="34" charset="0"/>
              <a:ea typeface="Adobe Gothic Std B" panose="020B0800000000000000" pitchFamily="34" charset="-128"/>
            </a:endParaRPr>
          </a:p>
          <a:p>
            <a:pPr marL="571500" indent="-571500">
              <a:buFont typeface="Arial" panose="020B0604020202020204" pitchFamily="34" charset="0"/>
              <a:buChar char="•"/>
            </a:pPr>
            <a:endPar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pic>
        <p:nvPicPr>
          <p:cNvPr id="5" name="Picture 4"/>
          <p:cNvPicPr>
            <a:picLocks noChangeAspect="1"/>
          </p:cNvPicPr>
          <p:nvPr/>
        </p:nvPicPr>
        <p:blipFill>
          <a:blip r:embed="rId4"/>
          <a:stretch>
            <a:fillRect/>
          </a:stretch>
        </p:blipFill>
        <p:spPr>
          <a:xfrm>
            <a:off x="5299268" y="370990"/>
            <a:ext cx="6414311" cy="4506320"/>
          </a:xfrm>
          <a:prstGeom prst="rect">
            <a:avLst/>
          </a:prstGeom>
        </p:spPr>
      </p:pic>
      <p:sp>
        <p:nvSpPr>
          <p:cNvPr id="6" name="Rectangle 5"/>
          <p:cNvSpPr/>
          <p:nvPr/>
        </p:nvSpPr>
        <p:spPr>
          <a:xfrm>
            <a:off x="1925266" y="6388975"/>
            <a:ext cx="6096000" cy="369332"/>
          </a:xfrm>
          <a:prstGeom prst="rect">
            <a:avLst/>
          </a:prstGeom>
        </p:spPr>
        <p:txBody>
          <a:bodyPr>
            <a:spAutoFit/>
          </a:bodyPr>
          <a:lstStyle/>
          <a:p>
            <a:r>
              <a:rPr lang="en-US" dirty="0" err="1" smtClean="0">
                <a:hlinkClick r:id="rId5"/>
              </a:rPr>
              <a:t>Conda</a:t>
            </a:r>
            <a:r>
              <a:rPr lang="en-US" dirty="0" smtClean="0">
                <a:hlinkClick r:id="rId5"/>
              </a:rPr>
              <a:t> cheat sheet</a:t>
            </a:r>
            <a:endParaRPr lang="en-US" dirty="0"/>
          </a:p>
        </p:txBody>
      </p:sp>
      <p:pic>
        <p:nvPicPr>
          <p:cNvPr id="7" name="Picture 6"/>
          <p:cNvPicPr>
            <a:picLocks noChangeAspect="1"/>
          </p:cNvPicPr>
          <p:nvPr/>
        </p:nvPicPr>
        <p:blipFill>
          <a:blip r:embed="rId6"/>
          <a:stretch>
            <a:fillRect/>
          </a:stretch>
        </p:blipFill>
        <p:spPr>
          <a:xfrm>
            <a:off x="5357651" y="5463248"/>
            <a:ext cx="3878946" cy="608462"/>
          </a:xfrm>
          <a:prstGeom prst="rect">
            <a:avLst/>
          </a:prstGeom>
        </p:spPr>
      </p:pic>
      <p:sp>
        <p:nvSpPr>
          <p:cNvPr id="9" name="Rectangle 8"/>
          <p:cNvSpPr/>
          <p:nvPr/>
        </p:nvSpPr>
        <p:spPr>
          <a:xfrm>
            <a:off x="5193365" y="4867854"/>
            <a:ext cx="3377848" cy="456535"/>
          </a:xfrm>
          <a:prstGeom prst="rect">
            <a:avLst/>
          </a:prstGeom>
        </p:spPr>
        <p:txBody>
          <a:bodyPr wrap="none">
            <a:spAutoFit/>
          </a:bodyPr>
          <a:lstStyle/>
          <a:p>
            <a:pPr marL="457200" indent="-457200">
              <a:lnSpc>
                <a:spcPct val="150000"/>
              </a:lnSpc>
              <a:buFont typeface="Arial" panose="020B0604020202020204" pitchFamily="34" charset="0"/>
              <a:buChar char="•"/>
            </a:pPr>
            <a:r>
              <a:rPr lang="en-US" b="1" dirty="0">
                <a:latin typeface="Adobe Arabic"/>
                <a:ea typeface="Adobe Gothic Std B" panose="020B0800000000000000" pitchFamily="34" charset="-128"/>
                <a:cs typeface="Arial" panose="020B0604020202020204" pitchFamily="34" charset="0"/>
              </a:rPr>
              <a:t>Check the </a:t>
            </a:r>
            <a:r>
              <a:rPr lang="en-US" b="1" dirty="0" err="1" smtClean="0">
                <a:latin typeface="Adobe Arabic"/>
                <a:ea typeface="Adobe Gothic Std B" panose="020B0800000000000000" pitchFamily="34" charset="-128"/>
                <a:cs typeface="Arial" panose="020B0604020202020204" pitchFamily="34" charset="0"/>
              </a:rPr>
              <a:t>conda</a:t>
            </a:r>
            <a:r>
              <a:rPr lang="en-US" b="1" dirty="0" smtClean="0">
                <a:latin typeface="Adobe Arabic"/>
                <a:ea typeface="Adobe Gothic Std B" panose="020B0800000000000000" pitchFamily="34" charset="-128"/>
                <a:cs typeface="Arial" panose="020B0604020202020204" pitchFamily="34" charset="0"/>
              </a:rPr>
              <a:t> </a:t>
            </a:r>
            <a:r>
              <a:rPr lang="en-US" b="1" dirty="0">
                <a:latin typeface="Adobe Arabic"/>
                <a:ea typeface="Adobe Gothic Std B" panose="020B0800000000000000" pitchFamily="34" charset="-128"/>
                <a:cs typeface="Arial" panose="020B0604020202020204" pitchFamily="34" charset="0"/>
              </a:rPr>
              <a:t>version</a:t>
            </a:r>
          </a:p>
        </p:txBody>
      </p:sp>
    </p:spTree>
    <p:extLst>
      <p:ext uri="{BB962C8B-B14F-4D97-AF65-F5344CB8AC3E}">
        <p14:creationId xmlns:p14="http://schemas.microsoft.com/office/powerpoint/2010/main" val="1347015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4314084" cy="6853421"/>
          </a:xfrm>
          <a:solidFill>
            <a:schemeClr val="accent6">
              <a:lumMod val="60000"/>
              <a:lumOff val="40000"/>
            </a:schemeClr>
          </a:solidFill>
        </p:spPr>
        <p:txBody>
          <a:bodyPr anchor="t">
            <a:normAutofit/>
          </a:bodyPr>
          <a:lstStyle/>
          <a:p>
            <a:pPr algn="ctr">
              <a:lnSpc>
                <a:spcPct val="150000"/>
              </a:lnSpc>
            </a:pPr>
            <a: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err="1"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conda</a:t>
            </a: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t>
            </a:r>
            <a: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package </a:t>
            </a: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manager</a:t>
            </a:r>
            <a:b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2400" b="1" dirty="0" smtClean="0">
                <a:solidFill>
                  <a:schemeClr val="accent2">
                    <a:lumMod val="75000"/>
                  </a:schemeClr>
                </a:solidFill>
                <a:latin typeface="Arial" panose="020B0604020202020204" pitchFamily="34" charset="0"/>
                <a:ea typeface="Adobe Gothic Std B" panose="020B0800000000000000" pitchFamily="34" charset="-128"/>
                <a:cs typeface="Arial" panose="020B0604020202020204" pitchFamily="34" charset="0"/>
              </a:rPr>
              <a:t>(Virtual Environment)</a:t>
            </a:r>
            <a:endParaRPr lang="en-US" sz="2400" b="1" dirty="0">
              <a:solidFill>
                <a:schemeClr val="accent2">
                  <a:lumMod val="75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778620" y="6340466"/>
            <a:ext cx="10413380" cy="51295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sp>
        <p:nvSpPr>
          <p:cNvPr id="22" name="Slide Number Placeholder 21"/>
          <p:cNvSpPr>
            <a:spLocks noGrp="1"/>
          </p:cNvSpPr>
          <p:nvPr>
            <p:ph type="sldNum" sz="quarter" idx="12"/>
          </p:nvPr>
        </p:nvSpPr>
        <p:spPr>
          <a:xfrm>
            <a:off x="11713579" y="6541189"/>
            <a:ext cx="311551"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12</a:t>
            </a:fld>
            <a:endParaRPr lang="fa-IR" sz="2000" b="1" dirty="0">
              <a:solidFill>
                <a:schemeClr val="accent6">
                  <a:lumMod val="50000"/>
                </a:schemeClr>
              </a:solidFill>
              <a:cs typeface="B Titr" panose="00000700000000000000" pitchFamily="2" charset="-78"/>
            </a:endParaRPr>
          </a:p>
        </p:txBody>
      </p:sp>
      <p:pic>
        <p:nvPicPr>
          <p:cNvPr id="8" name="Picture 7"/>
          <p:cNvPicPr>
            <a:picLocks noChangeAspect="1"/>
          </p:cNvPicPr>
          <p:nvPr/>
        </p:nvPicPr>
        <p:blipFill>
          <a:blip r:embed="rId3"/>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5124063" y="-123514"/>
            <a:ext cx="6606393" cy="110799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2000" b="1" dirty="0" err="1" smtClean="0">
                <a:latin typeface="Arial" panose="020B0604020202020204" pitchFamily="34" charset="0"/>
                <a:ea typeface="Adobe Gothic Std B" panose="020B0800000000000000" pitchFamily="34" charset="-128"/>
              </a:rPr>
              <a:t>Conda</a:t>
            </a:r>
            <a:r>
              <a:rPr lang="en-US" sz="2000" b="1" dirty="0" smtClean="0">
                <a:latin typeface="Arial" panose="020B0604020202020204" pitchFamily="34" charset="0"/>
                <a:ea typeface="Adobe Gothic Std B" panose="020B0800000000000000" pitchFamily="34" charset="-128"/>
              </a:rPr>
              <a:t> &lt;command&gt; [options]</a:t>
            </a:r>
            <a:endParaRPr lang="fa-IR" sz="2000" b="1" dirty="0">
              <a:latin typeface="Arial" panose="020B0604020202020204" pitchFamily="34" charset="0"/>
              <a:ea typeface="Adobe Gothic Std B" panose="020B0800000000000000" pitchFamily="34" charset="-128"/>
            </a:endParaRPr>
          </a:p>
          <a:p>
            <a:pPr marL="571500" indent="-571500">
              <a:buFont typeface="Arial" panose="020B0604020202020204" pitchFamily="34" charset="0"/>
              <a:buChar char="•"/>
            </a:pPr>
            <a:endPar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6" name="Rectangle 5"/>
          <p:cNvSpPr/>
          <p:nvPr/>
        </p:nvSpPr>
        <p:spPr>
          <a:xfrm>
            <a:off x="1925266" y="6388975"/>
            <a:ext cx="6096000" cy="369332"/>
          </a:xfrm>
          <a:prstGeom prst="rect">
            <a:avLst/>
          </a:prstGeom>
        </p:spPr>
        <p:txBody>
          <a:bodyPr>
            <a:spAutoFit/>
          </a:bodyPr>
          <a:lstStyle/>
          <a:p>
            <a:r>
              <a:rPr lang="en-US" dirty="0" err="1" smtClean="0">
                <a:hlinkClick r:id="rId4"/>
              </a:rPr>
              <a:t>Conda</a:t>
            </a:r>
            <a:r>
              <a:rPr lang="en-US" dirty="0" smtClean="0">
                <a:hlinkClick r:id="rId4"/>
              </a:rPr>
              <a:t> manage environment</a:t>
            </a:r>
            <a:endParaRPr lang="en-US" dirty="0"/>
          </a:p>
        </p:txBody>
      </p:sp>
      <p:pic>
        <p:nvPicPr>
          <p:cNvPr id="13" name="Picture 12"/>
          <p:cNvPicPr>
            <a:picLocks noChangeAspect="1"/>
          </p:cNvPicPr>
          <p:nvPr/>
        </p:nvPicPr>
        <p:blipFill>
          <a:blip r:embed="rId5"/>
          <a:stretch>
            <a:fillRect/>
          </a:stretch>
        </p:blipFill>
        <p:spPr>
          <a:xfrm>
            <a:off x="5531272" y="410333"/>
            <a:ext cx="3935175" cy="2367591"/>
          </a:xfrm>
          <a:prstGeom prst="rect">
            <a:avLst/>
          </a:prstGeom>
        </p:spPr>
      </p:pic>
      <p:sp>
        <p:nvSpPr>
          <p:cNvPr id="14" name="TextBox 13"/>
          <p:cNvSpPr txBox="1"/>
          <p:nvPr/>
        </p:nvSpPr>
        <p:spPr>
          <a:xfrm>
            <a:off x="5262961" y="2777924"/>
            <a:ext cx="6606393" cy="110799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2000" b="1" dirty="0" err="1" smtClean="0">
                <a:latin typeface="Arial" panose="020B0604020202020204" pitchFamily="34" charset="0"/>
                <a:ea typeface="Adobe Gothic Std B" panose="020B0800000000000000" pitchFamily="34" charset="-128"/>
              </a:rPr>
              <a:t>Conda</a:t>
            </a:r>
            <a:r>
              <a:rPr lang="en-US" sz="2000" b="1" dirty="0" smtClean="0">
                <a:latin typeface="Arial" panose="020B0604020202020204" pitchFamily="34" charset="0"/>
                <a:ea typeface="Adobe Gothic Std B" panose="020B0800000000000000" pitchFamily="34" charset="-128"/>
              </a:rPr>
              <a:t> create virtual environment</a:t>
            </a:r>
            <a:endParaRPr lang="fa-IR" sz="2000" b="1" dirty="0">
              <a:latin typeface="Arial" panose="020B0604020202020204" pitchFamily="34" charset="0"/>
              <a:ea typeface="Adobe Gothic Std B" panose="020B0800000000000000" pitchFamily="34" charset="-128"/>
            </a:endParaRPr>
          </a:p>
          <a:p>
            <a:pPr marL="571500" indent="-571500">
              <a:buFont typeface="Arial" panose="020B0604020202020204" pitchFamily="34" charset="0"/>
              <a:buChar char="•"/>
            </a:pPr>
            <a:endPar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5" name="TextBox 14"/>
          <p:cNvSpPr txBox="1"/>
          <p:nvPr/>
        </p:nvSpPr>
        <p:spPr>
          <a:xfrm>
            <a:off x="5262960" y="3971586"/>
            <a:ext cx="6606393" cy="110799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2000" b="1" dirty="0" err="1" smtClean="0">
                <a:latin typeface="Arial" panose="020B0604020202020204" pitchFamily="34" charset="0"/>
                <a:ea typeface="Adobe Gothic Std B" panose="020B0800000000000000" pitchFamily="34" charset="-128"/>
              </a:rPr>
              <a:t>Conda</a:t>
            </a:r>
            <a:r>
              <a:rPr lang="en-US" sz="2000" b="1" dirty="0" smtClean="0">
                <a:latin typeface="Arial" panose="020B0604020202020204" pitchFamily="34" charset="0"/>
                <a:ea typeface="Adobe Gothic Std B" panose="020B0800000000000000" pitchFamily="34" charset="-128"/>
              </a:rPr>
              <a:t> activate virtual environment</a:t>
            </a:r>
            <a:endParaRPr lang="fa-IR" sz="2000" b="1" dirty="0">
              <a:latin typeface="Arial" panose="020B0604020202020204" pitchFamily="34" charset="0"/>
              <a:ea typeface="Adobe Gothic Std B" panose="020B0800000000000000" pitchFamily="34" charset="-128"/>
            </a:endParaRPr>
          </a:p>
          <a:p>
            <a:pPr marL="571500" indent="-571500">
              <a:buFont typeface="Arial" panose="020B0604020202020204" pitchFamily="34" charset="0"/>
              <a:buChar char="•"/>
            </a:pPr>
            <a:endPar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pic>
        <p:nvPicPr>
          <p:cNvPr id="5" name="Picture 4"/>
          <p:cNvPicPr>
            <a:picLocks noChangeAspect="1"/>
          </p:cNvPicPr>
          <p:nvPr/>
        </p:nvPicPr>
        <p:blipFill>
          <a:blip r:embed="rId6"/>
          <a:stretch>
            <a:fillRect/>
          </a:stretch>
        </p:blipFill>
        <p:spPr>
          <a:xfrm>
            <a:off x="5531272" y="3331922"/>
            <a:ext cx="6000980" cy="617879"/>
          </a:xfrm>
          <a:prstGeom prst="rect">
            <a:avLst/>
          </a:prstGeom>
        </p:spPr>
      </p:pic>
      <p:sp>
        <p:nvSpPr>
          <p:cNvPr id="16" name="TextBox 15"/>
          <p:cNvSpPr txBox="1"/>
          <p:nvPr/>
        </p:nvSpPr>
        <p:spPr>
          <a:xfrm>
            <a:off x="5262960" y="4359922"/>
            <a:ext cx="6606393" cy="110799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2000" b="1" dirty="0" err="1" smtClean="0">
                <a:latin typeface="Arial" panose="020B0604020202020204" pitchFamily="34" charset="0"/>
                <a:ea typeface="Adobe Gothic Std B" panose="020B0800000000000000" pitchFamily="34" charset="-128"/>
              </a:rPr>
              <a:t>Conda</a:t>
            </a:r>
            <a:r>
              <a:rPr lang="en-US" sz="2000" b="1" dirty="0" smtClean="0">
                <a:latin typeface="Arial" panose="020B0604020202020204" pitchFamily="34" charset="0"/>
                <a:ea typeface="Adobe Gothic Std B" panose="020B0800000000000000" pitchFamily="34" charset="-128"/>
              </a:rPr>
              <a:t> deactivate virtual environment</a:t>
            </a:r>
            <a:endParaRPr lang="fa-IR" sz="2000" b="1" dirty="0">
              <a:latin typeface="Arial" panose="020B0604020202020204" pitchFamily="34" charset="0"/>
              <a:ea typeface="Adobe Gothic Std B" panose="020B0800000000000000" pitchFamily="34" charset="-128"/>
            </a:endParaRPr>
          </a:p>
          <a:p>
            <a:pPr marL="571500" indent="-571500">
              <a:buFont typeface="Arial" panose="020B0604020202020204" pitchFamily="34" charset="0"/>
              <a:buChar char="•"/>
            </a:pPr>
            <a:endPar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pic>
        <p:nvPicPr>
          <p:cNvPr id="9" name="Picture 8"/>
          <p:cNvPicPr>
            <a:picLocks noChangeAspect="1"/>
          </p:cNvPicPr>
          <p:nvPr/>
        </p:nvPicPr>
        <p:blipFill>
          <a:blip r:embed="rId7"/>
          <a:stretch>
            <a:fillRect/>
          </a:stretch>
        </p:blipFill>
        <p:spPr>
          <a:xfrm>
            <a:off x="5531272" y="4882973"/>
            <a:ext cx="5120894" cy="1279144"/>
          </a:xfrm>
          <a:prstGeom prst="rect">
            <a:avLst/>
          </a:prstGeom>
        </p:spPr>
      </p:pic>
    </p:spTree>
    <p:extLst>
      <p:ext uri="{BB962C8B-B14F-4D97-AF65-F5344CB8AC3E}">
        <p14:creationId xmlns:p14="http://schemas.microsoft.com/office/powerpoint/2010/main" val="3926605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 y="15856"/>
            <a:ext cx="4225883" cy="6830268"/>
          </a:xfrm>
          <a:solidFill>
            <a:schemeClr val="accent6">
              <a:lumMod val="60000"/>
              <a:lumOff val="40000"/>
            </a:schemeClr>
          </a:solidFill>
        </p:spPr>
        <p:txBody>
          <a:bodyPr>
            <a:normAutofit/>
          </a:bodyPr>
          <a:lstStyle/>
          <a:p>
            <a:pPr algn="ct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What Reference for starting?</a:t>
            </a:r>
            <a:endParaRPr lang="fa-IR"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587391" y="6367346"/>
            <a:ext cx="11013487"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smtClean="0">
                <a:hlinkClick r:id="rId3"/>
              </a:rPr>
              <a:t>www.w3schools.com</a:t>
            </a:r>
            <a:endParaRPr lang="fa-IR" dirty="0"/>
          </a:p>
        </p:txBody>
      </p:sp>
      <p:sp>
        <p:nvSpPr>
          <p:cNvPr id="22" name="Slide Number Placeholder 21"/>
          <p:cNvSpPr>
            <a:spLocks noGrp="1"/>
          </p:cNvSpPr>
          <p:nvPr>
            <p:ph type="sldNum" sz="quarter" idx="12"/>
          </p:nvPr>
        </p:nvSpPr>
        <p:spPr>
          <a:xfrm>
            <a:off x="11385395" y="6541189"/>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13</a:t>
            </a:fld>
            <a:endParaRPr lang="fa-IR" sz="2000" b="1" dirty="0">
              <a:solidFill>
                <a:schemeClr val="accent6">
                  <a:lumMod val="50000"/>
                </a:schemeClr>
              </a:solidFill>
              <a:cs typeface="B Titr" panose="00000700000000000000" pitchFamily="2" charset="-78"/>
            </a:endParaRPr>
          </a:p>
        </p:txBody>
      </p:sp>
      <p:pic>
        <p:nvPicPr>
          <p:cNvPr id="8" name="Picture 7"/>
          <p:cNvPicPr>
            <a:picLocks noChangeAspect="1"/>
          </p:cNvPicPr>
          <p:nvPr/>
        </p:nvPicPr>
        <p:blipFill>
          <a:blip r:embed="rId4"/>
          <a:stretch>
            <a:fillRect/>
          </a:stretch>
        </p:blipFill>
        <p:spPr>
          <a:xfrm>
            <a:off x="4488873" y="432784"/>
            <a:ext cx="7703127" cy="5696273"/>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4807" y="3287361"/>
            <a:ext cx="2037193" cy="1172170"/>
          </a:xfrm>
          <a:prstGeom prst="rect">
            <a:avLst/>
          </a:prstGeom>
        </p:spPr>
      </p:pic>
      <p:pic>
        <p:nvPicPr>
          <p:cNvPr id="9" name="Picture 8"/>
          <p:cNvPicPr>
            <a:picLocks noChangeAspect="1"/>
          </p:cNvPicPr>
          <p:nvPr/>
        </p:nvPicPr>
        <p:blipFill>
          <a:blip r:embed="rId6"/>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07196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808065" y="3019823"/>
            <a:ext cx="6941976" cy="3007958"/>
          </a:xfrm>
          <a:prstGeom prst="rect">
            <a:avLst/>
          </a:prstGeom>
        </p:spPr>
      </p:pic>
      <p:sp>
        <p:nvSpPr>
          <p:cNvPr id="2" name="Title 1"/>
          <p:cNvSpPr>
            <a:spLocks noGrp="1"/>
          </p:cNvSpPr>
          <p:nvPr>
            <p:ph type="title"/>
          </p:nvPr>
        </p:nvSpPr>
        <p:spPr>
          <a:xfrm>
            <a:off x="11151" y="0"/>
            <a:ext cx="4087883" cy="6857999"/>
          </a:xfrm>
          <a:solidFill>
            <a:schemeClr val="accent6">
              <a:lumMod val="60000"/>
              <a:lumOff val="40000"/>
            </a:schemeClr>
          </a:solidFill>
        </p:spPr>
        <p:txBody>
          <a:bodyPr anchor="t">
            <a:normAutofit/>
          </a:bodyPr>
          <a:lstStyle/>
          <a:p>
            <a:pPr algn="ct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Hello world !</a:t>
            </a:r>
            <a:endParaRPr lang="fa-IR"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587391" y="6367346"/>
            <a:ext cx="10604609"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smtClean="0">
                <a:hlinkClick r:id="rId4"/>
              </a:rPr>
              <a:t>Useful video about Python Graphical User Interface</a:t>
            </a:r>
            <a:endParaRPr lang="fa-IR" dirty="0"/>
          </a:p>
        </p:txBody>
      </p:sp>
      <p:sp>
        <p:nvSpPr>
          <p:cNvPr id="22" name="Slide Number Placeholder 21"/>
          <p:cNvSpPr>
            <a:spLocks noGrp="1"/>
          </p:cNvSpPr>
          <p:nvPr>
            <p:ph type="sldNum" sz="quarter" idx="12"/>
          </p:nvPr>
        </p:nvSpPr>
        <p:spPr>
          <a:xfrm>
            <a:off x="11385395" y="6541189"/>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14</a:t>
            </a:fld>
            <a:endParaRPr lang="fa-IR" sz="2000" b="1" dirty="0">
              <a:solidFill>
                <a:schemeClr val="accent6">
                  <a:lumMod val="50000"/>
                </a:schemeClr>
              </a:solidFill>
              <a:cs typeface="B Titr" panose="00000700000000000000" pitchFamily="2" charset="-78"/>
            </a:endParaRPr>
          </a:p>
        </p:txBody>
      </p:sp>
      <p:sp>
        <p:nvSpPr>
          <p:cNvPr id="8" name="Rectangle 7"/>
          <p:cNvSpPr/>
          <p:nvPr/>
        </p:nvSpPr>
        <p:spPr>
          <a:xfrm>
            <a:off x="741927" y="2832143"/>
            <a:ext cx="5360020" cy="1809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85750" indent="-285750">
              <a:lnSpc>
                <a:spcPct val="200000"/>
              </a:lnSpc>
              <a:buFont typeface="Wingdings" panose="05000000000000000000" pitchFamily="2" charset="2"/>
              <a:buChar char="v"/>
            </a:pPr>
            <a:r>
              <a:rPr lang="en-US" dirty="0" smtClean="0">
                <a:solidFill>
                  <a:schemeClr val="tx1"/>
                </a:solidFill>
                <a:latin typeface="Arial" panose="020B0604020202020204" pitchFamily="34" charset="0"/>
                <a:ea typeface="Adobe Gothic Std B" panose="020B0800000000000000" pitchFamily="34" charset="-128"/>
                <a:cs typeface="Arial" panose="020B0604020202020204" pitchFamily="34" charset="0"/>
              </a:rPr>
              <a:t>Very Simple </a:t>
            </a:r>
          </a:p>
          <a:p>
            <a:endParaRPr lang="en-US" dirty="0" smtClean="0">
              <a:solidFill>
                <a:schemeClr val="tx1"/>
              </a:solidFill>
              <a:latin typeface="Arial" panose="020B0604020202020204" pitchFamily="34" charset="0"/>
              <a:cs typeface="Arial" panose="020B0604020202020204" pitchFamily="34" charset="0"/>
            </a:endParaRPr>
          </a:p>
          <a:p>
            <a:endParaRPr lang="fa-IR" dirty="0">
              <a:solidFill>
                <a:schemeClr val="tx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5"/>
          <a:stretch>
            <a:fillRect/>
          </a:stretch>
        </p:blipFill>
        <p:spPr>
          <a:xfrm>
            <a:off x="5179317" y="605126"/>
            <a:ext cx="4000419" cy="2187495"/>
          </a:xfrm>
          <a:prstGeom prst="rect">
            <a:avLst/>
          </a:prstGeom>
        </p:spPr>
      </p:pic>
      <p:pic>
        <p:nvPicPr>
          <p:cNvPr id="3" name="Picture 2"/>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2778248" y="3085984"/>
            <a:ext cx="708897" cy="686030"/>
          </a:xfrm>
          <a:prstGeom prst="rect">
            <a:avLst/>
          </a:prstGeom>
        </p:spPr>
      </p:pic>
      <p:pic>
        <p:nvPicPr>
          <p:cNvPr id="11" name="Picture 10"/>
          <p:cNvPicPr>
            <a:picLocks noChangeAspect="1"/>
          </p:cNvPicPr>
          <p:nvPr/>
        </p:nvPicPr>
        <p:blipFill>
          <a:blip r:embed="rId8"/>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04622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1" y="0"/>
            <a:ext cx="4009615" cy="6857999"/>
          </a:xfrm>
          <a:solidFill>
            <a:schemeClr val="accent6">
              <a:lumMod val="60000"/>
              <a:lumOff val="40000"/>
            </a:schemeClr>
          </a:solidFill>
        </p:spPr>
        <p:txBody>
          <a:bodyPr anchor="t">
            <a:normAutofit/>
          </a:bodyPr>
          <a:lstStyle/>
          <a:p>
            <a:pPr algn="ct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Syntax notes</a:t>
            </a:r>
            <a:endParaRPr lang="fa-IR"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587391" y="6367346"/>
            <a:ext cx="10604609"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smtClean="0">
                <a:hlinkClick r:id="rId3"/>
              </a:rPr>
              <a:t>Useful video about Python Graphical User Interface</a:t>
            </a:r>
            <a:endParaRPr lang="fa-IR" dirty="0"/>
          </a:p>
        </p:txBody>
      </p:sp>
      <p:sp>
        <p:nvSpPr>
          <p:cNvPr id="22" name="Slide Number Placeholder 21"/>
          <p:cNvSpPr>
            <a:spLocks noGrp="1"/>
          </p:cNvSpPr>
          <p:nvPr>
            <p:ph type="sldNum" sz="quarter" idx="12"/>
          </p:nvPr>
        </p:nvSpPr>
        <p:spPr>
          <a:xfrm>
            <a:off x="11385395" y="6541189"/>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15</a:t>
            </a:fld>
            <a:endParaRPr lang="fa-IR" sz="2000" b="1" dirty="0">
              <a:solidFill>
                <a:schemeClr val="accent6">
                  <a:lumMod val="50000"/>
                </a:schemeClr>
              </a:solidFill>
              <a:cs typeface="B Titr" panose="00000700000000000000" pitchFamily="2" charset="-78"/>
            </a:endParaRPr>
          </a:p>
        </p:txBody>
      </p:sp>
      <p:pic>
        <p:nvPicPr>
          <p:cNvPr id="11" name="Picture 10"/>
          <p:cNvPicPr>
            <a:picLocks noChangeAspect="1"/>
          </p:cNvPicPr>
          <p:nvPr/>
        </p:nvPicPr>
        <p:blipFill>
          <a:blip r:embed="rId4"/>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4673125" y="146990"/>
            <a:ext cx="6586152"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Python uses </a:t>
            </a:r>
            <a:r>
              <a:rPr lang="en-US" b="1" dirty="0">
                <a:solidFill>
                  <a:schemeClr val="accent1">
                    <a:lumMod val="75000"/>
                  </a:schemeClr>
                </a:solidFill>
                <a:latin typeface="Arial" panose="020B0604020202020204" pitchFamily="34" charset="0"/>
                <a:cs typeface="Arial" panose="020B0604020202020204" pitchFamily="34" charset="0"/>
              </a:rPr>
              <a:t>indentation</a:t>
            </a:r>
            <a:r>
              <a:rPr lang="en-US" b="1" dirty="0">
                <a:latin typeface="Arial" panose="020B0604020202020204" pitchFamily="34" charset="0"/>
                <a:cs typeface="Arial" panose="020B0604020202020204" pitchFamily="34" charset="0"/>
              </a:rPr>
              <a:t> to indicate a block of code</a:t>
            </a:r>
            <a:r>
              <a:rPr lang="en-US" b="1" dirty="0" smtClean="0">
                <a:latin typeface="Arial" panose="020B0604020202020204" pitchFamily="34" charset="0"/>
                <a:cs typeface="Arial" panose="020B0604020202020204" pitchFamily="34" charset="0"/>
              </a:rPr>
              <a:t>.</a:t>
            </a:r>
          </a:p>
        </p:txBody>
      </p:sp>
      <p:pic>
        <p:nvPicPr>
          <p:cNvPr id="5" name="Picture 4"/>
          <p:cNvPicPr>
            <a:picLocks noChangeAspect="1"/>
          </p:cNvPicPr>
          <p:nvPr/>
        </p:nvPicPr>
        <p:blipFill>
          <a:blip r:embed="rId5"/>
          <a:stretch>
            <a:fillRect/>
          </a:stretch>
        </p:blipFill>
        <p:spPr>
          <a:xfrm>
            <a:off x="4889276" y="606683"/>
            <a:ext cx="4252588" cy="1043301"/>
          </a:xfrm>
          <a:prstGeom prst="rect">
            <a:avLst/>
          </a:prstGeom>
        </p:spPr>
      </p:pic>
      <p:sp>
        <p:nvSpPr>
          <p:cNvPr id="14" name="TextBox 13"/>
          <p:cNvSpPr txBox="1"/>
          <p:nvPr/>
        </p:nvSpPr>
        <p:spPr>
          <a:xfrm>
            <a:off x="4673125" y="3634042"/>
            <a:ext cx="6586152"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rgbClr val="0070C0"/>
                </a:solidFill>
                <a:latin typeface="Arial" panose="020B0604020202020204" pitchFamily="34" charset="0"/>
                <a:cs typeface="Arial" panose="020B0604020202020204" pitchFamily="34" charset="0"/>
              </a:rPr>
              <a:t>Comment</a:t>
            </a:r>
            <a:r>
              <a:rPr lang="en-US" b="1" dirty="0" smtClean="0">
                <a:latin typeface="Arial" panose="020B0604020202020204" pitchFamily="34" charset="0"/>
                <a:cs typeface="Arial" panose="020B0604020202020204" pitchFamily="34" charset="0"/>
              </a:rPr>
              <a:t> in python</a:t>
            </a:r>
          </a:p>
          <a:p>
            <a:pPr lvl="2"/>
            <a:endParaRPr lang="en-US" dirty="0" smtClean="0">
              <a:solidFill>
                <a:schemeClr val="accent6">
                  <a:lumMod val="50000"/>
                </a:schemeClr>
              </a:solidFill>
            </a:endParaRPr>
          </a:p>
          <a:p>
            <a:pPr marL="1200150" lvl="2" indent="-285750">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One line comment </a:t>
            </a:r>
            <a:endParaRPr lang="en-US" dirty="0">
              <a:solidFill>
                <a:schemeClr val="accent6">
                  <a:lumMod val="50000"/>
                </a:schemeClr>
              </a:solidFill>
            </a:endParaRPr>
          </a:p>
          <a:p>
            <a:pPr lvl="2">
              <a:lnSpc>
                <a:spcPct val="150000"/>
              </a:lnSpc>
            </a:pPr>
            <a:r>
              <a:rPr lang="en-US" dirty="0" smtClean="0">
                <a:solidFill>
                  <a:schemeClr val="accent6">
                    <a:lumMod val="50000"/>
                  </a:schemeClr>
                </a:solidFill>
              </a:rPr>
              <a:t>	</a:t>
            </a:r>
          </a:p>
          <a:p>
            <a:pPr marL="1200150" lvl="2" indent="-285750">
              <a:lnSpc>
                <a:spcPct val="150000"/>
              </a:lnSpc>
              <a:buFont typeface="Arial" panose="020B0604020202020204" pitchFamily="34" charset="0"/>
              <a:buChar char="•"/>
            </a:pPr>
            <a:endParaRPr lang="en-US" b="1" dirty="0" smtClean="0">
              <a:latin typeface="Arial" panose="020B0604020202020204" pitchFamily="34" charset="0"/>
              <a:cs typeface="Arial" panose="020B0604020202020204" pitchFamily="34" charset="0"/>
            </a:endParaRPr>
          </a:p>
          <a:p>
            <a:pPr marL="1200150" lvl="2" indent="-285750">
              <a:lnSpc>
                <a:spcPct val="150000"/>
              </a:lnSpc>
              <a:buFont typeface="Arial" panose="020B0604020202020204" pitchFamily="34" charset="0"/>
              <a:buChar char="•"/>
            </a:pPr>
            <a:r>
              <a:rPr lang="en-US" b="1" dirty="0" smtClean="0">
                <a:latin typeface="Arial" panose="020B0604020202020204" pitchFamily="34" charset="0"/>
                <a:cs typeface="Arial" panose="020B0604020202020204" pitchFamily="34" charset="0"/>
              </a:rPr>
              <a:t>Multiline comments</a:t>
            </a:r>
            <a:r>
              <a:rPr lang="en-US" b="1" dirty="0" smtClean="0">
                <a:solidFill>
                  <a:schemeClr val="accent6">
                    <a:lumMod val="50000"/>
                  </a:schemeClr>
                </a:solidFill>
                <a:latin typeface="Arial" panose="020B0604020202020204" pitchFamily="34" charset="0"/>
                <a:cs typeface="Arial" panose="020B0604020202020204" pitchFamily="34" charset="0"/>
              </a:rPr>
              <a:t>: </a:t>
            </a:r>
            <a:endParaRPr lang="en-US" b="1" dirty="0">
              <a:solidFill>
                <a:schemeClr val="accent6">
                  <a:lumMod val="5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6"/>
          <a:stretch>
            <a:fillRect/>
          </a:stretch>
        </p:blipFill>
        <p:spPr>
          <a:xfrm>
            <a:off x="8630877" y="4956423"/>
            <a:ext cx="2248041" cy="1236960"/>
          </a:xfrm>
          <a:prstGeom prst="rect">
            <a:avLst/>
          </a:prstGeom>
        </p:spPr>
      </p:pic>
      <p:pic>
        <p:nvPicPr>
          <p:cNvPr id="10" name="Picture 9"/>
          <p:cNvPicPr>
            <a:picLocks noChangeAspect="1"/>
          </p:cNvPicPr>
          <p:nvPr/>
        </p:nvPicPr>
        <p:blipFill>
          <a:blip r:embed="rId7"/>
          <a:stretch>
            <a:fillRect/>
          </a:stretch>
        </p:blipFill>
        <p:spPr>
          <a:xfrm>
            <a:off x="8630877" y="3935434"/>
            <a:ext cx="1809524" cy="476190"/>
          </a:xfrm>
          <a:prstGeom prst="rect">
            <a:avLst/>
          </a:prstGeom>
        </p:spPr>
      </p:pic>
      <p:pic>
        <p:nvPicPr>
          <p:cNvPr id="3" name="Picture 2"/>
          <p:cNvPicPr>
            <a:picLocks noChangeAspect="1"/>
          </p:cNvPicPr>
          <p:nvPr/>
        </p:nvPicPr>
        <p:blipFill>
          <a:blip r:embed="rId8"/>
          <a:stretch>
            <a:fillRect/>
          </a:stretch>
        </p:blipFill>
        <p:spPr>
          <a:xfrm>
            <a:off x="4889276" y="2582468"/>
            <a:ext cx="5371853" cy="800557"/>
          </a:xfrm>
          <a:prstGeom prst="rect">
            <a:avLst/>
          </a:prstGeom>
        </p:spPr>
      </p:pic>
      <p:sp>
        <p:nvSpPr>
          <p:cNvPr id="15" name="TextBox 14"/>
          <p:cNvSpPr txBox="1"/>
          <p:nvPr/>
        </p:nvSpPr>
        <p:spPr>
          <a:xfrm>
            <a:off x="4673125" y="1850341"/>
            <a:ext cx="6586152" cy="64633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If indentation does not match any outer indentation, you will see this </a:t>
            </a:r>
            <a:r>
              <a:rPr lang="en-US" b="1" dirty="0" smtClean="0">
                <a:solidFill>
                  <a:srgbClr val="FF0000"/>
                </a:solidFill>
                <a:latin typeface="Arial" panose="020B0604020202020204" pitchFamily="34" charset="0"/>
                <a:cs typeface="Arial" panose="020B0604020202020204" pitchFamily="34" charset="0"/>
              </a:rPr>
              <a:t>error</a:t>
            </a:r>
            <a:r>
              <a:rPr lang="en-US" b="1" dirty="0" smtClean="0">
                <a:latin typeface="Arial" panose="020B0604020202020204" pitchFamily="34" charset="0"/>
                <a:cs typeface="Arial" panose="020B0604020202020204" pitchFamily="34" charset="0"/>
              </a:rPr>
              <a:t> in terminal</a:t>
            </a:r>
          </a:p>
        </p:txBody>
      </p:sp>
    </p:spTree>
    <p:extLst>
      <p:ext uri="{BB962C8B-B14F-4D97-AF65-F5344CB8AC3E}">
        <p14:creationId xmlns:p14="http://schemas.microsoft.com/office/powerpoint/2010/main" val="2580210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9" y="0"/>
            <a:ext cx="3479941" cy="6906314"/>
          </a:xfrm>
          <a:solidFill>
            <a:schemeClr val="accent6">
              <a:lumMod val="60000"/>
              <a:lumOff val="40000"/>
            </a:schemeClr>
          </a:solidFill>
        </p:spPr>
        <p:txBody>
          <a:bodyPr anchor="t">
            <a:normAutofit/>
          </a:bodyPr>
          <a:lstStyle/>
          <a:p>
            <a:pPr algn="ct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Variables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a:t>
            </a:r>
            <a:r>
              <a:rPr lang="en-US" sz="3200" b="1" dirty="0" smtClean="0">
                <a:solidFill>
                  <a:schemeClr val="accent2">
                    <a:lumMod val="75000"/>
                  </a:schemeClr>
                </a:solidFill>
                <a:latin typeface="Arial" panose="020B0604020202020204" pitchFamily="34" charset="0"/>
                <a:ea typeface="Adobe Gothic Std B" panose="020B0800000000000000" pitchFamily="34" charset="-128"/>
                <a:cs typeface="Arial" panose="020B0604020202020204" pitchFamily="34" charset="0"/>
              </a:rPr>
              <a:t>late binding</a:t>
            </a: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a:t>
            </a:r>
            <a:endParaRPr lang="fa-IR"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587391" y="6367346"/>
            <a:ext cx="10604609"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 </a:t>
            </a:r>
            <a:r>
              <a:rPr lang="en-US" dirty="0" smtClean="0"/>
              <a:t>    Data types in python</a:t>
            </a:r>
            <a:endParaRPr lang="fa-IR" dirty="0"/>
          </a:p>
        </p:txBody>
      </p:sp>
      <p:sp>
        <p:nvSpPr>
          <p:cNvPr id="22" name="Slide Number Placeholder 21"/>
          <p:cNvSpPr>
            <a:spLocks noGrp="1"/>
          </p:cNvSpPr>
          <p:nvPr>
            <p:ph type="sldNum" sz="quarter" idx="12"/>
          </p:nvPr>
        </p:nvSpPr>
        <p:spPr>
          <a:xfrm>
            <a:off x="11385395" y="6541189"/>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16</a:t>
            </a:fld>
            <a:endParaRPr lang="fa-IR" sz="2000" b="1" dirty="0">
              <a:solidFill>
                <a:schemeClr val="accent6">
                  <a:lumMod val="50000"/>
                </a:schemeClr>
              </a:solidFill>
              <a:cs typeface="B Titr" panose="00000700000000000000" pitchFamily="2" charset="-78"/>
            </a:endParaRPr>
          </a:p>
        </p:txBody>
      </p:sp>
      <p:pic>
        <p:nvPicPr>
          <p:cNvPr id="4" name="Picture 3"/>
          <p:cNvPicPr>
            <a:picLocks noChangeAspect="1"/>
          </p:cNvPicPr>
          <p:nvPr/>
        </p:nvPicPr>
        <p:blipFill>
          <a:blip r:embed="rId3"/>
          <a:stretch>
            <a:fillRect/>
          </a:stretch>
        </p:blipFill>
        <p:spPr>
          <a:xfrm>
            <a:off x="3659935" y="343728"/>
            <a:ext cx="4733518" cy="2250996"/>
          </a:xfrm>
          <a:prstGeom prst="rect">
            <a:avLst/>
          </a:prstGeom>
        </p:spPr>
      </p:pic>
      <p:pic>
        <p:nvPicPr>
          <p:cNvPr id="3" name="Picture 2"/>
          <p:cNvPicPr>
            <a:picLocks noChangeAspect="1"/>
          </p:cNvPicPr>
          <p:nvPr/>
        </p:nvPicPr>
        <p:blipFill>
          <a:blip r:embed="rId4"/>
          <a:stretch>
            <a:fillRect/>
          </a:stretch>
        </p:blipFill>
        <p:spPr>
          <a:xfrm>
            <a:off x="8563429" y="492660"/>
            <a:ext cx="3457143" cy="23955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p:cNvPicPr>
            <a:picLocks noChangeAspect="1"/>
          </p:cNvPicPr>
          <p:nvPr/>
        </p:nvPicPr>
        <p:blipFill>
          <a:blip r:embed="rId5"/>
          <a:stretch>
            <a:fillRect/>
          </a:stretch>
        </p:blipFill>
        <p:spPr>
          <a:xfrm>
            <a:off x="3612157" y="3590043"/>
            <a:ext cx="4973471" cy="2247619"/>
          </a:xfrm>
          <a:prstGeom prst="rect">
            <a:avLst/>
          </a:prstGeom>
        </p:spPr>
      </p:pic>
      <p:pic>
        <p:nvPicPr>
          <p:cNvPr id="7" name="Picture 6"/>
          <p:cNvPicPr>
            <a:picLocks noChangeAspect="1"/>
          </p:cNvPicPr>
          <p:nvPr/>
        </p:nvPicPr>
        <p:blipFill>
          <a:blip r:embed="rId6"/>
          <a:stretch>
            <a:fillRect/>
          </a:stretch>
        </p:blipFill>
        <p:spPr>
          <a:xfrm>
            <a:off x="8563429" y="3671561"/>
            <a:ext cx="3457143" cy="25428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5" name="Picture 14"/>
          <p:cNvPicPr>
            <a:picLocks noChangeAspect="1"/>
          </p:cNvPicPr>
          <p:nvPr/>
        </p:nvPicPr>
        <p:blipFill>
          <a:blip r:embed="rId7"/>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54826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464498" cy="6967751"/>
          </a:xfrm>
          <a:solidFill>
            <a:schemeClr val="accent6">
              <a:lumMod val="60000"/>
              <a:lumOff val="40000"/>
            </a:schemeClr>
          </a:solidFill>
        </p:spPr>
        <p:txBody>
          <a:bodyPr anchor="t">
            <a:normAutofit/>
          </a:bodyPr>
          <a:lstStyle/>
          <a:p>
            <a:pPr algn="ctr">
              <a:lnSpc>
                <a:spcPct val="150000"/>
              </a:lnSpc>
            </a:pP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Python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collections</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t>
            </a:r>
            <a: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or </a:t>
            </a: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err="1"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iterable</a:t>
            </a: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objects</a:t>
            </a:r>
            <a:endParaRPr lang="fa-IR"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587391" y="6367346"/>
            <a:ext cx="10604609"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a:t> </a:t>
            </a:r>
            <a:r>
              <a:rPr lang="en-US" b="1" dirty="0" smtClean="0"/>
              <a:t>    Collections in python</a:t>
            </a:r>
            <a:endParaRPr lang="fa-IR" b="1" dirty="0"/>
          </a:p>
        </p:txBody>
      </p:sp>
      <p:sp>
        <p:nvSpPr>
          <p:cNvPr id="22" name="Slide Number Placeholder 21"/>
          <p:cNvSpPr>
            <a:spLocks noGrp="1"/>
          </p:cNvSpPr>
          <p:nvPr>
            <p:ph type="sldNum" sz="quarter" idx="12"/>
          </p:nvPr>
        </p:nvSpPr>
        <p:spPr>
          <a:xfrm>
            <a:off x="11385395" y="6541189"/>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17</a:t>
            </a:fld>
            <a:endParaRPr lang="fa-IR" sz="2000" b="1" dirty="0">
              <a:solidFill>
                <a:schemeClr val="accent6">
                  <a:lumMod val="50000"/>
                </a:schemeClr>
              </a:solidFill>
              <a:cs typeface="B Titr" panose="00000700000000000000" pitchFamily="2" charset="-78"/>
            </a:endParaRPr>
          </a:p>
        </p:txBody>
      </p:sp>
      <p:sp>
        <p:nvSpPr>
          <p:cNvPr id="8" name="Rectangle 7"/>
          <p:cNvSpPr/>
          <p:nvPr/>
        </p:nvSpPr>
        <p:spPr>
          <a:xfrm>
            <a:off x="3447597" y="383059"/>
            <a:ext cx="8577533" cy="5621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85750" indent="-285750">
              <a:buFont typeface="Wingdings" panose="05000000000000000000" pitchFamily="2" charset="2"/>
              <a:buChar char="§"/>
            </a:pPr>
            <a:r>
              <a:rPr lang="en-US" sz="2000" b="1" dirty="0">
                <a:solidFill>
                  <a:schemeClr val="tx1"/>
                </a:solidFill>
                <a:latin typeface="Arial" panose="020B0604020202020204" pitchFamily="34" charset="0"/>
                <a:cs typeface="Arial" panose="020B0604020202020204" pitchFamily="34" charset="0"/>
              </a:rPr>
              <a:t>List</a:t>
            </a:r>
            <a:r>
              <a:rPr lang="en-US" sz="2000" dirty="0">
                <a:solidFill>
                  <a:schemeClr val="tx1"/>
                </a:solidFill>
                <a:latin typeface="Arial" panose="020B0604020202020204" pitchFamily="34" charset="0"/>
                <a:cs typeface="Arial" panose="020B0604020202020204" pitchFamily="34" charset="0"/>
              </a:rPr>
              <a:t> is a collection which is ordered and changeable. Allows duplicate members</a:t>
            </a:r>
            <a:r>
              <a:rPr lang="en-US" sz="2000" dirty="0" smtClean="0">
                <a:solidFill>
                  <a:schemeClr val="tx1"/>
                </a:solidFill>
                <a:latin typeface="Arial" panose="020B0604020202020204" pitchFamily="34" charset="0"/>
                <a:cs typeface="Arial" panose="020B0604020202020204" pitchFamily="34" charset="0"/>
              </a:rPr>
              <a:t>.</a:t>
            </a:r>
          </a:p>
          <a:p>
            <a:pPr marL="742950" lvl="1" indent="-285750">
              <a:spcBef>
                <a:spcPts val="1200"/>
              </a:spcBef>
              <a:buFont typeface="Wingdings" panose="05000000000000000000" pitchFamily="2" charset="2"/>
              <a:buChar char="§"/>
            </a:pPr>
            <a:r>
              <a:rPr lang="en-US" sz="2000" dirty="0" err="1">
                <a:solidFill>
                  <a:srgbClr val="0070C0"/>
                </a:solidFill>
                <a:latin typeface="Arial" panose="020B0604020202020204" pitchFamily="34" charset="0"/>
                <a:cs typeface="Arial" panose="020B0604020202020204" pitchFamily="34" charset="0"/>
              </a:rPr>
              <a:t>thislist</a:t>
            </a:r>
            <a:r>
              <a:rPr lang="en-US" sz="2000" dirty="0">
                <a:solidFill>
                  <a:srgbClr val="0070C0"/>
                </a:solidFill>
                <a:latin typeface="Arial" panose="020B0604020202020204" pitchFamily="34" charset="0"/>
                <a:cs typeface="Arial" panose="020B0604020202020204" pitchFamily="34" charset="0"/>
              </a:rPr>
              <a:t> = </a:t>
            </a:r>
            <a:r>
              <a:rPr lang="en-US" sz="2000" dirty="0" smtClean="0">
                <a:solidFill>
                  <a:srgbClr val="0070C0"/>
                </a:solidFill>
                <a:latin typeface="Arial" panose="020B0604020202020204" pitchFamily="34" charset="0"/>
                <a:cs typeface="Arial" panose="020B0604020202020204" pitchFamily="34" charset="0"/>
              </a:rPr>
              <a:t>[‘apple’,</a:t>
            </a:r>
            <a:r>
              <a:rPr lang="en-US" sz="2000" dirty="0">
                <a:solidFill>
                  <a:srgbClr val="0070C0"/>
                </a:solidFill>
                <a:latin typeface="Arial" panose="020B0604020202020204" pitchFamily="34" charset="0"/>
                <a:cs typeface="Arial" panose="020B0604020202020204" pitchFamily="34" charset="0"/>
              </a:rPr>
              <a:t> </a:t>
            </a:r>
            <a:r>
              <a:rPr lang="en-US" sz="2000" dirty="0" smtClean="0">
                <a:solidFill>
                  <a:srgbClr val="0070C0"/>
                </a:solidFill>
                <a:latin typeface="Arial" panose="020B0604020202020204" pitchFamily="34" charset="0"/>
                <a:cs typeface="Arial" panose="020B0604020202020204" pitchFamily="34" charset="0"/>
              </a:rPr>
              <a:t>’banana’,</a:t>
            </a:r>
            <a:r>
              <a:rPr lang="en-US" sz="2000" dirty="0">
                <a:solidFill>
                  <a:srgbClr val="0070C0"/>
                </a:solidFill>
                <a:latin typeface="Arial" panose="020B0604020202020204" pitchFamily="34" charset="0"/>
                <a:cs typeface="Arial" panose="020B0604020202020204" pitchFamily="34" charset="0"/>
              </a:rPr>
              <a:t> </a:t>
            </a:r>
            <a:r>
              <a:rPr lang="en-US" sz="2000" dirty="0" smtClean="0">
                <a:solidFill>
                  <a:srgbClr val="0070C0"/>
                </a:solidFill>
                <a:latin typeface="Arial" panose="020B0604020202020204" pitchFamily="34" charset="0"/>
                <a:cs typeface="Arial" panose="020B0604020202020204" pitchFamily="34" charset="0"/>
              </a:rPr>
              <a:t>’cherry’]</a:t>
            </a:r>
          </a:p>
          <a:p>
            <a:pPr marL="742950" lvl="1" indent="-285750">
              <a:buFont typeface="Wingdings" panose="05000000000000000000" pitchFamily="2" charset="2"/>
              <a:buChar char="§"/>
            </a:pPr>
            <a:endParaRPr lang="en-US" sz="2000"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b="1" dirty="0">
                <a:solidFill>
                  <a:schemeClr val="tx1"/>
                </a:solidFill>
                <a:latin typeface="Arial" panose="020B0604020202020204" pitchFamily="34" charset="0"/>
                <a:cs typeface="Arial" panose="020B0604020202020204" pitchFamily="34" charset="0"/>
              </a:rPr>
              <a:t>Tuple</a:t>
            </a:r>
            <a:r>
              <a:rPr lang="en-US" sz="2000" dirty="0">
                <a:solidFill>
                  <a:schemeClr val="tx1"/>
                </a:solidFill>
                <a:latin typeface="Arial" panose="020B0604020202020204" pitchFamily="34" charset="0"/>
                <a:cs typeface="Arial" panose="020B0604020202020204" pitchFamily="34" charset="0"/>
              </a:rPr>
              <a:t> is a collection which is ordered and unchangeable. Allows duplicate members</a:t>
            </a:r>
            <a:r>
              <a:rPr lang="en-US" sz="2000" dirty="0" smtClean="0">
                <a:solidFill>
                  <a:schemeClr val="tx1"/>
                </a:solidFill>
                <a:latin typeface="Arial" panose="020B0604020202020204" pitchFamily="34" charset="0"/>
                <a:cs typeface="Arial" panose="020B0604020202020204" pitchFamily="34" charset="0"/>
              </a:rPr>
              <a:t>.</a:t>
            </a:r>
          </a:p>
          <a:p>
            <a:pPr marL="742950" lvl="1" indent="-285750">
              <a:spcBef>
                <a:spcPts val="1200"/>
              </a:spcBef>
              <a:buFont typeface="Wingdings" panose="05000000000000000000" pitchFamily="2" charset="2"/>
              <a:buChar char="§"/>
            </a:pPr>
            <a:r>
              <a:rPr lang="en-US" sz="2000" dirty="0" err="1">
                <a:solidFill>
                  <a:srgbClr val="0070C0"/>
                </a:solidFill>
                <a:latin typeface="Arial" panose="020B0604020202020204" pitchFamily="34" charset="0"/>
                <a:cs typeface="Arial" panose="020B0604020202020204" pitchFamily="34" charset="0"/>
              </a:rPr>
              <a:t>thistuple</a:t>
            </a:r>
            <a:r>
              <a:rPr lang="en-US" sz="2000" dirty="0">
                <a:solidFill>
                  <a:srgbClr val="0070C0"/>
                </a:solidFill>
                <a:latin typeface="Arial" panose="020B0604020202020204" pitchFamily="34" charset="0"/>
                <a:cs typeface="Arial" panose="020B0604020202020204" pitchFamily="34" charset="0"/>
              </a:rPr>
              <a:t> = </a:t>
            </a:r>
            <a:r>
              <a:rPr lang="en-US" sz="2000" dirty="0" smtClean="0">
                <a:solidFill>
                  <a:srgbClr val="0070C0"/>
                </a:solidFill>
                <a:latin typeface="Arial" panose="020B0604020202020204" pitchFamily="34" charset="0"/>
                <a:cs typeface="Arial" panose="020B0604020202020204" pitchFamily="34" charset="0"/>
              </a:rPr>
              <a:t>(‘apple’,</a:t>
            </a:r>
            <a:r>
              <a:rPr lang="en-US" sz="2000" dirty="0">
                <a:solidFill>
                  <a:srgbClr val="0070C0"/>
                </a:solidFill>
                <a:latin typeface="Arial" panose="020B0604020202020204" pitchFamily="34" charset="0"/>
                <a:cs typeface="Arial" panose="020B0604020202020204" pitchFamily="34" charset="0"/>
              </a:rPr>
              <a:t> </a:t>
            </a:r>
            <a:r>
              <a:rPr lang="en-US" sz="2000" dirty="0" smtClean="0">
                <a:solidFill>
                  <a:srgbClr val="0070C0"/>
                </a:solidFill>
                <a:latin typeface="Arial" panose="020B0604020202020204" pitchFamily="34" charset="0"/>
                <a:cs typeface="Arial" panose="020B0604020202020204" pitchFamily="34" charset="0"/>
              </a:rPr>
              <a:t>’banana’,</a:t>
            </a:r>
            <a:r>
              <a:rPr lang="en-US" sz="2000" dirty="0">
                <a:solidFill>
                  <a:srgbClr val="0070C0"/>
                </a:solidFill>
                <a:latin typeface="Arial" panose="020B0604020202020204" pitchFamily="34" charset="0"/>
                <a:cs typeface="Arial" panose="020B0604020202020204" pitchFamily="34" charset="0"/>
              </a:rPr>
              <a:t> </a:t>
            </a:r>
            <a:r>
              <a:rPr lang="en-US" sz="2000" dirty="0" smtClean="0">
                <a:solidFill>
                  <a:srgbClr val="0070C0"/>
                </a:solidFill>
                <a:latin typeface="Arial" panose="020B0604020202020204" pitchFamily="34" charset="0"/>
                <a:cs typeface="Arial" panose="020B0604020202020204" pitchFamily="34" charset="0"/>
              </a:rPr>
              <a:t>’cherry’)</a:t>
            </a:r>
          </a:p>
          <a:p>
            <a:pPr marL="1657350" lvl="3" indent="-285750">
              <a:buFont typeface="Wingdings" panose="05000000000000000000" pitchFamily="2" charset="2"/>
              <a:buChar char="§"/>
            </a:pPr>
            <a:endParaRPr lang="en-US" sz="2000"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b="1" dirty="0">
                <a:solidFill>
                  <a:schemeClr val="tx1"/>
                </a:solidFill>
                <a:latin typeface="Arial" panose="020B0604020202020204" pitchFamily="34" charset="0"/>
                <a:cs typeface="Arial" panose="020B0604020202020204" pitchFamily="34" charset="0"/>
              </a:rPr>
              <a:t>Set</a:t>
            </a:r>
            <a:r>
              <a:rPr lang="en-US" sz="2000" dirty="0">
                <a:solidFill>
                  <a:schemeClr val="tx1"/>
                </a:solidFill>
                <a:latin typeface="Arial" panose="020B0604020202020204" pitchFamily="34" charset="0"/>
                <a:cs typeface="Arial" panose="020B0604020202020204" pitchFamily="34" charset="0"/>
              </a:rPr>
              <a:t> is a collection which is unordered and unindexed. No duplicate members</a:t>
            </a:r>
            <a:r>
              <a:rPr lang="en-US" sz="2000" dirty="0" smtClean="0">
                <a:solidFill>
                  <a:schemeClr val="tx1"/>
                </a:solidFill>
                <a:latin typeface="Arial" panose="020B0604020202020204" pitchFamily="34" charset="0"/>
                <a:cs typeface="Arial" panose="020B0604020202020204" pitchFamily="34" charset="0"/>
              </a:rPr>
              <a:t>.</a:t>
            </a:r>
          </a:p>
          <a:p>
            <a:pPr marL="742950" lvl="1" indent="-285750">
              <a:spcBef>
                <a:spcPts val="1200"/>
              </a:spcBef>
              <a:buFont typeface="Wingdings" panose="05000000000000000000" pitchFamily="2" charset="2"/>
              <a:buChar char="§"/>
            </a:pPr>
            <a:r>
              <a:rPr lang="en-US" sz="2000" dirty="0" err="1">
                <a:solidFill>
                  <a:srgbClr val="0070C0"/>
                </a:solidFill>
                <a:latin typeface="Arial" panose="020B0604020202020204" pitchFamily="34" charset="0"/>
                <a:cs typeface="Arial" panose="020B0604020202020204" pitchFamily="34" charset="0"/>
              </a:rPr>
              <a:t>thisset</a:t>
            </a:r>
            <a:r>
              <a:rPr lang="en-US" sz="2000" dirty="0">
                <a:solidFill>
                  <a:srgbClr val="0070C0"/>
                </a:solidFill>
                <a:latin typeface="Arial" panose="020B0604020202020204" pitchFamily="34" charset="0"/>
                <a:cs typeface="Arial" panose="020B0604020202020204" pitchFamily="34" charset="0"/>
              </a:rPr>
              <a:t> = </a:t>
            </a:r>
            <a:r>
              <a:rPr lang="en-US" sz="2000" dirty="0" smtClean="0">
                <a:solidFill>
                  <a:srgbClr val="0070C0"/>
                </a:solidFill>
                <a:latin typeface="Arial" panose="020B0604020202020204" pitchFamily="34" charset="0"/>
                <a:cs typeface="Arial" panose="020B0604020202020204" pitchFamily="34" charset="0"/>
              </a:rPr>
              <a:t>{‘apple’,</a:t>
            </a:r>
            <a:r>
              <a:rPr lang="en-US" sz="2000" dirty="0">
                <a:solidFill>
                  <a:srgbClr val="0070C0"/>
                </a:solidFill>
                <a:latin typeface="Arial" panose="020B0604020202020204" pitchFamily="34" charset="0"/>
                <a:cs typeface="Arial" panose="020B0604020202020204" pitchFamily="34" charset="0"/>
              </a:rPr>
              <a:t> </a:t>
            </a:r>
            <a:r>
              <a:rPr lang="en-US" sz="2000" dirty="0" smtClean="0">
                <a:solidFill>
                  <a:srgbClr val="0070C0"/>
                </a:solidFill>
                <a:latin typeface="Arial" panose="020B0604020202020204" pitchFamily="34" charset="0"/>
                <a:cs typeface="Arial" panose="020B0604020202020204" pitchFamily="34" charset="0"/>
              </a:rPr>
              <a:t>’banana’,</a:t>
            </a:r>
            <a:r>
              <a:rPr lang="en-US" sz="2000" dirty="0">
                <a:solidFill>
                  <a:srgbClr val="0070C0"/>
                </a:solidFill>
                <a:latin typeface="Arial" panose="020B0604020202020204" pitchFamily="34" charset="0"/>
                <a:cs typeface="Arial" panose="020B0604020202020204" pitchFamily="34" charset="0"/>
              </a:rPr>
              <a:t> </a:t>
            </a:r>
            <a:r>
              <a:rPr lang="en-US" sz="2000" dirty="0" smtClean="0">
                <a:solidFill>
                  <a:srgbClr val="0070C0"/>
                </a:solidFill>
                <a:latin typeface="Arial" panose="020B0604020202020204" pitchFamily="34" charset="0"/>
                <a:cs typeface="Arial" panose="020B0604020202020204" pitchFamily="34" charset="0"/>
              </a:rPr>
              <a:t>’cherry’}</a:t>
            </a:r>
          </a:p>
          <a:p>
            <a:pPr marL="1657350" lvl="3" indent="-285750">
              <a:buFont typeface="Wingdings" panose="05000000000000000000" pitchFamily="2" charset="2"/>
              <a:buChar char="§"/>
            </a:pPr>
            <a:endParaRPr lang="en-US" sz="2000" dirty="0" smtClean="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b="1" dirty="0" smtClean="0">
                <a:solidFill>
                  <a:schemeClr val="tx1"/>
                </a:solidFill>
                <a:latin typeface="Arial" panose="020B0604020202020204" pitchFamily="34" charset="0"/>
                <a:cs typeface="Arial" panose="020B0604020202020204" pitchFamily="34" charset="0"/>
              </a:rPr>
              <a:t>Dictionary</a:t>
            </a:r>
            <a:r>
              <a:rPr lang="en-US" sz="2000" dirty="0">
                <a:solidFill>
                  <a:schemeClr val="tx1"/>
                </a:solidFill>
                <a:latin typeface="Arial" panose="020B0604020202020204" pitchFamily="34" charset="0"/>
                <a:cs typeface="Arial" panose="020B0604020202020204" pitchFamily="34" charset="0"/>
              </a:rPr>
              <a:t> is a </a:t>
            </a:r>
            <a:r>
              <a:rPr lang="en-US" sz="2000" dirty="0" smtClean="0">
                <a:solidFill>
                  <a:schemeClr val="tx1"/>
                </a:solidFill>
                <a:latin typeface="Arial" panose="020B0604020202020204" pitchFamily="34" charset="0"/>
                <a:cs typeface="Arial" panose="020B0604020202020204" pitchFamily="34" charset="0"/>
              </a:rPr>
              <a:t>collection of </a:t>
            </a:r>
            <a:r>
              <a:rPr lang="en-US" sz="2000" dirty="0" smtClean="0">
                <a:solidFill>
                  <a:schemeClr val="accent2">
                    <a:lumMod val="75000"/>
                  </a:schemeClr>
                </a:solidFill>
                <a:latin typeface="Arial" panose="020B0604020202020204" pitchFamily="34" charset="0"/>
                <a:cs typeface="Arial" panose="020B0604020202020204" pitchFamily="34" charset="0"/>
              </a:rPr>
              <a:t>key and values</a:t>
            </a:r>
            <a:r>
              <a:rPr lang="en-US" sz="2000" dirty="0" smtClean="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which is unordered, changeable and indexed. No duplicate members</a:t>
            </a:r>
            <a:r>
              <a:rPr lang="en-US" sz="2000" dirty="0" smtClean="0">
                <a:solidFill>
                  <a:schemeClr val="tx1"/>
                </a:solidFill>
                <a:latin typeface="Arial" panose="020B0604020202020204" pitchFamily="34" charset="0"/>
                <a:cs typeface="Arial" panose="020B0604020202020204" pitchFamily="34" charset="0"/>
              </a:rPr>
              <a:t>.</a:t>
            </a:r>
          </a:p>
          <a:p>
            <a:pPr marL="742950" lvl="1" indent="-285750">
              <a:spcBef>
                <a:spcPts val="1200"/>
              </a:spcBef>
              <a:buFont typeface="Wingdings" panose="05000000000000000000" pitchFamily="2" charset="2"/>
              <a:buChar char="§"/>
            </a:pPr>
            <a:r>
              <a:rPr lang="en-US" sz="2000" dirty="0" err="1">
                <a:solidFill>
                  <a:srgbClr val="0070C0"/>
                </a:solidFill>
                <a:latin typeface="Arial" panose="020B0604020202020204" pitchFamily="34" charset="0"/>
                <a:cs typeface="Arial" panose="020B0604020202020204" pitchFamily="34" charset="0"/>
              </a:rPr>
              <a:t>thisdict</a:t>
            </a:r>
            <a:r>
              <a:rPr lang="en-US" sz="2000" dirty="0">
                <a:solidFill>
                  <a:srgbClr val="0070C0"/>
                </a:solidFill>
                <a:latin typeface="Arial" panose="020B0604020202020204" pitchFamily="34" charset="0"/>
                <a:cs typeface="Arial" panose="020B0604020202020204" pitchFamily="34" charset="0"/>
              </a:rPr>
              <a:t> = </a:t>
            </a:r>
            <a:r>
              <a:rPr lang="en-US" sz="2000" dirty="0" smtClean="0">
                <a:solidFill>
                  <a:srgbClr val="0070C0"/>
                </a:solidFill>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 "brand": "Ford</a:t>
            </a:r>
            <a:r>
              <a:rPr lang="en-US" sz="2000" dirty="0" smtClean="0">
                <a:solidFill>
                  <a:srgbClr val="0070C0"/>
                </a:solidFill>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  "model": "Mustang</a:t>
            </a:r>
            <a:r>
              <a:rPr lang="en-US" sz="2000" dirty="0" smtClean="0">
                <a:solidFill>
                  <a:srgbClr val="0070C0"/>
                </a:solidFill>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  "year": </a:t>
            </a:r>
            <a:r>
              <a:rPr lang="en-US" sz="2000" dirty="0" smtClean="0">
                <a:solidFill>
                  <a:srgbClr val="0070C0"/>
                </a:solidFill>
                <a:latin typeface="Arial" panose="020B0604020202020204" pitchFamily="34" charset="0"/>
                <a:cs typeface="Arial" panose="020B0604020202020204" pitchFamily="34" charset="0"/>
              </a:rPr>
              <a:t>1964 }</a:t>
            </a:r>
            <a:endParaRPr lang="en-US" sz="2000" dirty="0">
              <a:solidFill>
                <a:srgbClr val="0070C0"/>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24444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3531286" cy="6906314"/>
          </a:xfrm>
          <a:solidFill>
            <a:schemeClr val="accent6">
              <a:lumMod val="60000"/>
              <a:lumOff val="40000"/>
            </a:schemeClr>
          </a:solidFill>
        </p:spPr>
        <p:txBody>
          <a:bodyPr anchor="t">
            <a:normAutofit/>
          </a:bodyPr>
          <a:lstStyle/>
          <a:p>
            <a:pPr algn="ct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Type casting</a:t>
            </a:r>
            <a:endParaRPr lang="fa-IR"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587391" y="6367346"/>
            <a:ext cx="10604609"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 </a:t>
            </a:r>
            <a:r>
              <a:rPr lang="en-US" dirty="0" smtClean="0"/>
              <a:t>    Variable types in python</a:t>
            </a:r>
            <a:endParaRPr lang="fa-IR" dirty="0"/>
          </a:p>
        </p:txBody>
      </p:sp>
      <p:sp>
        <p:nvSpPr>
          <p:cNvPr id="22" name="Slide Number Placeholder 21"/>
          <p:cNvSpPr>
            <a:spLocks noGrp="1"/>
          </p:cNvSpPr>
          <p:nvPr>
            <p:ph type="sldNum" sz="quarter" idx="12"/>
          </p:nvPr>
        </p:nvSpPr>
        <p:spPr>
          <a:xfrm>
            <a:off x="11385395" y="6541189"/>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18</a:t>
            </a:fld>
            <a:endParaRPr lang="fa-IR" sz="2000" b="1" dirty="0">
              <a:solidFill>
                <a:schemeClr val="accent6">
                  <a:lumMod val="50000"/>
                </a:schemeClr>
              </a:solidFill>
              <a:cs typeface="B Titr" panose="00000700000000000000" pitchFamily="2" charset="-78"/>
            </a:endParaRPr>
          </a:p>
        </p:txBody>
      </p:sp>
      <p:sp>
        <p:nvSpPr>
          <p:cNvPr id="9" name="Rectangle 8"/>
          <p:cNvSpPr/>
          <p:nvPr/>
        </p:nvSpPr>
        <p:spPr>
          <a:xfrm>
            <a:off x="3538898" y="722691"/>
            <a:ext cx="8646873" cy="5370701"/>
          </a:xfrm>
          <a:prstGeom prst="rect">
            <a:avLst/>
          </a:prstGeom>
        </p:spPr>
        <p:txBody>
          <a:bodyPr wrap="square">
            <a:spAutoFit/>
          </a:bodyPr>
          <a:lstStyle/>
          <a:p>
            <a:pPr marL="342900" indent="-342900">
              <a:spcBef>
                <a:spcPts val="600"/>
              </a:spcBef>
              <a:buFont typeface="Arial" panose="020B0604020202020204" pitchFamily="34" charset="0"/>
              <a:buChar char="•"/>
            </a:pPr>
            <a:r>
              <a:rPr lang="en-US" sz="2400" dirty="0">
                <a:latin typeface="Adobe Arabic" panose="02040503050201020203" pitchFamily="18" charset="-78"/>
                <a:cs typeface="Adobe Arabic" panose="02040503050201020203" pitchFamily="18" charset="-78"/>
              </a:rPr>
              <a:t>Use the </a:t>
            </a:r>
            <a:r>
              <a:rPr lang="en-US" sz="2400" dirty="0" smtClean="0">
                <a:solidFill>
                  <a:schemeClr val="accent1">
                    <a:lumMod val="75000"/>
                  </a:schemeClr>
                </a:solidFill>
                <a:latin typeface="Adobe Arabic" panose="02040503050201020203" pitchFamily="18" charset="-78"/>
                <a:cs typeface="Adobe Arabic" panose="02040503050201020203" pitchFamily="18" charset="-78"/>
              </a:rPr>
              <a:t>type() </a:t>
            </a:r>
            <a:r>
              <a:rPr lang="en-US" sz="2400" dirty="0">
                <a:latin typeface="Adobe Arabic" panose="02040503050201020203" pitchFamily="18" charset="-78"/>
                <a:cs typeface="Adobe Arabic" panose="02040503050201020203" pitchFamily="18" charset="-78"/>
              </a:rPr>
              <a:t>function for evaluating the type </a:t>
            </a:r>
            <a:r>
              <a:rPr lang="en-US" sz="2400" dirty="0" smtClean="0">
                <a:latin typeface="Adobe Arabic" panose="02040503050201020203" pitchFamily="18" charset="-78"/>
                <a:cs typeface="Adobe Arabic" panose="02040503050201020203" pitchFamily="18" charset="-78"/>
              </a:rPr>
              <a:t>of </a:t>
            </a:r>
            <a:r>
              <a:rPr lang="en-US" sz="2400" dirty="0">
                <a:latin typeface="Adobe Arabic" panose="02040503050201020203" pitchFamily="18" charset="-78"/>
                <a:cs typeface="Adobe Arabic" panose="02040503050201020203" pitchFamily="18" charset="-78"/>
              </a:rPr>
              <a:t>objects</a:t>
            </a:r>
          </a:p>
          <a:p>
            <a:pPr>
              <a:spcBef>
                <a:spcPts val="600"/>
              </a:spcBef>
            </a:pPr>
            <a:endParaRPr lang="en-US" sz="2400" dirty="0" smtClean="0">
              <a:latin typeface="Arial" panose="020B0604020202020204" pitchFamily="34" charset="0"/>
              <a:cs typeface="Arial" panose="020B0604020202020204" pitchFamily="34" charset="0"/>
            </a:endParaRPr>
          </a:p>
          <a:p>
            <a:pPr>
              <a:spcBef>
                <a:spcPts val="600"/>
              </a:spcBef>
            </a:pPr>
            <a:endParaRPr lang="en-US" sz="2400" dirty="0">
              <a:latin typeface="Arial" panose="020B0604020202020204" pitchFamily="34" charset="0"/>
              <a:cs typeface="Arial" panose="020B0604020202020204" pitchFamily="34" charset="0"/>
            </a:endParaRPr>
          </a:p>
          <a:p>
            <a:pPr>
              <a:spcBef>
                <a:spcPts val="600"/>
              </a:spcBef>
            </a:pPr>
            <a:endParaRPr lang="en-US" sz="2400" dirty="0" smtClean="0">
              <a:latin typeface="Arial" panose="020B0604020202020204" pitchFamily="34" charset="0"/>
              <a:cs typeface="Arial" panose="020B0604020202020204" pitchFamily="34" charset="0"/>
            </a:endParaRPr>
          </a:p>
          <a:p>
            <a:pPr marL="342900" indent="-342900">
              <a:spcBef>
                <a:spcPts val="600"/>
              </a:spcBef>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spcBef>
                <a:spcPts val="600"/>
              </a:spcBef>
              <a:buFont typeface="Arial" panose="020B0604020202020204" pitchFamily="34" charset="0"/>
              <a:buChar char="•"/>
            </a:pPr>
            <a:r>
              <a:rPr lang="en-US" sz="2400" dirty="0">
                <a:latin typeface="Adobe Arabic" panose="02040503050201020203" pitchFamily="18" charset="-78"/>
                <a:cs typeface="Adobe Arabic" panose="02040503050201020203" pitchFamily="18" charset="-78"/>
              </a:rPr>
              <a:t>If you want to specify the data type, you can use the following </a:t>
            </a:r>
            <a:r>
              <a:rPr lang="en-US" sz="2400" dirty="0">
                <a:solidFill>
                  <a:schemeClr val="accent1">
                    <a:lumMod val="75000"/>
                  </a:schemeClr>
                </a:solidFill>
                <a:latin typeface="Adobe Arabic" panose="02040503050201020203" pitchFamily="18" charset="-78"/>
                <a:cs typeface="Adobe Arabic" panose="02040503050201020203" pitchFamily="18" charset="-78"/>
              </a:rPr>
              <a:t>constructor</a:t>
            </a:r>
            <a:r>
              <a:rPr lang="en-US" sz="2400" dirty="0">
                <a:latin typeface="Adobe Arabic" panose="02040503050201020203" pitchFamily="18" charset="-78"/>
                <a:cs typeface="Adobe Arabic" panose="02040503050201020203" pitchFamily="18" charset="-78"/>
              </a:rPr>
              <a:t> functions</a:t>
            </a:r>
          </a:p>
          <a:p>
            <a:pPr marL="800100" lvl="1" indent="-342900">
              <a:spcBef>
                <a:spcPts val="600"/>
              </a:spcBef>
              <a:buFont typeface="Arial" panose="020B0604020202020204" pitchFamily="34" charset="0"/>
              <a:buChar char="•"/>
            </a:pPr>
            <a:r>
              <a:rPr lang="en-US" sz="2000" dirty="0" err="1" smtClean="0">
                <a:latin typeface="Adobe Arabic" panose="02040503050201020203" pitchFamily="18" charset="-78"/>
                <a:cs typeface="Adobe Arabic" panose="02040503050201020203" pitchFamily="18" charset="-78"/>
              </a:rPr>
              <a:t>int</a:t>
            </a:r>
            <a:r>
              <a:rPr lang="en-US" sz="2000" dirty="0">
                <a:latin typeface="Adobe Arabic" panose="02040503050201020203" pitchFamily="18" charset="-78"/>
                <a:cs typeface="Adobe Arabic" panose="02040503050201020203" pitchFamily="18" charset="-78"/>
              </a:rPr>
              <a:t>() </a:t>
            </a:r>
            <a:endParaRPr lang="en-US" sz="2000" dirty="0" smtClean="0">
              <a:latin typeface="Adobe Arabic" panose="02040503050201020203" pitchFamily="18" charset="-78"/>
              <a:cs typeface="Adobe Arabic" panose="02040503050201020203" pitchFamily="18" charset="-78"/>
            </a:endParaRPr>
          </a:p>
          <a:p>
            <a:pPr marL="800100" lvl="1" indent="-342900">
              <a:spcBef>
                <a:spcPts val="600"/>
              </a:spcBef>
              <a:buFont typeface="Arial" panose="020B0604020202020204" pitchFamily="34" charset="0"/>
              <a:buChar char="•"/>
            </a:pPr>
            <a:r>
              <a:rPr lang="en-US" sz="2000" dirty="0" smtClean="0">
                <a:latin typeface="Adobe Arabic" panose="02040503050201020203" pitchFamily="18" charset="-78"/>
                <a:cs typeface="Adobe Arabic" panose="02040503050201020203" pitchFamily="18" charset="-78"/>
              </a:rPr>
              <a:t>float</a:t>
            </a:r>
            <a:r>
              <a:rPr lang="en-US" sz="2000" dirty="0">
                <a:latin typeface="Adobe Arabic" panose="02040503050201020203" pitchFamily="18" charset="-78"/>
                <a:cs typeface="Adobe Arabic" panose="02040503050201020203" pitchFamily="18" charset="-78"/>
              </a:rPr>
              <a:t>() </a:t>
            </a:r>
            <a:endParaRPr lang="en-US" sz="2000" dirty="0" smtClean="0">
              <a:latin typeface="Adobe Arabic" panose="02040503050201020203" pitchFamily="18" charset="-78"/>
              <a:cs typeface="Adobe Arabic" panose="02040503050201020203" pitchFamily="18" charset="-78"/>
            </a:endParaRPr>
          </a:p>
          <a:p>
            <a:pPr marL="800100" lvl="1" indent="-342900">
              <a:spcBef>
                <a:spcPts val="600"/>
              </a:spcBef>
              <a:buFont typeface="Arial" panose="020B0604020202020204" pitchFamily="34" charset="0"/>
              <a:buChar char="•"/>
            </a:pPr>
            <a:r>
              <a:rPr lang="en-US" sz="2000" dirty="0" err="1" smtClean="0">
                <a:latin typeface="Adobe Arabic" panose="02040503050201020203" pitchFamily="18" charset="-78"/>
                <a:cs typeface="Adobe Arabic" panose="02040503050201020203" pitchFamily="18" charset="-78"/>
              </a:rPr>
              <a:t>str</a:t>
            </a:r>
            <a:r>
              <a:rPr lang="en-US" sz="2000" dirty="0">
                <a:latin typeface="Adobe Arabic" panose="02040503050201020203" pitchFamily="18" charset="-78"/>
                <a:cs typeface="Adobe Arabic" panose="02040503050201020203" pitchFamily="18" charset="-78"/>
              </a:rPr>
              <a:t>() </a:t>
            </a:r>
            <a:endParaRPr lang="en-US" sz="2000" dirty="0" smtClean="0">
              <a:latin typeface="Adobe Arabic" panose="02040503050201020203" pitchFamily="18" charset="-78"/>
              <a:cs typeface="Adobe Arabic" panose="02040503050201020203" pitchFamily="18" charset="-78"/>
            </a:endParaRPr>
          </a:p>
          <a:p>
            <a:pPr marL="800100" lvl="1" indent="-342900">
              <a:spcBef>
                <a:spcPts val="600"/>
              </a:spcBef>
              <a:buFont typeface="Arial" panose="020B0604020202020204" pitchFamily="34" charset="0"/>
              <a:buChar char="•"/>
            </a:pPr>
            <a:r>
              <a:rPr lang="en-US" sz="2000" b="0" i="0" dirty="0" smtClean="0">
                <a:effectLst/>
                <a:latin typeface="Adobe Arabic" panose="02040503050201020203" pitchFamily="18" charset="-78"/>
                <a:cs typeface="Adobe Arabic" panose="02040503050201020203" pitchFamily="18" charset="-78"/>
              </a:rPr>
              <a:t>list()</a:t>
            </a:r>
          </a:p>
          <a:p>
            <a:pPr marL="800100" lvl="1" indent="-342900">
              <a:spcBef>
                <a:spcPts val="600"/>
              </a:spcBef>
              <a:buFont typeface="Arial" panose="020B0604020202020204" pitchFamily="34" charset="0"/>
              <a:buChar char="•"/>
            </a:pPr>
            <a:r>
              <a:rPr lang="en-US" sz="2000" dirty="0" smtClean="0">
                <a:latin typeface="Adobe Arabic" panose="02040503050201020203" pitchFamily="18" charset="-78"/>
                <a:cs typeface="Adobe Arabic" panose="02040503050201020203" pitchFamily="18" charset="-78"/>
              </a:rPr>
              <a:t>set() </a:t>
            </a:r>
          </a:p>
          <a:p>
            <a:pPr marL="800100" lvl="1" indent="-342900">
              <a:spcBef>
                <a:spcPts val="600"/>
              </a:spcBef>
              <a:buFont typeface="Arial" panose="020B0604020202020204" pitchFamily="34" charset="0"/>
              <a:buChar char="•"/>
            </a:pPr>
            <a:r>
              <a:rPr lang="en-US" sz="2000" dirty="0" err="1" smtClean="0">
                <a:latin typeface="Adobe Arabic" panose="02040503050201020203" pitchFamily="18" charset="-78"/>
                <a:cs typeface="Adobe Arabic" panose="02040503050201020203" pitchFamily="18" charset="-78"/>
              </a:rPr>
              <a:t>dict</a:t>
            </a:r>
            <a:r>
              <a:rPr lang="en-US" sz="2000" dirty="0" smtClean="0">
                <a:latin typeface="Adobe Arabic" panose="02040503050201020203" pitchFamily="18" charset="-78"/>
                <a:cs typeface="Adobe Arabic" panose="02040503050201020203" pitchFamily="18" charset="-78"/>
              </a:rPr>
              <a:t>()</a:t>
            </a:r>
            <a:endParaRPr lang="en-US" sz="2000" dirty="0">
              <a:latin typeface="Adobe Arabic" panose="02040503050201020203" pitchFamily="18" charset="-78"/>
              <a:cs typeface="Adobe Arabic" panose="02040503050201020203" pitchFamily="18" charset="-78"/>
            </a:endParaRPr>
          </a:p>
        </p:txBody>
      </p:sp>
      <p:pic>
        <p:nvPicPr>
          <p:cNvPr id="8" name="Picture 7"/>
          <p:cNvPicPr>
            <a:picLocks noChangeAspect="1"/>
          </p:cNvPicPr>
          <p:nvPr/>
        </p:nvPicPr>
        <p:blipFill>
          <a:blip r:embed="rId3"/>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3" name="Picture 2"/>
          <p:cNvPicPr>
            <a:picLocks noChangeAspect="1"/>
          </p:cNvPicPr>
          <p:nvPr/>
        </p:nvPicPr>
        <p:blipFill>
          <a:blip r:embed="rId4"/>
          <a:stretch>
            <a:fillRect/>
          </a:stretch>
        </p:blipFill>
        <p:spPr>
          <a:xfrm>
            <a:off x="3903310" y="1700511"/>
            <a:ext cx="2986385" cy="908900"/>
          </a:xfrm>
          <a:prstGeom prst="rect">
            <a:avLst/>
          </a:prstGeom>
        </p:spPr>
      </p:pic>
      <p:pic>
        <p:nvPicPr>
          <p:cNvPr id="4" name="Picture 3"/>
          <p:cNvPicPr>
            <a:picLocks noChangeAspect="1"/>
          </p:cNvPicPr>
          <p:nvPr/>
        </p:nvPicPr>
        <p:blipFill>
          <a:blip r:embed="rId5"/>
          <a:stretch>
            <a:fillRect/>
          </a:stretch>
        </p:blipFill>
        <p:spPr>
          <a:xfrm>
            <a:off x="6897306" y="1909899"/>
            <a:ext cx="2003201" cy="84918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6"/>
          <a:stretch>
            <a:fillRect/>
          </a:stretch>
        </p:blipFill>
        <p:spPr>
          <a:xfrm>
            <a:off x="6449742" y="4147282"/>
            <a:ext cx="3347080" cy="1655349"/>
          </a:xfrm>
          <a:prstGeom prst="rect">
            <a:avLst/>
          </a:prstGeom>
        </p:spPr>
      </p:pic>
      <p:pic>
        <p:nvPicPr>
          <p:cNvPr id="6" name="Picture 5"/>
          <p:cNvPicPr>
            <a:picLocks noChangeAspect="1"/>
          </p:cNvPicPr>
          <p:nvPr/>
        </p:nvPicPr>
        <p:blipFill>
          <a:blip r:embed="rId7"/>
          <a:stretch>
            <a:fillRect/>
          </a:stretch>
        </p:blipFill>
        <p:spPr>
          <a:xfrm>
            <a:off x="8309569" y="5019273"/>
            <a:ext cx="3511307" cy="8471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3" name="TextBox 12"/>
          <p:cNvSpPr txBox="1"/>
          <p:nvPr/>
        </p:nvSpPr>
        <p:spPr>
          <a:xfrm>
            <a:off x="9989234" y="4328298"/>
            <a:ext cx="1639230" cy="369332"/>
          </a:xfrm>
          <a:prstGeom prst="rect">
            <a:avLst/>
          </a:prstGeom>
          <a:noFill/>
        </p:spPr>
        <p:txBody>
          <a:bodyPr wrap="square" rtlCol="0">
            <a:spAutoFit/>
          </a:bodyPr>
          <a:lstStyle/>
          <a:p>
            <a:r>
              <a:rPr lang="en-US" b="1" dirty="0" smtClean="0">
                <a:solidFill>
                  <a:srgbClr val="7030A0"/>
                </a:solidFill>
                <a:latin typeface="Arial" panose="020B0604020202020204" pitchFamily="34" charset="0"/>
                <a:cs typeface="Arial" panose="020B0604020202020204" pitchFamily="34" charset="0"/>
              </a:rPr>
              <a:t>Example</a:t>
            </a:r>
            <a:endParaRPr lang="en-US" b="1" dirty="0">
              <a:solidFill>
                <a:srgbClr val="7030A0"/>
              </a:solidFill>
              <a:latin typeface="Arial" panose="020B0604020202020204" pitchFamily="34" charset="0"/>
              <a:cs typeface="Arial" panose="020B0604020202020204" pitchFamily="34" charset="0"/>
            </a:endParaRPr>
          </a:p>
        </p:txBody>
      </p:sp>
      <p:sp>
        <p:nvSpPr>
          <p:cNvPr id="14" name="TextBox 13"/>
          <p:cNvSpPr txBox="1"/>
          <p:nvPr/>
        </p:nvSpPr>
        <p:spPr>
          <a:xfrm>
            <a:off x="3797693" y="1254160"/>
            <a:ext cx="1639230" cy="369332"/>
          </a:xfrm>
          <a:prstGeom prst="rect">
            <a:avLst/>
          </a:prstGeom>
          <a:noFill/>
        </p:spPr>
        <p:txBody>
          <a:bodyPr wrap="square" rtlCol="0">
            <a:spAutoFit/>
          </a:bodyPr>
          <a:lstStyle/>
          <a:p>
            <a:r>
              <a:rPr lang="en-US" b="1" dirty="0" smtClean="0">
                <a:solidFill>
                  <a:srgbClr val="7030A0"/>
                </a:solidFill>
                <a:latin typeface="Arial" panose="020B0604020202020204" pitchFamily="34" charset="0"/>
                <a:cs typeface="Arial" panose="020B0604020202020204" pitchFamily="34" charset="0"/>
              </a:rPr>
              <a:t>Example</a:t>
            </a:r>
            <a:endParaRPr lang="en-US"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1749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9" y="0"/>
            <a:ext cx="3479941" cy="6906314"/>
          </a:xfrm>
          <a:solidFill>
            <a:schemeClr val="accent6">
              <a:lumMod val="60000"/>
              <a:lumOff val="40000"/>
            </a:schemeClr>
          </a:solidFill>
        </p:spPr>
        <p:txBody>
          <a:bodyPr anchor="t">
            <a:normAutofit/>
          </a:bodyPr>
          <a:lstStyle/>
          <a:p>
            <a:pPr algn="ct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operators</a:t>
            </a:r>
            <a:endParaRPr lang="fa-IR"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587391" y="6367346"/>
            <a:ext cx="10604609"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smtClean="0">
                <a:hlinkClick r:id="rId3"/>
              </a:rPr>
              <a:t> </a:t>
            </a:r>
            <a:r>
              <a:rPr lang="en-US" dirty="0" err="1" smtClean="0">
                <a:hlinkClick r:id="rId3"/>
              </a:rPr>
              <a:t>geekforgeek</a:t>
            </a:r>
            <a:endParaRPr lang="fa-IR" dirty="0"/>
          </a:p>
        </p:txBody>
      </p:sp>
      <p:sp>
        <p:nvSpPr>
          <p:cNvPr id="22" name="Slide Number Placeholder 21"/>
          <p:cNvSpPr>
            <a:spLocks noGrp="1"/>
          </p:cNvSpPr>
          <p:nvPr>
            <p:ph type="sldNum" sz="quarter" idx="12"/>
          </p:nvPr>
        </p:nvSpPr>
        <p:spPr>
          <a:xfrm>
            <a:off x="11385395" y="6541189"/>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19</a:t>
            </a:fld>
            <a:endParaRPr lang="fa-IR" sz="2000" b="1" dirty="0">
              <a:solidFill>
                <a:schemeClr val="accent6">
                  <a:lumMod val="50000"/>
                </a:schemeClr>
              </a:solidFill>
              <a:cs typeface="B Titr" panose="00000700000000000000" pitchFamily="2" charset="-78"/>
            </a:endParaRPr>
          </a:p>
        </p:txBody>
      </p:sp>
      <p:pic>
        <p:nvPicPr>
          <p:cNvPr id="15" name="Picture 14"/>
          <p:cNvPicPr>
            <a:picLocks noChangeAspect="1"/>
          </p:cNvPicPr>
          <p:nvPr/>
        </p:nvPicPr>
        <p:blipFill>
          <a:blip r:embed="rId4"/>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5"/>
          <a:stretch>
            <a:fillRect/>
          </a:stretch>
        </p:blipFill>
        <p:spPr>
          <a:xfrm>
            <a:off x="3928252" y="1139982"/>
            <a:ext cx="7457143" cy="3542857"/>
          </a:xfrm>
          <a:prstGeom prst="rect">
            <a:avLst/>
          </a:prstGeom>
        </p:spPr>
      </p:pic>
      <p:sp>
        <p:nvSpPr>
          <p:cNvPr id="9" name="Rectangle 8"/>
          <p:cNvSpPr/>
          <p:nvPr/>
        </p:nvSpPr>
        <p:spPr>
          <a:xfrm>
            <a:off x="3841695" y="480197"/>
            <a:ext cx="6096000" cy="369332"/>
          </a:xfrm>
          <a:prstGeom prst="rect">
            <a:avLst/>
          </a:prstGeom>
        </p:spPr>
        <p:txBody>
          <a:bodyPr>
            <a:spAutoFit/>
          </a:bodyPr>
          <a:lstStyle/>
          <a:p>
            <a:r>
              <a:rPr lang="en-US" b="1" dirty="0" smtClean="0">
                <a:latin typeface="Arial" panose="020B0604020202020204" pitchFamily="34" charset="0"/>
                <a:cs typeface="Arial" panose="020B0604020202020204" pitchFamily="34" charset="0"/>
              </a:rPr>
              <a:t>Arithmetic operator</a:t>
            </a:r>
            <a:endParaRPr lang="en-US" dirty="0"/>
          </a:p>
        </p:txBody>
      </p:sp>
    </p:spTree>
    <p:extLst>
      <p:ext uri="{BB962C8B-B14F-4D97-AF65-F5344CB8AC3E}">
        <p14:creationId xmlns:p14="http://schemas.microsoft.com/office/powerpoint/2010/main" val="3441174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1" y="0"/>
            <a:ext cx="4298090" cy="6858000"/>
          </a:xfrm>
          <a:solidFill>
            <a:schemeClr val="accent6">
              <a:lumMod val="60000"/>
              <a:lumOff val="40000"/>
            </a:schemeClr>
          </a:solidFill>
        </p:spPr>
        <p:txBody>
          <a:bodyPr>
            <a:normAutofit/>
          </a:bodyPr>
          <a:lstStyle/>
          <a:p>
            <a:r>
              <a:rPr lang="en-US" sz="40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Our plan ?</a:t>
            </a:r>
            <a:endParaRPr lang="fa-IR" sz="40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2" name="Slide Number Placeholder 21"/>
          <p:cNvSpPr>
            <a:spLocks noGrp="1"/>
          </p:cNvSpPr>
          <p:nvPr>
            <p:ph type="sldNum" sz="quarter" idx="12"/>
          </p:nvPr>
        </p:nvSpPr>
        <p:spPr>
          <a:xfrm>
            <a:off x="11713579" y="6541189"/>
            <a:ext cx="311551"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2</a:t>
            </a:fld>
            <a:endParaRPr lang="fa-IR" sz="2000" b="1" dirty="0">
              <a:solidFill>
                <a:schemeClr val="accent6">
                  <a:lumMod val="50000"/>
                </a:schemeClr>
              </a:solidFill>
              <a:cs typeface="B Titr" panose="00000700000000000000" pitchFamily="2" charset="-78"/>
            </a:endParaRPr>
          </a:p>
        </p:txBody>
      </p:sp>
      <p:sp>
        <p:nvSpPr>
          <p:cNvPr id="3" name="TextBox 2"/>
          <p:cNvSpPr txBox="1"/>
          <p:nvPr/>
        </p:nvSpPr>
        <p:spPr>
          <a:xfrm>
            <a:off x="4690754" y="-65539"/>
            <a:ext cx="7501246" cy="5863144"/>
          </a:xfrm>
          <a:prstGeom prst="rect">
            <a:avLst/>
          </a:prstGeom>
          <a:solidFill>
            <a:schemeClr val="accent4">
              <a:lumMod val="60000"/>
              <a:lumOff val="40000"/>
            </a:schemeClr>
          </a:solidFill>
        </p:spPr>
        <p:txBody>
          <a:bodyPr wrap="square" rtlCol="1">
            <a:spAutoFit/>
          </a:bodyPr>
          <a:lstStyle/>
          <a:p>
            <a:pPr marL="342900" indent="-342900">
              <a:spcBef>
                <a:spcPts val="600"/>
              </a:spcBef>
              <a:buFont typeface="Wingdings" panose="05000000000000000000" pitchFamily="2" charset="2"/>
              <a:buChar char="§"/>
            </a:pPr>
            <a:endParaRPr lang="en-US" sz="20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endParaRPr>
          </a:p>
          <a:p>
            <a:pPr marL="342900" indent="-342900">
              <a:spcBef>
                <a:spcPts val="600"/>
              </a:spcBef>
              <a:buFont typeface="Wingdings" panose="05000000000000000000" pitchFamily="2" charset="2"/>
              <a:buChar char="§"/>
            </a:pPr>
            <a:r>
              <a:rPr lang="en-US" sz="20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Variables</a:t>
            </a:r>
            <a:endPar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endParaRPr>
          </a:p>
          <a:p>
            <a:pPr marL="342900" indent="-342900">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Type casting</a:t>
            </a:r>
          </a:p>
          <a:p>
            <a:pPr marL="342900" indent="-342900">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String manipulations</a:t>
            </a:r>
          </a:p>
          <a:p>
            <a:pPr marL="342900" indent="-342900">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Collections (List, Set, Tuple, </a:t>
            </a:r>
            <a:r>
              <a:rPr lang="en-US" sz="20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Dictionaries)</a:t>
            </a:r>
            <a:endPar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endParaRPr>
          </a:p>
          <a:p>
            <a:pPr marL="342900" indent="-342900">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Loops</a:t>
            </a:r>
          </a:p>
          <a:p>
            <a:pPr marL="342900" indent="-342900">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Conditions</a:t>
            </a:r>
          </a:p>
          <a:p>
            <a:pPr marL="342900" indent="-342900">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Function declaration</a:t>
            </a:r>
          </a:p>
          <a:p>
            <a:pPr marL="342900" indent="-342900">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File handling</a:t>
            </a:r>
          </a:p>
          <a:p>
            <a:pPr marL="342900" indent="-342900">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date &amp; time</a:t>
            </a:r>
          </a:p>
          <a:p>
            <a:pPr marL="342900" indent="-342900">
              <a:spcBef>
                <a:spcPts val="600"/>
              </a:spcBef>
              <a:buFont typeface="Wingdings" panose="05000000000000000000" pitchFamily="2" charset="2"/>
              <a:buChar char="§"/>
            </a:pPr>
            <a:r>
              <a:rPr lang="en-US" sz="20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Exception </a:t>
            </a: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handling</a:t>
            </a:r>
          </a:p>
          <a:p>
            <a:pPr marL="342900" indent="-342900">
              <a:spcBef>
                <a:spcPts val="600"/>
              </a:spcBef>
              <a:buFont typeface="Wingdings" panose="05000000000000000000" pitchFamily="2" charset="2"/>
              <a:buChar char="§"/>
            </a:pPr>
            <a:r>
              <a:rPr lang="en-US" sz="2000" b="1" dirty="0">
                <a:solidFill>
                  <a:schemeClr val="accent1">
                    <a:lumMod val="75000"/>
                  </a:schemeClr>
                </a:solidFill>
                <a:latin typeface="Arial" panose="020B0604020202020204" pitchFamily="34" charset="0"/>
                <a:ea typeface="Adobe Gothic Std B" panose="020B0800000000000000" pitchFamily="34" charset="-128"/>
                <a:cs typeface="Arial" panose="020B0604020202020204" pitchFamily="34" charset="0"/>
              </a:rPr>
              <a:t>Some practical Machine Learning Solutions </a:t>
            </a:r>
          </a:p>
          <a:p>
            <a:pPr marL="800100" lvl="1" indent="-342900">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ea typeface="Adobe Gothic Std B" panose="020B0800000000000000" pitchFamily="34" charset="-128"/>
                <a:cs typeface="Arial" panose="020B0604020202020204" pitchFamily="34" charset="0"/>
              </a:rPr>
              <a:t>Simple Text Preprocessing</a:t>
            </a:r>
          </a:p>
          <a:p>
            <a:pPr marL="800100" lvl="1" indent="-342900">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ea typeface="Adobe Gothic Std B" panose="020B0800000000000000" pitchFamily="34" charset="-128"/>
                <a:cs typeface="Arial" panose="020B0604020202020204" pitchFamily="34" charset="0"/>
              </a:rPr>
              <a:t>Text classification</a:t>
            </a:r>
          </a:p>
          <a:p>
            <a:pPr marL="800100" lvl="1" indent="-342900">
              <a:buFont typeface="Wingdings" panose="05000000000000000000" pitchFamily="2" charset="2"/>
              <a:buChar char="q"/>
            </a:pPr>
            <a:r>
              <a:rPr lang="en-US" sz="1600" b="1" dirty="0" err="1" smtClean="0">
                <a:solidFill>
                  <a:schemeClr val="accent1">
                    <a:lumMod val="75000"/>
                  </a:schemeClr>
                </a:solidFill>
                <a:latin typeface="Arial" panose="020B0604020202020204" pitchFamily="34" charset="0"/>
                <a:ea typeface="Adobe Gothic Std B" panose="020B0800000000000000" pitchFamily="34" charset="-128"/>
                <a:cs typeface="Arial" panose="020B0604020202020204" pitchFamily="34" charset="0"/>
              </a:rPr>
              <a:t>Covid</a:t>
            </a:r>
            <a:r>
              <a:rPr lang="en-US" sz="1600" b="1" dirty="0" smtClean="0">
                <a:solidFill>
                  <a:schemeClr val="accent1">
                    <a:lumMod val="75000"/>
                  </a:schemeClr>
                </a:solidFill>
                <a:latin typeface="Arial" panose="020B0604020202020204" pitchFamily="34" charset="0"/>
                <a:ea typeface="Adobe Gothic Std B" panose="020B0800000000000000" pitchFamily="34" charset="-128"/>
                <a:cs typeface="Arial" panose="020B0604020202020204" pitchFamily="34" charset="0"/>
              </a:rPr>
              <a:t> </a:t>
            </a:r>
            <a:r>
              <a:rPr lang="en-US" sz="1600" b="1" dirty="0">
                <a:solidFill>
                  <a:schemeClr val="accent1">
                    <a:lumMod val="75000"/>
                  </a:schemeClr>
                </a:solidFill>
                <a:latin typeface="Arial" panose="020B0604020202020204" pitchFamily="34" charset="0"/>
                <a:ea typeface="Adobe Gothic Std B" panose="020B0800000000000000" pitchFamily="34" charset="-128"/>
                <a:cs typeface="Arial" panose="020B0604020202020204" pitchFamily="34" charset="0"/>
              </a:rPr>
              <a:t>Data </a:t>
            </a:r>
            <a:r>
              <a:rPr lang="en-US" sz="1600" b="1" dirty="0" smtClean="0">
                <a:solidFill>
                  <a:schemeClr val="accent1">
                    <a:lumMod val="75000"/>
                  </a:schemeClr>
                </a:solidFill>
                <a:latin typeface="Arial" panose="020B0604020202020204" pitchFamily="34" charset="0"/>
                <a:ea typeface="Adobe Gothic Std B" panose="020B0800000000000000" pitchFamily="34" charset="-128"/>
                <a:cs typeface="Arial" panose="020B0604020202020204" pitchFamily="34" charset="0"/>
              </a:rPr>
              <a:t>Analysis</a:t>
            </a:r>
          </a:p>
          <a:p>
            <a:pPr marL="800100" lvl="1" indent="-342900">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ea typeface="Adobe Gothic Std B" panose="020B0800000000000000" pitchFamily="34" charset="-128"/>
                <a:cs typeface="Arial" panose="020B0604020202020204" pitchFamily="34" charset="0"/>
              </a:rPr>
              <a:t>Market dataset analysis</a:t>
            </a:r>
          </a:p>
          <a:p>
            <a:pPr marL="800100" lvl="1" indent="-342900">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ea typeface="Adobe Gothic Std B" panose="020B0800000000000000" pitchFamily="34" charset="-128"/>
                <a:cs typeface="Arial" panose="020B0604020202020204" pitchFamily="34" charset="0"/>
              </a:rPr>
              <a:t>Text dataset analysis</a:t>
            </a:r>
            <a:endParaRPr lang="en-US" sz="1600" b="1" dirty="0">
              <a:solidFill>
                <a:schemeClr val="accent1">
                  <a:lumMod val="75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20" name="Rectangle 19"/>
          <p:cNvSpPr/>
          <p:nvPr/>
        </p:nvSpPr>
        <p:spPr>
          <a:xfrm>
            <a:off x="1682363" y="6313120"/>
            <a:ext cx="10509637" cy="54488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8" name="Picture 7"/>
          <p:cNvPicPr>
            <a:picLocks noChangeAspect="1"/>
          </p:cNvPicPr>
          <p:nvPr/>
        </p:nvPicPr>
        <p:blipFill>
          <a:blip r:embed="rId4"/>
          <a:stretch>
            <a:fillRect/>
          </a:stretch>
        </p:blipFill>
        <p:spPr>
          <a:xfrm>
            <a:off x="686508" y="5505249"/>
            <a:ext cx="712262" cy="712262"/>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09261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9" y="0"/>
            <a:ext cx="3479941" cy="6906314"/>
          </a:xfrm>
          <a:solidFill>
            <a:schemeClr val="accent6">
              <a:lumMod val="60000"/>
              <a:lumOff val="40000"/>
            </a:schemeClr>
          </a:solidFill>
        </p:spPr>
        <p:txBody>
          <a:bodyPr anchor="t">
            <a:normAutofit/>
          </a:bodyPr>
          <a:lstStyle/>
          <a:p>
            <a:pPr algn="ct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operators</a:t>
            </a:r>
            <a:endParaRPr lang="fa-IR"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587391" y="6367346"/>
            <a:ext cx="10604609"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smtClean="0">
                <a:hlinkClick r:id="rId3"/>
              </a:rPr>
              <a:t> </a:t>
            </a:r>
            <a:r>
              <a:rPr lang="en-US" dirty="0" err="1" smtClean="0">
                <a:hlinkClick r:id="rId3"/>
              </a:rPr>
              <a:t>geekforgeek</a:t>
            </a:r>
            <a:endParaRPr lang="fa-IR" dirty="0"/>
          </a:p>
        </p:txBody>
      </p:sp>
      <p:sp>
        <p:nvSpPr>
          <p:cNvPr id="22" name="Slide Number Placeholder 21"/>
          <p:cNvSpPr>
            <a:spLocks noGrp="1"/>
          </p:cNvSpPr>
          <p:nvPr>
            <p:ph type="sldNum" sz="quarter" idx="12"/>
          </p:nvPr>
        </p:nvSpPr>
        <p:spPr>
          <a:xfrm>
            <a:off x="11385395" y="6541189"/>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20</a:t>
            </a:fld>
            <a:endParaRPr lang="fa-IR" sz="2000" b="1" dirty="0">
              <a:solidFill>
                <a:schemeClr val="accent6">
                  <a:lumMod val="50000"/>
                </a:schemeClr>
              </a:solidFill>
              <a:cs typeface="B Titr" panose="00000700000000000000" pitchFamily="2" charset="-78"/>
            </a:endParaRPr>
          </a:p>
        </p:txBody>
      </p:sp>
      <p:pic>
        <p:nvPicPr>
          <p:cNvPr id="15" name="Picture 14"/>
          <p:cNvPicPr>
            <a:picLocks noChangeAspect="1"/>
          </p:cNvPicPr>
          <p:nvPr/>
        </p:nvPicPr>
        <p:blipFill>
          <a:blip r:embed="rId4"/>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a:blip r:embed="rId5"/>
          <a:stretch>
            <a:fillRect/>
          </a:stretch>
        </p:blipFill>
        <p:spPr>
          <a:xfrm>
            <a:off x="3680534" y="4324855"/>
            <a:ext cx="7228571" cy="1990476"/>
          </a:xfrm>
          <a:prstGeom prst="rect">
            <a:avLst/>
          </a:prstGeom>
        </p:spPr>
      </p:pic>
      <p:pic>
        <p:nvPicPr>
          <p:cNvPr id="5" name="Picture 4"/>
          <p:cNvPicPr>
            <a:picLocks noChangeAspect="1"/>
          </p:cNvPicPr>
          <p:nvPr/>
        </p:nvPicPr>
        <p:blipFill>
          <a:blip r:embed="rId6"/>
          <a:stretch>
            <a:fillRect/>
          </a:stretch>
        </p:blipFill>
        <p:spPr>
          <a:xfrm>
            <a:off x="3680534" y="487381"/>
            <a:ext cx="7514286" cy="3238095"/>
          </a:xfrm>
          <a:prstGeom prst="rect">
            <a:avLst/>
          </a:prstGeom>
        </p:spPr>
      </p:pic>
      <p:sp>
        <p:nvSpPr>
          <p:cNvPr id="6" name="Rectangle 5"/>
          <p:cNvSpPr/>
          <p:nvPr/>
        </p:nvSpPr>
        <p:spPr>
          <a:xfrm>
            <a:off x="3680534" y="3840499"/>
            <a:ext cx="1999265" cy="369332"/>
          </a:xfrm>
          <a:prstGeom prst="rect">
            <a:avLst/>
          </a:prstGeom>
        </p:spPr>
        <p:txBody>
          <a:bodyPr wrap="none">
            <a:spAutoFit/>
          </a:bodyPr>
          <a:lstStyle/>
          <a:p>
            <a:r>
              <a:rPr lang="en-US" b="1" dirty="0">
                <a:latin typeface="Roboto" panose="02000000000000000000" pitchFamily="2" charset="0"/>
              </a:rPr>
              <a:t>Logical operators</a:t>
            </a:r>
            <a:endParaRPr lang="en-US" dirty="0"/>
          </a:p>
        </p:txBody>
      </p:sp>
      <p:sp>
        <p:nvSpPr>
          <p:cNvPr id="7" name="Rectangle 6"/>
          <p:cNvSpPr/>
          <p:nvPr/>
        </p:nvSpPr>
        <p:spPr>
          <a:xfrm>
            <a:off x="3680534" y="60537"/>
            <a:ext cx="2316660" cy="369332"/>
          </a:xfrm>
          <a:prstGeom prst="rect">
            <a:avLst/>
          </a:prstGeom>
        </p:spPr>
        <p:txBody>
          <a:bodyPr wrap="none">
            <a:spAutoFit/>
          </a:bodyPr>
          <a:lstStyle/>
          <a:p>
            <a:r>
              <a:rPr lang="en-US" b="1" dirty="0">
                <a:latin typeface="Roboto" panose="02000000000000000000" pitchFamily="2" charset="0"/>
              </a:rPr>
              <a:t>Relational Operators</a:t>
            </a:r>
            <a:endParaRPr lang="en-US" dirty="0"/>
          </a:p>
        </p:txBody>
      </p:sp>
    </p:spTree>
    <p:extLst>
      <p:ext uri="{BB962C8B-B14F-4D97-AF65-F5344CB8AC3E}">
        <p14:creationId xmlns:p14="http://schemas.microsoft.com/office/powerpoint/2010/main" val="917889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9" y="0"/>
            <a:ext cx="3479941" cy="6906314"/>
          </a:xfrm>
          <a:solidFill>
            <a:schemeClr val="accent6">
              <a:lumMod val="60000"/>
              <a:lumOff val="40000"/>
            </a:schemeClr>
          </a:solidFill>
        </p:spPr>
        <p:txBody>
          <a:bodyPr anchor="t">
            <a:normAutofit/>
          </a:bodyPr>
          <a:lstStyle/>
          <a:p>
            <a:pPr algn="ct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operators</a:t>
            </a:r>
            <a:endParaRPr lang="fa-IR"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587391" y="6367346"/>
            <a:ext cx="10604609"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smtClean="0">
                <a:hlinkClick r:id="rId3"/>
              </a:rPr>
              <a:t> </a:t>
            </a:r>
            <a:r>
              <a:rPr lang="en-US" dirty="0" err="1" smtClean="0">
                <a:hlinkClick r:id="rId3"/>
              </a:rPr>
              <a:t>geekforgeek</a:t>
            </a:r>
            <a:endParaRPr lang="fa-IR" dirty="0"/>
          </a:p>
        </p:txBody>
      </p:sp>
      <p:sp>
        <p:nvSpPr>
          <p:cNvPr id="22" name="Slide Number Placeholder 21"/>
          <p:cNvSpPr>
            <a:spLocks noGrp="1"/>
          </p:cNvSpPr>
          <p:nvPr>
            <p:ph type="sldNum" sz="quarter" idx="12"/>
          </p:nvPr>
        </p:nvSpPr>
        <p:spPr>
          <a:xfrm>
            <a:off x="11385395" y="6541189"/>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21</a:t>
            </a:fld>
            <a:endParaRPr lang="fa-IR" sz="2000" b="1" dirty="0">
              <a:solidFill>
                <a:schemeClr val="accent6">
                  <a:lumMod val="50000"/>
                </a:schemeClr>
              </a:solidFill>
              <a:cs typeface="B Titr" panose="00000700000000000000" pitchFamily="2" charset="-78"/>
            </a:endParaRPr>
          </a:p>
        </p:txBody>
      </p:sp>
      <p:pic>
        <p:nvPicPr>
          <p:cNvPr id="15" name="Picture 14"/>
          <p:cNvPicPr>
            <a:picLocks noChangeAspect="1"/>
          </p:cNvPicPr>
          <p:nvPr/>
        </p:nvPicPr>
        <p:blipFill>
          <a:blip r:embed="rId4"/>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7" name="Rectangle 6"/>
          <p:cNvSpPr/>
          <p:nvPr/>
        </p:nvSpPr>
        <p:spPr>
          <a:xfrm>
            <a:off x="3680534" y="60537"/>
            <a:ext cx="2275046" cy="369332"/>
          </a:xfrm>
          <a:prstGeom prst="rect">
            <a:avLst/>
          </a:prstGeom>
        </p:spPr>
        <p:txBody>
          <a:bodyPr wrap="none">
            <a:spAutoFit/>
          </a:bodyPr>
          <a:lstStyle/>
          <a:p>
            <a:r>
              <a:rPr lang="en-US" b="1" dirty="0"/>
              <a:t>Assignment operators</a:t>
            </a:r>
            <a:endParaRPr lang="en-US" dirty="0"/>
          </a:p>
        </p:txBody>
      </p:sp>
      <p:pic>
        <p:nvPicPr>
          <p:cNvPr id="4" name="Picture 3"/>
          <p:cNvPicPr>
            <a:picLocks noChangeAspect="1"/>
          </p:cNvPicPr>
          <p:nvPr/>
        </p:nvPicPr>
        <p:blipFill>
          <a:blip r:embed="rId5"/>
          <a:stretch>
            <a:fillRect/>
          </a:stretch>
        </p:blipFill>
        <p:spPr>
          <a:xfrm>
            <a:off x="3650367" y="484046"/>
            <a:ext cx="7361905" cy="6057143"/>
          </a:xfrm>
          <a:prstGeom prst="rect">
            <a:avLst/>
          </a:prstGeom>
        </p:spPr>
      </p:pic>
    </p:spTree>
    <p:extLst>
      <p:ext uri="{BB962C8B-B14F-4D97-AF65-F5344CB8AC3E}">
        <p14:creationId xmlns:p14="http://schemas.microsoft.com/office/powerpoint/2010/main" val="2666723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9" y="0"/>
            <a:ext cx="3479941" cy="6906314"/>
          </a:xfrm>
          <a:solidFill>
            <a:schemeClr val="accent6">
              <a:lumMod val="60000"/>
              <a:lumOff val="40000"/>
            </a:schemeClr>
          </a:solidFill>
        </p:spPr>
        <p:txBody>
          <a:bodyPr anchor="t">
            <a:normAutofit/>
          </a:bodyPr>
          <a:lstStyle/>
          <a:p>
            <a:pPr algn="ct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2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operators</a:t>
            </a:r>
            <a:endParaRPr lang="fa-IR" sz="32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587391" y="6367346"/>
            <a:ext cx="10604609"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smtClean="0">
                <a:hlinkClick r:id="rId3"/>
              </a:rPr>
              <a:t> Read more about operator in </a:t>
            </a:r>
            <a:r>
              <a:rPr lang="en-US" dirty="0" err="1" smtClean="0">
                <a:hlinkClick r:id="rId3"/>
              </a:rPr>
              <a:t>geekforgeek</a:t>
            </a:r>
            <a:endParaRPr lang="fa-IR" dirty="0"/>
          </a:p>
        </p:txBody>
      </p:sp>
      <p:sp>
        <p:nvSpPr>
          <p:cNvPr id="22" name="Slide Number Placeholder 21"/>
          <p:cNvSpPr>
            <a:spLocks noGrp="1"/>
          </p:cNvSpPr>
          <p:nvPr>
            <p:ph type="sldNum" sz="quarter" idx="12"/>
          </p:nvPr>
        </p:nvSpPr>
        <p:spPr>
          <a:xfrm>
            <a:off x="11385395" y="6541189"/>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22</a:t>
            </a:fld>
            <a:endParaRPr lang="fa-IR" sz="2000" b="1" dirty="0">
              <a:solidFill>
                <a:schemeClr val="accent6">
                  <a:lumMod val="50000"/>
                </a:schemeClr>
              </a:solidFill>
              <a:cs typeface="B Titr" panose="00000700000000000000" pitchFamily="2" charset="-78"/>
            </a:endParaRPr>
          </a:p>
        </p:txBody>
      </p:sp>
      <p:pic>
        <p:nvPicPr>
          <p:cNvPr id="15" name="Picture 14"/>
          <p:cNvPicPr>
            <a:picLocks noChangeAspect="1"/>
          </p:cNvPicPr>
          <p:nvPr/>
        </p:nvPicPr>
        <p:blipFill>
          <a:blip r:embed="rId4"/>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6" name="Rectangle 5"/>
          <p:cNvSpPr/>
          <p:nvPr/>
        </p:nvSpPr>
        <p:spPr>
          <a:xfrm>
            <a:off x="3680534" y="3708669"/>
            <a:ext cx="1887633" cy="369332"/>
          </a:xfrm>
          <a:prstGeom prst="rect">
            <a:avLst/>
          </a:prstGeom>
        </p:spPr>
        <p:txBody>
          <a:bodyPr wrap="none">
            <a:spAutoFit/>
          </a:bodyPr>
          <a:lstStyle/>
          <a:p>
            <a:r>
              <a:rPr lang="en-US" b="1" dirty="0"/>
              <a:t>Special </a:t>
            </a:r>
            <a:r>
              <a:rPr lang="en-US" b="1" dirty="0" smtClean="0"/>
              <a:t>operators</a:t>
            </a:r>
            <a:endParaRPr lang="en-US" dirty="0"/>
          </a:p>
        </p:txBody>
      </p:sp>
      <p:sp>
        <p:nvSpPr>
          <p:cNvPr id="7" name="Rectangle 6"/>
          <p:cNvSpPr/>
          <p:nvPr/>
        </p:nvSpPr>
        <p:spPr>
          <a:xfrm>
            <a:off x="3680534" y="60537"/>
            <a:ext cx="2037737" cy="369332"/>
          </a:xfrm>
          <a:prstGeom prst="rect">
            <a:avLst/>
          </a:prstGeom>
        </p:spPr>
        <p:txBody>
          <a:bodyPr wrap="none">
            <a:spAutoFit/>
          </a:bodyPr>
          <a:lstStyle/>
          <a:p>
            <a:r>
              <a:rPr lang="en-US" b="1" dirty="0" smtClean="0">
                <a:latin typeface="Roboto" panose="02000000000000000000" pitchFamily="2" charset="0"/>
              </a:rPr>
              <a:t>Bitwise </a:t>
            </a:r>
            <a:r>
              <a:rPr lang="en-US" b="1" dirty="0">
                <a:latin typeface="Roboto" panose="02000000000000000000" pitchFamily="2" charset="0"/>
              </a:rPr>
              <a:t>Operators</a:t>
            </a:r>
            <a:endParaRPr lang="en-US" dirty="0"/>
          </a:p>
        </p:txBody>
      </p:sp>
      <p:pic>
        <p:nvPicPr>
          <p:cNvPr id="3" name="Picture 2"/>
          <p:cNvPicPr>
            <a:picLocks noChangeAspect="1"/>
          </p:cNvPicPr>
          <p:nvPr/>
        </p:nvPicPr>
        <p:blipFill>
          <a:blip r:embed="rId5"/>
          <a:stretch>
            <a:fillRect/>
          </a:stretch>
        </p:blipFill>
        <p:spPr>
          <a:xfrm>
            <a:off x="3680534" y="441794"/>
            <a:ext cx="7390476" cy="307619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433984844"/>
              </p:ext>
            </p:extLst>
          </p:nvPr>
        </p:nvGraphicFramePr>
        <p:xfrm>
          <a:off x="3680535" y="4154970"/>
          <a:ext cx="7390475" cy="2033274"/>
        </p:xfrm>
        <a:graphic>
          <a:graphicData uri="http://schemas.openxmlformats.org/drawingml/2006/table">
            <a:tbl>
              <a:tblPr firstRow="1" bandRow="1">
                <a:tableStyleId>{93296810-A885-4BE3-A3E7-6D5BEEA58F35}</a:tableStyleId>
              </a:tblPr>
              <a:tblGrid>
                <a:gridCol w="1429736">
                  <a:extLst>
                    <a:ext uri="{9D8B030D-6E8A-4147-A177-3AD203B41FA5}">
                      <a16:colId xmlns:a16="http://schemas.microsoft.com/office/drawing/2014/main" val="2914196752"/>
                    </a:ext>
                  </a:extLst>
                </a:gridCol>
                <a:gridCol w="4587076">
                  <a:extLst>
                    <a:ext uri="{9D8B030D-6E8A-4147-A177-3AD203B41FA5}">
                      <a16:colId xmlns:a16="http://schemas.microsoft.com/office/drawing/2014/main" val="1336435498"/>
                    </a:ext>
                  </a:extLst>
                </a:gridCol>
                <a:gridCol w="1373663">
                  <a:extLst>
                    <a:ext uri="{9D8B030D-6E8A-4147-A177-3AD203B41FA5}">
                      <a16:colId xmlns:a16="http://schemas.microsoft.com/office/drawing/2014/main" val="425890775"/>
                    </a:ext>
                  </a:extLst>
                </a:gridCol>
              </a:tblGrid>
              <a:tr h="397907">
                <a:tc>
                  <a:txBody>
                    <a:bodyPr/>
                    <a:lstStyle/>
                    <a:p>
                      <a:pPr marL="0" algn="ctr" defTabSz="914400" rtl="0" eaLnBrk="1" latinLnBrk="0" hangingPunct="1"/>
                      <a:r>
                        <a:rPr lang="en-US" sz="1200" b="1" kern="1200" dirty="0" smtClean="0">
                          <a:solidFill>
                            <a:schemeClr val="tx1"/>
                          </a:solidFill>
                          <a:latin typeface="+mn-lt"/>
                          <a:ea typeface="+mn-ea"/>
                          <a:cs typeface="+mn-cs"/>
                        </a:rPr>
                        <a:t>OPERATOR</a:t>
                      </a:r>
                      <a:endParaRPr lang="en-US" sz="1200" b="1" kern="1200" dirty="0">
                        <a:solidFill>
                          <a:schemeClr val="tx1"/>
                        </a:solidFill>
                        <a:latin typeface="+mn-lt"/>
                        <a:ea typeface="+mn-ea"/>
                        <a:cs typeface="+mn-cs"/>
                      </a:endParaRPr>
                    </a:p>
                  </a:txBody>
                  <a:tcPr>
                    <a:lnL w="12700" cmpd="sng">
                      <a:noFill/>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kern="1200" dirty="0" smtClean="0">
                          <a:solidFill>
                            <a:schemeClr val="tx1"/>
                          </a:solidFill>
                          <a:latin typeface="+mn-lt"/>
                          <a:ea typeface="+mn-ea"/>
                          <a:cs typeface="+mn-cs"/>
                        </a:rPr>
                        <a:t>DESCRIPTION</a:t>
                      </a:r>
                      <a:endParaRPr lang="en-US" sz="1200" b="1" kern="1200" dirty="0">
                        <a:solidFill>
                          <a:schemeClr val="tx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kern="1200" dirty="0" smtClean="0">
                          <a:solidFill>
                            <a:schemeClr val="tx1"/>
                          </a:solidFill>
                          <a:latin typeface="+mn-lt"/>
                          <a:ea typeface="+mn-ea"/>
                          <a:cs typeface="+mn-cs"/>
                        </a:rPr>
                        <a:t>SYNTAX</a:t>
                      </a:r>
                      <a:endParaRPr lang="en-US" sz="1200" b="1" kern="1200" dirty="0">
                        <a:solidFill>
                          <a:schemeClr val="tx1"/>
                        </a:solidFill>
                        <a:latin typeface="+mn-lt"/>
                        <a:ea typeface="+mn-ea"/>
                        <a:cs typeface="+mn-cs"/>
                      </a:endParaRPr>
                    </a:p>
                  </a:txBody>
                  <a:tcPr>
                    <a:lnL w="3175" cap="flat" cmpd="sng" algn="ctr">
                      <a:no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0907747"/>
                  </a:ext>
                </a:extLst>
              </a:tr>
              <a:tr h="541591">
                <a:tc>
                  <a:txBody>
                    <a:bodyPr/>
                    <a:lstStyle/>
                    <a:p>
                      <a:pPr algn="ctr"/>
                      <a:r>
                        <a:rPr lang="en-US" sz="1400" dirty="0" smtClean="0"/>
                        <a:t>is</a:t>
                      </a:r>
                      <a:endParaRPr lang="en-US" sz="1400" dirty="0"/>
                    </a:p>
                  </a:txBody>
                  <a:tcPr anchor="ctr">
                    <a:lnL w="635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400" b="1" i="0" kern="1200" dirty="0" smtClean="0">
                          <a:solidFill>
                            <a:schemeClr val="dk1"/>
                          </a:solidFill>
                          <a:effectLst/>
                          <a:latin typeface="+mn-lt"/>
                          <a:ea typeface="+mn-ea"/>
                          <a:cs typeface="+mn-cs"/>
                        </a:rPr>
                        <a:t>is</a:t>
                      </a:r>
                      <a:r>
                        <a:rPr lang="en-US" sz="1400" b="0" i="0" kern="1200" dirty="0" smtClean="0">
                          <a:solidFill>
                            <a:schemeClr val="dk1"/>
                          </a:solidFill>
                          <a:effectLst/>
                          <a:latin typeface="+mn-lt"/>
                          <a:ea typeface="+mn-ea"/>
                          <a:cs typeface="+mn-cs"/>
                        </a:rPr>
                        <a:t> and </a:t>
                      </a:r>
                      <a:r>
                        <a:rPr lang="en-US" sz="1400" b="1" i="0" kern="1200" dirty="0" smtClean="0">
                          <a:solidFill>
                            <a:schemeClr val="dk1"/>
                          </a:solidFill>
                          <a:effectLst/>
                          <a:latin typeface="+mn-lt"/>
                          <a:ea typeface="+mn-ea"/>
                          <a:cs typeface="+mn-cs"/>
                        </a:rPr>
                        <a:t>is not</a:t>
                      </a:r>
                      <a:r>
                        <a:rPr lang="en-US" sz="1400" b="0" i="0" kern="1200" dirty="0" smtClean="0">
                          <a:solidFill>
                            <a:schemeClr val="dk1"/>
                          </a:solidFill>
                          <a:effectLst/>
                          <a:latin typeface="+mn-lt"/>
                          <a:ea typeface="+mn-ea"/>
                          <a:cs typeface="+mn-cs"/>
                        </a:rPr>
                        <a:t> are the identity operators both are used to check if two values are located on the same part of the memory.  Two variables that are equal does not imply that they are identical.</a:t>
                      </a:r>
                      <a:endParaRPr lang="en-US" sz="1400" b="0" i="0" kern="1200" dirty="0">
                        <a:solidFill>
                          <a:schemeClr val="dk1"/>
                        </a:solidFill>
                        <a:effectLst/>
                        <a:latin typeface="+mn-lt"/>
                        <a:ea typeface="+mn-ea"/>
                        <a:cs typeface="+mn-cs"/>
                      </a:endParaRP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t>x is y</a:t>
                      </a:r>
                      <a:endParaRPr lang="en-US" sz="1400" dirty="0"/>
                    </a:p>
                  </a:txBody>
                  <a:tcPr anchor="ctr">
                    <a:lnL w="3175"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7480590"/>
                  </a:ext>
                </a:extLst>
              </a:tr>
              <a:tr h="339979">
                <a:tc>
                  <a:txBody>
                    <a:bodyPr/>
                    <a:lstStyle/>
                    <a:p>
                      <a:pPr algn="ctr"/>
                      <a:r>
                        <a:rPr lang="en-US" sz="1400" dirty="0" smtClean="0"/>
                        <a:t>not</a:t>
                      </a:r>
                      <a:r>
                        <a:rPr lang="en-US" sz="1400" baseline="0" dirty="0" smtClean="0"/>
                        <a:t> is</a:t>
                      </a:r>
                      <a:endParaRPr lang="en-US" sz="1400" dirty="0"/>
                    </a:p>
                  </a:txBody>
                  <a:tcPr anchor="ctr">
                    <a:lnL w="635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t>x is not y</a:t>
                      </a:r>
                      <a:endParaRPr lang="en-US" sz="1400" dirty="0"/>
                    </a:p>
                  </a:txBody>
                  <a:tcPr anchor="ctr">
                    <a:lnL w="3175"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278261"/>
                  </a:ext>
                </a:extLst>
              </a:tr>
              <a:tr h="303040">
                <a:tc>
                  <a:txBody>
                    <a:bodyPr/>
                    <a:lstStyle/>
                    <a:p>
                      <a:pPr algn="ctr"/>
                      <a:r>
                        <a:rPr lang="en-US" sz="1400" dirty="0" smtClean="0"/>
                        <a:t>in</a:t>
                      </a:r>
                      <a:endParaRPr lang="en-US" sz="1400" dirty="0"/>
                    </a:p>
                  </a:txBody>
                  <a:tcPr anchor="ctr">
                    <a:lnL w="635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400" b="1" i="0" kern="1200" dirty="0" smtClean="0">
                          <a:solidFill>
                            <a:schemeClr val="dk1"/>
                          </a:solidFill>
                          <a:effectLst/>
                          <a:latin typeface="+mn-lt"/>
                          <a:ea typeface="+mn-ea"/>
                          <a:cs typeface="+mn-cs"/>
                        </a:rPr>
                        <a:t>in</a:t>
                      </a:r>
                      <a:r>
                        <a:rPr lang="en-US" sz="1400" b="0" i="0" kern="1200" dirty="0" smtClean="0">
                          <a:solidFill>
                            <a:schemeClr val="dk1"/>
                          </a:solidFill>
                          <a:effectLst/>
                          <a:latin typeface="+mn-lt"/>
                          <a:ea typeface="+mn-ea"/>
                          <a:cs typeface="+mn-cs"/>
                        </a:rPr>
                        <a:t> and </a:t>
                      </a:r>
                      <a:r>
                        <a:rPr lang="en-US" sz="1400" b="1" i="0" kern="1200" dirty="0" smtClean="0">
                          <a:solidFill>
                            <a:schemeClr val="dk1"/>
                          </a:solidFill>
                          <a:effectLst/>
                          <a:latin typeface="+mn-lt"/>
                          <a:ea typeface="+mn-ea"/>
                          <a:cs typeface="+mn-cs"/>
                        </a:rPr>
                        <a:t>not in</a:t>
                      </a:r>
                      <a:r>
                        <a:rPr lang="en-US" sz="1400" b="0" i="0" kern="1200" dirty="0" smtClean="0">
                          <a:solidFill>
                            <a:schemeClr val="dk1"/>
                          </a:solidFill>
                          <a:effectLst/>
                          <a:latin typeface="+mn-lt"/>
                          <a:ea typeface="+mn-ea"/>
                          <a:cs typeface="+mn-cs"/>
                        </a:rPr>
                        <a:t> are the membership operators; used to test whether a value or variable is in a sequence.</a:t>
                      </a:r>
                      <a:endParaRPr lang="en-US" sz="1400" dirty="0"/>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aseline="0" dirty="0" smtClean="0"/>
                        <a:t> x in y</a:t>
                      </a:r>
                      <a:endParaRPr lang="en-US" sz="1400" dirty="0"/>
                    </a:p>
                  </a:txBody>
                  <a:tcPr anchor="ctr">
                    <a:lnL w="3175"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963135"/>
                  </a:ext>
                </a:extLst>
              </a:tr>
              <a:tr h="385687">
                <a:tc>
                  <a:txBody>
                    <a:bodyPr/>
                    <a:lstStyle/>
                    <a:p>
                      <a:pPr algn="ctr"/>
                      <a:r>
                        <a:rPr lang="en-US" sz="1400" dirty="0" smtClean="0"/>
                        <a:t>not</a:t>
                      </a:r>
                      <a:r>
                        <a:rPr lang="en-US" sz="1400" baseline="0" dirty="0" smtClean="0"/>
                        <a:t> in</a:t>
                      </a:r>
                      <a:endParaRPr lang="en-US" sz="1400" dirty="0"/>
                    </a:p>
                  </a:txBody>
                  <a:tcPr anchor="ctr">
                    <a:lnL w="6350" cap="flat" cmpd="sng" algn="ctr">
                      <a:no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1400" dirty="0" smtClean="0"/>
                        <a:t> x not in y</a:t>
                      </a:r>
                      <a:endParaRPr lang="en-US" sz="1400" dirty="0"/>
                    </a:p>
                  </a:txBody>
                  <a:tcPr anchor="ctr">
                    <a:lnL w="3175"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21604766"/>
                  </a:ext>
                </a:extLst>
              </a:tr>
            </a:tbl>
          </a:graphicData>
        </a:graphic>
      </p:graphicFrame>
    </p:spTree>
    <p:extLst>
      <p:ext uri="{BB962C8B-B14F-4D97-AF65-F5344CB8AC3E}">
        <p14:creationId xmlns:p14="http://schemas.microsoft.com/office/powerpoint/2010/main" val="780540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51" y="-38484"/>
            <a:ext cx="3417872" cy="6896483"/>
          </a:xfrm>
          <a:solidFill>
            <a:schemeClr val="accent6">
              <a:lumMod val="60000"/>
              <a:lumOff val="40000"/>
            </a:schemeClr>
          </a:solidFill>
        </p:spPr>
        <p:txBody>
          <a:bodyPr anchor="t"/>
          <a:lstStyle/>
          <a:p>
            <a:pPr algn="ctr">
              <a:lnSpc>
                <a:spcPct val="150000"/>
              </a:lnSpc>
            </a:pP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sz="4000" dirty="0" err="1" smtClean="0">
                <a:solidFill>
                  <a:schemeClr val="accent6">
                    <a:lumMod val="50000"/>
                  </a:schemeClr>
                </a:solidFill>
                <a:latin typeface="Adobe Fan Heiti Std B" panose="020B0700000000000000" pitchFamily="34" charset="-128"/>
                <a:ea typeface="Adobe Fan Heiti Std B" panose="020B0700000000000000" pitchFamily="34" charset="-128"/>
              </a:rPr>
              <a:t>Iterable</a:t>
            </a:r>
            <a:r>
              <a:rPr lang="en-US" sz="4000" dirty="0" smtClean="0">
                <a:solidFill>
                  <a:schemeClr val="accent6">
                    <a:lumMod val="50000"/>
                  </a:schemeClr>
                </a:solidFill>
                <a:latin typeface="Adobe Fan Heiti Std B" panose="020B0700000000000000" pitchFamily="34" charset="-128"/>
                <a:ea typeface="Adobe Fan Heiti Std B" panose="020B0700000000000000" pitchFamily="34" charset="-128"/>
              </a:rPr>
              <a:t> object indexing</a:t>
            </a:r>
            <a:endParaRPr lang="fa-IR"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sp>
        <p:nvSpPr>
          <p:cNvPr id="20" name="Rectangle 19"/>
          <p:cNvSpPr/>
          <p:nvPr/>
        </p:nvSpPr>
        <p:spPr>
          <a:xfrm>
            <a:off x="838200" y="6356196"/>
            <a:ext cx="11427372"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	</a:t>
            </a:r>
            <a:r>
              <a:rPr lang="en-US" b="1" dirty="0"/>
              <a:t>	</a:t>
            </a:r>
            <a:r>
              <a:rPr lang="en-US" b="1" dirty="0" smtClean="0"/>
              <a:t>slice indexing in python</a:t>
            </a:r>
            <a:endParaRPr lang="fa-IR" b="1" dirty="0"/>
          </a:p>
        </p:txBody>
      </p:sp>
      <p:sp>
        <p:nvSpPr>
          <p:cNvPr id="22" name="Slide Number Placeholder 21"/>
          <p:cNvSpPr>
            <a:spLocks noGrp="1"/>
          </p:cNvSpPr>
          <p:nvPr>
            <p:ph type="sldNum" sz="quarter" idx="12"/>
          </p:nvPr>
        </p:nvSpPr>
        <p:spPr>
          <a:xfrm>
            <a:off x="9144000" y="6418092"/>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23</a:t>
            </a:fld>
            <a:endParaRPr lang="fa-IR" sz="2000" b="1" dirty="0">
              <a:solidFill>
                <a:schemeClr val="accent6">
                  <a:lumMod val="50000"/>
                </a:schemeClr>
              </a:solidFill>
              <a:cs typeface="B Titr" panose="00000700000000000000" pitchFamily="2" charset="-78"/>
            </a:endParaRPr>
          </a:p>
        </p:txBody>
      </p:sp>
      <p:sp>
        <p:nvSpPr>
          <p:cNvPr id="3" name="Rectangle 2"/>
          <p:cNvSpPr/>
          <p:nvPr/>
        </p:nvSpPr>
        <p:spPr>
          <a:xfrm>
            <a:off x="3727326" y="730166"/>
            <a:ext cx="8331884" cy="1314527"/>
          </a:xfrm>
          <a:prstGeom prst="rect">
            <a:avLst/>
          </a:prstGeom>
        </p:spPr>
        <p:txBody>
          <a:bodyPr wrap="square">
            <a:spAutoFit/>
          </a:bodyPr>
          <a:lstStyle/>
          <a:p>
            <a:pPr marL="285750" indent="-285750">
              <a:lnSpc>
                <a:spcPct val="200000"/>
              </a:lnSpc>
              <a:buFont typeface="Arial" panose="020B0604020202020204" pitchFamily="34" charset="0"/>
              <a:buChar char="•"/>
            </a:pPr>
            <a:r>
              <a:rPr lang="en-US" sz="1400" dirty="0" err="1" smtClean="0">
                <a:solidFill>
                  <a:srgbClr val="000000"/>
                </a:solidFill>
                <a:latin typeface="Verdana" panose="020B0604030504040204" pitchFamily="34" charset="0"/>
              </a:rPr>
              <a:t>obj</a:t>
            </a:r>
            <a:r>
              <a:rPr lang="en-US" sz="1400" dirty="0" smtClean="0">
                <a:solidFill>
                  <a:srgbClr val="000000"/>
                </a:solidFill>
                <a:latin typeface="Verdana" panose="020B0604030504040204" pitchFamily="34" charset="0"/>
              </a:rPr>
              <a:t>[</a:t>
            </a:r>
            <a:r>
              <a:rPr lang="en-US" sz="1400" dirty="0" err="1" smtClean="0">
                <a:solidFill>
                  <a:srgbClr val="000000"/>
                </a:solidFill>
                <a:latin typeface="Verdana" panose="020B0604030504040204" pitchFamily="34" charset="0"/>
              </a:rPr>
              <a:t>start:end</a:t>
            </a:r>
            <a:r>
              <a:rPr lang="en-US" sz="1400" dirty="0" smtClean="0">
                <a:solidFill>
                  <a:srgbClr val="000000"/>
                </a:solidFill>
                <a:latin typeface="Verdana" panose="020B0604030504040204" pitchFamily="34" charset="0"/>
              </a:rPr>
              <a:t>] : from custom start index to end index.</a:t>
            </a:r>
          </a:p>
          <a:p>
            <a:pPr marL="285750" indent="-285750">
              <a:lnSpc>
                <a:spcPct val="200000"/>
              </a:lnSpc>
              <a:buFont typeface="Arial" panose="020B0604020202020204" pitchFamily="34" charset="0"/>
              <a:buChar char="•"/>
            </a:pPr>
            <a:r>
              <a:rPr lang="en-US" sz="1400" dirty="0" err="1" smtClean="0">
                <a:solidFill>
                  <a:srgbClr val="000000"/>
                </a:solidFill>
                <a:latin typeface="Verdana" panose="020B0604030504040204" pitchFamily="34" charset="0"/>
              </a:rPr>
              <a:t>obj</a:t>
            </a:r>
            <a:r>
              <a:rPr lang="en-US" sz="1400" dirty="0" smtClean="0">
                <a:solidFill>
                  <a:srgbClr val="000000"/>
                </a:solidFill>
                <a:latin typeface="Verdana" panose="020B0604030504040204" pitchFamily="34" charset="0"/>
              </a:rPr>
              <a:t>[start:] : from start index to the last item in </a:t>
            </a:r>
            <a:r>
              <a:rPr lang="en-US" sz="1400" dirty="0" err="1" smtClean="0">
                <a:solidFill>
                  <a:srgbClr val="000000"/>
                </a:solidFill>
                <a:latin typeface="Verdana" panose="020B0604030504040204" pitchFamily="34" charset="0"/>
              </a:rPr>
              <a:t>iterable</a:t>
            </a:r>
            <a:r>
              <a:rPr lang="en-US" sz="1400" dirty="0" smtClean="0">
                <a:solidFill>
                  <a:srgbClr val="000000"/>
                </a:solidFill>
                <a:latin typeface="Verdana" panose="020B0604030504040204" pitchFamily="34" charset="0"/>
              </a:rPr>
              <a:t> object.</a:t>
            </a:r>
          </a:p>
          <a:p>
            <a:pPr marL="285750" indent="-285750">
              <a:lnSpc>
                <a:spcPct val="200000"/>
              </a:lnSpc>
              <a:buFont typeface="Arial" panose="020B0604020202020204" pitchFamily="34" charset="0"/>
              <a:buChar char="•"/>
            </a:pPr>
            <a:r>
              <a:rPr lang="en-US" sz="1400" dirty="0" err="1" smtClean="0">
                <a:solidFill>
                  <a:srgbClr val="000000"/>
                </a:solidFill>
                <a:latin typeface="Verdana" panose="020B0604030504040204" pitchFamily="34" charset="0"/>
              </a:rPr>
              <a:t>obj</a:t>
            </a:r>
            <a:r>
              <a:rPr lang="en-US" sz="1400" dirty="0" smtClean="0">
                <a:solidFill>
                  <a:srgbClr val="000000"/>
                </a:solidFill>
                <a:latin typeface="Verdana" panose="020B0604030504040204" pitchFamily="34" charset="0"/>
              </a:rPr>
              <a:t>[: end] </a:t>
            </a:r>
            <a:r>
              <a:rPr lang="en-US" sz="1400" dirty="0">
                <a:solidFill>
                  <a:srgbClr val="000000"/>
                </a:solidFill>
                <a:latin typeface="Verdana" panose="020B0604030504040204" pitchFamily="34" charset="0"/>
              </a:rPr>
              <a:t>: from </a:t>
            </a:r>
            <a:r>
              <a:rPr lang="en-US" sz="1400" dirty="0" smtClean="0">
                <a:solidFill>
                  <a:srgbClr val="000000"/>
                </a:solidFill>
                <a:latin typeface="Verdana" panose="020B0604030504040204" pitchFamily="34" charset="0"/>
              </a:rPr>
              <a:t>first item in </a:t>
            </a:r>
            <a:r>
              <a:rPr lang="en-US" sz="1400" dirty="0" err="1" smtClean="0">
                <a:solidFill>
                  <a:srgbClr val="000000"/>
                </a:solidFill>
                <a:latin typeface="Verdana" panose="020B0604030504040204" pitchFamily="34" charset="0"/>
              </a:rPr>
              <a:t>obj</a:t>
            </a:r>
            <a:r>
              <a:rPr lang="en-US" sz="1400" dirty="0" smtClean="0">
                <a:solidFill>
                  <a:srgbClr val="000000"/>
                </a:solidFill>
                <a:latin typeface="Verdana" panose="020B0604030504040204" pitchFamily="34" charset="0"/>
              </a:rPr>
              <a:t> to the custom end index.</a:t>
            </a:r>
          </a:p>
        </p:txBody>
      </p:sp>
      <p:pic>
        <p:nvPicPr>
          <p:cNvPr id="4" name="Picture 3"/>
          <p:cNvPicPr>
            <a:picLocks noChangeAspect="1"/>
          </p:cNvPicPr>
          <p:nvPr/>
        </p:nvPicPr>
        <p:blipFill>
          <a:blip r:embed="rId2"/>
          <a:stretch>
            <a:fillRect/>
          </a:stretch>
        </p:blipFill>
        <p:spPr>
          <a:xfrm>
            <a:off x="3878944" y="4052783"/>
            <a:ext cx="4130566" cy="1916208"/>
          </a:xfrm>
          <a:prstGeom prst="rect">
            <a:avLst/>
          </a:prstGeom>
        </p:spPr>
      </p:pic>
      <p:pic>
        <p:nvPicPr>
          <p:cNvPr id="5" name="Picture 4"/>
          <p:cNvPicPr>
            <a:picLocks noChangeAspect="1"/>
          </p:cNvPicPr>
          <p:nvPr/>
        </p:nvPicPr>
        <p:blipFill>
          <a:blip r:embed="rId3"/>
          <a:stretch>
            <a:fillRect/>
          </a:stretch>
        </p:blipFill>
        <p:spPr>
          <a:xfrm>
            <a:off x="7893268" y="5219470"/>
            <a:ext cx="2800030" cy="100626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extBox 7"/>
          <p:cNvSpPr txBox="1"/>
          <p:nvPr/>
        </p:nvSpPr>
        <p:spPr>
          <a:xfrm>
            <a:off x="3727326" y="3648514"/>
            <a:ext cx="1639230" cy="369332"/>
          </a:xfrm>
          <a:prstGeom prst="rect">
            <a:avLst/>
          </a:prstGeom>
          <a:noFill/>
        </p:spPr>
        <p:txBody>
          <a:bodyPr wrap="square" rtlCol="0">
            <a:spAutoFit/>
          </a:bodyPr>
          <a:lstStyle/>
          <a:p>
            <a:r>
              <a:rPr lang="en-US" b="1" dirty="0" smtClean="0">
                <a:solidFill>
                  <a:srgbClr val="7030A0"/>
                </a:solidFill>
                <a:latin typeface="Arial" panose="020B0604020202020204" pitchFamily="34" charset="0"/>
                <a:cs typeface="Arial" panose="020B0604020202020204" pitchFamily="34" charset="0"/>
              </a:rPr>
              <a:t>Example</a:t>
            </a:r>
            <a:endParaRPr lang="en-US" b="1" dirty="0">
              <a:solidFill>
                <a:srgbClr val="7030A0"/>
              </a:solidFill>
              <a:latin typeface="Arial" panose="020B0604020202020204" pitchFamily="34" charset="0"/>
              <a:cs typeface="Arial" panose="020B0604020202020204" pitchFamily="34" charset="0"/>
            </a:endParaRPr>
          </a:p>
        </p:txBody>
      </p:sp>
      <p:sp>
        <p:nvSpPr>
          <p:cNvPr id="13" name="Flowchart: Sequential Access Storage 12"/>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4" name="Content Placeholder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568" y="5168589"/>
            <a:ext cx="1405052" cy="1405052"/>
          </a:xfrm>
          <a:prstGeom prst="rect">
            <a:avLst/>
          </a:prstGeom>
        </p:spPr>
      </p:pic>
      <p:pic>
        <p:nvPicPr>
          <p:cNvPr id="16" name="Picture 15"/>
          <p:cNvPicPr>
            <a:picLocks noChangeAspect="1"/>
          </p:cNvPicPr>
          <p:nvPr/>
        </p:nvPicPr>
        <p:blipFill>
          <a:blip r:embed="rId5"/>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7" name="Rectangle 6"/>
          <p:cNvSpPr/>
          <p:nvPr/>
        </p:nvSpPr>
        <p:spPr>
          <a:xfrm>
            <a:off x="3594536" y="284332"/>
            <a:ext cx="8597464" cy="584775"/>
          </a:xfrm>
          <a:prstGeom prst="rect">
            <a:avLst/>
          </a:prstGeom>
        </p:spPr>
        <p:txBody>
          <a:bodyPr wrap="square">
            <a:spAutoFit/>
          </a:bodyPr>
          <a:lstStyle/>
          <a:p>
            <a:r>
              <a:rPr lang="en-US" sz="1600" dirty="0">
                <a:solidFill>
                  <a:srgbClr val="000000"/>
                </a:solidFill>
                <a:latin typeface="Arial" panose="020B0604020202020204" pitchFamily="34" charset="0"/>
                <a:cs typeface="Arial" panose="020B0604020202020204" pitchFamily="34" charset="0"/>
              </a:rPr>
              <a:t>Specify the </a:t>
            </a:r>
            <a:r>
              <a:rPr lang="en-US" sz="1600" dirty="0">
                <a:solidFill>
                  <a:schemeClr val="accent2">
                    <a:lumMod val="75000"/>
                  </a:schemeClr>
                </a:solidFill>
                <a:latin typeface="Arial" panose="020B0604020202020204" pitchFamily="34" charset="0"/>
                <a:cs typeface="Arial" panose="020B0604020202020204" pitchFamily="34" charset="0"/>
              </a:rPr>
              <a:t>start </a:t>
            </a:r>
            <a:r>
              <a:rPr lang="en-US" sz="1600" dirty="0">
                <a:solidFill>
                  <a:srgbClr val="000000"/>
                </a:solidFill>
                <a:latin typeface="Arial" panose="020B0604020202020204" pitchFamily="34" charset="0"/>
                <a:cs typeface="Arial" panose="020B0604020202020204" pitchFamily="34" charset="0"/>
              </a:rPr>
              <a:t>index </a:t>
            </a:r>
            <a:r>
              <a:rPr lang="en-US" sz="1600" dirty="0">
                <a:solidFill>
                  <a:schemeClr val="accent2">
                    <a:lumMod val="75000"/>
                  </a:schemeClr>
                </a:solidFill>
                <a:latin typeface="Arial" panose="020B0604020202020204" pitchFamily="34" charset="0"/>
                <a:cs typeface="Arial" panose="020B0604020202020204" pitchFamily="34" charset="0"/>
              </a:rPr>
              <a:t>and</a:t>
            </a:r>
            <a:r>
              <a:rPr lang="en-US" sz="1600" dirty="0">
                <a:solidFill>
                  <a:srgbClr val="000000"/>
                </a:solidFill>
                <a:latin typeface="Arial" panose="020B0604020202020204" pitchFamily="34" charset="0"/>
                <a:cs typeface="Arial" panose="020B0604020202020204" pitchFamily="34" charset="0"/>
              </a:rPr>
              <a:t> the end index, separated by a </a:t>
            </a:r>
            <a:r>
              <a:rPr lang="en-US" sz="1600" dirty="0">
                <a:solidFill>
                  <a:schemeClr val="accent2">
                    <a:lumMod val="75000"/>
                  </a:schemeClr>
                </a:solidFill>
                <a:latin typeface="Arial" panose="020B0604020202020204" pitchFamily="34" charset="0"/>
                <a:cs typeface="Arial" panose="020B0604020202020204" pitchFamily="34" charset="0"/>
              </a:rPr>
              <a:t>colon</a:t>
            </a:r>
            <a:r>
              <a:rPr lang="en-US" sz="1600" dirty="0">
                <a:solidFill>
                  <a:srgbClr val="000000"/>
                </a:solidFill>
                <a:latin typeface="Arial" panose="020B0604020202020204" pitchFamily="34" charset="0"/>
                <a:cs typeface="Arial" panose="020B0604020202020204" pitchFamily="34" charset="0"/>
              </a:rPr>
              <a:t>, to return a part of </a:t>
            </a:r>
            <a:r>
              <a:rPr lang="en-US" sz="1600" dirty="0" smtClean="0">
                <a:solidFill>
                  <a:srgbClr val="000000"/>
                </a:solidFill>
                <a:latin typeface="Arial" panose="020B0604020202020204" pitchFamily="34" charset="0"/>
                <a:cs typeface="Arial" panose="020B0604020202020204" pitchFamily="34" charset="0"/>
              </a:rPr>
              <a:t>the object as an </a:t>
            </a:r>
            <a:r>
              <a:rPr lang="en-US" sz="1600" dirty="0" err="1" smtClean="0">
                <a:solidFill>
                  <a:srgbClr val="000000"/>
                </a:solidFill>
                <a:latin typeface="Arial" panose="020B0604020202020204" pitchFamily="34" charset="0"/>
                <a:cs typeface="Arial" panose="020B0604020202020204" pitchFamily="34" charset="0"/>
              </a:rPr>
              <a:t>iterable</a:t>
            </a:r>
            <a:r>
              <a:rPr lang="en-US" sz="1600" dirty="0" smtClean="0">
                <a:solidFill>
                  <a:srgbClr val="000000"/>
                </a:solidFill>
                <a:latin typeface="Arial" panose="020B0604020202020204" pitchFamily="34" charset="0"/>
                <a:cs typeface="Arial" panose="020B0604020202020204" pitchFamily="34" charset="0"/>
              </a:rPr>
              <a:t>.</a:t>
            </a:r>
            <a:endParaRPr lang="en-US" sz="1600" dirty="0">
              <a:solidFill>
                <a:srgbClr val="000000"/>
              </a:solidFill>
              <a:latin typeface="Arial" panose="020B0604020202020204" pitchFamily="34" charset="0"/>
              <a:cs typeface="Arial" panose="020B0604020202020204" pitchFamily="34" charset="0"/>
            </a:endParaRPr>
          </a:p>
        </p:txBody>
      </p:sp>
      <p:sp>
        <p:nvSpPr>
          <p:cNvPr id="9" name="Rectangle 8"/>
          <p:cNvSpPr/>
          <p:nvPr/>
        </p:nvSpPr>
        <p:spPr>
          <a:xfrm>
            <a:off x="3594536" y="2099830"/>
            <a:ext cx="7789103" cy="508344"/>
          </a:xfrm>
          <a:prstGeom prst="rect">
            <a:avLst/>
          </a:prstGeom>
        </p:spPr>
        <p:txBody>
          <a:bodyPr wrap="square">
            <a:spAutoFit/>
          </a:bodyPr>
          <a:lstStyle/>
          <a:p>
            <a:pPr>
              <a:lnSpc>
                <a:spcPct val="200000"/>
              </a:lnSpc>
            </a:pPr>
            <a:r>
              <a:rPr lang="en-US" sz="1600" dirty="0">
                <a:solidFill>
                  <a:srgbClr val="000000"/>
                </a:solidFill>
                <a:latin typeface="Arial" panose="020B0604020202020204" pitchFamily="34" charset="0"/>
                <a:cs typeface="Arial" panose="020B0604020202020204" pitchFamily="34" charset="0"/>
              </a:rPr>
              <a:t>Use </a:t>
            </a:r>
            <a:r>
              <a:rPr lang="en-US" sz="1600" dirty="0">
                <a:solidFill>
                  <a:schemeClr val="accent2">
                    <a:lumMod val="75000"/>
                  </a:schemeClr>
                </a:solidFill>
                <a:latin typeface="Arial" panose="020B0604020202020204" pitchFamily="34" charset="0"/>
                <a:cs typeface="Arial" panose="020B0604020202020204" pitchFamily="34" charset="0"/>
              </a:rPr>
              <a:t>negative</a:t>
            </a:r>
            <a:r>
              <a:rPr lang="en-US" sz="1600" dirty="0">
                <a:solidFill>
                  <a:srgbClr val="000000"/>
                </a:solidFill>
                <a:latin typeface="Arial" panose="020B0604020202020204" pitchFamily="34" charset="0"/>
                <a:cs typeface="Arial" panose="020B0604020202020204" pitchFamily="34" charset="0"/>
              </a:rPr>
              <a:t> indexes to start the slice from the end of the </a:t>
            </a:r>
            <a:r>
              <a:rPr lang="en-US" sz="1600" dirty="0" smtClean="0">
                <a:solidFill>
                  <a:srgbClr val="000000"/>
                </a:solidFill>
                <a:latin typeface="Arial" panose="020B0604020202020204" pitchFamily="34" charset="0"/>
                <a:cs typeface="Arial" panose="020B0604020202020204" pitchFamily="34" charset="0"/>
              </a:rPr>
              <a:t>list.</a:t>
            </a:r>
            <a:endParaRPr lang="en-US" sz="1600" dirty="0">
              <a:solidFill>
                <a:srgbClr val="000000"/>
              </a:solidFill>
              <a:latin typeface="Arial" panose="020B0604020202020204" pitchFamily="34" charset="0"/>
              <a:cs typeface="Arial" panose="020B0604020202020204" pitchFamily="34" charset="0"/>
            </a:endParaRPr>
          </a:p>
        </p:txBody>
      </p:sp>
      <p:sp>
        <p:nvSpPr>
          <p:cNvPr id="10" name="Rectangle 9"/>
          <p:cNvSpPr/>
          <p:nvPr/>
        </p:nvSpPr>
        <p:spPr>
          <a:xfrm>
            <a:off x="3727326" y="2586685"/>
            <a:ext cx="7935702" cy="106182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err="1">
                <a:solidFill>
                  <a:srgbClr val="000000"/>
                </a:solidFill>
                <a:latin typeface="Verdana" panose="020B0604030504040204" pitchFamily="34" charset="0"/>
              </a:rPr>
              <a:t>o</a:t>
            </a:r>
            <a:r>
              <a:rPr lang="en-US" sz="1400" dirty="0" err="1" smtClean="0">
                <a:solidFill>
                  <a:srgbClr val="000000"/>
                </a:solidFill>
                <a:latin typeface="Verdana" panose="020B0604030504040204" pitchFamily="34" charset="0"/>
              </a:rPr>
              <a:t>bj</a:t>
            </a:r>
            <a:r>
              <a:rPr lang="en-US" sz="1400" dirty="0" smtClean="0">
                <a:solidFill>
                  <a:srgbClr val="000000"/>
                </a:solidFill>
                <a:latin typeface="Verdana" panose="020B0604030504040204" pitchFamily="34" charset="0"/>
              </a:rPr>
              <a:t>[-start :]  : the last </a:t>
            </a:r>
            <a:r>
              <a:rPr lang="en-US" sz="1400" dirty="0" err="1" smtClean="0">
                <a:solidFill>
                  <a:srgbClr val="000000"/>
                </a:solidFill>
                <a:latin typeface="Verdana" panose="020B0604030504040204" pitchFamily="34" charset="0"/>
              </a:rPr>
              <a:t>start’th</a:t>
            </a:r>
            <a:r>
              <a:rPr lang="en-US" sz="1400" dirty="0" smtClean="0">
                <a:solidFill>
                  <a:srgbClr val="000000"/>
                </a:solidFill>
                <a:latin typeface="Verdana" panose="020B0604030504040204" pitchFamily="34" charset="0"/>
              </a:rPr>
              <a:t> values</a:t>
            </a:r>
          </a:p>
          <a:p>
            <a:pPr marL="285750" indent="-285750">
              <a:lnSpc>
                <a:spcPct val="150000"/>
              </a:lnSpc>
              <a:buFont typeface="Arial" panose="020B0604020202020204" pitchFamily="34" charset="0"/>
              <a:buChar char="•"/>
            </a:pPr>
            <a:r>
              <a:rPr lang="en-US" sz="1400" dirty="0" err="1" smtClean="0">
                <a:solidFill>
                  <a:srgbClr val="000000"/>
                </a:solidFill>
                <a:latin typeface="Verdana" panose="020B0604030504040204" pitchFamily="34" charset="0"/>
              </a:rPr>
              <a:t>obj</a:t>
            </a:r>
            <a:r>
              <a:rPr lang="en-US" sz="1400" dirty="0" smtClean="0">
                <a:solidFill>
                  <a:srgbClr val="000000"/>
                </a:solidFill>
                <a:latin typeface="Verdana" panose="020B0604030504040204" pitchFamily="34" charset="0"/>
              </a:rPr>
              <a:t>[-</a:t>
            </a:r>
            <a:r>
              <a:rPr lang="en-US" sz="1400" dirty="0" err="1" smtClean="0">
                <a:solidFill>
                  <a:srgbClr val="000000"/>
                </a:solidFill>
                <a:latin typeface="Verdana" panose="020B0604030504040204" pitchFamily="34" charset="0"/>
              </a:rPr>
              <a:t>start:end</a:t>
            </a:r>
            <a:r>
              <a:rPr lang="en-US" sz="1400" dirty="0">
                <a:solidFill>
                  <a:srgbClr val="000000"/>
                </a:solidFill>
                <a:latin typeface="Verdana" panose="020B0604030504040204" pitchFamily="34" charset="0"/>
              </a:rPr>
              <a:t>] : from </a:t>
            </a:r>
            <a:r>
              <a:rPr lang="en-US" sz="1400" dirty="0" smtClean="0">
                <a:solidFill>
                  <a:srgbClr val="000000"/>
                </a:solidFill>
                <a:latin typeface="Verdana" panose="020B0604030504040204" pitchFamily="34" charset="0"/>
              </a:rPr>
              <a:t>the last custom </a:t>
            </a:r>
            <a:r>
              <a:rPr lang="en-US" sz="1400" dirty="0">
                <a:solidFill>
                  <a:srgbClr val="000000"/>
                </a:solidFill>
                <a:latin typeface="Verdana" panose="020B0604030504040204" pitchFamily="34" charset="0"/>
              </a:rPr>
              <a:t>start index </a:t>
            </a:r>
            <a:r>
              <a:rPr lang="en-US" sz="1400" dirty="0" smtClean="0">
                <a:solidFill>
                  <a:srgbClr val="000000"/>
                </a:solidFill>
                <a:latin typeface="Verdana" panose="020B0604030504040204" pitchFamily="34" charset="0"/>
              </a:rPr>
              <a:t>through after custom </a:t>
            </a:r>
            <a:r>
              <a:rPr lang="en-US" sz="1400" dirty="0">
                <a:solidFill>
                  <a:srgbClr val="000000"/>
                </a:solidFill>
                <a:latin typeface="Verdana" panose="020B0604030504040204" pitchFamily="34" charset="0"/>
              </a:rPr>
              <a:t>end index</a:t>
            </a:r>
          </a:p>
          <a:p>
            <a:pPr marL="285750" indent="-285750">
              <a:lnSpc>
                <a:spcPct val="150000"/>
              </a:lnSpc>
              <a:buFont typeface="Arial" panose="020B0604020202020204" pitchFamily="34" charset="0"/>
              <a:buChar char="•"/>
            </a:pPr>
            <a:r>
              <a:rPr lang="en-US" sz="1400" dirty="0" err="1" smtClean="0">
                <a:solidFill>
                  <a:srgbClr val="000000"/>
                </a:solidFill>
                <a:latin typeface="Verdana" panose="020B0604030504040204" pitchFamily="34" charset="0"/>
              </a:rPr>
              <a:t>obj</a:t>
            </a:r>
            <a:r>
              <a:rPr lang="en-US" sz="1400" dirty="0" smtClean="0">
                <a:solidFill>
                  <a:srgbClr val="000000"/>
                </a:solidFill>
                <a:latin typeface="Verdana" panose="020B0604030504040204" pitchFamily="34" charset="0"/>
              </a:rPr>
              <a:t>[: -end] </a:t>
            </a:r>
            <a:r>
              <a:rPr lang="en-US" sz="1400" dirty="0">
                <a:solidFill>
                  <a:srgbClr val="000000"/>
                </a:solidFill>
                <a:latin typeface="Verdana" panose="020B0604030504040204" pitchFamily="34" charset="0"/>
              </a:rPr>
              <a:t>: from start </a:t>
            </a:r>
            <a:r>
              <a:rPr lang="en-US" sz="1400" dirty="0" smtClean="0">
                <a:solidFill>
                  <a:srgbClr val="000000"/>
                </a:solidFill>
                <a:latin typeface="Verdana" panose="020B0604030504040204" pitchFamily="34" charset="0"/>
              </a:rPr>
              <a:t>of </a:t>
            </a:r>
            <a:r>
              <a:rPr lang="en-US" sz="1400" dirty="0" err="1" smtClean="0">
                <a:solidFill>
                  <a:srgbClr val="000000"/>
                </a:solidFill>
                <a:latin typeface="Verdana" panose="020B0604030504040204" pitchFamily="34" charset="0"/>
              </a:rPr>
              <a:t>obj</a:t>
            </a:r>
            <a:r>
              <a:rPr lang="en-US" sz="1400" dirty="0" smtClean="0">
                <a:solidFill>
                  <a:srgbClr val="000000"/>
                </a:solidFill>
                <a:latin typeface="Verdana" panose="020B0604030504040204" pitchFamily="34" charset="0"/>
              </a:rPr>
              <a:t> to the last </a:t>
            </a:r>
            <a:r>
              <a:rPr lang="en-US" sz="1400" dirty="0" err="1" smtClean="0">
                <a:solidFill>
                  <a:srgbClr val="000000"/>
                </a:solidFill>
                <a:latin typeface="Verdana" panose="020B0604030504040204" pitchFamily="34" charset="0"/>
              </a:rPr>
              <a:t>end’th</a:t>
            </a:r>
            <a:r>
              <a:rPr lang="en-US" sz="1400" dirty="0" smtClean="0">
                <a:solidFill>
                  <a:srgbClr val="000000"/>
                </a:solidFill>
                <a:latin typeface="Verdana" panose="020B0604030504040204" pitchFamily="34" charset="0"/>
              </a:rPr>
              <a:t> values</a:t>
            </a:r>
            <a:endParaRPr lang="en-US" sz="1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634960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3320284" cy="6858000"/>
          </a:xfrm>
          <a:solidFill>
            <a:schemeClr val="accent6">
              <a:lumMod val="60000"/>
              <a:lumOff val="40000"/>
            </a:schemeClr>
          </a:solidFill>
        </p:spPr>
        <p:txBody>
          <a:bodyPr anchor="t"/>
          <a:lstStyle/>
          <a:p>
            <a:pPr algn="ctr">
              <a:lnSpc>
                <a:spcPct val="150000"/>
              </a:lnSpc>
            </a:pP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String in</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python</a:t>
            </a:r>
            <a:endParaRPr lang="fa-IR"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sp>
        <p:nvSpPr>
          <p:cNvPr id="20" name="Rectangle 19"/>
          <p:cNvSpPr/>
          <p:nvPr/>
        </p:nvSpPr>
        <p:spPr>
          <a:xfrm>
            <a:off x="1767468" y="6377712"/>
            <a:ext cx="10424531"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a:t>	</a:t>
            </a:r>
            <a:r>
              <a:rPr lang="en-US" b="1" dirty="0" smtClean="0"/>
              <a:t>		string in python</a:t>
            </a:r>
            <a:endParaRPr lang="fa-IR" b="1" dirty="0"/>
          </a:p>
        </p:txBody>
      </p:sp>
      <p:sp>
        <p:nvSpPr>
          <p:cNvPr id="22" name="Slide Number Placeholder 21"/>
          <p:cNvSpPr>
            <a:spLocks noGrp="1"/>
          </p:cNvSpPr>
          <p:nvPr>
            <p:ph type="sldNum" sz="quarter" idx="12"/>
          </p:nvPr>
        </p:nvSpPr>
        <p:spPr>
          <a:xfrm>
            <a:off x="9144000" y="6418092"/>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24</a:t>
            </a:fld>
            <a:endParaRPr lang="fa-IR" sz="2000" b="1" dirty="0">
              <a:solidFill>
                <a:schemeClr val="accent6">
                  <a:lumMod val="50000"/>
                </a:schemeClr>
              </a:solidFill>
              <a:cs typeface="B Titr" panose="00000700000000000000" pitchFamily="2" charset="-78"/>
            </a:endParaRPr>
          </a:p>
        </p:txBody>
      </p:sp>
      <p:pic>
        <p:nvPicPr>
          <p:cNvPr id="3" name="Picture 2"/>
          <p:cNvPicPr>
            <a:picLocks noChangeAspect="1"/>
          </p:cNvPicPr>
          <p:nvPr/>
        </p:nvPicPr>
        <p:blipFill>
          <a:blip r:embed="rId3"/>
          <a:stretch>
            <a:fillRect/>
          </a:stretch>
        </p:blipFill>
        <p:spPr>
          <a:xfrm>
            <a:off x="4040650" y="3393583"/>
            <a:ext cx="3535225" cy="2936582"/>
          </a:xfrm>
          <a:prstGeom prst="rect">
            <a:avLst/>
          </a:prstGeom>
        </p:spPr>
      </p:pic>
      <p:pic>
        <p:nvPicPr>
          <p:cNvPr id="4" name="Picture 3"/>
          <p:cNvPicPr>
            <a:picLocks noChangeAspect="1"/>
          </p:cNvPicPr>
          <p:nvPr/>
        </p:nvPicPr>
        <p:blipFill>
          <a:blip r:embed="rId4"/>
          <a:stretch>
            <a:fillRect/>
          </a:stretch>
        </p:blipFill>
        <p:spPr>
          <a:xfrm>
            <a:off x="7575875" y="476898"/>
            <a:ext cx="3775984" cy="2952102"/>
          </a:xfrm>
          <a:prstGeom prst="rect">
            <a:avLst/>
          </a:prstGeom>
        </p:spPr>
      </p:pic>
      <p:pic>
        <p:nvPicPr>
          <p:cNvPr id="5" name="Picture 4"/>
          <p:cNvPicPr>
            <a:picLocks noChangeAspect="1"/>
          </p:cNvPicPr>
          <p:nvPr/>
        </p:nvPicPr>
        <p:blipFill>
          <a:blip r:embed="rId5"/>
          <a:stretch>
            <a:fillRect/>
          </a:stretch>
        </p:blipFill>
        <p:spPr>
          <a:xfrm>
            <a:off x="8265126" y="3923373"/>
            <a:ext cx="3207024" cy="21380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Flowchart: Sequential Access Storage 10"/>
          <p:cNvSpPr/>
          <p:nvPr/>
        </p:nvSpPr>
        <p:spPr>
          <a:xfrm>
            <a:off x="0" y="4799892"/>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3" name="Content Placeholder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2417" y="5183423"/>
            <a:ext cx="1405052" cy="1405052"/>
          </a:xfrm>
          <a:prstGeom prst="rect">
            <a:avLst/>
          </a:prstGeom>
        </p:spPr>
      </p:pic>
      <p:pic>
        <p:nvPicPr>
          <p:cNvPr id="14" name="Picture 13"/>
          <p:cNvPicPr>
            <a:picLocks noChangeAspect="1"/>
          </p:cNvPicPr>
          <p:nvPr/>
        </p:nvPicPr>
        <p:blipFill>
          <a:blip r:embed="rId7"/>
          <a:stretch>
            <a:fillRect/>
          </a:stretch>
        </p:blipFill>
        <p:spPr>
          <a:xfrm>
            <a:off x="664453" y="5529186"/>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7" name="TextBox 6"/>
          <p:cNvSpPr txBox="1"/>
          <p:nvPr/>
        </p:nvSpPr>
        <p:spPr>
          <a:xfrm>
            <a:off x="3558452" y="43469"/>
            <a:ext cx="3885061" cy="3139321"/>
          </a:xfrm>
          <a:prstGeom prst="rect">
            <a:avLst/>
          </a:prstGeom>
          <a:noFill/>
        </p:spPr>
        <p:txBody>
          <a:bodyPr wrap="square" rtlCol="0">
            <a:spAutoFit/>
          </a:bodyPr>
          <a:lstStyle/>
          <a:p>
            <a:endParaRPr lang="en-US" b="1" dirty="0" smtClean="0"/>
          </a:p>
          <a:p>
            <a:r>
              <a:rPr lang="en-US" b="1" dirty="0" smtClean="0"/>
              <a:t>String in python </a:t>
            </a:r>
            <a:r>
              <a:rPr lang="en-US" b="1" dirty="0"/>
              <a:t>is </a:t>
            </a:r>
            <a:r>
              <a:rPr lang="en-US" b="1" dirty="0" err="1"/>
              <a:t>iterable</a:t>
            </a:r>
            <a:r>
              <a:rPr lang="en-US" b="1" dirty="0"/>
              <a:t> </a:t>
            </a:r>
            <a:r>
              <a:rPr lang="en-US" b="1" dirty="0" smtClean="0"/>
              <a:t>object</a:t>
            </a:r>
          </a:p>
          <a:p>
            <a:endParaRPr lang="en-US" dirty="0" smtClean="0"/>
          </a:p>
          <a:p>
            <a:r>
              <a:rPr lang="en-US" dirty="0" smtClean="0">
                <a:solidFill>
                  <a:srgbClr val="7030A0"/>
                </a:solidFill>
              </a:rPr>
              <a:t>Example for </a:t>
            </a:r>
          </a:p>
          <a:p>
            <a:pPr marL="285750" indent="-285750">
              <a:buFont typeface="Arial" panose="020B0604020202020204" pitchFamily="34" charset="0"/>
              <a:buChar char="•"/>
            </a:pPr>
            <a:r>
              <a:rPr lang="en-US" dirty="0" err="1" smtClean="0">
                <a:solidFill>
                  <a:srgbClr val="7030A0"/>
                </a:solidFill>
              </a:rPr>
              <a:t>len</a:t>
            </a:r>
            <a:r>
              <a:rPr lang="en-US" dirty="0" smtClean="0">
                <a:solidFill>
                  <a:srgbClr val="7030A0"/>
                </a:solidFill>
              </a:rPr>
              <a:t>()</a:t>
            </a:r>
          </a:p>
          <a:p>
            <a:pPr marL="285750" indent="-285750">
              <a:buFont typeface="Arial" panose="020B0604020202020204" pitchFamily="34" charset="0"/>
              <a:buChar char="•"/>
            </a:pPr>
            <a:r>
              <a:rPr lang="en-US" dirty="0" err="1" smtClean="0">
                <a:solidFill>
                  <a:srgbClr val="7030A0"/>
                </a:solidFill>
              </a:rPr>
              <a:t>string.strip</a:t>
            </a:r>
            <a:r>
              <a:rPr lang="en-US" dirty="0" smtClean="0">
                <a:solidFill>
                  <a:srgbClr val="7030A0"/>
                </a:solidFill>
              </a:rPr>
              <a:t>()</a:t>
            </a:r>
          </a:p>
          <a:p>
            <a:pPr marL="285750" indent="-285750">
              <a:buFont typeface="Arial" panose="020B0604020202020204" pitchFamily="34" charset="0"/>
              <a:buChar char="•"/>
            </a:pPr>
            <a:r>
              <a:rPr lang="en-US" dirty="0" err="1" smtClean="0">
                <a:solidFill>
                  <a:srgbClr val="7030A0"/>
                </a:solidFill>
              </a:rPr>
              <a:t>string.lower</a:t>
            </a:r>
            <a:r>
              <a:rPr lang="en-US" dirty="0" smtClean="0">
                <a:solidFill>
                  <a:srgbClr val="7030A0"/>
                </a:solidFill>
              </a:rPr>
              <a:t>()</a:t>
            </a:r>
          </a:p>
          <a:p>
            <a:pPr marL="285750" indent="-285750">
              <a:buFont typeface="Arial" panose="020B0604020202020204" pitchFamily="34" charset="0"/>
              <a:buChar char="•"/>
            </a:pPr>
            <a:r>
              <a:rPr lang="en-US" dirty="0" err="1" smtClean="0">
                <a:solidFill>
                  <a:srgbClr val="7030A0"/>
                </a:solidFill>
              </a:rPr>
              <a:t>string.upper</a:t>
            </a:r>
            <a:r>
              <a:rPr lang="en-US" dirty="0" smtClean="0">
                <a:solidFill>
                  <a:srgbClr val="7030A0"/>
                </a:solidFill>
              </a:rPr>
              <a:t>()</a:t>
            </a:r>
          </a:p>
          <a:p>
            <a:pPr marL="285750" indent="-285750">
              <a:buFont typeface="Arial" panose="020B0604020202020204" pitchFamily="34" charset="0"/>
              <a:buChar char="•"/>
            </a:pPr>
            <a:r>
              <a:rPr lang="en-US" dirty="0" err="1" smtClean="0">
                <a:solidFill>
                  <a:srgbClr val="7030A0"/>
                </a:solidFill>
              </a:rPr>
              <a:t>string.replace</a:t>
            </a:r>
            <a:r>
              <a:rPr lang="en-US" dirty="0" smtClean="0">
                <a:solidFill>
                  <a:srgbClr val="7030A0"/>
                </a:solidFill>
              </a:rPr>
              <a:t>()</a:t>
            </a:r>
          </a:p>
          <a:p>
            <a:pPr marL="285750" indent="-285750">
              <a:buFont typeface="Arial" panose="020B0604020202020204" pitchFamily="34" charset="0"/>
              <a:buChar char="•"/>
            </a:pPr>
            <a:r>
              <a:rPr lang="en-US" dirty="0" smtClean="0">
                <a:solidFill>
                  <a:srgbClr val="7030A0"/>
                </a:solidFill>
              </a:rPr>
              <a:t>string concatenation with + operator</a:t>
            </a:r>
          </a:p>
          <a:p>
            <a:pPr marL="285750" indent="-285750">
              <a:buFont typeface="Arial" panose="020B0604020202020204" pitchFamily="34" charset="0"/>
              <a:buChar char="•"/>
            </a:pPr>
            <a:r>
              <a:rPr lang="en-US" dirty="0" smtClean="0">
                <a:solidFill>
                  <a:srgbClr val="7030A0"/>
                </a:solidFill>
              </a:rPr>
              <a:t> </a:t>
            </a:r>
            <a:r>
              <a:rPr lang="en-US" dirty="0" err="1" smtClean="0">
                <a:solidFill>
                  <a:srgbClr val="7030A0"/>
                </a:solidFill>
              </a:rPr>
              <a:t>string.split</a:t>
            </a:r>
            <a:r>
              <a:rPr lang="en-US" dirty="0" smtClean="0">
                <a:solidFill>
                  <a:srgbClr val="7030A0"/>
                </a:solidFill>
              </a:rPr>
              <a:t>(</a:t>
            </a:r>
            <a:r>
              <a:rPr lang="en-US" dirty="0" err="1" smtClean="0">
                <a:solidFill>
                  <a:srgbClr val="7030A0"/>
                </a:solidFill>
              </a:rPr>
              <a:t>seprator</a:t>
            </a:r>
            <a:r>
              <a:rPr lang="en-US" dirty="0" smtClean="0">
                <a:solidFill>
                  <a:srgbClr val="7030A0"/>
                </a:solidFill>
              </a:rPr>
              <a:t>) </a:t>
            </a:r>
            <a:endParaRPr lang="en-US" dirty="0">
              <a:solidFill>
                <a:srgbClr val="7030A0"/>
              </a:solidFill>
            </a:endParaRPr>
          </a:p>
        </p:txBody>
      </p:sp>
    </p:spTree>
    <p:extLst>
      <p:ext uri="{BB962C8B-B14F-4D97-AF65-F5344CB8AC3E}">
        <p14:creationId xmlns:p14="http://schemas.microsoft.com/office/powerpoint/2010/main" val="1885742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p:cNvSpPr>
            <a:spLocks noGrp="1"/>
          </p:cNvSpPr>
          <p:nvPr>
            <p:ph type="sldNum" sz="quarter" idx="12"/>
          </p:nvPr>
        </p:nvSpPr>
        <p:spPr>
          <a:xfrm>
            <a:off x="9144000" y="6418092"/>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25</a:t>
            </a:fld>
            <a:endParaRPr lang="fa-IR" sz="2000" b="1" dirty="0">
              <a:solidFill>
                <a:schemeClr val="accent6">
                  <a:lumMod val="50000"/>
                </a:schemeClr>
              </a:solidFill>
              <a:cs typeface="B Titr" panose="00000700000000000000" pitchFamily="2" charset="-78"/>
            </a:endParaRPr>
          </a:p>
        </p:txBody>
      </p:sp>
      <p:sp>
        <p:nvSpPr>
          <p:cNvPr id="6" name="Title 5"/>
          <p:cNvSpPr>
            <a:spLocks noGrp="1"/>
          </p:cNvSpPr>
          <p:nvPr>
            <p:ph type="title"/>
          </p:nvPr>
        </p:nvSpPr>
        <p:spPr>
          <a:xfrm>
            <a:off x="1" y="0"/>
            <a:ext cx="3367144" cy="7003228"/>
          </a:xfrm>
          <a:solidFill>
            <a:schemeClr val="accent6">
              <a:lumMod val="60000"/>
              <a:lumOff val="40000"/>
            </a:schemeClr>
          </a:solidFill>
        </p:spPr>
        <p:txBody>
          <a:bodyPr anchor="t"/>
          <a:lstStyle/>
          <a:p>
            <a:pPr algn="ct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tuple</a:t>
            </a:r>
            <a:endParaRPr lang="fa-IR"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pic>
        <p:nvPicPr>
          <p:cNvPr id="10" name="Picture 9"/>
          <p:cNvPicPr>
            <a:picLocks noChangeAspect="1"/>
          </p:cNvPicPr>
          <p:nvPr/>
        </p:nvPicPr>
        <p:blipFill>
          <a:blip r:embed="rId2"/>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1" name="Rectangle 10"/>
          <p:cNvSpPr/>
          <p:nvPr/>
        </p:nvSpPr>
        <p:spPr>
          <a:xfrm>
            <a:off x="827049" y="6371030"/>
            <a:ext cx="11427372"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	</a:t>
            </a:r>
            <a:r>
              <a:rPr lang="en-US" b="1" dirty="0"/>
              <a:t>	</a:t>
            </a:r>
            <a:r>
              <a:rPr lang="en-US" b="1" dirty="0" smtClean="0"/>
              <a:t>slice indexing in python</a:t>
            </a:r>
            <a:endParaRPr lang="fa-IR" b="1" dirty="0"/>
          </a:p>
        </p:txBody>
      </p:sp>
      <p:sp>
        <p:nvSpPr>
          <p:cNvPr id="13" name="Flowchart: Sequential Access Storage 12"/>
          <p:cNvSpPr/>
          <p:nvPr/>
        </p:nvSpPr>
        <p:spPr>
          <a:xfrm>
            <a:off x="0" y="4832160"/>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4" name="Content Placeholder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17" y="5183423"/>
            <a:ext cx="1405052" cy="1405052"/>
          </a:xfrm>
          <a:prstGeom prst="rect">
            <a:avLst/>
          </a:prstGeom>
        </p:spPr>
      </p:pic>
      <p:pic>
        <p:nvPicPr>
          <p:cNvPr id="15" name="Picture 14"/>
          <p:cNvPicPr>
            <a:picLocks noChangeAspect="1"/>
          </p:cNvPicPr>
          <p:nvPr/>
        </p:nvPicPr>
        <p:blipFill>
          <a:blip r:embed="rId2"/>
          <a:stretch>
            <a:fillRect/>
          </a:stretch>
        </p:blipFill>
        <p:spPr>
          <a:xfrm>
            <a:off x="664453" y="5529186"/>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20" name="Rectangle 19"/>
          <p:cNvSpPr/>
          <p:nvPr/>
        </p:nvSpPr>
        <p:spPr>
          <a:xfrm>
            <a:off x="2692338" y="6366706"/>
            <a:ext cx="8079740"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tuple in python</a:t>
            </a:r>
            <a:endParaRPr lang="fa-IR" b="1" dirty="0"/>
          </a:p>
        </p:txBody>
      </p:sp>
      <p:sp>
        <p:nvSpPr>
          <p:cNvPr id="16" name="TextBox 15"/>
          <p:cNvSpPr txBox="1"/>
          <p:nvPr/>
        </p:nvSpPr>
        <p:spPr>
          <a:xfrm>
            <a:off x="3553199" y="175867"/>
            <a:ext cx="8515168" cy="13388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 tuple is a collection which is </a:t>
            </a:r>
            <a:r>
              <a:rPr lang="en-US" dirty="0">
                <a:solidFill>
                  <a:srgbClr val="FF0000"/>
                </a:solidFill>
                <a:latin typeface="Arial" panose="020B0604020202020204" pitchFamily="34" charset="0"/>
                <a:cs typeface="Arial" panose="020B0604020202020204" pitchFamily="34" charset="0"/>
              </a:rPr>
              <a:t>ordered</a:t>
            </a:r>
            <a:r>
              <a:rPr lang="en-US" dirty="0">
                <a:latin typeface="Arial" panose="020B0604020202020204" pitchFamily="34" charset="0"/>
                <a:cs typeface="Arial" panose="020B0604020202020204" pitchFamily="34" charset="0"/>
              </a:rPr>
              <a:t> and</a:t>
            </a:r>
            <a:r>
              <a:rPr lang="en-US" dirty="0">
                <a:solidFill>
                  <a:srgbClr val="FF0000"/>
                </a:solidFill>
                <a:latin typeface="Arial" panose="020B0604020202020204" pitchFamily="34" charset="0"/>
                <a:cs typeface="Arial" panose="020B0604020202020204" pitchFamily="34" charset="0"/>
              </a:rPr>
              <a:t> unchangeable</a:t>
            </a:r>
            <a:r>
              <a:rPr lang="en-US"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Python tuples are written with </a:t>
            </a:r>
            <a:r>
              <a:rPr lang="en-US" dirty="0">
                <a:solidFill>
                  <a:srgbClr val="FF0000"/>
                </a:solidFill>
                <a:latin typeface="Arial" panose="020B0604020202020204" pitchFamily="34" charset="0"/>
                <a:cs typeface="Arial" panose="020B0604020202020204" pitchFamily="34" charset="0"/>
              </a:rPr>
              <a:t>round brackets.</a:t>
            </a:r>
          </a:p>
          <a:p>
            <a:pPr marL="285750" indent="-285750">
              <a:lnSpc>
                <a:spcPct val="150000"/>
              </a:lnSpc>
              <a:buFont typeface="Arial" panose="020B0604020202020204" pitchFamily="34" charset="0"/>
              <a:buChar char="•"/>
            </a:pPr>
            <a:endParaRPr lang="en-US" b="1" dirty="0">
              <a:latin typeface="Arial" panose="020B0604020202020204" pitchFamily="34" charset="0"/>
              <a:cs typeface="Arial" panose="020B0604020202020204" pitchFamily="34" charset="0"/>
            </a:endParaRPr>
          </a:p>
        </p:txBody>
      </p:sp>
      <p:sp>
        <p:nvSpPr>
          <p:cNvPr id="2" name="Rectangle 1"/>
          <p:cNvSpPr/>
          <p:nvPr/>
        </p:nvSpPr>
        <p:spPr>
          <a:xfrm>
            <a:off x="3553199" y="1247911"/>
            <a:ext cx="1326004"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Example 1</a:t>
            </a:r>
            <a:endParaRPr lang="en-US" dirty="0"/>
          </a:p>
        </p:txBody>
      </p:sp>
      <p:sp>
        <p:nvSpPr>
          <p:cNvPr id="19" name="Rectangle 18"/>
          <p:cNvSpPr/>
          <p:nvPr/>
        </p:nvSpPr>
        <p:spPr>
          <a:xfrm>
            <a:off x="7810783" y="1197045"/>
            <a:ext cx="941283"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Output</a:t>
            </a:r>
            <a:endParaRPr lang="en-US" dirty="0"/>
          </a:p>
        </p:txBody>
      </p:sp>
      <p:sp>
        <p:nvSpPr>
          <p:cNvPr id="21" name="Rectangle 20"/>
          <p:cNvSpPr/>
          <p:nvPr/>
        </p:nvSpPr>
        <p:spPr>
          <a:xfrm>
            <a:off x="3553199" y="3496117"/>
            <a:ext cx="1326004"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Example 2</a:t>
            </a:r>
            <a:endParaRPr lang="en-US" dirty="0"/>
          </a:p>
        </p:txBody>
      </p:sp>
      <p:sp>
        <p:nvSpPr>
          <p:cNvPr id="25" name="Rectangle 24"/>
          <p:cNvSpPr/>
          <p:nvPr/>
        </p:nvSpPr>
        <p:spPr>
          <a:xfrm>
            <a:off x="7810783" y="3496117"/>
            <a:ext cx="941283"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Output</a:t>
            </a:r>
            <a:endParaRPr lang="en-US" dirty="0"/>
          </a:p>
        </p:txBody>
      </p:sp>
      <p:pic>
        <p:nvPicPr>
          <p:cNvPr id="26" name="Picture 25"/>
          <p:cNvPicPr>
            <a:picLocks noChangeAspect="1"/>
          </p:cNvPicPr>
          <p:nvPr/>
        </p:nvPicPr>
        <p:blipFill>
          <a:blip r:embed="rId4"/>
          <a:stretch>
            <a:fillRect/>
          </a:stretch>
        </p:blipFill>
        <p:spPr>
          <a:xfrm>
            <a:off x="3611552" y="1746065"/>
            <a:ext cx="4066311" cy="1483153"/>
          </a:xfrm>
          <a:prstGeom prst="rect">
            <a:avLst/>
          </a:prstGeom>
        </p:spPr>
      </p:pic>
      <p:pic>
        <p:nvPicPr>
          <p:cNvPr id="27" name="Picture 26"/>
          <p:cNvPicPr>
            <a:picLocks noChangeAspect="1"/>
          </p:cNvPicPr>
          <p:nvPr/>
        </p:nvPicPr>
        <p:blipFill>
          <a:blip r:embed="rId5"/>
          <a:stretch>
            <a:fillRect/>
          </a:stretch>
        </p:blipFill>
        <p:spPr>
          <a:xfrm>
            <a:off x="8045385" y="1818378"/>
            <a:ext cx="2838768" cy="11091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8" name="Picture 27"/>
          <p:cNvPicPr>
            <a:picLocks noChangeAspect="1"/>
          </p:cNvPicPr>
          <p:nvPr/>
        </p:nvPicPr>
        <p:blipFill>
          <a:blip r:embed="rId6"/>
          <a:stretch>
            <a:fillRect/>
          </a:stretch>
        </p:blipFill>
        <p:spPr>
          <a:xfrm>
            <a:off x="3611552" y="4077964"/>
            <a:ext cx="3906792" cy="1168811"/>
          </a:xfrm>
          <a:prstGeom prst="rect">
            <a:avLst/>
          </a:prstGeom>
        </p:spPr>
      </p:pic>
      <p:pic>
        <p:nvPicPr>
          <p:cNvPr id="29" name="Picture 28"/>
          <p:cNvPicPr>
            <a:picLocks noChangeAspect="1"/>
          </p:cNvPicPr>
          <p:nvPr/>
        </p:nvPicPr>
        <p:blipFill>
          <a:blip r:embed="rId7"/>
          <a:stretch>
            <a:fillRect/>
          </a:stretch>
        </p:blipFill>
        <p:spPr>
          <a:xfrm>
            <a:off x="6608883" y="4719141"/>
            <a:ext cx="5645538" cy="14417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53789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p:cNvSpPr>
            <a:spLocks noGrp="1"/>
          </p:cNvSpPr>
          <p:nvPr>
            <p:ph type="sldNum" sz="quarter" idx="12"/>
          </p:nvPr>
        </p:nvSpPr>
        <p:spPr>
          <a:xfrm>
            <a:off x="9144000" y="6418092"/>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26</a:t>
            </a:fld>
            <a:endParaRPr lang="fa-IR" sz="2000" b="1" dirty="0">
              <a:solidFill>
                <a:schemeClr val="accent6">
                  <a:lumMod val="50000"/>
                </a:schemeClr>
              </a:solidFill>
              <a:cs typeface="B Titr" panose="00000700000000000000" pitchFamily="2" charset="-78"/>
            </a:endParaRPr>
          </a:p>
        </p:txBody>
      </p:sp>
      <p:sp>
        <p:nvSpPr>
          <p:cNvPr id="6" name="Title 5"/>
          <p:cNvSpPr>
            <a:spLocks noGrp="1"/>
          </p:cNvSpPr>
          <p:nvPr>
            <p:ph type="title"/>
          </p:nvPr>
        </p:nvSpPr>
        <p:spPr>
          <a:xfrm>
            <a:off x="1" y="0"/>
            <a:ext cx="3367144" cy="7003228"/>
          </a:xfrm>
          <a:solidFill>
            <a:schemeClr val="accent6">
              <a:lumMod val="60000"/>
              <a:lumOff val="40000"/>
            </a:schemeClr>
          </a:solidFill>
        </p:spPr>
        <p:txBody>
          <a:bodyPr anchor="t"/>
          <a:lstStyle/>
          <a:p>
            <a:pPr algn="ct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Lists</a:t>
            </a:r>
            <a:endParaRPr lang="fa-IR"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pic>
        <p:nvPicPr>
          <p:cNvPr id="10" name="Picture 9"/>
          <p:cNvPicPr>
            <a:picLocks noChangeAspect="1"/>
          </p:cNvPicPr>
          <p:nvPr/>
        </p:nvPicPr>
        <p:blipFill>
          <a:blip r:embed="rId2"/>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1" name="Rectangle 10"/>
          <p:cNvSpPr/>
          <p:nvPr/>
        </p:nvSpPr>
        <p:spPr>
          <a:xfrm>
            <a:off x="827049" y="6371030"/>
            <a:ext cx="11427372"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	</a:t>
            </a:r>
            <a:r>
              <a:rPr lang="en-US" b="1" dirty="0"/>
              <a:t>	</a:t>
            </a:r>
            <a:r>
              <a:rPr lang="en-US" b="1" dirty="0" smtClean="0"/>
              <a:t>slice indexing in python</a:t>
            </a:r>
            <a:endParaRPr lang="fa-IR" b="1" dirty="0"/>
          </a:p>
        </p:txBody>
      </p:sp>
      <p:sp>
        <p:nvSpPr>
          <p:cNvPr id="13" name="Flowchart: Sequential Access Storage 12"/>
          <p:cNvSpPr/>
          <p:nvPr/>
        </p:nvSpPr>
        <p:spPr>
          <a:xfrm>
            <a:off x="0" y="4832160"/>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4" name="Content Placeholder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17" y="5183423"/>
            <a:ext cx="1405052" cy="1405052"/>
          </a:xfrm>
          <a:prstGeom prst="rect">
            <a:avLst/>
          </a:prstGeom>
        </p:spPr>
      </p:pic>
      <p:pic>
        <p:nvPicPr>
          <p:cNvPr id="15" name="Picture 14"/>
          <p:cNvPicPr>
            <a:picLocks noChangeAspect="1"/>
          </p:cNvPicPr>
          <p:nvPr/>
        </p:nvPicPr>
        <p:blipFill>
          <a:blip r:embed="rId2"/>
          <a:stretch>
            <a:fillRect/>
          </a:stretch>
        </p:blipFill>
        <p:spPr>
          <a:xfrm>
            <a:off x="664453" y="5529186"/>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20" name="Rectangle 19"/>
          <p:cNvSpPr/>
          <p:nvPr/>
        </p:nvSpPr>
        <p:spPr>
          <a:xfrm>
            <a:off x="2692338" y="6366706"/>
            <a:ext cx="8079740"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List in python</a:t>
            </a:r>
            <a:endParaRPr lang="fa-IR" b="1" dirty="0"/>
          </a:p>
        </p:txBody>
      </p:sp>
      <p:sp>
        <p:nvSpPr>
          <p:cNvPr id="16" name="TextBox 15"/>
          <p:cNvSpPr txBox="1"/>
          <p:nvPr/>
        </p:nvSpPr>
        <p:spPr>
          <a:xfrm>
            <a:off x="3553199" y="617722"/>
            <a:ext cx="8515168" cy="207056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b="1" dirty="0" smtClean="0">
                <a:solidFill>
                  <a:srgbClr val="4472C4"/>
                </a:solidFill>
                <a:latin typeface="Adobe Arabic" panose="02040503050201020203" pitchFamily="18" charset="-78"/>
                <a:cs typeface="Adobe Arabic" panose="02040503050201020203" pitchFamily="18" charset="-78"/>
              </a:rPr>
              <a:t>list </a:t>
            </a:r>
            <a:r>
              <a:rPr lang="en-US" sz="2400" b="1" dirty="0">
                <a:solidFill>
                  <a:srgbClr val="4472C4"/>
                </a:solidFill>
                <a:latin typeface="Adobe Arabic" panose="02040503050201020203" pitchFamily="18" charset="-78"/>
                <a:cs typeface="Adobe Arabic" panose="02040503050201020203" pitchFamily="18" charset="-78"/>
              </a:rPr>
              <a:t>in python </a:t>
            </a:r>
            <a:r>
              <a:rPr lang="en-US" sz="2400" b="1" dirty="0" smtClean="0">
                <a:solidFill>
                  <a:srgbClr val="4472C4"/>
                </a:solidFill>
                <a:latin typeface="Adobe Arabic" panose="02040503050201020203" pitchFamily="18" charset="-78"/>
                <a:cs typeface="Adobe Arabic" panose="02040503050201020203" pitchFamily="18" charset="-78"/>
              </a:rPr>
              <a:t>differ </a:t>
            </a:r>
            <a:r>
              <a:rPr lang="en-US" sz="2400" b="1" dirty="0">
                <a:solidFill>
                  <a:srgbClr val="4472C4"/>
                </a:solidFill>
                <a:latin typeface="Adobe Arabic" panose="02040503050201020203" pitchFamily="18" charset="-78"/>
                <a:cs typeface="Adobe Arabic" panose="02040503050201020203" pitchFamily="18" charset="-78"/>
              </a:rPr>
              <a:t>from array in C# or C</a:t>
            </a:r>
            <a:r>
              <a:rPr lang="en-US" sz="2400" b="1" dirty="0" smtClean="0">
                <a:solidFill>
                  <a:srgbClr val="4472C4"/>
                </a:solidFill>
                <a:latin typeface="Adobe Arabic" panose="02040503050201020203" pitchFamily="18" charset="-78"/>
                <a:cs typeface="Adobe Arabic" panose="02040503050201020203" pitchFamily="18" charset="-78"/>
              </a:rPr>
              <a:t>++</a:t>
            </a:r>
          </a:p>
          <a:p>
            <a:pPr marL="742950" lvl="1" indent="-285750">
              <a:lnSpc>
                <a:spcPct val="200000"/>
              </a:lnSpc>
              <a:buFont typeface="Arial" panose="020B0604020202020204" pitchFamily="34" charset="0"/>
              <a:buChar char="•"/>
            </a:pPr>
            <a:r>
              <a:rPr lang="en-US" sz="2000" dirty="0" smtClean="0">
                <a:latin typeface="Adobe Arabic" panose="02040503050201020203" pitchFamily="18" charset="-78"/>
                <a:cs typeface="Adobe Arabic" panose="02040503050201020203" pitchFamily="18" charset="-78"/>
              </a:rPr>
              <a:t>List items can be have </a:t>
            </a:r>
            <a:r>
              <a:rPr lang="en-US" sz="2000" dirty="0" smtClean="0">
                <a:solidFill>
                  <a:srgbClr val="FF0000"/>
                </a:solidFill>
                <a:latin typeface="Adobe Arabic" panose="02040503050201020203" pitchFamily="18" charset="-78"/>
                <a:cs typeface="Adobe Arabic" panose="02040503050201020203" pitchFamily="18" charset="-78"/>
              </a:rPr>
              <a:t>different </a:t>
            </a:r>
            <a:r>
              <a:rPr lang="en-US" sz="2000" dirty="0" smtClean="0">
                <a:latin typeface="Adobe Arabic" panose="02040503050201020203" pitchFamily="18" charset="-78"/>
                <a:cs typeface="Adobe Arabic" panose="02040503050201020203" pitchFamily="18" charset="-78"/>
              </a:rPr>
              <a:t>data type !!! </a:t>
            </a:r>
          </a:p>
          <a:p>
            <a:pPr>
              <a:lnSpc>
                <a:spcPct val="200000"/>
              </a:lnSpc>
            </a:pPr>
            <a:endParaRPr lang="en-US" sz="2400" b="1" dirty="0">
              <a:latin typeface="Arial" panose="020B0604020202020204" pitchFamily="34" charset="0"/>
              <a:cs typeface="Arial" panose="020B0604020202020204" pitchFamily="34" charset="0"/>
            </a:endParaRPr>
          </a:p>
        </p:txBody>
      </p:sp>
      <p:sp>
        <p:nvSpPr>
          <p:cNvPr id="2" name="Rectangle 1"/>
          <p:cNvSpPr/>
          <p:nvPr/>
        </p:nvSpPr>
        <p:spPr>
          <a:xfrm>
            <a:off x="3507133" y="2700968"/>
            <a:ext cx="1326004"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Example 1</a:t>
            </a:r>
            <a:endParaRPr lang="en-US" dirty="0"/>
          </a:p>
        </p:txBody>
      </p:sp>
      <p:pic>
        <p:nvPicPr>
          <p:cNvPr id="17" name="Picture 16"/>
          <p:cNvPicPr>
            <a:picLocks noChangeAspect="1"/>
          </p:cNvPicPr>
          <p:nvPr/>
        </p:nvPicPr>
        <p:blipFill>
          <a:blip r:embed="rId4"/>
          <a:stretch>
            <a:fillRect/>
          </a:stretch>
        </p:blipFill>
        <p:spPr>
          <a:xfrm>
            <a:off x="3507133" y="3201335"/>
            <a:ext cx="3628560" cy="885900"/>
          </a:xfrm>
          <a:prstGeom prst="rect">
            <a:avLst/>
          </a:prstGeom>
        </p:spPr>
      </p:pic>
      <p:pic>
        <p:nvPicPr>
          <p:cNvPr id="18" name="Picture 17"/>
          <p:cNvPicPr>
            <a:picLocks noChangeAspect="1"/>
          </p:cNvPicPr>
          <p:nvPr/>
        </p:nvPicPr>
        <p:blipFill>
          <a:blip r:embed="rId5"/>
          <a:stretch>
            <a:fillRect/>
          </a:stretch>
        </p:blipFill>
        <p:spPr>
          <a:xfrm>
            <a:off x="3511838" y="4832130"/>
            <a:ext cx="3623855" cy="5640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9" name="Rectangle 18"/>
          <p:cNvSpPr/>
          <p:nvPr/>
        </p:nvSpPr>
        <p:spPr>
          <a:xfrm>
            <a:off x="3507133" y="4291878"/>
            <a:ext cx="941283"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Output</a:t>
            </a:r>
            <a:endParaRPr lang="en-US" dirty="0"/>
          </a:p>
        </p:txBody>
      </p:sp>
      <p:sp>
        <p:nvSpPr>
          <p:cNvPr id="21" name="Rectangle 20"/>
          <p:cNvSpPr/>
          <p:nvPr/>
        </p:nvSpPr>
        <p:spPr>
          <a:xfrm>
            <a:off x="8301232" y="2719813"/>
            <a:ext cx="1326004"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Example 2</a:t>
            </a:r>
            <a:endParaRPr lang="en-US" dirty="0"/>
          </a:p>
        </p:txBody>
      </p:sp>
      <p:pic>
        <p:nvPicPr>
          <p:cNvPr id="23" name="Picture 22"/>
          <p:cNvPicPr>
            <a:picLocks noChangeAspect="1"/>
          </p:cNvPicPr>
          <p:nvPr/>
        </p:nvPicPr>
        <p:blipFill>
          <a:blip r:embed="rId6"/>
          <a:stretch>
            <a:fillRect/>
          </a:stretch>
        </p:blipFill>
        <p:spPr>
          <a:xfrm>
            <a:off x="8027792" y="3201335"/>
            <a:ext cx="3502055" cy="885900"/>
          </a:xfrm>
          <a:prstGeom prst="rect">
            <a:avLst/>
          </a:prstGeom>
        </p:spPr>
      </p:pic>
      <p:pic>
        <p:nvPicPr>
          <p:cNvPr id="24" name="Picture 23"/>
          <p:cNvPicPr>
            <a:picLocks noChangeAspect="1"/>
          </p:cNvPicPr>
          <p:nvPr/>
        </p:nvPicPr>
        <p:blipFill>
          <a:blip r:embed="rId7"/>
          <a:stretch>
            <a:fillRect/>
          </a:stretch>
        </p:blipFill>
        <p:spPr>
          <a:xfrm>
            <a:off x="8301232" y="4832130"/>
            <a:ext cx="3600922" cy="6136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5" name="Rectangle 24"/>
          <p:cNvSpPr/>
          <p:nvPr/>
        </p:nvSpPr>
        <p:spPr>
          <a:xfrm>
            <a:off x="8493593" y="4291473"/>
            <a:ext cx="941283"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Output</a:t>
            </a:r>
            <a:endParaRPr lang="en-US" dirty="0"/>
          </a:p>
        </p:txBody>
      </p:sp>
    </p:spTree>
    <p:extLst>
      <p:ext uri="{BB962C8B-B14F-4D97-AF65-F5344CB8AC3E}">
        <p14:creationId xmlns:p14="http://schemas.microsoft.com/office/powerpoint/2010/main" val="210956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p:cNvSpPr>
            <a:spLocks noGrp="1"/>
          </p:cNvSpPr>
          <p:nvPr>
            <p:ph type="sldNum" sz="quarter" idx="12"/>
          </p:nvPr>
        </p:nvSpPr>
        <p:spPr>
          <a:xfrm>
            <a:off x="9144000" y="6418092"/>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27</a:t>
            </a:fld>
            <a:endParaRPr lang="fa-IR" sz="2000" b="1" dirty="0">
              <a:solidFill>
                <a:schemeClr val="accent6">
                  <a:lumMod val="50000"/>
                </a:schemeClr>
              </a:solidFill>
              <a:cs typeface="B Titr" panose="00000700000000000000" pitchFamily="2" charset="-78"/>
            </a:endParaRPr>
          </a:p>
        </p:txBody>
      </p:sp>
      <p:sp>
        <p:nvSpPr>
          <p:cNvPr id="6" name="Title 5"/>
          <p:cNvSpPr>
            <a:spLocks noGrp="1"/>
          </p:cNvSpPr>
          <p:nvPr>
            <p:ph type="title"/>
          </p:nvPr>
        </p:nvSpPr>
        <p:spPr>
          <a:xfrm>
            <a:off x="1" y="0"/>
            <a:ext cx="3367144" cy="7003228"/>
          </a:xfrm>
          <a:solidFill>
            <a:schemeClr val="accent6">
              <a:lumMod val="60000"/>
              <a:lumOff val="40000"/>
            </a:schemeClr>
          </a:solidFill>
        </p:spPr>
        <p:txBody>
          <a:bodyPr anchor="t"/>
          <a:lstStyle/>
          <a:p>
            <a:pPr algn="ct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Lists</a:t>
            </a:r>
            <a:endParaRPr lang="fa-IR"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pic>
        <p:nvPicPr>
          <p:cNvPr id="10" name="Picture 9"/>
          <p:cNvPicPr>
            <a:picLocks noChangeAspect="1"/>
          </p:cNvPicPr>
          <p:nvPr/>
        </p:nvPicPr>
        <p:blipFill>
          <a:blip r:embed="rId2"/>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1" name="Rectangle 10"/>
          <p:cNvSpPr/>
          <p:nvPr/>
        </p:nvSpPr>
        <p:spPr>
          <a:xfrm>
            <a:off x="827049" y="6371030"/>
            <a:ext cx="11427372"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	</a:t>
            </a:r>
            <a:r>
              <a:rPr lang="en-US" b="1" dirty="0"/>
              <a:t>	</a:t>
            </a:r>
            <a:r>
              <a:rPr lang="en-US" b="1" dirty="0" smtClean="0"/>
              <a:t>slice indexing in python</a:t>
            </a:r>
            <a:endParaRPr lang="fa-IR" b="1" dirty="0"/>
          </a:p>
        </p:txBody>
      </p:sp>
      <p:sp>
        <p:nvSpPr>
          <p:cNvPr id="13" name="Flowchart: Sequential Access Storage 12"/>
          <p:cNvSpPr/>
          <p:nvPr/>
        </p:nvSpPr>
        <p:spPr>
          <a:xfrm>
            <a:off x="0" y="4832160"/>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4" name="Content Placeholder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17" y="5183423"/>
            <a:ext cx="1405052" cy="1405052"/>
          </a:xfrm>
          <a:prstGeom prst="rect">
            <a:avLst/>
          </a:prstGeom>
        </p:spPr>
      </p:pic>
      <p:pic>
        <p:nvPicPr>
          <p:cNvPr id="15" name="Picture 14"/>
          <p:cNvPicPr>
            <a:picLocks noChangeAspect="1"/>
          </p:cNvPicPr>
          <p:nvPr/>
        </p:nvPicPr>
        <p:blipFill>
          <a:blip r:embed="rId2"/>
          <a:stretch>
            <a:fillRect/>
          </a:stretch>
        </p:blipFill>
        <p:spPr>
          <a:xfrm>
            <a:off x="664453" y="5529186"/>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20" name="Rectangle 19"/>
          <p:cNvSpPr/>
          <p:nvPr/>
        </p:nvSpPr>
        <p:spPr>
          <a:xfrm>
            <a:off x="2692338" y="6366706"/>
            <a:ext cx="8079740"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List in python</a:t>
            </a:r>
            <a:endParaRPr lang="fa-IR" b="1" dirty="0"/>
          </a:p>
        </p:txBody>
      </p:sp>
      <p:sp>
        <p:nvSpPr>
          <p:cNvPr id="16" name="TextBox 15"/>
          <p:cNvSpPr txBox="1"/>
          <p:nvPr/>
        </p:nvSpPr>
        <p:spPr>
          <a:xfrm>
            <a:off x="3507133" y="0"/>
            <a:ext cx="8515168" cy="207056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b="1" dirty="0" smtClean="0">
                <a:solidFill>
                  <a:srgbClr val="4472C4"/>
                </a:solidFill>
                <a:latin typeface="Adobe Arabic" panose="02040503050201020203" pitchFamily="18" charset="-78"/>
                <a:cs typeface="Adobe Arabic" panose="02040503050201020203" pitchFamily="18" charset="-78"/>
              </a:rPr>
              <a:t>list </a:t>
            </a:r>
            <a:r>
              <a:rPr lang="en-US" sz="2400" b="1" dirty="0">
                <a:solidFill>
                  <a:srgbClr val="4472C4"/>
                </a:solidFill>
                <a:latin typeface="Adobe Arabic" panose="02040503050201020203" pitchFamily="18" charset="-78"/>
                <a:cs typeface="Adobe Arabic" panose="02040503050201020203" pitchFamily="18" charset="-78"/>
              </a:rPr>
              <a:t>in python </a:t>
            </a:r>
            <a:r>
              <a:rPr lang="en-US" sz="2400" b="1" dirty="0" smtClean="0">
                <a:solidFill>
                  <a:srgbClr val="4472C4"/>
                </a:solidFill>
                <a:latin typeface="Adobe Arabic" panose="02040503050201020203" pitchFamily="18" charset="-78"/>
                <a:cs typeface="Adobe Arabic" panose="02040503050201020203" pitchFamily="18" charset="-78"/>
              </a:rPr>
              <a:t>differ </a:t>
            </a:r>
            <a:r>
              <a:rPr lang="en-US" sz="2400" b="1" dirty="0">
                <a:solidFill>
                  <a:srgbClr val="4472C4"/>
                </a:solidFill>
                <a:latin typeface="Adobe Arabic" panose="02040503050201020203" pitchFamily="18" charset="-78"/>
                <a:cs typeface="Adobe Arabic" panose="02040503050201020203" pitchFamily="18" charset="-78"/>
              </a:rPr>
              <a:t>from array in C# or C</a:t>
            </a:r>
            <a:r>
              <a:rPr lang="en-US" sz="2400" b="1" dirty="0" smtClean="0">
                <a:solidFill>
                  <a:srgbClr val="4472C4"/>
                </a:solidFill>
                <a:latin typeface="Adobe Arabic" panose="02040503050201020203" pitchFamily="18" charset="-78"/>
                <a:cs typeface="Adobe Arabic" panose="02040503050201020203" pitchFamily="18" charset="-78"/>
              </a:rPr>
              <a:t>++</a:t>
            </a:r>
          </a:p>
          <a:p>
            <a:pPr marL="742950" lvl="1" indent="-285750">
              <a:lnSpc>
                <a:spcPct val="200000"/>
              </a:lnSpc>
              <a:buFont typeface="Arial" panose="020B0604020202020204" pitchFamily="34" charset="0"/>
              <a:buChar char="•"/>
            </a:pPr>
            <a:r>
              <a:rPr lang="en-US" dirty="0">
                <a:latin typeface="Adobe Arabic" panose="02040503050201020203" pitchFamily="18" charset="-78"/>
                <a:cs typeface="Adobe Arabic" panose="02040503050201020203" pitchFamily="18" charset="-78"/>
              </a:rPr>
              <a:t>Multidimensional list can be have </a:t>
            </a:r>
            <a:r>
              <a:rPr lang="en-US" dirty="0">
                <a:solidFill>
                  <a:srgbClr val="FF0000"/>
                </a:solidFill>
                <a:latin typeface="Adobe Arabic" panose="02040503050201020203" pitchFamily="18" charset="-78"/>
                <a:cs typeface="Adobe Arabic" panose="02040503050201020203" pitchFamily="18" charset="-78"/>
              </a:rPr>
              <a:t>different dimension</a:t>
            </a:r>
            <a:r>
              <a:rPr lang="en-US" dirty="0">
                <a:latin typeface="Adobe Arabic" panose="02040503050201020203" pitchFamily="18" charset="-78"/>
                <a:cs typeface="Adobe Arabic" panose="02040503050201020203" pitchFamily="18" charset="-78"/>
              </a:rPr>
              <a:t>!!</a:t>
            </a:r>
          </a:p>
          <a:p>
            <a:pPr>
              <a:lnSpc>
                <a:spcPct val="200000"/>
              </a:lnSpc>
            </a:pPr>
            <a:endParaRPr lang="en-US" sz="2400" b="1" dirty="0">
              <a:latin typeface="Arial" panose="020B0604020202020204" pitchFamily="34" charset="0"/>
              <a:cs typeface="Arial" panose="020B0604020202020204" pitchFamily="34" charset="0"/>
            </a:endParaRPr>
          </a:p>
        </p:txBody>
      </p:sp>
      <p:sp>
        <p:nvSpPr>
          <p:cNvPr id="2" name="Rectangle 1"/>
          <p:cNvSpPr/>
          <p:nvPr/>
        </p:nvSpPr>
        <p:spPr>
          <a:xfrm>
            <a:off x="3507133" y="1611761"/>
            <a:ext cx="1326004"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Example 1</a:t>
            </a:r>
            <a:endParaRPr lang="en-US" dirty="0"/>
          </a:p>
        </p:txBody>
      </p:sp>
      <p:sp>
        <p:nvSpPr>
          <p:cNvPr id="19" name="Rectangle 18"/>
          <p:cNvSpPr/>
          <p:nvPr/>
        </p:nvSpPr>
        <p:spPr>
          <a:xfrm>
            <a:off x="7340141" y="1678881"/>
            <a:ext cx="941283"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Output</a:t>
            </a:r>
            <a:endParaRPr lang="en-US" dirty="0"/>
          </a:p>
        </p:txBody>
      </p:sp>
      <p:sp>
        <p:nvSpPr>
          <p:cNvPr id="21" name="Rectangle 20"/>
          <p:cNvSpPr/>
          <p:nvPr/>
        </p:nvSpPr>
        <p:spPr>
          <a:xfrm>
            <a:off x="3522273" y="3072366"/>
            <a:ext cx="1326004"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Example 2</a:t>
            </a:r>
            <a:endParaRPr lang="en-US" dirty="0"/>
          </a:p>
        </p:txBody>
      </p:sp>
      <p:sp>
        <p:nvSpPr>
          <p:cNvPr id="25" name="Rectangle 24"/>
          <p:cNvSpPr/>
          <p:nvPr/>
        </p:nvSpPr>
        <p:spPr>
          <a:xfrm>
            <a:off x="3565794" y="4531988"/>
            <a:ext cx="941283"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Output</a:t>
            </a:r>
            <a:endParaRPr lang="en-US" dirty="0"/>
          </a:p>
        </p:txBody>
      </p:sp>
      <p:pic>
        <p:nvPicPr>
          <p:cNvPr id="26" name="Picture 25"/>
          <p:cNvPicPr>
            <a:picLocks noChangeAspect="1"/>
          </p:cNvPicPr>
          <p:nvPr/>
        </p:nvPicPr>
        <p:blipFill>
          <a:blip r:embed="rId4"/>
          <a:stretch>
            <a:fillRect/>
          </a:stretch>
        </p:blipFill>
        <p:spPr>
          <a:xfrm>
            <a:off x="3522273" y="2014681"/>
            <a:ext cx="3077388" cy="733635"/>
          </a:xfrm>
          <a:prstGeom prst="rect">
            <a:avLst/>
          </a:prstGeom>
        </p:spPr>
      </p:pic>
      <p:pic>
        <p:nvPicPr>
          <p:cNvPr id="27" name="Picture 26"/>
          <p:cNvPicPr>
            <a:picLocks noChangeAspect="1"/>
          </p:cNvPicPr>
          <p:nvPr/>
        </p:nvPicPr>
        <p:blipFill>
          <a:blip r:embed="rId5"/>
          <a:stretch>
            <a:fillRect/>
          </a:stretch>
        </p:blipFill>
        <p:spPr>
          <a:xfrm>
            <a:off x="6971964" y="2140376"/>
            <a:ext cx="4171383" cy="5123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8" name="Picture 27"/>
          <p:cNvPicPr>
            <a:picLocks noChangeAspect="1"/>
          </p:cNvPicPr>
          <p:nvPr/>
        </p:nvPicPr>
        <p:blipFill>
          <a:blip r:embed="rId6"/>
          <a:stretch>
            <a:fillRect/>
          </a:stretch>
        </p:blipFill>
        <p:spPr>
          <a:xfrm>
            <a:off x="3662947" y="3540757"/>
            <a:ext cx="7052764" cy="839111"/>
          </a:xfrm>
          <a:prstGeom prst="rect">
            <a:avLst/>
          </a:prstGeom>
        </p:spPr>
      </p:pic>
      <p:pic>
        <p:nvPicPr>
          <p:cNvPr id="29" name="Picture 28"/>
          <p:cNvPicPr>
            <a:picLocks noChangeAspect="1"/>
          </p:cNvPicPr>
          <p:nvPr/>
        </p:nvPicPr>
        <p:blipFill>
          <a:blip r:embed="rId7"/>
          <a:stretch>
            <a:fillRect/>
          </a:stretch>
        </p:blipFill>
        <p:spPr>
          <a:xfrm>
            <a:off x="3662947" y="4996566"/>
            <a:ext cx="6299913" cy="3660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47925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p:cNvSpPr>
            <a:spLocks noGrp="1"/>
          </p:cNvSpPr>
          <p:nvPr>
            <p:ph type="sldNum" sz="quarter" idx="12"/>
          </p:nvPr>
        </p:nvSpPr>
        <p:spPr>
          <a:xfrm>
            <a:off x="9144000" y="6418092"/>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28</a:t>
            </a:fld>
            <a:endParaRPr lang="fa-IR" sz="2000" b="1" dirty="0">
              <a:solidFill>
                <a:schemeClr val="accent6">
                  <a:lumMod val="50000"/>
                </a:schemeClr>
              </a:solidFill>
              <a:cs typeface="B Titr" panose="00000700000000000000" pitchFamily="2" charset="-78"/>
            </a:endParaRPr>
          </a:p>
        </p:txBody>
      </p:sp>
      <p:sp>
        <p:nvSpPr>
          <p:cNvPr id="6" name="Title 5"/>
          <p:cNvSpPr>
            <a:spLocks noGrp="1"/>
          </p:cNvSpPr>
          <p:nvPr>
            <p:ph type="title"/>
          </p:nvPr>
        </p:nvSpPr>
        <p:spPr>
          <a:xfrm>
            <a:off x="1" y="0"/>
            <a:ext cx="3367144" cy="7003228"/>
          </a:xfrm>
          <a:solidFill>
            <a:schemeClr val="accent6">
              <a:lumMod val="60000"/>
              <a:lumOff val="40000"/>
            </a:schemeClr>
          </a:solidFill>
        </p:spPr>
        <p:txBody>
          <a:bodyPr anchor="t"/>
          <a:lstStyle/>
          <a:p>
            <a:pPr algn="ct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Lists</a:t>
            </a:r>
            <a:endParaRPr lang="fa-IR"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pic>
        <p:nvPicPr>
          <p:cNvPr id="10" name="Picture 9"/>
          <p:cNvPicPr>
            <a:picLocks noChangeAspect="1"/>
          </p:cNvPicPr>
          <p:nvPr/>
        </p:nvPicPr>
        <p:blipFill>
          <a:blip r:embed="rId2"/>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1" name="Rectangle 10"/>
          <p:cNvSpPr/>
          <p:nvPr/>
        </p:nvSpPr>
        <p:spPr>
          <a:xfrm>
            <a:off x="827049" y="6371030"/>
            <a:ext cx="11427372"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	</a:t>
            </a:r>
            <a:r>
              <a:rPr lang="en-US" b="1" dirty="0"/>
              <a:t>	</a:t>
            </a:r>
            <a:r>
              <a:rPr lang="en-US" b="1" dirty="0" smtClean="0"/>
              <a:t>slice indexing in python</a:t>
            </a:r>
            <a:endParaRPr lang="fa-IR" b="1" dirty="0"/>
          </a:p>
        </p:txBody>
      </p:sp>
      <p:sp>
        <p:nvSpPr>
          <p:cNvPr id="13" name="Flowchart: Sequential Access Storage 12"/>
          <p:cNvSpPr/>
          <p:nvPr/>
        </p:nvSpPr>
        <p:spPr>
          <a:xfrm>
            <a:off x="0" y="4832160"/>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4" name="Content Placeholder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17" y="5183423"/>
            <a:ext cx="1405052" cy="1405052"/>
          </a:xfrm>
          <a:prstGeom prst="rect">
            <a:avLst/>
          </a:prstGeom>
        </p:spPr>
      </p:pic>
      <p:pic>
        <p:nvPicPr>
          <p:cNvPr id="15" name="Picture 14"/>
          <p:cNvPicPr>
            <a:picLocks noChangeAspect="1"/>
          </p:cNvPicPr>
          <p:nvPr/>
        </p:nvPicPr>
        <p:blipFill>
          <a:blip r:embed="rId2"/>
          <a:stretch>
            <a:fillRect/>
          </a:stretch>
        </p:blipFill>
        <p:spPr>
          <a:xfrm>
            <a:off x="664453" y="5529186"/>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20" name="Rectangle 19"/>
          <p:cNvSpPr/>
          <p:nvPr/>
        </p:nvSpPr>
        <p:spPr>
          <a:xfrm>
            <a:off x="2692338" y="6366706"/>
            <a:ext cx="8079740"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List in python</a:t>
            </a:r>
            <a:endParaRPr lang="fa-IR" b="1" dirty="0"/>
          </a:p>
        </p:txBody>
      </p:sp>
      <p:sp>
        <p:nvSpPr>
          <p:cNvPr id="16" name="TextBox 15"/>
          <p:cNvSpPr txBox="1"/>
          <p:nvPr/>
        </p:nvSpPr>
        <p:spPr>
          <a:xfrm>
            <a:off x="3508666" y="328336"/>
            <a:ext cx="8105265"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smtClean="0">
                <a:latin typeface="Arial" panose="020B0604020202020204" pitchFamily="34" charset="0"/>
                <a:cs typeface="Arial" panose="020B0604020202020204" pitchFamily="34" charset="0"/>
              </a:rPr>
              <a:t>List.</a:t>
            </a:r>
            <a:r>
              <a:rPr lang="en-US" b="1" dirty="0" err="1" smtClean="0">
                <a:solidFill>
                  <a:srgbClr val="FF0000"/>
                </a:solidFill>
                <a:latin typeface="Arial" panose="020B0604020202020204" pitchFamily="34" charset="0"/>
                <a:cs typeface="Arial" panose="020B0604020202020204" pitchFamily="34" charset="0"/>
              </a:rPr>
              <a:t>append</a:t>
            </a:r>
            <a:r>
              <a:rPr lang="en-US" dirty="0" smtClean="0">
                <a:solidFill>
                  <a:srgbClr val="FF0000"/>
                </a:solidFill>
                <a:latin typeface="Arial" panose="020B0604020202020204" pitchFamily="34" charset="0"/>
                <a:cs typeface="Arial" panose="020B0604020202020204" pitchFamily="34" charset="0"/>
              </a:rPr>
              <a:t>(</a:t>
            </a:r>
            <a:r>
              <a:rPr lang="en-US" i="1" dirty="0" smtClean="0">
                <a:solidFill>
                  <a:srgbClr val="FF0000"/>
                </a:solidFill>
                <a:latin typeface="Arial" panose="020B0604020202020204" pitchFamily="34" charset="0"/>
                <a:cs typeface="Arial" panose="020B0604020202020204" pitchFamily="34" charset="0"/>
              </a:rPr>
              <a:t>x</a:t>
            </a:r>
            <a:r>
              <a:rPr lang="en-US" dirty="0">
                <a:solidFill>
                  <a:srgbClr val="FF0000"/>
                </a:solidFill>
                <a:latin typeface="Arial" panose="020B0604020202020204" pitchFamily="34" charset="0"/>
                <a:cs typeface="Arial" panose="020B0604020202020204" pitchFamily="34" charset="0"/>
              </a:rPr>
              <a:t>)</a:t>
            </a:r>
          </a:p>
          <a:p>
            <a:pPr marL="1200150" lvl="2" indent="-285750">
              <a:lnSpc>
                <a:spcPct val="150000"/>
              </a:lnSpc>
              <a:buFont typeface="Arial" panose="020B0604020202020204" pitchFamily="34" charset="0"/>
              <a:buChar char="•"/>
            </a:pPr>
            <a:r>
              <a:rPr lang="en-US" dirty="0" smtClean="0">
                <a:latin typeface="Arial" panose="020B0604020202020204" pitchFamily="34" charset="0"/>
                <a:cs typeface="Arial" panose="020B0604020202020204" pitchFamily="34" charset="0"/>
              </a:rPr>
              <a:t>Add </a:t>
            </a:r>
            <a:r>
              <a:rPr lang="en-US" dirty="0">
                <a:latin typeface="Arial" panose="020B0604020202020204" pitchFamily="34" charset="0"/>
                <a:cs typeface="Arial" panose="020B0604020202020204" pitchFamily="34" charset="0"/>
              </a:rPr>
              <a:t>an item to the end of the list. </a:t>
            </a:r>
            <a:r>
              <a:rPr lang="en-US" dirty="0" smtClean="0">
                <a:latin typeface="Arial" panose="020B0604020202020204" pitchFamily="34" charset="0"/>
                <a:cs typeface="Arial" panose="020B0604020202020204" pitchFamily="34" charset="0"/>
              </a:rPr>
              <a:t>Equivalent to </a:t>
            </a:r>
            <a:r>
              <a:rPr lang="en-US" dirty="0" smtClean="0">
                <a:solidFill>
                  <a:schemeClr val="accent1">
                    <a:lumMod val="75000"/>
                  </a:schemeClr>
                </a:solidFill>
                <a:latin typeface="Arial" panose="020B0604020202020204" pitchFamily="34" charset="0"/>
                <a:cs typeface="Arial" panose="020B0604020202020204" pitchFamily="34" charset="0"/>
              </a:rPr>
              <a:t>a[ </a:t>
            </a:r>
            <a:r>
              <a:rPr lang="en-US" dirty="0" err="1" smtClean="0">
                <a:solidFill>
                  <a:schemeClr val="accent1">
                    <a:lumMod val="75000"/>
                  </a:schemeClr>
                </a:solidFill>
                <a:latin typeface="Arial" panose="020B0604020202020204" pitchFamily="34" charset="0"/>
                <a:cs typeface="Arial" panose="020B0604020202020204" pitchFamily="34" charset="0"/>
              </a:rPr>
              <a:t>len</a:t>
            </a:r>
            <a:r>
              <a:rPr lang="en-US" dirty="0" smtClean="0">
                <a:solidFill>
                  <a:schemeClr val="accent1">
                    <a:lumMod val="75000"/>
                  </a:schemeClr>
                </a:solidFill>
                <a:latin typeface="Arial" panose="020B0604020202020204" pitchFamily="34" charset="0"/>
                <a:cs typeface="Arial" panose="020B0604020202020204" pitchFamily="34" charset="0"/>
              </a:rPr>
              <a:t>(a) : ] = [x]</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nSpc>
                <a:spcPct val="150000"/>
              </a:lnSpc>
            </a:pPr>
            <a:endParaRPr lang="en-US" b="1" dirty="0">
              <a:solidFill>
                <a:srgbClr val="7030A0"/>
              </a:solidFill>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4"/>
          <a:stretch>
            <a:fillRect/>
          </a:stretch>
        </p:blipFill>
        <p:spPr>
          <a:xfrm>
            <a:off x="3507133" y="2267120"/>
            <a:ext cx="3092779" cy="813890"/>
          </a:xfrm>
          <a:prstGeom prst="rect">
            <a:avLst/>
          </a:prstGeom>
        </p:spPr>
      </p:pic>
      <p:pic>
        <p:nvPicPr>
          <p:cNvPr id="18" name="Picture 17"/>
          <p:cNvPicPr>
            <a:picLocks noChangeAspect="1"/>
          </p:cNvPicPr>
          <p:nvPr/>
        </p:nvPicPr>
        <p:blipFill>
          <a:blip r:embed="rId5"/>
          <a:stretch>
            <a:fillRect/>
          </a:stretch>
        </p:blipFill>
        <p:spPr>
          <a:xfrm>
            <a:off x="3515689" y="3994896"/>
            <a:ext cx="3104927" cy="27477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9" name="Rectangle 18"/>
          <p:cNvSpPr/>
          <p:nvPr/>
        </p:nvSpPr>
        <p:spPr>
          <a:xfrm>
            <a:off x="3507133" y="1708029"/>
            <a:ext cx="1326004"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Example 1</a:t>
            </a:r>
            <a:endParaRPr lang="en-US" dirty="0"/>
          </a:p>
        </p:txBody>
      </p:sp>
      <p:sp>
        <p:nvSpPr>
          <p:cNvPr id="21" name="Rectangle 20"/>
          <p:cNvSpPr/>
          <p:nvPr/>
        </p:nvSpPr>
        <p:spPr>
          <a:xfrm>
            <a:off x="3427735" y="3316948"/>
            <a:ext cx="941283"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Output</a:t>
            </a:r>
            <a:endParaRPr lang="en-US" dirty="0"/>
          </a:p>
        </p:txBody>
      </p:sp>
      <p:sp>
        <p:nvSpPr>
          <p:cNvPr id="23" name="Rectangle 22"/>
          <p:cNvSpPr/>
          <p:nvPr/>
        </p:nvSpPr>
        <p:spPr>
          <a:xfrm>
            <a:off x="7817996" y="1815321"/>
            <a:ext cx="1326004"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Example 2</a:t>
            </a:r>
            <a:endParaRPr lang="en-US" dirty="0"/>
          </a:p>
        </p:txBody>
      </p:sp>
      <p:sp>
        <p:nvSpPr>
          <p:cNvPr id="24" name="Rectangle 23"/>
          <p:cNvSpPr/>
          <p:nvPr/>
        </p:nvSpPr>
        <p:spPr>
          <a:xfrm>
            <a:off x="8010356" y="3314097"/>
            <a:ext cx="941283"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Output</a:t>
            </a:r>
            <a:endParaRPr lang="en-US" dirty="0"/>
          </a:p>
        </p:txBody>
      </p:sp>
      <p:pic>
        <p:nvPicPr>
          <p:cNvPr id="25" name="Picture 24"/>
          <p:cNvPicPr>
            <a:picLocks noChangeAspect="1"/>
          </p:cNvPicPr>
          <p:nvPr/>
        </p:nvPicPr>
        <p:blipFill>
          <a:blip r:embed="rId6"/>
          <a:stretch>
            <a:fillRect/>
          </a:stretch>
        </p:blipFill>
        <p:spPr>
          <a:xfrm>
            <a:off x="7938666" y="2267120"/>
            <a:ext cx="3050401" cy="838499"/>
          </a:xfrm>
          <a:prstGeom prst="rect">
            <a:avLst/>
          </a:prstGeom>
        </p:spPr>
      </p:pic>
      <p:pic>
        <p:nvPicPr>
          <p:cNvPr id="26" name="Picture 25"/>
          <p:cNvPicPr>
            <a:picLocks noChangeAspect="1"/>
          </p:cNvPicPr>
          <p:nvPr/>
        </p:nvPicPr>
        <p:blipFill>
          <a:blip r:embed="rId5"/>
          <a:stretch>
            <a:fillRect/>
          </a:stretch>
        </p:blipFill>
        <p:spPr>
          <a:xfrm>
            <a:off x="8010356" y="3997385"/>
            <a:ext cx="3104927" cy="27477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56550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p:cNvSpPr>
            <a:spLocks noGrp="1"/>
          </p:cNvSpPr>
          <p:nvPr>
            <p:ph type="sldNum" sz="quarter" idx="12"/>
          </p:nvPr>
        </p:nvSpPr>
        <p:spPr>
          <a:xfrm>
            <a:off x="9144000" y="6418092"/>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29</a:t>
            </a:fld>
            <a:endParaRPr lang="fa-IR" sz="2000" b="1" dirty="0">
              <a:solidFill>
                <a:schemeClr val="accent6">
                  <a:lumMod val="50000"/>
                </a:schemeClr>
              </a:solidFill>
              <a:cs typeface="B Titr" panose="00000700000000000000" pitchFamily="2" charset="-78"/>
            </a:endParaRPr>
          </a:p>
        </p:txBody>
      </p:sp>
      <p:sp>
        <p:nvSpPr>
          <p:cNvPr id="6" name="Title 5"/>
          <p:cNvSpPr>
            <a:spLocks noGrp="1"/>
          </p:cNvSpPr>
          <p:nvPr>
            <p:ph type="title"/>
          </p:nvPr>
        </p:nvSpPr>
        <p:spPr>
          <a:xfrm>
            <a:off x="1" y="0"/>
            <a:ext cx="3367144" cy="7003228"/>
          </a:xfrm>
          <a:solidFill>
            <a:schemeClr val="accent6">
              <a:lumMod val="60000"/>
              <a:lumOff val="40000"/>
            </a:schemeClr>
          </a:solidFill>
        </p:spPr>
        <p:txBody>
          <a:bodyPr anchor="t"/>
          <a:lstStyle/>
          <a:p>
            <a:pPr algn="ct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Lists</a:t>
            </a:r>
            <a:endParaRPr lang="fa-IR"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pic>
        <p:nvPicPr>
          <p:cNvPr id="10" name="Picture 9"/>
          <p:cNvPicPr>
            <a:picLocks noChangeAspect="1"/>
          </p:cNvPicPr>
          <p:nvPr/>
        </p:nvPicPr>
        <p:blipFill>
          <a:blip r:embed="rId2"/>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1" name="Rectangle 10"/>
          <p:cNvSpPr/>
          <p:nvPr/>
        </p:nvSpPr>
        <p:spPr>
          <a:xfrm>
            <a:off x="827049" y="6371030"/>
            <a:ext cx="11427372"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	</a:t>
            </a:r>
            <a:r>
              <a:rPr lang="en-US" b="1" dirty="0"/>
              <a:t>	</a:t>
            </a:r>
            <a:r>
              <a:rPr lang="en-US" b="1" dirty="0" smtClean="0"/>
              <a:t>slice indexing in python</a:t>
            </a:r>
            <a:endParaRPr lang="fa-IR" b="1" dirty="0"/>
          </a:p>
        </p:txBody>
      </p:sp>
      <p:sp>
        <p:nvSpPr>
          <p:cNvPr id="13" name="Flowchart: Sequential Access Storage 12"/>
          <p:cNvSpPr/>
          <p:nvPr/>
        </p:nvSpPr>
        <p:spPr>
          <a:xfrm>
            <a:off x="0" y="4832160"/>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4" name="Content Placeholder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17" y="5183423"/>
            <a:ext cx="1405052" cy="1405052"/>
          </a:xfrm>
          <a:prstGeom prst="rect">
            <a:avLst/>
          </a:prstGeom>
        </p:spPr>
      </p:pic>
      <p:pic>
        <p:nvPicPr>
          <p:cNvPr id="15" name="Picture 14"/>
          <p:cNvPicPr>
            <a:picLocks noChangeAspect="1"/>
          </p:cNvPicPr>
          <p:nvPr/>
        </p:nvPicPr>
        <p:blipFill>
          <a:blip r:embed="rId2"/>
          <a:stretch>
            <a:fillRect/>
          </a:stretch>
        </p:blipFill>
        <p:spPr>
          <a:xfrm>
            <a:off x="664453" y="5529186"/>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20" name="Rectangle 19"/>
          <p:cNvSpPr/>
          <p:nvPr/>
        </p:nvSpPr>
        <p:spPr>
          <a:xfrm>
            <a:off x="2692338" y="6366706"/>
            <a:ext cx="8079740"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List in python</a:t>
            </a:r>
            <a:endParaRPr lang="fa-IR" b="1" dirty="0"/>
          </a:p>
        </p:txBody>
      </p:sp>
      <p:sp>
        <p:nvSpPr>
          <p:cNvPr id="16" name="TextBox 15"/>
          <p:cNvSpPr txBox="1"/>
          <p:nvPr/>
        </p:nvSpPr>
        <p:spPr>
          <a:xfrm>
            <a:off x="3508666" y="328336"/>
            <a:ext cx="8105265" cy="147732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smtClean="0">
                <a:latin typeface="Arial" panose="020B0604020202020204" pitchFamily="34" charset="0"/>
                <a:cs typeface="Arial" panose="020B0604020202020204" pitchFamily="34" charset="0"/>
              </a:rPr>
              <a:t>Join two list </a:t>
            </a:r>
          </a:p>
          <a:p>
            <a:pPr marL="742950" lvl="1" indent="-285750">
              <a:lnSpc>
                <a:spcPct val="150000"/>
              </a:lnSpc>
              <a:buFont typeface="Arial" panose="020B0604020202020204" pitchFamily="34" charset="0"/>
              <a:buChar char="•"/>
            </a:pPr>
            <a:r>
              <a:rPr lang="en-US" dirty="0" err="1" smtClean="0">
                <a:latin typeface="Arial" panose="020B0604020202020204" pitchFamily="34" charset="0"/>
                <a:cs typeface="Arial" panose="020B0604020202020204" pitchFamily="34" charset="0"/>
              </a:rPr>
              <a:t>List.extend</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iterable</a:t>
            </a:r>
            <a:r>
              <a:rPr lang="en-US" i="1"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p>
          <a:p>
            <a:pPr marL="742950" lvl="1" indent="-285750">
              <a:lnSpc>
                <a:spcPct val="150000"/>
              </a:lnSpc>
              <a:buFont typeface="Arial" panose="020B0604020202020204" pitchFamily="34" charset="0"/>
              <a:buChar char="•"/>
            </a:pPr>
            <a:r>
              <a:rPr lang="en-US" dirty="0" smtClean="0">
                <a:latin typeface="Arial" panose="020B0604020202020204" pitchFamily="34" charset="0"/>
                <a:cs typeface="Arial" panose="020B0604020202020204" pitchFamily="34" charset="0"/>
              </a:rPr>
              <a:t>Operator + </a:t>
            </a:r>
            <a:endParaRPr lang="en-US" dirty="0">
              <a:latin typeface="Arial" panose="020B0604020202020204" pitchFamily="34" charset="0"/>
              <a:cs typeface="Arial" panose="020B0604020202020204" pitchFamily="34" charset="0"/>
            </a:endParaRPr>
          </a:p>
        </p:txBody>
      </p:sp>
      <p:sp>
        <p:nvSpPr>
          <p:cNvPr id="19" name="Rectangle 18"/>
          <p:cNvSpPr/>
          <p:nvPr/>
        </p:nvSpPr>
        <p:spPr>
          <a:xfrm>
            <a:off x="3464185" y="2042217"/>
            <a:ext cx="1326004"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Example 1</a:t>
            </a:r>
            <a:endParaRPr lang="en-US" dirty="0"/>
          </a:p>
        </p:txBody>
      </p:sp>
      <p:sp>
        <p:nvSpPr>
          <p:cNvPr id="21" name="Rectangle 20"/>
          <p:cNvSpPr/>
          <p:nvPr/>
        </p:nvSpPr>
        <p:spPr>
          <a:xfrm>
            <a:off x="3507133" y="4117877"/>
            <a:ext cx="941283"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Output</a:t>
            </a:r>
            <a:endParaRPr lang="en-US" dirty="0"/>
          </a:p>
        </p:txBody>
      </p:sp>
      <p:sp>
        <p:nvSpPr>
          <p:cNvPr id="23" name="Rectangle 22"/>
          <p:cNvSpPr/>
          <p:nvPr/>
        </p:nvSpPr>
        <p:spPr>
          <a:xfrm>
            <a:off x="7380358" y="2042217"/>
            <a:ext cx="1326004"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Example 2</a:t>
            </a:r>
            <a:endParaRPr lang="en-US" dirty="0"/>
          </a:p>
        </p:txBody>
      </p:sp>
      <p:sp>
        <p:nvSpPr>
          <p:cNvPr id="24" name="Rectangle 23"/>
          <p:cNvSpPr/>
          <p:nvPr/>
        </p:nvSpPr>
        <p:spPr>
          <a:xfrm>
            <a:off x="7380358" y="4154360"/>
            <a:ext cx="941283"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Output</a:t>
            </a:r>
            <a:endParaRPr lang="en-US" dirty="0"/>
          </a:p>
        </p:txBody>
      </p:sp>
      <p:pic>
        <p:nvPicPr>
          <p:cNvPr id="27" name="Picture 26"/>
          <p:cNvPicPr>
            <a:picLocks noChangeAspect="1"/>
          </p:cNvPicPr>
          <p:nvPr/>
        </p:nvPicPr>
        <p:blipFill>
          <a:blip r:embed="rId4"/>
          <a:stretch>
            <a:fillRect/>
          </a:stretch>
        </p:blipFill>
        <p:spPr>
          <a:xfrm>
            <a:off x="3507133" y="2542709"/>
            <a:ext cx="3503514" cy="1047619"/>
          </a:xfrm>
          <a:prstGeom prst="rect">
            <a:avLst/>
          </a:prstGeom>
        </p:spPr>
      </p:pic>
      <p:pic>
        <p:nvPicPr>
          <p:cNvPr id="28" name="Picture 27"/>
          <p:cNvPicPr>
            <a:picLocks noChangeAspect="1"/>
          </p:cNvPicPr>
          <p:nvPr/>
        </p:nvPicPr>
        <p:blipFill>
          <a:blip r:embed="rId5"/>
          <a:stretch>
            <a:fillRect/>
          </a:stretch>
        </p:blipFill>
        <p:spPr>
          <a:xfrm>
            <a:off x="3620562" y="4854256"/>
            <a:ext cx="3131045" cy="3946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0" name="Picture 29"/>
          <p:cNvPicPr>
            <a:picLocks noChangeAspect="1"/>
          </p:cNvPicPr>
          <p:nvPr/>
        </p:nvPicPr>
        <p:blipFill>
          <a:blip r:embed="rId6"/>
          <a:stretch>
            <a:fillRect/>
          </a:stretch>
        </p:blipFill>
        <p:spPr>
          <a:xfrm>
            <a:off x="7561298" y="4839518"/>
            <a:ext cx="4235669" cy="4093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 name="Picture 1"/>
          <p:cNvPicPr>
            <a:picLocks noChangeAspect="1"/>
          </p:cNvPicPr>
          <p:nvPr/>
        </p:nvPicPr>
        <p:blipFill>
          <a:blip r:embed="rId7"/>
          <a:stretch>
            <a:fillRect/>
          </a:stretch>
        </p:blipFill>
        <p:spPr>
          <a:xfrm>
            <a:off x="7539238" y="2542709"/>
            <a:ext cx="3209524" cy="1047619"/>
          </a:xfrm>
          <a:prstGeom prst="rect">
            <a:avLst/>
          </a:prstGeom>
        </p:spPr>
      </p:pic>
    </p:spTree>
    <p:extLst>
      <p:ext uri="{BB962C8B-B14F-4D97-AF65-F5344CB8AC3E}">
        <p14:creationId xmlns:p14="http://schemas.microsoft.com/office/powerpoint/2010/main" val="3313561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4597"/>
            <a:ext cx="4193628" cy="6855131"/>
          </a:xfrm>
          <a:solidFill>
            <a:schemeClr val="accent6">
              <a:lumMod val="60000"/>
              <a:lumOff val="40000"/>
            </a:schemeClr>
          </a:solidFill>
        </p:spPr>
        <p:txBody>
          <a:bodyPr>
            <a:normAutofit/>
          </a:bodyPr>
          <a:lstStyle/>
          <a:p>
            <a:pPr algn="ctr"/>
            <a:r>
              <a:rPr lang="en-US" sz="40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Why python?</a:t>
            </a:r>
            <a:endParaRPr lang="fa-IR" sz="40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2" name="Slide Number Placeholder 21"/>
          <p:cNvSpPr>
            <a:spLocks noGrp="1"/>
          </p:cNvSpPr>
          <p:nvPr>
            <p:ph type="sldNum" sz="quarter" idx="12"/>
          </p:nvPr>
        </p:nvSpPr>
        <p:spPr>
          <a:xfrm>
            <a:off x="7883845" y="6475410"/>
            <a:ext cx="311551"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3</a:t>
            </a:fld>
            <a:endParaRPr lang="fa-IR" sz="2000" b="1" dirty="0">
              <a:solidFill>
                <a:schemeClr val="accent6">
                  <a:lumMod val="50000"/>
                </a:schemeClr>
              </a:solidFill>
              <a:cs typeface="B Titr" panose="00000700000000000000" pitchFamily="2" charset="-78"/>
            </a:endParaRPr>
          </a:p>
        </p:txBody>
      </p:sp>
      <p:pic>
        <p:nvPicPr>
          <p:cNvPr id="27" name="Picture 26"/>
          <p:cNvPicPr>
            <a:picLocks noChangeAspect="1"/>
          </p:cNvPicPr>
          <p:nvPr/>
        </p:nvPicPr>
        <p:blipFill>
          <a:blip r:embed="rId3"/>
          <a:stretch>
            <a:fillRect/>
          </a:stretch>
        </p:blipFill>
        <p:spPr>
          <a:xfrm>
            <a:off x="9166560" y="35992"/>
            <a:ext cx="2703442" cy="2095168"/>
          </a:xfrm>
          <a:prstGeom prst="rect">
            <a:avLst/>
          </a:prstGeom>
        </p:spPr>
      </p:pic>
      <p:pic>
        <p:nvPicPr>
          <p:cNvPr id="29" name="Picture 28"/>
          <p:cNvPicPr>
            <a:picLocks noChangeAspect="1"/>
          </p:cNvPicPr>
          <p:nvPr/>
        </p:nvPicPr>
        <p:blipFill>
          <a:blip r:embed="rId4"/>
          <a:stretch>
            <a:fillRect/>
          </a:stretch>
        </p:blipFill>
        <p:spPr>
          <a:xfrm>
            <a:off x="5279168" y="1033969"/>
            <a:ext cx="3735809" cy="1552913"/>
          </a:xfrm>
          <a:prstGeom prst="rect">
            <a:avLst/>
          </a:prstGeom>
        </p:spPr>
      </p:pic>
      <p:pic>
        <p:nvPicPr>
          <p:cNvPr id="23" name="Picture 22"/>
          <p:cNvPicPr>
            <a:picLocks noChangeAspect="1"/>
          </p:cNvPicPr>
          <p:nvPr/>
        </p:nvPicPr>
        <p:blipFill>
          <a:blip r:embed="rId5"/>
          <a:stretch>
            <a:fillRect/>
          </a:stretch>
        </p:blipFill>
        <p:spPr>
          <a:xfrm>
            <a:off x="8604791" y="3001712"/>
            <a:ext cx="3347438" cy="2817900"/>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7585" y="3159148"/>
            <a:ext cx="3160388" cy="1658178"/>
          </a:xfrm>
          <a:prstGeom prst="rect">
            <a:avLst/>
          </a:prstGeom>
          <a:ln>
            <a:noFill/>
          </a:ln>
          <a:effectLst>
            <a:softEdge rad="112500"/>
          </a:effectLst>
        </p:spPr>
      </p:pic>
      <p:pic>
        <p:nvPicPr>
          <p:cNvPr id="30" name="Picture 29"/>
          <p:cNvPicPr>
            <a:picLocks noChangeAspect="1"/>
          </p:cNvPicPr>
          <p:nvPr/>
        </p:nvPicPr>
        <p:blipFill>
          <a:blip r:embed="rId7"/>
          <a:stretch>
            <a:fillRect/>
          </a:stretch>
        </p:blipFill>
        <p:spPr>
          <a:xfrm>
            <a:off x="5351868" y="5075597"/>
            <a:ext cx="3028640" cy="822693"/>
          </a:xfrm>
          <a:prstGeom prst="rect">
            <a:avLst/>
          </a:prstGeom>
        </p:spPr>
      </p:pic>
      <p:pic>
        <p:nvPicPr>
          <p:cNvPr id="13" name="Picture 12"/>
          <p:cNvPicPr>
            <a:picLocks noChangeAspect="1"/>
          </p:cNvPicPr>
          <p:nvPr/>
        </p:nvPicPr>
        <p:blipFill>
          <a:blip r:embed="rId8"/>
          <a:stretch>
            <a:fillRect/>
          </a:stretch>
        </p:blipFill>
        <p:spPr>
          <a:xfrm>
            <a:off x="750364" y="5551754"/>
            <a:ext cx="638598" cy="638598"/>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20" name="Rectangle 19"/>
          <p:cNvSpPr/>
          <p:nvPr/>
        </p:nvSpPr>
        <p:spPr>
          <a:xfrm>
            <a:off x="1682363" y="6313120"/>
            <a:ext cx="10509637" cy="54488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7871243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p:cNvSpPr>
            <a:spLocks noGrp="1"/>
          </p:cNvSpPr>
          <p:nvPr>
            <p:ph type="sldNum" sz="quarter" idx="12"/>
          </p:nvPr>
        </p:nvSpPr>
        <p:spPr>
          <a:xfrm>
            <a:off x="9144000" y="6418092"/>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30</a:t>
            </a:fld>
            <a:endParaRPr lang="fa-IR" sz="2000" b="1" dirty="0">
              <a:solidFill>
                <a:schemeClr val="accent6">
                  <a:lumMod val="50000"/>
                </a:schemeClr>
              </a:solidFill>
              <a:cs typeface="B Titr" panose="00000700000000000000" pitchFamily="2" charset="-78"/>
            </a:endParaRPr>
          </a:p>
        </p:txBody>
      </p:sp>
      <p:sp>
        <p:nvSpPr>
          <p:cNvPr id="6" name="Title 5"/>
          <p:cNvSpPr>
            <a:spLocks noGrp="1"/>
          </p:cNvSpPr>
          <p:nvPr>
            <p:ph type="title"/>
          </p:nvPr>
        </p:nvSpPr>
        <p:spPr>
          <a:xfrm>
            <a:off x="1" y="0"/>
            <a:ext cx="3367144" cy="7003228"/>
          </a:xfrm>
          <a:solidFill>
            <a:schemeClr val="accent6">
              <a:lumMod val="60000"/>
              <a:lumOff val="40000"/>
            </a:schemeClr>
          </a:solidFill>
        </p:spPr>
        <p:txBody>
          <a:bodyPr anchor="t"/>
          <a:lstStyle/>
          <a:p>
            <a:pPr algn="ct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Lists</a:t>
            </a:r>
            <a:endParaRPr lang="fa-IR"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pic>
        <p:nvPicPr>
          <p:cNvPr id="10" name="Picture 9"/>
          <p:cNvPicPr>
            <a:picLocks noChangeAspect="1"/>
          </p:cNvPicPr>
          <p:nvPr/>
        </p:nvPicPr>
        <p:blipFill>
          <a:blip r:embed="rId2"/>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1" name="Rectangle 10"/>
          <p:cNvSpPr/>
          <p:nvPr/>
        </p:nvSpPr>
        <p:spPr>
          <a:xfrm>
            <a:off x="827049" y="6371030"/>
            <a:ext cx="11427372"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	</a:t>
            </a:r>
            <a:r>
              <a:rPr lang="en-US" b="1" dirty="0"/>
              <a:t>	</a:t>
            </a:r>
            <a:r>
              <a:rPr lang="en-US" b="1" dirty="0" smtClean="0"/>
              <a:t>slice indexing in python</a:t>
            </a:r>
            <a:endParaRPr lang="fa-IR" b="1" dirty="0"/>
          </a:p>
        </p:txBody>
      </p:sp>
      <p:sp>
        <p:nvSpPr>
          <p:cNvPr id="13" name="Flowchart: Sequential Access Storage 12"/>
          <p:cNvSpPr/>
          <p:nvPr/>
        </p:nvSpPr>
        <p:spPr>
          <a:xfrm>
            <a:off x="0" y="4832160"/>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4" name="Content Placeholder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17" y="5183423"/>
            <a:ext cx="1405052" cy="1405052"/>
          </a:xfrm>
          <a:prstGeom prst="rect">
            <a:avLst/>
          </a:prstGeom>
        </p:spPr>
      </p:pic>
      <p:pic>
        <p:nvPicPr>
          <p:cNvPr id="15" name="Picture 14"/>
          <p:cNvPicPr>
            <a:picLocks noChangeAspect="1"/>
          </p:cNvPicPr>
          <p:nvPr/>
        </p:nvPicPr>
        <p:blipFill>
          <a:blip r:embed="rId2"/>
          <a:stretch>
            <a:fillRect/>
          </a:stretch>
        </p:blipFill>
        <p:spPr>
          <a:xfrm>
            <a:off x="664453" y="5529186"/>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20" name="Rectangle 19"/>
          <p:cNvSpPr/>
          <p:nvPr/>
        </p:nvSpPr>
        <p:spPr>
          <a:xfrm>
            <a:off x="2692338" y="6366706"/>
            <a:ext cx="8079740"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List in python</a:t>
            </a:r>
            <a:endParaRPr lang="fa-IR" b="1" dirty="0"/>
          </a:p>
        </p:txBody>
      </p:sp>
      <p:sp>
        <p:nvSpPr>
          <p:cNvPr id="16" name="TextBox 15"/>
          <p:cNvSpPr txBox="1"/>
          <p:nvPr/>
        </p:nvSpPr>
        <p:spPr>
          <a:xfrm>
            <a:off x="3507133" y="128176"/>
            <a:ext cx="8105265" cy="8719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a:latin typeface="Adobe Arabic" panose="02040503050201020203" pitchFamily="18" charset="-78"/>
                <a:cs typeface="Adobe Arabic" panose="02040503050201020203" pitchFamily="18" charset="-78"/>
              </a:rPr>
              <a:t>list</a:t>
            </a:r>
            <a:r>
              <a:rPr lang="en-US" dirty="0" err="1">
                <a:solidFill>
                  <a:srgbClr val="FF0000"/>
                </a:solidFill>
                <a:latin typeface="Adobe Arabic" panose="02040503050201020203" pitchFamily="18" charset="-78"/>
                <a:cs typeface="Adobe Arabic" panose="02040503050201020203" pitchFamily="18" charset="-78"/>
              </a:rPr>
              <a:t>.</a:t>
            </a:r>
            <a:r>
              <a:rPr lang="en-US" b="1" dirty="0" err="1">
                <a:solidFill>
                  <a:srgbClr val="FF0000"/>
                </a:solidFill>
                <a:latin typeface="Adobe Arabic" panose="02040503050201020203" pitchFamily="18" charset="-78"/>
                <a:cs typeface="Adobe Arabic" panose="02040503050201020203" pitchFamily="18" charset="-78"/>
              </a:rPr>
              <a:t>insert</a:t>
            </a:r>
            <a:r>
              <a:rPr lang="en-US" dirty="0">
                <a:solidFill>
                  <a:srgbClr val="FF0000"/>
                </a:solidFill>
                <a:latin typeface="Adobe Arabic" panose="02040503050201020203" pitchFamily="18" charset="-78"/>
                <a:cs typeface="Adobe Arabic" panose="02040503050201020203" pitchFamily="18" charset="-78"/>
              </a:rPr>
              <a:t>( </a:t>
            </a:r>
            <a:r>
              <a:rPr lang="en-US" i="1" dirty="0">
                <a:solidFill>
                  <a:srgbClr val="FF0000"/>
                </a:solidFill>
                <a:latin typeface="Adobe Arabic" panose="02040503050201020203" pitchFamily="18" charset="-78"/>
                <a:cs typeface="Adobe Arabic" panose="02040503050201020203" pitchFamily="18" charset="-78"/>
              </a:rPr>
              <a:t>index </a:t>
            </a:r>
            <a:r>
              <a:rPr lang="en-US" dirty="0">
                <a:solidFill>
                  <a:srgbClr val="FF0000"/>
                </a:solidFill>
                <a:latin typeface="Adobe Arabic" panose="02040503050201020203" pitchFamily="18" charset="-78"/>
                <a:cs typeface="Adobe Arabic" panose="02040503050201020203" pitchFamily="18" charset="-78"/>
              </a:rPr>
              <a:t>, </a:t>
            </a:r>
            <a:r>
              <a:rPr lang="en-US" i="1" dirty="0">
                <a:solidFill>
                  <a:srgbClr val="FF0000"/>
                </a:solidFill>
                <a:latin typeface="Adobe Arabic" panose="02040503050201020203" pitchFamily="18" charset="-78"/>
                <a:cs typeface="Adobe Arabic" panose="02040503050201020203" pitchFamily="18" charset="-78"/>
              </a:rPr>
              <a:t>value</a:t>
            </a:r>
            <a:r>
              <a:rPr lang="en-US" dirty="0">
                <a:solidFill>
                  <a:srgbClr val="FF0000"/>
                </a:solidFill>
                <a:latin typeface="Adobe Arabic" panose="02040503050201020203" pitchFamily="18" charset="-78"/>
                <a:cs typeface="Adobe Arabic" panose="02040503050201020203" pitchFamily="18" charset="-78"/>
              </a:rPr>
              <a:t> )</a:t>
            </a:r>
          </a:p>
          <a:p>
            <a:pPr marL="800100" lvl="1" indent="-342900">
              <a:lnSpc>
                <a:spcPct val="150000"/>
              </a:lnSpc>
              <a:buFont typeface="Arial" panose="020B0604020202020204" pitchFamily="34" charset="0"/>
              <a:buChar char="•"/>
            </a:pPr>
            <a:r>
              <a:rPr lang="en-US" dirty="0" smtClean="0">
                <a:latin typeface="Adobe Arabic" panose="02040503050201020203" pitchFamily="18" charset="-78"/>
                <a:cs typeface="Adobe Arabic" panose="02040503050201020203" pitchFamily="18" charset="-78"/>
              </a:rPr>
              <a:t>Insert </a:t>
            </a:r>
            <a:r>
              <a:rPr lang="en-US" dirty="0">
                <a:latin typeface="Adobe Arabic" panose="02040503050201020203" pitchFamily="18" charset="-78"/>
                <a:cs typeface="Adobe Arabic" panose="02040503050201020203" pitchFamily="18" charset="-78"/>
              </a:rPr>
              <a:t>an item at a given position.</a:t>
            </a:r>
            <a:endParaRPr lang="en-US" sz="2400" dirty="0">
              <a:solidFill>
                <a:srgbClr val="7030A0"/>
              </a:solidFill>
              <a:latin typeface="Adobe Arabic" panose="02040503050201020203" pitchFamily="18" charset="-78"/>
              <a:cs typeface="Adobe Arabic" panose="02040503050201020203" pitchFamily="18" charset="-78"/>
            </a:endParaRPr>
          </a:p>
        </p:txBody>
      </p:sp>
      <p:sp>
        <p:nvSpPr>
          <p:cNvPr id="19" name="Rectangle 18"/>
          <p:cNvSpPr/>
          <p:nvPr/>
        </p:nvSpPr>
        <p:spPr>
          <a:xfrm>
            <a:off x="3424134" y="1112656"/>
            <a:ext cx="1326004"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Example 1</a:t>
            </a:r>
            <a:endParaRPr lang="en-US" dirty="0"/>
          </a:p>
        </p:txBody>
      </p:sp>
      <p:sp>
        <p:nvSpPr>
          <p:cNvPr id="21" name="Rectangle 20"/>
          <p:cNvSpPr/>
          <p:nvPr/>
        </p:nvSpPr>
        <p:spPr>
          <a:xfrm>
            <a:off x="8346867" y="1258198"/>
            <a:ext cx="941283"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Output</a:t>
            </a:r>
            <a:endParaRPr lang="en-US" dirty="0"/>
          </a:p>
        </p:txBody>
      </p:sp>
      <p:sp>
        <p:nvSpPr>
          <p:cNvPr id="23" name="Rectangle 22"/>
          <p:cNvSpPr/>
          <p:nvPr/>
        </p:nvSpPr>
        <p:spPr>
          <a:xfrm>
            <a:off x="3507133" y="3993611"/>
            <a:ext cx="1326004"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Example 2</a:t>
            </a:r>
            <a:endParaRPr lang="en-US" dirty="0"/>
          </a:p>
        </p:txBody>
      </p:sp>
      <p:sp>
        <p:nvSpPr>
          <p:cNvPr id="24" name="Rectangle 23"/>
          <p:cNvSpPr/>
          <p:nvPr/>
        </p:nvSpPr>
        <p:spPr>
          <a:xfrm>
            <a:off x="8346866" y="4047157"/>
            <a:ext cx="941283" cy="369332"/>
          </a:xfrm>
          <a:prstGeom prst="rect">
            <a:avLst/>
          </a:prstGeom>
        </p:spPr>
        <p:txBody>
          <a:bodyPr wrap="none">
            <a:spAutoFit/>
          </a:bodyPr>
          <a:lstStyle/>
          <a:p>
            <a:r>
              <a:rPr lang="en-US" b="1" dirty="0" smtClean="0">
                <a:solidFill>
                  <a:srgbClr val="7030A0"/>
                </a:solidFill>
                <a:latin typeface="Arial" panose="020B0604020202020204" pitchFamily="34" charset="0"/>
                <a:cs typeface="Arial" panose="020B0604020202020204" pitchFamily="34" charset="0"/>
              </a:rPr>
              <a:t>Output</a:t>
            </a:r>
            <a:endParaRPr lang="en-US" dirty="0"/>
          </a:p>
        </p:txBody>
      </p:sp>
      <p:pic>
        <p:nvPicPr>
          <p:cNvPr id="25" name="Picture 24"/>
          <p:cNvPicPr>
            <a:picLocks noChangeAspect="1"/>
          </p:cNvPicPr>
          <p:nvPr/>
        </p:nvPicPr>
        <p:blipFill>
          <a:blip r:embed="rId4"/>
          <a:stretch>
            <a:fillRect/>
          </a:stretch>
        </p:blipFill>
        <p:spPr>
          <a:xfrm>
            <a:off x="3507133" y="1481988"/>
            <a:ext cx="3834368" cy="954092"/>
          </a:xfrm>
          <a:prstGeom prst="rect">
            <a:avLst/>
          </a:prstGeom>
        </p:spPr>
      </p:pic>
      <p:pic>
        <p:nvPicPr>
          <p:cNvPr id="26" name="Picture 25"/>
          <p:cNvPicPr>
            <a:picLocks noChangeAspect="1"/>
          </p:cNvPicPr>
          <p:nvPr/>
        </p:nvPicPr>
        <p:blipFill>
          <a:blip r:embed="rId5"/>
          <a:stretch>
            <a:fillRect/>
          </a:stretch>
        </p:blipFill>
        <p:spPr>
          <a:xfrm>
            <a:off x="7945062" y="1735573"/>
            <a:ext cx="3665335" cy="462295"/>
          </a:xfrm>
          <a:prstGeom prst="rect">
            <a:avLst/>
          </a:prstGeom>
        </p:spPr>
      </p:pic>
      <p:sp>
        <p:nvSpPr>
          <p:cNvPr id="2" name="Rectangle 1"/>
          <p:cNvSpPr/>
          <p:nvPr/>
        </p:nvSpPr>
        <p:spPr>
          <a:xfrm>
            <a:off x="3507133" y="2796173"/>
            <a:ext cx="6096000" cy="837345"/>
          </a:xfrm>
          <a:prstGeom prst="rect">
            <a:avLst/>
          </a:prstGeom>
        </p:spPr>
        <p:txBody>
          <a:bodyPr>
            <a:spAutoFit/>
          </a:bodyPr>
          <a:lstStyle/>
          <a:p>
            <a:pPr marL="285750" indent="-285750">
              <a:buFont typeface="Arial" panose="020B0604020202020204" pitchFamily="34" charset="0"/>
              <a:buChar char="•"/>
            </a:pPr>
            <a:r>
              <a:rPr lang="en-US" dirty="0" err="1">
                <a:latin typeface="Adobe Arabic" panose="02040503050201020203" pitchFamily="18" charset="-78"/>
                <a:cs typeface="Adobe Arabic" panose="02040503050201020203" pitchFamily="18" charset="-78"/>
              </a:rPr>
              <a:t>list.</a:t>
            </a:r>
            <a:r>
              <a:rPr lang="en-US" dirty="0" err="1">
                <a:solidFill>
                  <a:srgbClr val="FF0000"/>
                </a:solidFill>
                <a:latin typeface="Adobe Arabic" panose="02040503050201020203" pitchFamily="18" charset="-78"/>
                <a:cs typeface="Adobe Arabic" panose="02040503050201020203" pitchFamily="18" charset="-78"/>
              </a:rPr>
              <a:t>count</a:t>
            </a:r>
            <a:r>
              <a:rPr lang="en-US" dirty="0">
                <a:solidFill>
                  <a:srgbClr val="FF0000"/>
                </a:solidFill>
                <a:latin typeface="Adobe Arabic" panose="02040503050201020203" pitchFamily="18" charset="-78"/>
                <a:cs typeface="Adobe Arabic" panose="02040503050201020203" pitchFamily="18" charset="-78"/>
              </a:rPr>
              <a:t>(x)</a:t>
            </a:r>
          </a:p>
          <a:p>
            <a:pPr marL="742950" lvl="1" indent="-285750">
              <a:lnSpc>
                <a:spcPct val="200000"/>
              </a:lnSpc>
              <a:buFont typeface="Arial" panose="020B0604020202020204" pitchFamily="34" charset="0"/>
              <a:buChar char="•"/>
            </a:pPr>
            <a:r>
              <a:rPr lang="en-US" dirty="0">
                <a:latin typeface="Adobe Arabic" panose="02040503050201020203" pitchFamily="18" charset="-78"/>
                <a:cs typeface="Adobe Arabic" panose="02040503050201020203" pitchFamily="18" charset="-78"/>
              </a:rPr>
              <a:t>Return the number of times x appears in the list.</a:t>
            </a:r>
            <a:endParaRPr lang="fa-IR" dirty="0">
              <a:latin typeface="Adobe Arabic" panose="02040503050201020203" pitchFamily="18" charset="-78"/>
              <a:cs typeface="Adobe Arabic" panose="02040503050201020203" pitchFamily="18" charset="-78"/>
            </a:endParaRPr>
          </a:p>
        </p:txBody>
      </p:sp>
      <p:pic>
        <p:nvPicPr>
          <p:cNvPr id="3" name="Picture 2"/>
          <p:cNvPicPr>
            <a:picLocks noChangeAspect="1"/>
          </p:cNvPicPr>
          <p:nvPr/>
        </p:nvPicPr>
        <p:blipFill>
          <a:blip r:embed="rId6"/>
          <a:stretch>
            <a:fillRect/>
          </a:stretch>
        </p:blipFill>
        <p:spPr>
          <a:xfrm>
            <a:off x="3555325" y="4479344"/>
            <a:ext cx="3514286" cy="695238"/>
          </a:xfrm>
          <a:prstGeom prst="rect">
            <a:avLst/>
          </a:prstGeom>
        </p:spPr>
      </p:pic>
      <p:pic>
        <p:nvPicPr>
          <p:cNvPr id="4" name="Picture 3"/>
          <p:cNvPicPr>
            <a:picLocks noChangeAspect="1"/>
          </p:cNvPicPr>
          <p:nvPr/>
        </p:nvPicPr>
        <p:blipFill>
          <a:blip r:embed="rId7"/>
          <a:stretch>
            <a:fillRect/>
          </a:stretch>
        </p:blipFill>
        <p:spPr>
          <a:xfrm>
            <a:off x="8529373" y="4729836"/>
            <a:ext cx="614627" cy="40187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3832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p:cNvSpPr>
            <a:spLocks noGrp="1"/>
          </p:cNvSpPr>
          <p:nvPr>
            <p:ph type="sldNum" sz="quarter" idx="12"/>
          </p:nvPr>
        </p:nvSpPr>
        <p:spPr>
          <a:xfrm>
            <a:off x="9144000" y="6418092"/>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31</a:t>
            </a:fld>
            <a:endParaRPr lang="fa-IR" sz="2000" b="1" dirty="0">
              <a:solidFill>
                <a:schemeClr val="accent6">
                  <a:lumMod val="50000"/>
                </a:schemeClr>
              </a:solidFill>
              <a:cs typeface="B Titr" panose="00000700000000000000" pitchFamily="2" charset="-78"/>
            </a:endParaRPr>
          </a:p>
        </p:txBody>
      </p:sp>
      <p:sp>
        <p:nvSpPr>
          <p:cNvPr id="6" name="Title 5"/>
          <p:cNvSpPr>
            <a:spLocks noGrp="1"/>
          </p:cNvSpPr>
          <p:nvPr>
            <p:ph type="title"/>
          </p:nvPr>
        </p:nvSpPr>
        <p:spPr>
          <a:xfrm>
            <a:off x="1" y="0"/>
            <a:ext cx="3367144" cy="7003228"/>
          </a:xfrm>
          <a:solidFill>
            <a:schemeClr val="accent6">
              <a:lumMod val="60000"/>
              <a:lumOff val="40000"/>
            </a:schemeClr>
          </a:solidFill>
        </p:spPr>
        <p:txBody>
          <a:bodyPr anchor="t"/>
          <a:lstStyle/>
          <a:p>
            <a:pPr algn="ct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Lists</a:t>
            </a:r>
            <a:endParaRPr lang="fa-IR"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pic>
        <p:nvPicPr>
          <p:cNvPr id="10" name="Picture 9"/>
          <p:cNvPicPr>
            <a:picLocks noChangeAspect="1"/>
          </p:cNvPicPr>
          <p:nvPr/>
        </p:nvPicPr>
        <p:blipFill>
          <a:blip r:embed="rId2"/>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1" name="Rectangle 10"/>
          <p:cNvSpPr/>
          <p:nvPr/>
        </p:nvSpPr>
        <p:spPr>
          <a:xfrm>
            <a:off x="827049" y="6371030"/>
            <a:ext cx="11427372"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	</a:t>
            </a:r>
            <a:r>
              <a:rPr lang="en-US" b="1" dirty="0"/>
              <a:t>	</a:t>
            </a:r>
            <a:r>
              <a:rPr lang="en-US" b="1" dirty="0" smtClean="0"/>
              <a:t>slice indexing in python</a:t>
            </a:r>
            <a:endParaRPr lang="fa-IR" b="1" dirty="0"/>
          </a:p>
        </p:txBody>
      </p:sp>
      <p:sp>
        <p:nvSpPr>
          <p:cNvPr id="13" name="Flowchart: Sequential Access Storage 12"/>
          <p:cNvSpPr/>
          <p:nvPr/>
        </p:nvSpPr>
        <p:spPr>
          <a:xfrm>
            <a:off x="0" y="4832160"/>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4" name="Content Placeholder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17" y="5183423"/>
            <a:ext cx="1405052" cy="1405052"/>
          </a:xfrm>
          <a:prstGeom prst="rect">
            <a:avLst/>
          </a:prstGeom>
        </p:spPr>
      </p:pic>
      <p:pic>
        <p:nvPicPr>
          <p:cNvPr id="15" name="Picture 14"/>
          <p:cNvPicPr>
            <a:picLocks noChangeAspect="1"/>
          </p:cNvPicPr>
          <p:nvPr/>
        </p:nvPicPr>
        <p:blipFill>
          <a:blip r:embed="rId2"/>
          <a:stretch>
            <a:fillRect/>
          </a:stretch>
        </p:blipFill>
        <p:spPr>
          <a:xfrm>
            <a:off x="664453" y="5529186"/>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20" name="Rectangle 19"/>
          <p:cNvSpPr/>
          <p:nvPr/>
        </p:nvSpPr>
        <p:spPr>
          <a:xfrm>
            <a:off x="2692338" y="6366706"/>
            <a:ext cx="8079740"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hlinkClick r:id="rId4"/>
              </a:rPr>
              <a:t>List in python</a:t>
            </a:r>
            <a:endParaRPr lang="fa-IR" b="1" dirty="0"/>
          </a:p>
        </p:txBody>
      </p:sp>
      <p:pic>
        <p:nvPicPr>
          <p:cNvPr id="5" name="Picture 4"/>
          <p:cNvPicPr>
            <a:picLocks noChangeAspect="1"/>
          </p:cNvPicPr>
          <p:nvPr/>
        </p:nvPicPr>
        <p:blipFill>
          <a:blip r:embed="rId5"/>
          <a:stretch>
            <a:fillRect/>
          </a:stretch>
        </p:blipFill>
        <p:spPr>
          <a:xfrm>
            <a:off x="3857295" y="1021039"/>
            <a:ext cx="7278415" cy="4751863"/>
          </a:xfrm>
          <a:prstGeom prst="rect">
            <a:avLst/>
          </a:prstGeom>
        </p:spPr>
      </p:pic>
      <p:sp>
        <p:nvSpPr>
          <p:cNvPr id="7" name="Rectangle 6"/>
          <p:cNvSpPr/>
          <p:nvPr/>
        </p:nvSpPr>
        <p:spPr>
          <a:xfrm>
            <a:off x="3513756" y="397433"/>
            <a:ext cx="7511596" cy="369332"/>
          </a:xfrm>
          <a:prstGeom prst="rect">
            <a:avLst/>
          </a:prstGeom>
        </p:spPr>
        <p:txBody>
          <a:bodyPr wrap="square">
            <a:spAutoFit/>
          </a:bodyPr>
          <a:lstStyle/>
          <a:p>
            <a:r>
              <a:rPr lang="en-US" b="1" dirty="0">
                <a:solidFill>
                  <a:srgbClr val="000000"/>
                </a:solidFill>
                <a:latin typeface="Arial" panose="020B0604020202020204" pitchFamily="34" charset="0"/>
                <a:cs typeface="Arial" panose="020B0604020202020204" pitchFamily="34" charset="0"/>
              </a:rPr>
              <a:t>Python has a set of built-in methods that you can use on lists.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784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p:cNvSpPr>
            <a:spLocks noGrp="1"/>
          </p:cNvSpPr>
          <p:nvPr>
            <p:ph type="sldNum" sz="quarter" idx="12"/>
          </p:nvPr>
        </p:nvSpPr>
        <p:spPr>
          <a:xfrm>
            <a:off x="9144000" y="6418092"/>
            <a:ext cx="639735"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32</a:t>
            </a:fld>
            <a:endParaRPr lang="fa-IR" sz="2000" b="1" dirty="0">
              <a:solidFill>
                <a:schemeClr val="accent6">
                  <a:lumMod val="50000"/>
                </a:schemeClr>
              </a:solidFill>
              <a:cs typeface="B Titr" panose="00000700000000000000" pitchFamily="2" charset="-78"/>
            </a:endParaRPr>
          </a:p>
        </p:txBody>
      </p:sp>
      <p:sp>
        <p:nvSpPr>
          <p:cNvPr id="6" name="Title 5"/>
          <p:cNvSpPr>
            <a:spLocks noGrp="1"/>
          </p:cNvSpPr>
          <p:nvPr>
            <p:ph type="title"/>
          </p:nvPr>
        </p:nvSpPr>
        <p:spPr>
          <a:xfrm>
            <a:off x="1" y="0"/>
            <a:ext cx="3367144" cy="7003228"/>
          </a:xfrm>
          <a:solidFill>
            <a:schemeClr val="accent6">
              <a:lumMod val="60000"/>
              <a:lumOff val="40000"/>
            </a:schemeClr>
          </a:solidFill>
        </p:spPr>
        <p:txBody>
          <a:bodyPr anchor="t"/>
          <a:lstStyle/>
          <a:p>
            <a:pPr algn="ct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
            </a:r>
            <a:b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br>
            <a:r>
              <a:rPr lang="en-US" dirty="0" smtClean="0">
                <a:solidFill>
                  <a:schemeClr val="accent6">
                    <a:lumMod val="50000"/>
                  </a:schemeClr>
                </a:solidFill>
                <a:latin typeface="Adobe Fan Heiti Std B" panose="020B0700000000000000" pitchFamily="34" charset="-128"/>
                <a:ea typeface="Adobe Fan Heiti Std B" panose="020B0700000000000000" pitchFamily="34" charset="-128"/>
              </a:rPr>
              <a:t>Exercise</a:t>
            </a:r>
            <a:endParaRPr lang="fa-IR"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pic>
        <p:nvPicPr>
          <p:cNvPr id="10" name="Picture 9"/>
          <p:cNvPicPr>
            <a:picLocks noChangeAspect="1"/>
          </p:cNvPicPr>
          <p:nvPr/>
        </p:nvPicPr>
        <p:blipFill>
          <a:blip r:embed="rId2"/>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1" name="Rectangle 10"/>
          <p:cNvSpPr/>
          <p:nvPr/>
        </p:nvSpPr>
        <p:spPr>
          <a:xfrm>
            <a:off x="827049" y="6371030"/>
            <a:ext cx="11427372"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t>	</a:t>
            </a:r>
            <a:r>
              <a:rPr lang="en-US" b="1" dirty="0"/>
              <a:t>	</a:t>
            </a:r>
            <a:r>
              <a:rPr lang="en-US" b="1" dirty="0" smtClean="0"/>
              <a:t>slice indexing in python</a:t>
            </a:r>
            <a:endParaRPr lang="fa-IR" b="1" dirty="0"/>
          </a:p>
        </p:txBody>
      </p:sp>
      <p:sp>
        <p:nvSpPr>
          <p:cNvPr id="13" name="Flowchart: Sequential Access Storage 12"/>
          <p:cNvSpPr/>
          <p:nvPr/>
        </p:nvSpPr>
        <p:spPr>
          <a:xfrm>
            <a:off x="0" y="4832160"/>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4" name="Content Placeholder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17" y="5183423"/>
            <a:ext cx="1405052" cy="1405052"/>
          </a:xfrm>
          <a:prstGeom prst="rect">
            <a:avLst/>
          </a:prstGeom>
        </p:spPr>
      </p:pic>
      <p:pic>
        <p:nvPicPr>
          <p:cNvPr id="15" name="Picture 14"/>
          <p:cNvPicPr>
            <a:picLocks noChangeAspect="1"/>
          </p:cNvPicPr>
          <p:nvPr/>
        </p:nvPicPr>
        <p:blipFill>
          <a:blip r:embed="rId2"/>
          <a:stretch>
            <a:fillRect/>
          </a:stretch>
        </p:blipFill>
        <p:spPr>
          <a:xfrm>
            <a:off x="664453" y="5529186"/>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20" name="Rectangle 19"/>
          <p:cNvSpPr/>
          <p:nvPr/>
        </p:nvSpPr>
        <p:spPr>
          <a:xfrm>
            <a:off x="2692338" y="6366706"/>
            <a:ext cx="8079740"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endParaRPr lang="fa-IR" b="1" dirty="0"/>
          </a:p>
        </p:txBody>
      </p:sp>
      <p:sp>
        <p:nvSpPr>
          <p:cNvPr id="7" name="Rectangle 6"/>
          <p:cNvSpPr/>
          <p:nvPr/>
        </p:nvSpPr>
        <p:spPr>
          <a:xfrm>
            <a:off x="3513756" y="518958"/>
            <a:ext cx="7511596" cy="4678204"/>
          </a:xfrm>
          <a:prstGeom prst="rect">
            <a:avLst/>
          </a:prstGeom>
        </p:spPr>
        <p:txBody>
          <a:bodyPr wrap="square">
            <a:spAutoFit/>
          </a:bodyPr>
          <a:lstStyle/>
          <a:p>
            <a:pPr marL="285750" indent="-285750">
              <a:spcAft>
                <a:spcPts val="1200"/>
              </a:spcAft>
              <a:buFont typeface="Arial" panose="020B0604020202020204" pitchFamily="34" charset="0"/>
              <a:buChar char="•"/>
            </a:pPr>
            <a:r>
              <a:rPr lang="en-US" b="1" dirty="0">
                <a:latin typeface="Arial" panose="020B0604020202020204" pitchFamily="34" charset="0"/>
                <a:cs typeface="Arial" panose="020B0604020202020204" pitchFamily="34" charset="0"/>
              </a:rPr>
              <a:t>Write these programs in your IDE and push these codes in your </a:t>
            </a:r>
            <a:r>
              <a:rPr lang="en-US" b="1" dirty="0" err="1">
                <a:latin typeface="Arial" panose="020B0604020202020204" pitchFamily="34" charset="0"/>
                <a:cs typeface="Arial" panose="020B0604020202020204" pitchFamily="34" charset="0"/>
                <a:hlinkClick r:id="rId4"/>
              </a:rPr>
              <a:t>github</a:t>
            </a:r>
            <a:r>
              <a:rPr lang="en-US" b="1" dirty="0">
                <a:latin typeface="Arial" panose="020B0604020202020204" pitchFamily="34" charset="0"/>
                <a:cs typeface="Arial" panose="020B0604020202020204" pitchFamily="34" charset="0"/>
              </a:rPr>
              <a:t> account</a:t>
            </a:r>
          </a:p>
          <a:p>
            <a:pPr marL="742950" lvl="1" indent="-285750">
              <a:lnSpc>
                <a:spcPct val="200000"/>
              </a:lnSpc>
              <a:buFont typeface="Arial" panose="020B0604020202020204" pitchFamily="34" charset="0"/>
              <a:buChar char="•"/>
            </a:pPr>
            <a:r>
              <a:rPr lang="en-US" b="1" dirty="0" smtClean="0">
                <a:solidFill>
                  <a:srgbClr val="000000"/>
                </a:solidFill>
                <a:latin typeface="Arial" panose="020B0604020202020204" pitchFamily="34" charset="0"/>
                <a:cs typeface="Arial" panose="020B0604020202020204" pitchFamily="34" charset="0"/>
              </a:rPr>
              <a:t>Complete the operator section in </a:t>
            </a:r>
            <a:r>
              <a:rPr lang="en-US" b="1" dirty="0" err="1" smtClean="0">
                <a:solidFill>
                  <a:srgbClr val="000000"/>
                </a:solidFill>
                <a:latin typeface="Arial" panose="020B0604020202020204" pitchFamily="34" charset="0"/>
                <a:cs typeface="Arial" panose="020B0604020202020204" pitchFamily="34" charset="0"/>
                <a:hlinkClick r:id="rId5"/>
              </a:rPr>
              <a:t>geekforgeek</a:t>
            </a:r>
            <a:endParaRPr lang="en-US" b="1" dirty="0" smtClean="0">
              <a:solidFill>
                <a:srgbClr val="000000"/>
              </a:solidFill>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lang="en-US" b="1" dirty="0" smtClean="0">
                <a:solidFill>
                  <a:srgbClr val="000000"/>
                </a:solidFill>
                <a:latin typeface="Arial" panose="020B0604020202020204" pitchFamily="34" charset="0"/>
                <a:cs typeface="Arial" panose="020B0604020202020204" pitchFamily="34" charset="0"/>
              </a:rPr>
              <a:t>Complete taking input section from user in </a:t>
            </a:r>
            <a:r>
              <a:rPr lang="en-US" b="1" dirty="0" err="1" smtClean="0">
                <a:solidFill>
                  <a:srgbClr val="000000"/>
                </a:solidFill>
                <a:latin typeface="Arial" panose="020B0604020202020204" pitchFamily="34" charset="0"/>
                <a:cs typeface="Arial" panose="020B0604020202020204" pitchFamily="34" charset="0"/>
                <a:hlinkClick r:id="rId6"/>
              </a:rPr>
              <a:t>geekforgeek</a:t>
            </a:r>
            <a:endParaRPr lang="en-US" b="1" dirty="0" smtClean="0">
              <a:solidFill>
                <a:srgbClr val="000000"/>
              </a:solidFill>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lang="en-US" b="1" dirty="0" smtClean="0">
                <a:solidFill>
                  <a:srgbClr val="000000"/>
                </a:solidFill>
                <a:latin typeface="Arial" panose="020B0604020202020204" pitchFamily="34" charset="0"/>
                <a:cs typeface="Arial" panose="020B0604020202020204" pitchFamily="34" charset="0"/>
              </a:rPr>
              <a:t>Complete output formatting section in </a:t>
            </a:r>
            <a:r>
              <a:rPr lang="en-US" b="1" dirty="0" err="1" smtClean="0">
                <a:solidFill>
                  <a:srgbClr val="000000"/>
                </a:solidFill>
                <a:latin typeface="Arial" panose="020B0604020202020204" pitchFamily="34" charset="0"/>
                <a:cs typeface="Arial" panose="020B0604020202020204" pitchFamily="34" charset="0"/>
                <a:hlinkClick r:id="rId7"/>
              </a:rPr>
              <a:t>geekforgeek</a:t>
            </a:r>
            <a:endParaRPr lang="en-US" b="1" dirty="0" smtClean="0">
              <a:solidFill>
                <a:srgbClr val="000000"/>
              </a:solidFill>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lang="en-US" b="1" dirty="0" smtClean="0">
                <a:latin typeface="Arial" panose="020B0604020202020204" pitchFamily="34" charset="0"/>
                <a:cs typeface="Arial" panose="020B0604020202020204" pitchFamily="34" charset="0"/>
              </a:rPr>
              <a:t>Complete string section in </a:t>
            </a:r>
            <a:r>
              <a:rPr lang="en-US" b="1" dirty="0" err="1" smtClean="0">
                <a:latin typeface="Arial" panose="020B0604020202020204" pitchFamily="34" charset="0"/>
                <a:cs typeface="Arial" panose="020B0604020202020204" pitchFamily="34" charset="0"/>
                <a:hlinkClick r:id="rId8"/>
              </a:rPr>
              <a:t>geekforgeek</a:t>
            </a:r>
            <a:endParaRPr lang="en-US" b="1" dirty="0" smtClean="0">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lang="en-US" b="1" dirty="0" smtClean="0">
                <a:latin typeface="Arial" panose="020B0604020202020204" pitchFamily="34" charset="0"/>
                <a:cs typeface="Arial" panose="020B0604020202020204" pitchFamily="34" charset="0"/>
              </a:rPr>
              <a:t>Complete tuple section in </a:t>
            </a:r>
            <a:r>
              <a:rPr lang="en-US" b="1" dirty="0" err="1" smtClean="0">
                <a:latin typeface="Arial" panose="020B0604020202020204" pitchFamily="34" charset="0"/>
                <a:cs typeface="Arial" panose="020B0604020202020204" pitchFamily="34" charset="0"/>
                <a:hlinkClick r:id="rId9"/>
              </a:rPr>
              <a:t>geekforgeek</a:t>
            </a:r>
            <a:endParaRPr lang="en-US" b="1" dirty="0" smtClean="0">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lang="en-US" b="1" dirty="0" smtClean="0">
                <a:latin typeface="Arial" panose="020B0604020202020204" pitchFamily="34" charset="0"/>
                <a:cs typeface="Arial" panose="020B0604020202020204" pitchFamily="34" charset="0"/>
              </a:rPr>
              <a:t>Complete list section in </a:t>
            </a:r>
            <a:r>
              <a:rPr lang="en-US" b="1" dirty="0" err="1" smtClean="0">
                <a:latin typeface="Arial" panose="020B0604020202020204" pitchFamily="34" charset="0"/>
                <a:cs typeface="Arial" panose="020B0604020202020204" pitchFamily="34" charset="0"/>
                <a:hlinkClick r:id="rId10"/>
              </a:rPr>
              <a:t>geekforgeek</a:t>
            </a:r>
            <a:endParaRPr lang="en-US" b="1" dirty="0" smtClean="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US" b="1" dirty="0" smtClean="0">
                <a:latin typeface="Arial" panose="020B0604020202020204" pitchFamily="34" charset="0"/>
                <a:cs typeface="Arial" panose="020B0604020202020204" pitchFamily="34" charset="0"/>
              </a:rPr>
              <a:t>Please share me your codes (</a:t>
            </a:r>
            <a:r>
              <a:rPr lang="en-US" sz="1600" b="1" dirty="0" smtClean="0">
                <a:solidFill>
                  <a:srgbClr val="7030A0"/>
                </a:solidFill>
                <a:latin typeface="Arial" panose="020B0604020202020204" pitchFamily="34" charset="0"/>
                <a:cs typeface="Arial" panose="020B0604020202020204" pitchFamily="34" charset="0"/>
              </a:rPr>
              <a:t>anbaee.ac@gmail.com</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914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59110" y="0"/>
            <a:ext cx="7632890" cy="636734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spcBef>
                <a:spcPts val="600"/>
              </a:spcBef>
              <a:buFont typeface="Wingdings" panose="05000000000000000000" pitchFamily="2" charset="2"/>
              <a:buChar char="§"/>
            </a:pPr>
            <a:endParaRPr lang="en-US" sz="20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endParaRPr>
          </a:p>
          <a:p>
            <a:pPr marL="800100" lvl="1" indent="-342900">
              <a:lnSpc>
                <a:spcPct val="150000"/>
              </a:lnSpc>
              <a:spcBef>
                <a:spcPts val="600"/>
              </a:spcBef>
              <a:buFont typeface="Wingdings" panose="05000000000000000000" pitchFamily="2" charset="2"/>
              <a:buChar char="§"/>
            </a:pPr>
            <a:r>
              <a:rPr lang="en-US" sz="20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Highly </a:t>
            </a: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readable language</a:t>
            </a:r>
          </a:p>
          <a:p>
            <a:pPr marL="800100" lvl="1" indent="-342900">
              <a:lnSpc>
                <a:spcPct val="150000"/>
              </a:lnSpc>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Less syntactic exceptions</a:t>
            </a:r>
          </a:p>
          <a:p>
            <a:pPr marL="800100" lvl="1" indent="-342900">
              <a:lnSpc>
                <a:spcPct val="150000"/>
              </a:lnSpc>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Superior string manipulation</a:t>
            </a:r>
          </a:p>
          <a:p>
            <a:pPr marL="800100" lvl="1" indent="-342900">
              <a:lnSpc>
                <a:spcPct val="150000"/>
              </a:lnSpc>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Elegant and dynamic typing</a:t>
            </a:r>
          </a:p>
          <a:p>
            <a:pPr marL="800100" lvl="1" indent="-342900">
              <a:lnSpc>
                <a:spcPct val="150000"/>
              </a:lnSpc>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Ideal for scripting and rapid application</a:t>
            </a:r>
          </a:p>
          <a:p>
            <a:pPr marL="800100" lvl="1" indent="-342900">
              <a:lnSpc>
                <a:spcPct val="150000"/>
              </a:lnSpc>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Fit for many platforms</a:t>
            </a:r>
          </a:p>
          <a:p>
            <a:pPr marL="800100" lvl="1" indent="-342900">
              <a:lnSpc>
                <a:spcPct val="150000"/>
              </a:lnSpc>
              <a:spcBef>
                <a:spcPts val="600"/>
              </a:spcBef>
              <a:buFont typeface="Wingdings" panose="05000000000000000000" pitchFamily="2" charset="2"/>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Free and free IDE</a:t>
            </a:r>
          </a:p>
          <a:p>
            <a:pPr algn="ctr"/>
            <a:endParaRPr lang="en-US" dirty="0"/>
          </a:p>
        </p:txBody>
      </p:sp>
      <p:sp>
        <p:nvSpPr>
          <p:cNvPr id="2" name="Title 1"/>
          <p:cNvSpPr>
            <a:spLocks noGrp="1"/>
          </p:cNvSpPr>
          <p:nvPr>
            <p:ph type="title"/>
          </p:nvPr>
        </p:nvSpPr>
        <p:spPr>
          <a:xfrm>
            <a:off x="-90172" y="0"/>
            <a:ext cx="4283800" cy="6857999"/>
          </a:xfrm>
          <a:solidFill>
            <a:schemeClr val="accent6">
              <a:lumMod val="60000"/>
              <a:lumOff val="40000"/>
            </a:schemeClr>
          </a:solidFill>
        </p:spPr>
        <p:txBody>
          <a:bodyPr>
            <a:normAutofit/>
          </a:bodyPr>
          <a:lstStyle/>
          <a:p>
            <a:pPr algn="ct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How Python work ?</a:t>
            </a:r>
            <a:endParaRPr lang="fa-IR"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20" name="Rectangle 19"/>
          <p:cNvSpPr/>
          <p:nvPr/>
        </p:nvSpPr>
        <p:spPr>
          <a:xfrm>
            <a:off x="1751483" y="6367346"/>
            <a:ext cx="10440517" cy="4906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600" u="sng" dirty="0" smtClean="0">
                <a:solidFill>
                  <a:schemeClr val="accent6">
                    <a:lumMod val="40000"/>
                    <a:lumOff val="60000"/>
                  </a:schemeClr>
                </a:solidFill>
                <a:hlinkClick r:id="rId3"/>
              </a:rPr>
              <a:t>Interesting Podcast : python past, present and future with Guido Van Rossum </a:t>
            </a:r>
            <a:endParaRPr lang="fa-IR" sz="1600" u="sng" dirty="0">
              <a:solidFill>
                <a:schemeClr val="accent6">
                  <a:lumMod val="40000"/>
                  <a:lumOff val="60000"/>
                </a:schemeClr>
              </a:solidFill>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2" name="Slide Number Placeholder 21"/>
          <p:cNvSpPr>
            <a:spLocks noGrp="1"/>
          </p:cNvSpPr>
          <p:nvPr>
            <p:ph type="sldNum" sz="quarter" idx="12"/>
          </p:nvPr>
        </p:nvSpPr>
        <p:spPr>
          <a:xfrm>
            <a:off x="8669438" y="6413397"/>
            <a:ext cx="311551"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4</a:t>
            </a:fld>
            <a:endParaRPr lang="fa-IR" sz="2000" b="1" dirty="0">
              <a:solidFill>
                <a:schemeClr val="accent6">
                  <a:lumMod val="50000"/>
                </a:schemeClr>
              </a:solidFill>
              <a:cs typeface="B Titr" panose="00000700000000000000" pitchFamily="2" charset="-78"/>
            </a:endParaRPr>
          </a:p>
        </p:txBody>
      </p:sp>
      <p:pic>
        <p:nvPicPr>
          <p:cNvPr id="5" name="Picture 4"/>
          <p:cNvPicPr>
            <a:picLocks noChangeAspect="1"/>
          </p:cNvPicPr>
          <p:nvPr/>
        </p:nvPicPr>
        <p:blipFill>
          <a:blip r:embed="rId5"/>
          <a:stretch>
            <a:fillRect/>
          </a:stretch>
        </p:blipFill>
        <p:spPr>
          <a:xfrm>
            <a:off x="5396344" y="4350948"/>
            <a:ext cx="5958421" cy="1885328"/>
          </a:xfrm>
          <a:prstGeom prst="rect">
            <a:avLst/>
          </a:prstGeom>
        </p:spPr>
      </p:pic>
      <p:pic>
        <p:nvPicPr>
          <p:cNvPr id="11" name="Picture 10"/>
          <p:cNvPicPr>
            <a:picLocks noChangeAspect="1"/>
          </p:cNvPicPr>
          <p:nvPr/>
        </p:nvPicPr>
        <p:blipFill>
          <a:blip r:embed="rId6"/>
          <a:stretch>
            <a:fillRect/>
          </a:stretch>
        </p:blipFill>
        <p:spPr>
          <a:xfrm>
            <a:off x="693890" y="5488913"/>
            <a:ext cx="697497" cy="697497"/>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77479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21544" y="0"/>
            <a:ext cx="7698592" cy="640080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1151" y="0"/>
            <a:ext cx="4148939" cy="6802268"/>
          </a:xfrm>
          <a:solidFill>
            <a:schemeClr val="accent6">
              <a:lumMod val="60000"/>
              <a:lumOff val="40000"/>
            </a:schemeClr>
          </a:solidFill>
        </p:spPr>
        <p:txBody>
          <a:bodyPr anchor="t">
            <a:normAutofit/>
          </a:bodyPr>
          <a:lstStyle/>
          <a:p>
            <a:pPr algn="ctr"/>
            <a:r>
              <a:rPr lang="en-US" sz="40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t>
            </a:r>
            <a:br>
              <a:rPr lang="en-US" sz="40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40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40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40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40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40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40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40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How install?</a:t>
            </a:r>
            <a:br>
              <a:rPr lang="en-US" sz="40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40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r>
            <a:br>
              <a:rPr lang="en-US" sz="40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40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what IDE?</a:t>
            </a:r>
            <a:endParaRPr lang="fa-IR" sz="40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751483" y="6400801"/>
            <a:ext cx="10440518" cy="45719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sp>
        <p:nvSpPr>
          <p:cNvPr id="22" name="Slide Number Placeholder 21"/>
          <p:cNvSpPr>
            <a:spLocks noGrp="1"/>
          </p:cNvSpPr>
          <p:nvPr>
            <p:ph type="sldNum" sz="quarter" idx="12"/>
          </p:nvPr>
        </p:nvSpPr>
        <p:spPr>
          <a:xfrm>
            <a:off x="11609408" y="6471739"/>
            <a:ext cx="311551" cy="365125"/>
          </a:xfrm>
        </p:spPr>
        <p:txBody>
          <a:bodyPr/>
          <a:lstStyle/>
          <a:p>
            <a:fld id="{86A028B1-8A4C-4B76-AB7F-D607D9C05CCB}" type="slidenum">
              <a:rPr lang="fa-IR" sz="1800" b="1" smtClean="0">
                <a:solidFill>
                  <a:schemeClr val="accent6">
                    <a:lumMod val="50000"/>
                  </a:schemeClr>
                </a:solidFill>
                <a:cs typeface="B Titr" panose="00000700000000000000" pitchFamily="2" charset="-78"/>
              </a:rPr>
              <a:t>5</a:t>
            </a:fld>
            <a:endParaRPr lang="fa-IR" sz="1800" b="1" dirty="0">
              <a:solidFill>
                <a:schemeClr val="accent6">
                  <a:lumMod val="50000"/>
                </a:schemeClr>
              </a:solidFill>
              <a:cs typeface="B Titr" panose="00000700000000000000" pitchFamily="2" charset="-78"/>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61" y="3397810"/>
            <a:ext cx="1862598" cy="968300"/>
          </a:xfrm>
          <a:prstGeom prst="rect">
            <a:avLst/>
          </a:prstGeom>
        </p:spPr>
      </p:pic>
      <p:pic>
        <p:nvPicPr>
          <p:cNvPr id="9218" name="Picture 2" descr="Image result for pycharm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5455" y="95882"/>
            <a:ext cx="1896739" cy="8980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9838816" y="1078873"/>
            <a:ext cx="1878665" cy="947694"/>
          </a:xfrm>
          <a:prstGeom prst="rect">
            <a:avLst/>
          </a:prstGeom>
        </p:spPr>
      </p:pic>
      <p:pic>
        <p:nvPicPr>
          <p:cNvPr id="10" name="Picture 9"/>
          <p:cNvPicPr>
            <a:picLocks noChangeAspect="1"/>
          </p:cNvPicPr>
          <p:nvPr/>
        </p:nvPicPr>
        <p:blipFill>
          <a:blip r:embed="rId6"/>
          <a:stretch>
            <a:fillRect/>
          </a:stretch>
        </p:blipFill>
        <p:spPr>
          <a:xfrm>
            <a:off x="733974" y="5562450"/>
            <a:ext cx="617329" cy="61732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4653825" y="1100251"/>
            <a:ext cx="4635833" cy="400110"/>
          </a:xfrm>
          <a:prstGeom prst="rect">
            <a:avLst/>
          </a:prstGeom>
          <a:noFill/>
        </p:spPr>
        <p:txBody>
          <a:bodyPr wrap="square" rtlCol="0">
            <a:spAutoFit/>
          </a:bodyPr>
          <a:lstStyle/>
          <a:p>
            <a:pPr marL="457200" indent="-457200">
              <a:buFont typeface="Arial" panose="020B0604020202020204" pitchFamily="34" charset="0"/>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Repl.it </a:t>
            </a:r>
            <a:r>
              <a:rPr lang="en-US" sz="20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a:t>
            </a:r>
            <a:r>
              <a:rPr lang="en-US" sz="2000"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a:t>
            </a:r>
            <a:r>
              <a:rPr lang="en-US"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Online </a:t>
            </a:r>
            <a:r>
              <a:rPr lang="en-US"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Python </a:t>
            </a:r>
            <a:r>
              <a:rPr lang="en-US"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code IDE)</a:t>
            </a:r>
            <a:endParaRPr lang="en-US"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3" name="TextBox 12"/>
          <p:cNvSpPr txBox="1"/>
          <p:nvPr/>
        </p:nvSpPr>
        <p:spPr>
          <a:xfrm>
            <a:off x="4500265" y="1824604"/>
            <a:ext cx="7856491" cy="435503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Anaconda Navigator</a:t>
            </a:r>
          </a:p>
          <a:p>
            <a:pPr marL="800100" lvl="1" indent="-342900">
              <a:lnSpc>
                <a:spcPct val="150000"/>
              </a:lnSpc>
              <a:buFont typeface="Arial" panose="020B0604020202020204" pitchFamily="34" charset="0"/>
              <a:buChar char="•"/>
            </a:pPr>
            <a:r>
              <a:rPr lang="en-US" sz="2000" dirty="0" err="1">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Spyder</a:t>
            </a:r>
            <a:r>
              <a:rPr lang="en-US" sz="2000"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a:t>
            </a:r>
            <a:r>
              <a:rPr lang="en-US" sz="2000"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suitable for code debugging </a:t>
            </a:r>
            <a:r>
              <a:rPr lang="en-US" sz="1600"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a:t>
            </a:r>
            <a:r>
              <a:rPr lang="en-US" sz="1600" dirty="0" smtClean="0">
                <a:solidFill>
                  <a:srgbClr val="7030A0"/>
                </a:solidFill>
                <a:latin typeface="Arial" panose="020B0604020202020204" pitchFamily="34" charset="0"/>
                <a:ea typeface="Adobe Gothic Std B" panose="020B0800000000000000" pitchFamily="34" charset="-128"/>
                <a:cs typeface="Arial" panose="020B0604020202020204" pitchFamily="34" charset="0"/>
              </a:rPr>
              <a:t>Recommended for </a:t>
            </a:r>
            <a:r>
              <a:rPr lang="en-US" sz="1600" dirty="0" err="1" smtClean="0">
                <a:solidFill>
                  <a:srgbClr val="7030A0"/>
                </a:solidFill>
                <a:latin typeface="Arial" panose="020B0604020202020204" pitchFamily="34" charset="0"/>
                <a:ea typeface="Adobe Gothic Std B" panose="020B0800000000000000" pitchFamily="34" charset="-128"/>
                <a:cs typeface="Arial" panose="020B0604020202020204" pitchFamily="34" charset="0"/>
              </a:rPr>
              <a:t>beginers</a:t>
            </a:r>
            <a:r>
              <a:rPr lang="en-US" sz="1600"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a:t>
            </a:r>
            <a:endParaRPr lang="en-US" sz="1600"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endParaRPr>
          </a:p>
          <a:p>
            <a:pPr marL="800100" lvl="1" indent="-342900">
              <a:lnSpc>
                <a:spcPct val="150000"/>
              </a:lnSpc>
              <a:buFont typeface="Arial" panose="020B0604020202020204" pitchFamily="34" charset="0"/>
              <a:buChar char="•"/>
            </a:pPr>
            <a:r>
              <a:rPr lang="en-US" sz="2000"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Jupiter Notebook for code </a:t>
            </a:r>
            <a:r>
              <a:rPr lang="en-US" sz="2000"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representation</a:t>
            </a:r>
          </a:p>
          <a:p>
            <a:pPr marL="800100" lvl="1" indent="-342900">
              <a:lnSpc>
                <a:spcPct val="150000"/>
              </a:lnSpc>
              <a:buFont typeface="Arial" panose="020B0604020202020204" pitchFamily="34" charset="0"/>
              <a:buChar char="•"/>
            </a:pPr>
            <a:endPar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endParaRPr>
          </a:p>
          <a:p>
            <a:pPr marL="342900" indent="-342900">
              <a:lnSpc>
                <a:spcPct val="150000"/>
              </a:lnSpc>
              <a:buFont typeface="Arial" panose="020B0604020202020204" pitchFamily="34" charset="0"/>
              <a:buChar char="•"/>
            </a:pPr>
            <a:r>
              <a:rPr lang="en-US" sz="2000" b="1" dirty="0" err="1"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Misrosoft</a:t>
            </a:r>
            <a:r>
              <a:rPr lang="en-US" sz="2000" b="1"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Visual Studio Code</a:t>
            </a:r>
          </a:p>
          <a:p>
            <a:pPr marL="1257300" lvl="2" indent="-342900">
              <a:lnSpc>
                <a:spcPct val="150000"/>
              </a:lnSpc>
              <a:buFont typeface="Arial" panose="020B0604020202020204" pitchFamily="34" charset="0"/>
              <a:buChar char="•"/>
            </a:pPr>
            <a:r>
              <a:rPr lang="en-US" sz="2000" dirty="0" err="1"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Suppport</a:t>
            </a:r>
            <a:r>
              <a:rPr lang="en-US" sz="2000"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Jupiter Notebook (.</a:t>
            </a:r>
            <a:r>
              <a:rPr lang="en-US" sz="2000" dirty="0" err="1"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ipynb</a:t>
            </a:r>
            <a:r>
              <a:rPr lang="en-US" sz="2000"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a:t>
            </a:r>
          </a:p>
          <a:p>
            <a:pPr marL="1257300" lvl="2" indent="-342900">
              <a:lnSpc>
                <a:spcPct val="150000"/>
              </a:lnSpc>
              <a:buFont typeface="Arial" panose="020B0604020202020204" pitchFamily="34" charset="0"/>
              <a:buChar char="•"/>
            </a:pPr>
            <a:r>
              <a:rPr lang="en-US" sz="2000"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Use Windows PowerShell for terminal</a:t>
            </a:r>
          </a:p>
          <a:p>
            <a:pPr marL="1257300" lvl="2" indent="-342900">
              <a:lnSpc>
                <a:spcPct val="150000"/>
              </a:lnSpc>
              <a:buFont typeface="Arial" panose="020B0604020202020204" pitchFamily="34" charset="0"/>
              <a:buChar char="•"/>
            </a:pPr>
            <a:r>
              <a:rPr lang="en-US" sz="2000"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Access to </a:t>
            </a:r>
            <a:r>
              <a:rPr lang="en-US" sz="2000" dirty="0" err="1"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git</a:t>
            </a:r>
            <a:r>
              <a:rPr lang="en-US" sz="2000" dirty="0" smtClean="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in terminal</a:t>
            </a:r>
          </a:p>
          <a:p>
            <a:pPr lvl="1">
              <a:lnSpc>
                <a:spcPct val="150000"/>
              </a:lnSpc>
            </a:pPr>
            <a:r>
              <a:rPr lang="en-US" dirty="0" smtClean="0">
                <a:solidFill>
                  <a:schemeClr val="accent6">
                    <a:lumMod val="40000"/>
                    <a:lumOff val="60000"/>
                  </a:schemeClr>
                </a:solidFill>
                <a:hlinkClick r:id="rId7"/>
              </a:rPr>
              <a:t>Install </a:t>
            </a:r>
            <a:r>
              <a:rPr lang="en-US" dirty="0">
                <a:solidFill>
                  <a:schemeClr val="accent6">
                    <a:lumMod val="40000"/>
                    <a:lumOff val="60000"/>
                  </a:schemeClr>
                </a:solidFill>
                <a:hlinkClick r:id="rId7"/>
              </a:rPr>
              <a:t>Microsoft VS Code</a:t>
            </a:r>
            <a:r>
              <a:rPr lang="en-US" dirty="0">
                <a:solidFill>
                  <a:schemeClr val="accent6">
                    <a:lumMod val="40000"/>
                    <a:lumOff val="60000"/>
                  </a:schemeClr>
                </a:solidFill>
              </a:rPr>
              <a:t> </a:t>
            </a:r>
          </a:p>
        </p:txBody>
      </p:sp>
      <p:sp>
        <p:nvSpPr>
          <p:cNvPr id="14" name="TextBox 13"/>
          <p:cNvSpPr txBox="1"/>
          <p:nvPr/>
        </p:nvSpPr>
        <p:spPr>
          <a:xfrm>
            <a:off x="4635354" y="247222"/>
            <a:ext cx="3997124" cy="61241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err="1">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PyCharm</a:t>
            </a:r>
            <a:r>
              <a:rPr lang="en-US" sz="20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a:t>
            </a:r>
          </a:p>
        </p:txBody>
      </p:sp>
      <p:sp>
        <p:nvSpPr>
          <p:cNvPr id="7" name="Rectangle 6"/>
          <p:cNvSpPr/>
          <p:nvPr/>
        </p:nvSpPr>
        <p:spPr>
          <a:xfrm>
            <a:off x="4578145" y="3334131"/>
            <a:ext cx="4552593" cy="369332"/>
          </a:xfrm>
          <a:prstGeom prst="rect">
            <a:avLst/>
          </a:prstGeom>
        </p:spPr>
        <p:txBody>
          <a:bodyPr wrap="none">
            <a:spAutoFit/>
          </a:bodyPr>
          <a:lstStyle/>
          <a:p>
            <a:pPr lvl="1"/>
            <a:r>
              <a:rPr lang="en-US" dirty="0">
                <a:solidFill>
                  <a:schemeClr val="accent6">
                    <a:lumMod val="40000"/>
                    <a:lumOff val="60000"/>
                  </a:schemeClr>
                </a:solidFill>
                <a:hlinkClick r:id="rId8"/>
              </a:rPr>
              <a:t>https://www.anaconda.com/distribution/</a:t>
            </a:r>
            <a:endParaRPr lang="fa-IR" dirty="0">
              <a:solidFill>
                <a:schemeClr val="accent6">
                  <a:lumMod val="40000"/>
                  <a:lumOff val="60000"/>
                </a:schemeClr>
              </a:solidFill>
            </a:endParaRPr>
          </a:p>
        </p:txBody>
      </p:sp>
      <p:sp>
        <p:nvSpPr>
          <p:cNvPr id="8" name="Rectangle 7"/>
          <p:cNvSpPr/>
          <p:nvPr/>
        </p:nvSpPr>
        <p:spPr>
          <a:xfrm>
            <a:off x="4876916" y="1449555"/>
            <a:ext cx="1746693" cy="400110"/>
          </a:xfrm>
          <a:prstGeom prst="rect">
            <a:avLst/>
          </a:prstGeom>
        </p:spPr>
        <p:txBody>
          <a:bodyPr wrap="square">
            <a:spAutoFit/>
          </a:bodyPr>
          <a:lstStyle/>
          <a:p>
            <a:pPr lvl="1"/>
            <a:r>
              <a:rPr lang="en-US" dirty="0">
                <a:solidFill>
                  <a:schemeClr val="accent6">
                    <a:lumMod val="40000"/>
                    <a:lumOff val="60000"/>
                  </a:schemeClr>
                </a:solidFill>
                <a:hlinkClick r:id="rId9"/>
              </a:rPr>
              <a:t>www.repl.it</a:t>
            </a:r>
            <a:r>
              <a:rPr lang="en-US" sz="2000" dirty="0">
                <a:latin typeface="Adobe Arabic"/>
              </a:rPr>
              <a:t> </a:t>
            </a:r>
          </a:p>
        </p:txBody>
      </p:sp>
      <p:pic>
        <p:nvPicPr>
          <p:cNvPr id="9" name="Picture 8"/>
          <p:cNvPicPr>
            <a:picLocks noChangeAspect="1"/>
          </p:cNvPicPr>
          <p:nvPr/>
        </p:nvPicPr>
        <p:blipFill>
          <a:blip r:embed="rId10"/>
          <a:stretch>
            <a:fillRect/>
          </a:stretch>
        </p:blipFill>
        <p:spPr>
          <a:xfrm>
            <a:off x="9968220" y="5168589"/>
            <a:ext cx="2046623" cy="1167353"/>
          </a:xfrm>
          <a:prstGeom prst="rect">
            <a:avLst/>
          </a:prstGeom>
        </p:spPr>
      </p:pic>
    </p:spTree>
    <p:extLst>
      <p:ext uri="{BB962C8B-B14F-4D97-AF65-F5344CB8AC3E}">
        <p14:creationId xmlns:p14="http://schemas.microsoft.com/office/powerpoint/2010/main" val="3118080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2844818" cy="6853421"/>
          </a:xfrm>
          <a:solidFill>
            <a:schemeClr val="accent6">
              <a:lumMod val="60000"/>
              <a:lumOff val="40000"/>
            </a:schemeClr>
          </a:solidFill>
        </p:spPr>
        <p:txBody>
          <a:bodyPr>
            <a:normAutofit/>
          </a:bodyPr>
          <a:lstStyle/>
          <a:p>
            <a:pPr algn="ct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In this class?</a:t>
            </a:r>
            <a:endParaRPr lang="fa-IR"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778620" y="6340466"/>
            <a:ext cx="10413380" cy="51295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solidFill>
                  <a:schemeClr val="bg1"/>
                </a:solidFill>
                <a:latin typeface="Arial" panose="020B0604020202020204" pitchFamily="34" charset="0"/>
                <a:cs typeface="Arial" panose="020B0604020202020204" pitchFamily="34" charset="0"/>
              </a:rPr>
              <a:t>	Anaconda navigator</a:t>
            </a:r>
            <a:endParaRPr lang="fa-IR" b="1" dirty="0">
              <a:solidFill>
                <a:schemeClr val="bg1"/>
              </a:solidFill>
              <a:latin typeface="Arial" panose="020B0604020202020204" pitchFamily="34" charset="0"/>
              <a:cs typeface="Arial" panose="020B0604020202020204" pitchFamily="34" charset="0"/>
            </a:endParaRPr>
          </a:p>
        </p:txBody>
      </p:sp>
      <p:sp>
        <p:nvSpPr>
          <p:cNvPr id="22" name="Slide Number Placeholder 21"/>
          <p:cNvSpPr>
            <a:spLocks noGrp="1"/>
          </p:cNvSpPr>
          <p:nvPr>
            <p:ph type="sldNum" sz="quarter" idx="12"/>
          </p:nvPr>
        </p:nvSpPr>
        <p:spPr>
          <a:xfrm>
            <a:off x="11713579" y="6541189"/>
            <a:ext cx="311551"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6</a:t>
            </a:fld>
            <a:endParaRPr lang="fa-IR" sz="2000" b="1" dirty="0">
              <a:solidFill>
                <a:schemeClr val="accent6">
                  <a:lumMod val="50000"/>
                </a:schemeClr>
              </a:solidFill>
              <a:cs typeface="B Titr" panose="00000700000000000000" pitchFamily="2" charset="-78"/>
            </a:endParaRPr>
          </a:p>
        </p:txBody>
      </p:sp>
      <p:pic>
        <p:nvPicPr>
          <p:cNvPr id="8" name="Picture 7"/>
          <p:cNvPicPr>
            <a:picLocks noChangeAspect="1"/>
          </p:cNvPicPr>
          <p:nvPr/>
        </p:nvPicPr>
        <p:blipFill>
          <a:blip r:embed="rId3"/>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a:blip r:embed="rId4"/>
          <a:stretch>
            <a:fillRect/>
          </a:stretch>
        </p:blipFill>
        <p:spPr>
          <a:xfrm>
            <a:off x="2912473" y="352669"/>
            <a:ext cx="9279527" cy="5226227"/>
          </a:xfrm>
          <a:prstGeom prst="rect">
            <a:avLst/>
          </a:prstGeom>
        </p:spPr>
      </p:pic>
    </p:spTree>
    <p:extLst>
      <p:ext uri="{BB962C8B-B14F-4D97-AF65-F5344CB8AC3E}">
        <p14:creationId xmlns:p14="http://schemas.microsoft.com/office/powerpoint/2010/main" val="576319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753996" y="112647"/>
            <a:ext cx="9528828" cy="5819707"/>
          </a:xfrm>
          <a:prstGeom prst="rect">
            <a:avLst/>
          </a:prstGeom>
        </p:spPr>
      </p:pic>
      <p:sp>
        <p:nvSpPr>
          <p:cNvPr id="2" name="Title 1"/>
          <p:cNvSpPr>
            <a:spLocks noGrp="1"/>
          </p:cNvSpPr>
          <p:nvPr>
            <p:ph type="title"/>
          </p:nvPr>
        </p:nvSpPr>
        <p:spPr>
          <a:xfrm>
            <a:off x="1" y="-1"/>
            <a:ext cx="2844818" cy="6853421"/>
          </a:xfrm>
          <a:solidFill>
            <a:schemeClr val="accent6">
              <a:lumMod val="60000"/>
              <a:lumOff val="40000"/>
            </a:schemeClr>
          </a:solidFill>
        </p:spPr>
        <p:txBody>
          <a:bodyPr>
            <a:normAutofit/>
          </a:bodyPr>
          <a:lstStyle/>
          <a:p>
            <a:pPr algn="ct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In this class?</a:t>
            </a:r>
            <a:endParaRPr lang="fa-IR"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778620" y="6340466"/>
            <a:ext cx="10413380" cy="51295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b="1" dirty="0" smtClean="0">
                <a:solidFill>
                  <a:schemeClr val="bg1"/>
                </a:solidFill>
                <a:latin typeface="Arial" panose="020B0604020202020204" pitchFamily="34" charset="0"/>
                <a:cs typeface="Arial" panose="020B0604020202020204" pitchFamily="34" charset="0"/>
              </a:rPr>
              <a:t>	</a:t>
            </a:r>
            <a:r>
              <a:rPr lang="en-US" b="1" dirty="0" err="1" smtClean="0">
                <a:solidFill>
                  <a:schemeClr val="bg1"/>
                </a:solidFill>
                <a:latin typeface="Arial" panose="020B0604020202020204" pitchFamily="34" charset="0"/>
                <a:cs typeface="Arial" panose="020B0604020202020204" pitchFamily="34" charset="0"/>
              </a:rPr>
              <a:t>Spyder</a:t>
            </a:r>
            <a:r>
              <a:rPr lang="en-US" b="1" dirty="0" smtClean="0">
                <a:solidFill>
                  <a:schemeClr val="bg1"/>
                </a:solidFill>
                <a:latin typeface="Arial" panose="020B0604020202020204" pitchFamily="34" charset="0"/>
                <a:cs typeface="Arial" panose="020B0604020202020204" pitchFamily="34" charset="0"/>
              </a:rPr>
              <a:t> 4 IDE</a:t>
            </a:r>
            <a:endParaRPr lang="fa-IR" b="1" dirty="0">
              <a:solidFill>
                <a:schemeClr val="bg1"/>
              </a:solidFill>
              <a:latin typeface="Arial" panose="020B0604020202020204" pitchFamily="34" charset="0"/>
              <a:cs typeface="Arial" panose="020B0604020202020204" pitchFamily="34" charset="0"/>
            </a:endParaRPr>
          </a:p>
        </p:txBody>
      </p:sp>
      <p:sp>
        <p:nvSpPr>
          <p:cNvPr id="22" name="Slide Number Placeholder 21"/>
          <p:cNvSpPr>
            <a:spLocks noGrp="1"/>
          </p:cNvSpPr>
          <p:nvPr>
            <p:ph type="sldNum" sz="quarter" idx="12"/>
          </p:nvPr>
        </p:nvSpPr>
        <p:spPr>
          <a:xfrm>
            <a:off x="11713579" y="6541189"/>
            <a:ext cx="311551"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7</a:t>
            </a:fld>
            <a:endParaRPr lang="fa-IR" sz="2000" b="1" dirty="0">
              <a:solidFill>
                <a:schemeClr val="accent6">
                  <a:lumMod val="50000"/>
                </a:schemeClr>
              </a:solidFill>
              <a:cs typeface="B Titr" panose="00000700000000000000" pitchFamily="2" charset="-78"/>
            </a:endParaRPr>
          </a:p>
        </p:txBody>
      </p:sp>
      <p:pic>
        <p:nvPicPr>
          <p:cNvPr id="8" name="Picture 7"/>
          <p:cNvPicPr>
            <a:picLocks noChangeAspect="1"/>
          </p:cNvPicPr>
          <p:nvPr/>
        </p:nvPicPr>
        <p:blipFill>
          <a:blip r:embed="rId4"/>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5" name="Rectangle 4"/>
          <p:cNvSpPr/>
          <p:nvPr/>
        </p:nvSpPr>
        <p:spPr>
          <a:xfrm>
            <a:off x="3617815" y="1750748"/>
            <a:ext cx="3720662" cy="254350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err="1" smtClean="0">
                <a:solidFill>
                  <a:schemeClr val="tx1"/>
                </a:solidFill>
                <a:latin typeface="Arial" panose="020B0604020202020204" pitchFamily="34" charset="0"/>
                <a:cs typeface="Arial" panose="020B0604020202020204" pitchFamily="34" charset="0"/>
              </a:rPr>
              <a:t>Edditor</a:t>
            </a:r>
            <a:endParaRPr lang="en-US" sz="3200" b="1"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8415332" y="1441899"/>
            <a:ext cx="3609798" cy="191637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smtClean="0">
                <a:solidFill>
                  <a:sysClr val="windowText" lastClr="000000"/>
                </a:solidFill>
                <a:latin typeface="Arial" panose="020B0604020202020204" pitchFamily="34" charset="0"/>
                <a:cs typeface="Arial" panose="020B0604020202020204" pitchFamily="34" charset="0"/>
              </a:rPr>
              <a:t>Variable Explorer, Plot area and </a:t>
            </a:r>
          </a:p>
          <a:p>
            <a:pPr algn="ctr"/>
            <a:r>
              <a:rPr lang="en-US" sz="3200" b="1" dirty="0" smtClean="0">
                <a:solidFill>
                  <a:sysClr val="windowText" lastClr="000000"/>
                </a:solidFill>
                <a:latin typeface="Arial" panose="020B0604020202020204" pitchFamily="34" charset="0"/>
                <a:cs typeface="Arial" panose="020B0604020202020204" pitchFamily="34" charset="0"/>
              </a:rPr>
              <a:t>Files explorer</a:t>
            </a:r>
            <a:r>
              <a:rPr lang="en-US" sz="3200" b="1" dirty="0" smtClean="0">
                <a:latin typeface="Arial" panose="020B0604020202020204" pitchFamily="34" charset="0"/>
                <a:cs typeface="Arial" panose="020B0604020202020204" pitchFamily="34" charset="0"/>
              </a:rPr>
              <a:t> </a:t>
            </a:r>
            <a:endParaRPr lang="en-US" sz="3200" b="1" dirty="0">
              <a:latin typeface="Arial" panose="020B0604020202020204" pitchFamily="34" charset="0"/>
              <a:cs typeface="Arial" panose="020B0604020202020204" pitchFamily="34" charset="0"/>
            </a:endParaRPr>
          </a:p>
        </p:txBody>
      </p:sp>
      <p:sp>
        <p:nvSpPr>
          <p:cNvPr id="14" name="Rectangle 13"/>
          <p:cNvSpPr/>
          <p:nvPr/>
        </p:nvSpPr>
        <p:spPr>
          <a:xfrm>
            <a:off x="8556406" y="3944215"/>
            <a:ext cx="2305835" cy="174622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b="1" dirty="0" smtClean="0">
                <a:solidFill>
                  <a:sysClr val="windowText" lastClr="000000"/>
                </a:solidFill>
              </a:rPr>
              <a:t>Console </a:t>
            </a:r>
            <a:endParaRPr lang="en-US" sz="4400" b="1" dirty="0">
              <a:solidFill>
                <a:sysClr val="windowText" lastClr="000000"/>
              </a:solidFill>
            </a:endParaRPr>
          </a:p>
        </p:txBody>
      </p:sp>
    </p:spTree>
    <p:extLst>
      <p:ext uri="{BB962C8B-B14F-4D97-AF65-F5344CB8AC3E}">
        <p14:creationId xmlns:p14="http://schemas.microsoft.com/office/powerpoint/2010/main" val="1983631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235669" cy="6853421"/>
          </a:xfrm>
          <a:solidFill>
            <a:schemeClr val="accent6">
              <a:lumMod val="60000"/>
              <a:lumOff val="40000"/>
            </a:schemeClr>
          </a:solidFill>
        </p:spPr>
        <p:txBody>
          <a:bodyPr>
            <a:normAutofit/>
          </a:bodyPr>
          <a:lstStyle/>
          <a:p>
            <a:pPr algn="ct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What Version</a:t>
            </a:r>
            <a:b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t>
            </a:r>
            <a:b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Of Python ?</a:t>
            </a:r>
            <a:endParaRPr lang="fa-IR"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778620" y="6340466"/>
            <a:ext cx="10413380" cy="51295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sp>
        <p:nvSpPr>
          <p:cNvPr id="22" name="Slide Number Placeholder 21"/>
          <p:cNvSpPr>
            <a:spLocks noGrp="1"/>
          </p:cNvSpPr>
          <p:nvPr>
            <p:ph type="sldNum" sz="quarter" idx="12"/>
          </p:nvPr>
        </p:nvSpPr>
        <p:spPr>
          <a:xfrm>
            <a:off x="11713579" y="6541189"/>
            <a:ext cx="311551"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8</a:t>
            </a:fld>
            <a:endParaRPr lang="fa-IR" sz="2000" b="1" dirty="0">
              <a:solidFill>
                <a:schemeClr val="accent6">
                  <a:lumMod val="50000"/>
                </a:schemeClr>
              </a:solidFill>
              <a:cs typeface="B Titr" panose="00000700000000000000" pitchFamily="2" charset="-78"/>
            </a:endParaRPr>
          </a:p>
        </p:txBody>
      </p:sp>
      <p:pic>
        <p:nvPicPr>
          <p:cNvPr id="8" name="Picture 7"/>
          <p:cNvPicPr>
            <a:picLocks noChangeAspect="1"/>
          </p:cNvPicPr>
          <p:nvPr/>
        </p:nvPicPr>
        <p:blipFill>
          <a:blip r:embed="rId3"/>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5724432" y="1548026"/>
            <a:ext cx="4896091" cy="3244414"/>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en-US" sz="3600" b="1" dirty="0">
                <a:latin typeface="Arial" panose="020B0604020202020204" pitchFamily="34" charset="0"/>
                <a:ea typeface="Adobe Gothic Std B" panose="020B0800000000000000" pitchFamily="34" charset="-128"/>
                <a:cs typeface="Arial" panose="020B0604020202020204" pitchFamily="34" charset="0"/>
              </a:rPr>
              <a:t>Python 2.7</a:t>
            </a:r>
          </a:p>
          <a:p>
            <a:pPr marL="571500" indent="-571500">
              <a:lnSpc>
                <a:spcPct val="200000"/>
              </a:lnSpc>
              <a:buFont typeface="Arial" panose="020B0604020202020204" pitchFamily="34" charset="0"/>
              <a:buChar char="•"/>
            </a:pPr>
            <a:r>
              <a:rPr lang="en-US" sz="3600" b="1" dirty="0">
                <a:latin typeface="Arial" panose="020B0604020202020204" pitchFamily="34" charset="0"/>
                <a:ea typeface="Adobe Gothic Std B" panose="020B0800000000000000" pitchFamily="34" charset="-128"/>
                <a:cs typeface="Arial" panose="020B0604020202020204" pitchFamily="34" charset="0"/>
              </a:rPr>
              <a:t>Python </a:t>
            </a:r>
            <a:r>
              <a:rPr lang="en-US" sz="3600" b="1" dirty="0" smtClean="0">
                <a:latin typeface="Arial" panose="020B0604020202020204" pitchFamily="34" charset="0"/>
                <a:ea typeface="Adobe Gothic Std B" panose="020B0800000000000000" pitchFamily="34" charset="-128"/>
                <a:cs typeface="Arial" panose="020B0604020202020204" pitchFamily="34" charset="0"/>
              </a:rPr>
              <a:t>3.7</a:t>
            </a:r>
            <a:endParaRPr lang="en-US" sz="3600" b="1" dirty="0">
              <a:latin typeface="Arial" panose="020B0604020202020204" pitchFamily="34" charset="0"/>
              <a:ea typeface="Adobe Gothic Std B" panose="020B0800000000000000" pitchFamily="34" charset="-128"/>
              <a:cs typeface="Arial" panose="020B0604020202020204" pitchFamily="34" charset="0"/>
            </a:endParaRPr>
          </a:p>
          <a:p>
            <a:pPr marL="571500" indent="-571500">
              <a:lnSpc>
                <a:spcPct val="200000"/>
              </a:lnSpc>
              <a:buFont typeface="Arial" panose="020B0604020202020204" pitchFamily="34" charset="0"/>
              <a:buChar char="•"/>
            </a:pPr>
            <a:r>
              <a:rPr lang="en-US" sz="3600" b="1" dirty="0" smtClean="0">
                <a:latin typeface="Arial" panose="020B0604020202020204" pitchFamily="34" charset="0"/>
                <a:ea typeface="Adobe Gothic Std B" panose="020B0800000000000000" pitchFamily="34" charset="-128"/>
                <a:cs typeface="Arial" panose="020B0604020202020204" pitchFamily="34" charset="0"/>
              </a:rPr>
              <a:t>Python </a:t>
            </a:r>
            <a:r>
              <a:rPr lang="en-US" sz="3600" b="1" dirty="0">
                <a:latin typeface="Arial" panose="020B0604020202020204" pitchFamily="34" charset="0"/>
                <a:ea typeface="Adobe Gothic Std B" panose="020B0800000000000000" pitchFamily="34" charset="-128"/>
                <a:cs typeface="Arial" panose="020B0604020202020204" pitchFamily="34" charset="0"/>
              </a:rPr>
              <a:t>3.8</a:t>
            </a:r>
          </a:p>
        </p:txBody>
      </p:sp>
    </p:spTree>
    <p:extLst>
      <p:ext uri="{BB962C8B-B14F-4D97-AF65-F5344CB8AC3E}">
        <p14:creationId xmlns:p14="http://schemas.microsoft.com/office/powerpoint/2010/main" val="176004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4088523" cy="6853421"/>
          </a:xfrm>
          <a:solidFill>
            <a:schemeClr val="accent6">
              <a:lumMod val="60000"/>
              <a:lumOff val="40000"/>
            </a:schemeClr>
          </a:solidFill>
        </p:spPr>
        <p:txBody>
          <a:bodyPr>
            <a:normAutofit/>
          </a:bodyPr>
          <a:lstStyle/>
          <a:p>
            <a:pPr algn="ctr">
              <a:lnSpc>
                <a:spcPct val="150000"/>
              </a:lnSpc>
            </a:pPr>
            <a: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How </a:t>
            </a: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install</a:t>
            </a:r>
            <a:b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br>
            <a:r>
              <a:rPr lang="en-US" sz="36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 </a:t>
            </a:r>
            <a:r>
              <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rPr>
              <a:t>packages? </a:t>
            </a:r>
            <a:endParaRPr lang="fa-IR"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
        <p:nvSpPr>
          <p:cNvPr id="19" name="Flowchart: Sequential Access Storage 18"/>
          <p:cNvSpPr/>
          <p:nvPr/>
        </p:nvSpPr>
        <p:spPr>
          <a:xfrm>
            <a:off x="11151" y="4817326"/>
            <a:ext cx="2062976" cy="2040673"/>
          </a:xfrm>
          <a:prstGeom prst="flowChartMagneticTap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568" y="5168589"/>
            <a:ext cx="1405052" cy="1405052"/>
          </a:xfrm>
        </p:spPr>
      </p:pic>
      <p:sp>
        <p:nvSpPr>
          <p:cNvPr id="20" name="Rectangle 19"/>
          <p:cNvSpPr/>
          <p:nvPr/>
        </p:nvSpPr>
        <p:spPr>
          <a:xfrm>
            <a:off x="1778620" y="6340466"/>
            <a:ext cx="10413380" cy="51295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p>
        </p:txBody>
      </p:sp>
      <p:sp>
        <p:nvSpPr>
          <p:cNvPr id="22" name="Slide Number Placeholder 21"/>
          <p:cNvSpPr>
            <a:spLocks noGrp="1"/>
          </p:cNvSpPr>
          <p:nvPr>
            <p:ph type="sldNum" sz="quarter" idx="12"/>
          </p:nvPr>
        </p:nvSpPr>
        <p:spPr>
          <a:xfrm>
            <a:off x="11713579" y="6541189"/>
            <a:ext cx="311551" cy="365125"/>
          </a:xfrm>
        </p:spPr>
        <p:txBody>
          <a:bodyPr/>
          <a:lstStyle/>
          <a:p>
            <a:fld id="{86A028B1-8A4C-4B76-AB7F-D607D9C05CCB}" type="slidenum">
              <a:rPr lang="fa-IR" sz="2000" b="1" smtClean="0">
                <a:solidFill>
                  <a:schemeClr val="accent6">
                    <a:lumMod val="50000"/>
                  </a:schemeClr>
                </a:solidFill>
                <a:cs typeface="B Titr" panose="00000700000000000000" pitchFamily="2" charset="-78"/>
              </a:rPr>
              <a:t>9</a:t>
            </a:fld>
            <a:endParaRPr lang="fa-IR" sz="2000" b="1" dirty="0">
              <a:solidFill>
                <a:schemeClr val="accent6">
                  <a:lumMod val="50000"/>
                </a:schemeClr>
              </a:solidFill>
              <a:cs typeface="B Titr" panose="00000700000000000000" pitchFamily="2" charset="-78"/>
            </a:endParaRPr>
          </a:p>
        </p:txBody>
      </p:sp>
      <p:pic>
        <p:nvPicPr>
          <p:cNvPr id="8" name="Picture 7"/>
          <p:cNvPicPr>
            <a:picLocks noChangeAspect="1"/>
          </p:cNvPicPr>
          <p:nvPr/>
        </p:nvPicPr>
        <p:blipFill>
          <a:blip r:embed="rId3"/>
          <a:stretch>
            <a:fillRect/>
          </a:stretch>
        </p:blipFill>
        <p:spPr>
          <a:xfrm>
            <a:off x="675604" y="5514352"/>
            <a:ext cx="800979" cy="80097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4945288" y="346694"/>
            <a:ext cx="7469528" cy="5232202"/>
          </a:xfrm>
          <a:prstGeom prst="rect">
            <a:avLst/>
          </a:prstGeom>
          <a:noFill/>
        </p:spPr>
        <p:txBody>
          <a:bodyPr wrap="square" rtlCol="0" anchor="ctr">
            <a:spAutoFit/>
          </a:bodyPr>
          <a:lstStyle/>
          <a:p>
            <a:pPr marL="571500" indent="-571500">
              <a:lnSpc>
                <a:spcPct val="150000"/>
              </a:lnSpc>
              <a:buFont typeface="Wingdings" panose="05000000000000000000" pitchFamily="2" charset="2"/>
              <a:buChar char="v"/>
            </a:pPr>
            <a:endParaRPr lang="en-US" sz="28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a:p>
            <a:pPr marL="571500" indent="-571500">
              <a:lnSpc>
                <a:spcPct val="150000"/>
              </a:lnSpc>
              <a:buFont typeface="Wingdings" panose="05000000000000000000" pitchFamily="2" charset="2"/>
              <a:buChar char="v"/>
            </a:pPr>
            <a:endParaRPr lang="en-US" sz="28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a:p>
            <a:pPr marL="800100" lvl="1" indent="-342900">
              <a:lnSpc>
                <a:spcPct val="150000"/>
              </a:lnSpc>
              <a:spcBef>
                <a:spcPts val="600"/>
              </a:spcBef>
              <a:buFont typeface="Wingdings" panose="05000000000000000000" pitchFamily="2" charset="2"/>
              <a:buChar char="§"/>
            </a:pPr>
            <a:r>
              <a:rPr lang="en-US" sz="28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Pip package manager</a:t>
            </a:r>
          </a:p>
          <a:p>
            <a:pPr marL="571500" indent="-571500">
              <a:lnSpc>
                <a:spcPct val="150000"/>
              </a:lnSpc>
              <a:buFont typeface="Wingdings" panose="05000000000000000000" pitchFamily="2" charset="2"/>
              <a:buChar char="v"/>
            </a:pPr>
            <a:endParaRPr lang="en-US" sz="28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a:p>
            <a:pPr marL="571500" indent="-571500">
              <a:lnSpc>
                <a:spcPct val="150000"/>
              </a:lnSpc>
              <a:buFont typeface="Wingdings" panose="05000000000000000000" pitchFamily="2" charset="2"/>
              <a:buChar char="v"/>
            </a:pPr>
            <a:endParaRPr lang="en-US" sz="2800" b="1" dirty="0" smtClean="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a:p>
            <a:pPr marL="800100" lvl="1" indent="-342900">
              <a:lnSpc>
                <a:spcPct val="150000"/>
              </a:lnSpc>
              <a:spcBef>
                <a:spcPts val="600"/>
              </a:spcBef>
              <a:buFont typeface="Wingdings" panose="05000000000000000000" pitchFamily="2" charset="2"/>
              <a:buChar char="§"/>
            </a:pPr>
            <a:r>
              <a:rPr lang="en-US" sz="28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Anaconda </a:t>
            </a:r>
            <a:r>
              <a:rPr lang="en-US" sz="2800" b="1" dirty="0" err="1">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conda</a:t>
            </a:r>
            <a:r>
              <a:rPr lang="en-US" sz="2800" b="1" dirty="0">
                <a:solidFill>
                  <a:schemeClr val="tx1">
                    <a:lumMod val="95000"/>
                    <a:lumOff val="5000"/>
                  </a:schemeClr>
                </a:solidFill>
                <a:latin typeface="Arial" panose="020B0604020202020204" pitchFamily="34" charset="0"/>
                <a:ea typeface="Adobe Gothic Std B" panose="020B0800000000000000" pitchFamily="34" charset="-128"/>
                <a:cs typeface="Arial" panose="020B0604020202020204" pitchFamily="34" charset="0"/>
              </a:rPr>
              <a:t> package manager</a:t>
            </a:r>
          </a:p>
          <a:p>
            <a:pPr>
              <a:lnSpc>
                <a:spcPct val="150000"/>
              </a:lnSpc>
            </a:pPr>
            <a:endParaRPr lang="fa-IR" sz="2400" b="1" dirty="0">
              <a:solidFill>
                <a:schemeClr val="accent6">
                  <a:lumMod val="50000"/>
                </a:schemeClr>
              </a:solidFill>
              <a:latin typeface="Arial" panose="020B0604020202020204" pitchFamily="34" charset="0"/>
              <a:ea typeface="Adobe Gothic Std B" panose="020B0800000000000000" pitchFamily="34" charset="-128"/>
            </a:endParaRPr>
          </a:p>
          <a:p>
            <a:pPr marL="571500" indent="-571500">
              <a:buFont typeface="Arial" panose="020B0604020202020204" pitchFamily="34" charset="0"/>
              <a:buChar char="•"/>
            </a:pPr>
            <a:endParaRPr lang="en-US" sz="3600" b="1" dirty="0">
              <a:solidFill>
                <a:schemeClr val="accent6">
                  <a:lumMod val="50000"/>
                </a:schemeClr>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113790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9211</TotalTime>
  <Words>1267</Words>
  <Application>Microsoft Office PowerPoint</Application>
  <PresentationFormat>Widescreen</PresentationFormat>
  <Paragraphs>286</Paragraphs>
  <Slides>32</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Adobe Arabic</vt:lpstr>
      <vt:lpstr>Adobe Fan Heiti Std B</vt:lpstr>
      <vt:lpstr>Adobe Gothic Std B</vt:lpstr>
      <vt:lpstr>Arial</vt:lpstr>
      <vt:lpstr>B Titr</vt:lpstr>
      <vt:lpstr>Calibri</vt:lpstr>
      <vt:lpstr>Calibri Light</vt:lpstr>
      <vt:lpstr>Roboto</vt:lpstr>
      <vt:lpstr>Times New Roman</vt:lpstr>
      <vt:lpstr>Verdana</vt:lpstr>
      <vt:lpstr>Wingdings</vt:lpstr>
      <vt:lpstr>Office Theme</vt:lpstr>
      <vt:lpstr>PowerPoint Presentation</vt:lpstr>
      <vt:lpstr>       Our plan ?</vt:lpstr>
      <vt:lpstr>  Why python?</vt:lpstr>
      <vt:lpstr> How Python work ?</vt:lpstr>
      <vt:lpstr>       How install?   what IDE?</vt:lpstr>
      <vt:lpstr>In this class?</vt:lpstr>
      <vt:lpstr>In this class?</vt:lpstr>
      <vt:lpstr>What Version   Of Python ?</vt:lpstr>
      <vt:lpstr>How install  packages? </vt:lpstr>
      <vt:lpstr>  pip package  manager</vt:lpstr>
      <vt:lpstr>conda package manager</vt:lpstr>
      <vt:lpstr> conda package manager  (Virtual Environment)</vt:lpstr>
      <vt:lpstr>What Reference for starting?</vt:lpstr>
      <vt:lpstr>     Hello world !</vt:lpstr>
      <vt:lpstr>    Syntax notes</vt:lpstr>
      <vt:lpstr>    Variables   (late binding)</vt:lpstr>
      <vt:lpstr> Python  collections  or  iterable objects</vt:lpstr>
      <vt:lpstr>     Type casting</vt:lpstr>
      <vt:lpstr>   operators</vt:lpstr>
      <vt:lpstr>   operators</vt:lpstr>
      <vt:lpstr>   operators</vt:lpstr>
      <vt:lpstr>   operators</vt:lpstr>
      <vt:lpstr>  Iterable object indexing</vt:lpstr>
      <vt:lpstr> String in  python</vt:lpstr>
      <vt:lpstr>   tuple</vt:lpstr>
      <vt:lpstr>   Lists</vt:lpstr>
      <vt:lpstr>   Lists</vt:lpstr>
      <vt:lpstr>   Lists</vt:lpstr>
      <vt:lpstr>   Lists</vt:lpstr>
      <vt:lpstr>   Lists</vt:lpstr>
      <vt:lpstr>   Lists</vt:lpstr>
      <vt:lpstr>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beginners</dc:title>
  <dc:creator>Novin</dc:creator>
  <cp:lastModifiedBy>Novin</cp:lastModifiedBy>
  <cp:revision>234</cp:revision>
  <dcterms:created xsi:type="dcterms:W3CDTF">2019-02-20T15:18:08Z</dcterms:created>
  <dcterms:modified xsi:type="dcterms:W3CDTF">2023-11-01T05:38:14Z</dcterms:modified>
</cp:coreProperties>
</file>