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2" r:id="rId3"/>
    <p:sldId id="333" r:id="rId4"/>
    <p:sldId id="291" r:id="rId5"/>
    <p:sldId id="322" r:id="rId6"/>
    <p:sldId id="315" r:id="rId7"/>
    <p:sldId id="325" r:id="rId8"/>
    <p:sldId id="328" r:id="rId9"/>
    <p:sldId id="326" r:id="rId10"/>
    <p:sldId id="327" r:id="rId11"/>
    <p:sldId id="330" r:id="rId12"/>
    <p:sldId id="332" r:id="rId13"/>
    <p:sldId id="335" r:id="rId14"/>
    <p:sldId id="334" r:id="rId15"/>
    <p:sldId id="331" r:id="rId16"/>
    <p:sldId id="329" r:id="rId17"/>
    <p:sldId id="324" r:id="rId18"/>
    <p:sldId id="336" r:id="rId19"/>
    <p:sldId id="337" r:id="rId20"/>
    <p:sldId id="323" r:id="rId21"/>
    <p:sldId id="339" r:id="rId22"/>
    <p:sldId id="338" r:id="rId23"/>
    <p:sldId id="340" r:id="rId24"/>
    <p:sldId id="341" r:id="rId25"/>
    <p:sldId id="342" r:id="rId26"/>
    <p:sldId id="350" r:id="rId27"/>
    <p:sldId id="344" r:id="rId28"/>
    <p:sldId id="345" r:id="rId29"/>
    <p:sldId id="346" r:id="rId30"/>
    <p:sldId id="347" r:id="rId31"/>
    <p:sldId id="349" r:id="rId32"/>
    <p:sldId id="348" r:id="rId3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5AAC98-0678-43B9-A0ED-87C4895F0F9F}">
          <p14:sldIdLst>
            <p14:sldId id="256"/>
            <p14:sldId id="292"/>
            <p14:sldId id="333"/>
            <p14:sldId id="291"/>
            <p14:sldId id="322"/>
            <p14:sldId id="315"/>
            <p14:sldId id="325"/>
            <p14:sldId id="328"/>
            <p14:sldId id="326"/>
            <p14:sldId id="327"/>
            <p14:sldId id="330"/>
            <p14:sldId id="332"/>
            <p14:sldId id="335"/>
            <p14:sldId id="334"/>
            <p14:sldId id="331"/>
            <p14:sldId id="329"/>
            <p14:sldId id="324"/>
            <p14:sldId id="336"/>
            <p14:sldId id="337"/>
            <p14:sldId id="323"/>
            <p14:sldId id="339"/>
            <p14:sldId id="338"/>
            <p14:sldId id="340"/>
            <p14:sldId id="341"/>
            <p14:sldId id="342"/>
            <p14:sldId id="350"/>
            <p14:sldId id="344"/>
            <p14:sldId id="345"/>
            <p14:sldId id="346"/>
            <p14:sldId id="347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E1"/>
    <a:srgbClr val="4472C4"/>
    <a:srgbClr val="E5FBE7"/>
    <a:srgbClr val="C1FFA6"/>
    <a:srgbClr val="70AD47"/>
    <a:srgbClr val="44B874"/>
    <a:srgbClr val="43BDA7"/>
    <a:srgbClr val="44A3C0"/>
    <a:srgbClr val="F3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B2F71DD-8D65-46DC-9EB9-E22201FF108F}" type="datetimeFigureOut">
              <a:rPr lang="fa-IR" smtClean="0"/>
              <a:t>18/04/1445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F56ABA5-A4B7-4DE2-87D5-0F2950F9D2E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0504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ABA5-A4B7-4DE2-87D5-0F2950F9D2E7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613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931B-5808-4BF4-A4DD-A5DC205708D0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61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4CC5-A735-4F1C-A70A-3A93D91CFBD4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210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5B0-856B-4940-B8E6-C467D7AD7333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6997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D56A-D094-4686-BC21-0F514A284B9C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480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4798-7EC0-4FA9-8230-A2EA96D2DEE7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240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6F9D-AE26-4C0A-AE71-D0A0D9B1213A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68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394A-49F8-4A28-BD1E-6F3DCF566BB3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9953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B957-F9D7-4D20-B48F-EB755EC2F80C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6096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7589-F85A-4B17-8625-5CE36CD54C34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087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919D-4230-4E9A-8A18-D432C248469C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2969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3E4B-28D9-4CA5-804B-ED1BE4F08DA6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174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C550-81D7-48BE-8B9E-E39F7CB6374A}" type="datetime8">
              <a:rPr lang="fa-IR" smtClean="0"/>
              <a:t>1 نوامبر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5087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www.geeksforgeeks.org/python-pandas-extracting-rows-using-loc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acamlds.podia.com/all-notebooks-in-one-bundle-data-science-recipes-and-examples-in-python-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905" y="0"/>
            <a:ext cx="340535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640" y="437296"/>
            <a:ext cx="7913963" cy="551961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		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4800" b="1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Python for beginners</a:t>
            </a:r>
            <a:endParaRPr lang="en-US" sz="4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Section </a:t>
            </a:r>
            <a:r>
              <a:rPr lang="en-US" sz="3200" b="1" dirty="0" smtClean="0">
                <a:solidFill>
                  <a:srgbClr val="7030A0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3: data structures &amp; File handling</a:t>
            </a:r>
            <a:endParaRPr lang="en-US" sz="3200" b="1" dirty="0">
              <a:solidFill>
                <a:srgbClr val="7030A0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               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              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Saeede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Anbaee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Farimani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		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Phd</a:t>
            </a:r>
            <a:r>
              <a:rPr 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</a:t>
            </a:r>
            <a:r>
              <a:rPr lang="en-US" sz="1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, Member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of Big Data &amp;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Blockchain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 Lab </a:t>
            </a:r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9" y="2252777"/>
            <a:ext cx="2024773" cy="2024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â«Ø¢Ø±Ù Ø¯Ø§ÙØ´Ú¯Ø§Ù Ø¢Ø²Ø§Ø¯ ÙØ´ÙØ¯â¬â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0" y="194712"/>
            <a:ext cx="2088257" cy="1944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89" y="4593327"/>
            <a:ext cx="2128148" cy="2128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597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dictionary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 type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10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Rectangle 24"/>
          <p:cNvSpPr/>
          <p:nvPr/>
        </p:nvSpPr>
        <p:spPr>
          <a:xfrm>
            <a:off x="3367145" y="298701"/>
            <a:ext cx="8131172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to keys and values in loop with </a:t>
            </a:r>
            <a:r>
              <a:rPr lang="en-US" altLang="fa-IR" b="1" dirty="0" err="1">
                <a:solidFill>
                  <a:schemeClr val="accent1">
                    <a:lumMod val="75000"/>
                  </a:schemeClr>
                </a:solidFill>
                <a:cs typeface="Adobe Arabic" panose="02040503050201020203" pitchFamily="18" charset="-78"/>
              </a:rPr>
              <a:t>Dict_name.items</a:t>
            </a:r>
            <a:r>
              <a:rPr lang="en-US" altLang="fa-IR" b="1" dirty="0" smtClean="0">
                <a:solidFill>
                  <a:schemeClr val="accent1">
                    <a:lumMod val="75000"/>
                  </a:schemeClr>
                </a:solidFill>
                <a:cs typeface="Adobe Arabic" panose="02040503050201020203" pitchFamily="18" charset="-78"/>
              </a:rPr>
              <a:t>() </a:t>
            </a:r>
            <a:r>
              <a:rPr lang="en-US" altLang="fa-IR" dirty="0">
                <a:latin typeface="Arial" panose="020B0604020202020204" pitchFamily="34" charset="0"/>
                <a:cs typeface="Arial" panose="020B0604020202020204" pitchFamily="34" charset="0"/>
              </a:rPr>
              <a:t>as tuples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750" y="1608870"/>
            <a:ext cx="5663970" cy="222697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561605" y="1141049"/>
            <a:ext cx="1112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Example: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071" y="3606471"/>
            <a:ext cx="6710611" cy="1768239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387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dictionary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type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CSV files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11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996" y="4362595"/>
            <a:ext cx="2819048" cy="1752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400" y="4794346"/>
            <a:ext cx="5199732" cy="389077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3511735" y="1043789"/>
            <a:ext cx="380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 1: write dictionary in CSV file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45394" y="3848450"/>
            <a:ext cx="394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r>
              <a:rPr lang="en-US" b="1" dirty="0" smtClean="0">
                <a:solidFill>
                  <a:srgbClr val="7030A0"/>
                </a:solidFill>
              </a:rPr>
              <a:t>: read dictionary from csv file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996" y="241501"/>
            <a:ext cx="6596287" cy="5311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996" y="1592547"/>
            <a:ext cx="3316256" cy="1550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9129" y="2073891"/>
            <a:ext cx="1743308" cy="1494264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60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b="1" dirty="0" smtClean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ava</a:t>
            </a:r>
            <a:r>
              <a:rPr lang="en-US" b="1" dirty="0" smtClean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cript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b="1" dirty="0" smtClean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bject </a:t>
            </a:r>
            <a:r>
              <a:rPr lang="en-US" dirty="0" smtClean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otation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JSON</a:t>
            </a:r>
            <a:r>
              <a:rPr lang="en-US" dirty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  <a:endParaRPr lang="fa-IR" dirty="0">
              <a:solidFill>
                <a:srgbClr val="F0FFE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3415963" y="32651"/>
            <a:ext cx="87124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is common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transmit and receive data between a server and web application in JSON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format. 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Python, JSON exists as a string. 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convert dictionary to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json.dumps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method.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You can parse a JSON string using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json.load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method. The method returns a dictionary.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963" y="1709331"/>
            <a:ext cx="5128947" cy="191148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432139" y="1339999"/>
            <a:ext cx="3690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Example: write dictionary to </a:t>
            </a:r>
            <a:r>
              <a:rPr lang="en-US" b="1" dirty="0" err="1" smtClean="0">
                <a:solidFill>
                  <a:srgbClr val="7030A0"/>
                </a:solidFill>
                <a:cs typeface="Adobe Arabic" panose="02040503050201020203" pitchFamily="18" charset="-78"/>
              </a:rPr>
              <a:t>Json</a:t>
            </a:r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 file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014" y="1782264"/>
            <a:ext cx="3628753" cy="1875621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106" y="4206175"/>
            <a:ext cx="3268103" cy="192001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15963" y="3831057"/>
            <a:ext cx="3624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Example: read </a:t>
            </a:r>
            <a:r>
              <a:rPr lang="en-US" b="1" dirty="0" err="1" smtClean="0">
                <a:solidFill>
                  <a:srgbClr val="7030A0"/>
                </a:solidFill>
                <a:cs typeface="Adobe Arabic" panose="02040503050201020203" pitchFamily="18" charset="-78"/>
              </a:rPr>
              <a:t>json</a:t>
            </a:r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 file as dictionary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9079" y="5148676"/>
            <a:ext cx="5354688" cy="80263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932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b="1" dirty="0" smtClean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ava</a:t>
            </a:r>
            <a:r>
              <a:rPr lang="en-US" b="1" dirty="0" smtClean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cript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b="1" dirty="0" smtClean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bject </a:t>
            </a:r>
            <a:r>
              <a:rPr lang="en-US" dirty="0" smtClean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otation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JSON</a:t>
            </a:r>
            <a:r>
              <a:rPr lang="en-US" dirty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  <a:endParaRPr lang="fa-IR" dirty="0">
              <a:solidFill>
                <a:srgbClr val="F0FFE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Rectangle 15"/>
          <p:cNvSpPr/>
          <p:nvPr/>
        </p:nvSpPr>
        <p:spPr>
          <a:xfrm>
            <a:off x="3432139" y="166176"/>
            <a:ext cx="4562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Example</a:t>
            </a:r>
            <a:r>
              <a:rPr lang="en-US" b="1" dirty="0">
                <a:solidFill>
                  <a:srgbClr val="7030A0"/>
                </a:solidFill>
                <a:cs typeface="Adobe Arabic" panose="02040503050201020203" pitchFamily="18" charset="-78"/>
              </a:rPr>
              <a:t>: </a:t>
            </a:r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write </a:t>
            </a:r>
            <a:r>
              <a:rPr lang="en-US" b="1" dirty="0">
                <a:solidFill>
                  <a:srgbClr val="7030A0"/>
                </a:solidFill>
                <a:cs typeface="Adobe Arabic" panose="02040503050201020203" pitchFamily="18" charset="-78"/>
              </a:rPr>
              <a:t>list of dictionaries to </a:t>
            </a:r>
            <a:r>
              <a:rPr lang="en-US" b="1" dirty="0" err="1">
                <a:solidFill>
                  <a:srgbClr val="7030A0"/>
                </a:solidFill>
                <a:cs typeface="Adobe Arabic" panose="02040503050201020203" pitchFamily="18" charset="-78"/>
              </a:rPr>
              <a:t>Json</a:t>
            </a:r>
            <a:r>
              <a:rPr lang="en-US" b="1" dirty="0">
                <a:solidFill>
                  <a:srgbClr val="7030A0"/>
                </a:solidFill>
                <a:cs typeface="Adobe Arabic" panose="02040503050201020203" pitchFamily="18" charset="-78"/>
              </a:rPr>
              <a:t> file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139" y="591207"/>
            <a:ext cx="4695668" cy="26760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285" y="2190905"/>
            <a:ext cx="4101068" cy="1803611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3455515" y="3865549"/>
            <a:ext cx="4619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Example: read list of </a:t>
            </a:r>
            <a:r>
              <a:rPr lang="en-US" b="1" dirty="0" err="1" smtClean="0">
                <a:solidFill>
                  <a:srgbClr val="7030A0"/>
                </a:solidFill>
                <a:cs typeface="Adobe Arabic" panose="02040503050201020203" pitchFamily="18" charset="-78"/>
              </a:rPr>
              <a:t>json</a:t>
            </a:r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 items as dictionaries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964" y="4239205"/>
            <a:ext cx="3285492" cy="17073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1940" y="5407899"/>
            <a:ext cx="734287" cy="867793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49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b="1" dirty="0" smtClean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ava</a:t>
            </a:r>
            <a:r>
              <a:rPr lang="en-US" b="1" dirty="0" smtClean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cript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b="1" dirty="0" smtClean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bject </a:t>
            </a:r>
            <a:r>
              <a:rPr lang="en-US" dirty="0" smtClean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otation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JSON</a:t>
            </a:r>
            <a:r>
              <a:rPr lang="en-US" dirty="0">
                <a:solidFill>
                  <a:srgbClr val="F0FFE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  <a:endParaRPr lang="fa-IR" dirty="0">
              <a:solidFill>
                <a:srgbClr val="F0FFE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Rectangle 15"/>
          <p:cNvSpPr/>
          <p:nvPr/>
        </p:nvSpPr>
        <p:spPr>
          <a:xfrm>
            <a:off x="3536594" y="165675"/>
            <a:ext cx="4028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Example: write </a:t>
            </a:r>
            <a:r>
              <a:rPr lang="en-US" b="1" dirty="0" err="1" smtClean="0">
                <a:solidFill>
                  <a:srgbClr val="7030A0"/>
                </a:solidFill>
                <a:cs typeface="Adobe Arabic" panose="02040503050201020203" pitchFamily="18" charset="-78"/>
              </a:rPr>
              <a:t>json</a:t>
            </a:r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 file as dictionary list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67145" y="3734032"/>
            <a:ext cx="4619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Example: read list of </a:t>
            </a:r>
            <a:r>
              <a:rPr lang="en-US" b="1" dirty="0" err="1" smtClean="0">
                <a:solidFill>
                  <a:srgbClr val="7030A0"/>
                </a:solidFill>
                <a:cs typeface="Adobe Arabic" panose="02040503050201020203" pitchFamily="18" charset="-78"/>
              </a:rPr>
              <a:t>json</a:t>
            </a:r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 items as dictionaries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594" y="627287"/>
            <a:ext cx="5357413" cy="2684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653" y="2226657"/>
            <a:ext cx="4942638" cy="1515026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594" y="4222046"/>
            <a:ext cx="2917061" cy="14272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0027" y="5542106"/>
            <a:ext cx="3660533" cy="903549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6672" y="4114508"/>
            <a:ext cx="4647619" cy="2695238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6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Pandas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Picture from </a:t>
            </a:r>
            <a:r>
              <a:rPr lang="en-US" sz="11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GeekforGeek</a:t>
            </a:r>
            <a:endParaRPr lang="fa-IR" sz="11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15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3495644" y="309218"/>
            <a:ext cx="8696355" cy="24314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for data science package (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first we introduce pandas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Pandas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is two-dimensional size-mutable, potentially heterogeneous tabular data structure with labeled axes (rows and columns).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Data frame is a two-dimensional data structure, i.e., data is aligned in a tabular fashion in rows and columns.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Pandas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consists of three principal components, the data, rows, and columns.</a:t>
            </a:r>
            <a:endParaRPr lang="fa-IR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2" descr="https://media.geeksforgeeks.org/wp-content/uploads/finallpanda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409" y="2868158"/>
            <a:ext cx="4936327" cy="326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3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48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48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Creating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48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fa-IR" sz="4800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563" y="1175328"/>
            <a:ext cx="4019372" cy="1924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219" y="1645860"/>
            <a:ext cx="1190476" cy="1542857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3487630" y="635811"/>
            <a:ext cx="6823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1: Creating </a:t>
            </a:r>
            <a:r>
              <a:rPr lang="en-US" sz="1600" b="1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16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one </a:t>
            </a:r>
            <a:r>
              <a:rPr lang="en-US" sz="1600" b="1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noname</a:t>
            </a:r>
            <a:r>
              <a:rPr lang="en-US" sz="1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2563" y="3813800"/>
            <a:ext cx="545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2: Creating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 a name column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332" y="4267080"/>
            <a:ext cx="3934297" cy="18326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219" y="4517120"/>
            <a:ext cx="1236467" cy="1648623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435248" y="132791"/>
            <a:ext cx="6756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 creating a new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use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pandas.DataFrame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() constructor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Creating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17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3367145" y="202733"/>
            <a:ext cx="8736980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Creating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using dictionary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Dataframe.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returns the first n rows for the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position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0620" y="1454591"/>
            <a:ext cx="519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1: </a:t>
            </a:r>
            <a:r>
              <a:rPr lang="en-US" sz="1600" b="1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dataframe.head</a:t>
            </a:r>
            <a:r>
              <a:rPr lang="en-US" sz="16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048" y="1990271"/>
            <a:ext cx="5419048" cy="20285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686" y="3563772"/>
            <a:ext cx="4400565" cy="1086001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1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CSV files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18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3473916" y="200549"/>
            <a:ext cx="5356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</a:t>
            </a:r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creating a </a:t>
            </a:r>
            <a:r>
              <a:rPr lang="en-US" b="1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dataset csv file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864" y="690724"/>
            <a:ext cx="2422123" cy="12400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775" y="4182494"/>
            <a:ext cx="7342857" cy="3523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332" y="4667222"/>
            <a:ext cx="7324300" cy="1247619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595" y="690724"/>
            <a:ext cx="5685714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CSV files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19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3432490" y="148221"/>
            <a:ext cx="882193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Creating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csv file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describe() is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view some basic statistical details like percentile, mean,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etc. of a data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frame.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32490" y="1444371"/>
            <a:ext cx="328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</a:t>
            </a:r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df.describe</a:t>
            </a:r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834" y="1995679"/>
            <a:ext cx="2776842" cy="18223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165" y="3118465"/>
            <a:ext cx="5542752" cy="1887124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1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7003228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today plan?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67469" y="6377216"/>
            <a:ext cx="10529634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657368" y="643997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669181" y="390632"/>
            <a:ext cx="7511596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 input from user</a:t>
            </a:r>
            <a:endParaRPr lang="fa-I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 file handling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values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analysts </a:t>
            </a: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scientists</a:t>
            </a:r>
            <a:endParaRPr lang="en-US" b="1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 data type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CSV files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files 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types &amp; file Handling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Text classification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5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columns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20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3447086" y="652509"/>
            <a:ext cx="519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1: selecting data based on column name</a:t>
            </a:r>
            <a:endParaRPr 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700" y="1208669"/>
            <a:ext cx="6438607" cy="24407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83" y="2989295"/>
            <a:ext cx="4484303" cy="2607976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8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columns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Rows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2234808" y="640591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21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3043022" y="269180"/>
            <a:ext cx="66465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iterating over index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Access to row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attribute with name ‘X’ : </a:t>
            </a:r>
            <a:r>
              <a:rPr lang="en-US" sz="20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[‘X’][</a:t>
            </a:r>
            <a:r>
              <a:rPr lang="en-US" sz="20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sz="2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255" y="1472579"/>
            <a:ext cx="6561905" cy="3780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619" y="3980717"/>
            <a:ext cx="3952381" cy="2790476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3367145" y="1040156"/>
            <a:ext cx="118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80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columns 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Rows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3377375" y="100819"/>
            <a:ext cx="739470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Setting Index column in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DataFrame.loc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[]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 method is used to retrieve rows from Pandas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203" y="1502696"/>
            <a:ext cx="5099146" cy="22394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1830" y="2673073"/>
            <a:ext cx="3323809" cy="3742857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3684327" y="978729"/>
            <a:ext cx="118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21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columns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Rows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707654" y="6376605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94574" y="6433793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238" y="1450353"/>
            <a:ext cx="6428571" cy="371428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72995" y="231220"/>
            <a:ext cx="7154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iterating over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 attribute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 to row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attribute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name ‘X’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df.loc</a:t>
            </a:r>
            <a:r>
              <a:rPr lang="en-US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</a:t>
            </a:r>
            <a:r>
              <a:rPr lang="en-US" sz="20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‘X’ ]</a:t>
            </a:r>
            <a:endParaRPr lang="en-US" sz="2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667" y="3615839"/>
            <a:ext cx="3733333" cy="27238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3533238" y="1033466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columns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Rows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707654" y="6376605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94574" y="6433793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238" y="739974"/>
            <a:ext cx="6428571" cy="3771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147" y="3584456"/>
            <a:ext cx="3733333" cy="2723809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3533238" y="314943"/>
            <a:ext cx="1165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columns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Rows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707654" y="6376605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94574" y="6433793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25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3037298" y="185373"/>
            <a:ext cx="7072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iterating over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 to row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attribute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j with name ‘X’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df.iloc</a:t>
            </a:r>
            <a:r>
              <a:rPr lang="en-US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</a:t>
            </a:r>
            <a:r>
              <a:rPr lang="en-US" sz="2000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j ]</a:t>
            </a:r>
            <a:endParaRPr lang="en-US" sz="2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237" y="1647944"/>
            <a:ext cx="6371429" cy="36952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381" y="3892053"/>
            <a:ext cx="3647619" cy="247619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3488237" y="1278612"/>
            <a:ext cx="118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02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columns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Rows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707654" y="6376605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94574" y="6433793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3037298" y="151370"/>
            <a:ext cx="6421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iterating over rows by </a:t>
            </a:r>
            <a:r>
              <a:rPr lang="en-US" sz="2000" b="1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df.itterrows</a:t>
            </a:r>
            <a:r>
              <a:rPr lang="en-US" sz="20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048" y="721400"/>
            <a:ext cx="6380952" cy="3647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632" y="3595698"/>
            <a:ext cx="4123809" cy="283809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4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columns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Rows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707654" y="6376605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94574" y="6433793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27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3005959" y="25761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new row to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df.append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87" y="1322228"/>
            <a:ext cx="7815315" cy="16036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3988" y="883504"/>
            <a:ext cx="1451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4250" y="2580324"/>
            <a:ext cx="1456958" cy="1696709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0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columns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Rows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707654" y="6376605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94574" y="6433793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28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3005959" y="25761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new column to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en-US" sz="20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921" y="843190"/>
            <a:ext cx="5819628" cy="2706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764" y="3293731"/>
            <a:ext cx="2018251" cy="161460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5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DataFrame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columns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Rows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707654" y="6376605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94574" y="6433793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29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929" y="960665"/>
            <a:ext cx="6291862" cy="43559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274" y="5180337"/>
            <a:ext cx="6391690" cy="1193779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958544" y="560555"/>
            <a:ext cx="7577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20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labeling ERU/USD price for trading strategy prediction</a:t>
            </a:r>
            <a:endParaRPr lang="en-US" sz="20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0042" y="13475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add and drop columns in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Get input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from user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030" y="2154507"/>
            <a:ext cx="6935497" cy="1071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872" y="3188544"/>
            <a:ext cx="4693638" cy="836977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481031" y="166879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1031" y="478027"/>
            <a:ext cx="5025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Input() function get values from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Input() return string type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289002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40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sz="4000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text classification</a:t>
            </a:r>
            <a:endParaRPr lang="fa-IR" sz="4000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707654" y="6376605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94574" y="6433793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30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512" y="868281"/>
            <a:ext cx="9276190" cy="54285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55881" y="86217"/>
            <a:ext cx="49859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 class text classification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: news classification</a:t>
            </a:r>
            <a:endParaRPr lang="en-US" sz="20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text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classification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707654" y="6376605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94574" y="6433793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31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2958544" y="76005"/>
            <a:ext cx="7577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: text preprocessing</a:t>
            </a:r>
            <a:endParaRPr lang="en-US" sz="20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439" y="476114"/>
            <a:ext cx="5296168" cy="61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text classification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707654" y="6376605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94574" y="6433793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566" y="142265"/>
            <a:ext cx="5137622" cy="65728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01609" y="142265"/>
            <a:ext cx="2548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 : fit the classifier model</a:t>
            </a:r>
            <a:endParaRPr lang="en-US" sz="20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884" y="2148655"/>
            <a:ext cx="4085714" cy="2419048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2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7003228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text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File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handling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Rectangle 23"/>
          <p:cNvSpPr/>
          <p:nvPr/>
        </p:nvSpPr>
        <p:spPr>
          <a:xfrm>
            <a:off x="3471705" y="4561203"/>
            <a:ext cx="3993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open file for read lines 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182" y="2946782"/>
            <a:ext cx="2961905" cy="12761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087" y="3025926"/>
            <a:ext cx="2352381" cy="132381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659" y="5070818"/>
            <a:ext cx="5123809" cy="1009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468" y="4491855"/>
            <a:ext cx="2352381" cy="1323810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3421562" y="105656"/>
            <a:ext cx="1056239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File handling is an important part of any web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Python has several functions for creating, reading, updating, and deleting files.</a:t>
            </a:r>
            <a:endParaRPr lang="en-US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44788" y="866306"/>
            <a:ext cx="104707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Open()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r"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- Read - Default value. Opens a file for reading, error if the file does not exist</a:t>
            </a: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- Append - Opens a file for appending, creates the file if it does not exist</a:t>
            </a: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- Write - Opens a file for writing, creates the file if it does not exist</a:t>
            </a: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"x"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- Create - Creates the specified file, returns an error if the file </a:t>
            </a:r>
            <a:r>
              <a:rPr lang="en-US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exists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"t"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- Text - Default value. Text mode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"b"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- Binary - Binary mode (e.g. images</a:t>
            </a:r>
            <a:r>
              <a:rPr lang="en-US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en-US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1562" y="2577450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1: open file for read all text</a:t>
            </a:r>
          </a:p>
        </p:txBody>
      </p:sp>
    </p:spTree>
    <p:extLst>
      <p:ext uri="{BB962C8B-B14F-4D97-AF65-F5344CB8AC3E}">
        <p14:creationId xmlns:p14="http://schemas.microsoft.com/office/powerpoint/2010/main" val="22383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7003228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a typeface="Adobe Gothic Std B" panose="020B0800000000000000" pitchFamily="34" charset="-128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text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File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handling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5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650" y="2564053"/>
            <a:ext cx="4276190" cy="1514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996" y="403920"/>
            <a:ext cx="6039478" cy="13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0641" y="5072525"/>
            <a:ext cx="3323809" cy="1009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Rectangle 24"/>
          <p:cNvSpPr/>
          <p:nvPr/>
        </p:nvSpPr>
        <p:spPr>
          <a:xfrm>
            <a:off x="3367145" y="1716"/>
            <a:ext cx="3888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 1: open file for writing all text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12508" y="2113118"/>
            <a:ext cx="4179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 2: open file for write lines of text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25934" y="4582678"/>
            <a:ext cx="3943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 3: open file for appending text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4" name="Cloud Callout 33"/>
          <p:cNvSpPr/>
          <p:nvPr/>
        </p:nvSpPr>
        <p:spPr>
          <a:xfrm>
            <a:off x="8036964" y="272707"/>
            <a:ext cx="3956327" cy="2230173"/>
          </a:xfrm>
          <a:prstGeom prst="cloudCallout">
            <a:avLst>
              <a:gd name="adj1" fmla="val -63756"/>
              <a:gd name="adj2" fmla="val 209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- Write - Opens a file for writing, creates the file if it does not </a:t>
            </a:r>
            <a:r>
              <a:rPr lang="en-US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exist. If exist, the new string replace with file content</a:t>
            </a:r>
            <a:endParaRPr lang="en-US" altLang="en-US" sz="1400" dirty="0"/>
          </a:p>
          <a:p>
            <a:pPr algn="ctr"/>
            <a:endParaRPr lang="en-US" sz="1400" dirty="0"/>
          </a:p>
        </p:txBody>
      </p:sp>
      <p:sp>
        <p:nvSpPr>
          <p:cNvPr id="35" name="Cloud Callout 34"/>
          <p:cNvSpPr/>
          <p:nvPr/>
        </p:nvSpPr>
        <p:spPr>
          <a:xfrm>
            <a:off x="8686628" y="2062260"/>
            <a:ext cx="3446405" cy="2517872"/>
          </a:xfrm>
          <a:prstGeom prst="cloudCallout">
            <a:avLst>
              <a:gd name="adj1" fmla="val -88961"/>
              <a:gd name="adj2" fmla="val 196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Don’t forget close the file after </a:t>
            </a:r>
            <a:r>
              <a:rPr lang="en-US" sz="1400" dirty="0" err="1" smtClean="0"/>
              <a:t>openning</a:t>
            </a:r>
            <a:r>
              <a:rPr lang="en-US" sz="1400" dirty="0" smtClean="0"/>
              <a:t> it</a:t>
            </a:r>
            <a:endParaRPr lang="en-US" sz="1400" dirty="0"/>
          </a:p>
        </p:txBody>
      </p:sp>
      <p:sp>
        <p:nvSpPr>
          <p:cNvPr id="2" name="Cloud Callout 1"/>
          <p:cNvSpPr/>
          <p:nvPr/>
        </p:nvSpPr>
        <p:spPr>
          <a:xfrm>
            <a:off x="8313336" y="4005425"/>
            <a:ext cx="3446405" cy="2517872"/>
          </a:xfrm>
          <a:prstGeom prst="cloudCallout">
            <a:avLst>
              <a:gd name="adj1" fmla="val -88961"/>
              <a:gd name="adj2" fmla="val 196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- Append - Opens a file for appending, creates the file if it does not exist</a:t>
            </a:r>
            <a:endParaRPr lang="en-US" altLang="en-US" sz="14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00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2" grpId="0"/>
      <p:bldP spid="34" grpId="0" animBg="1"/>
      <p:bldP spid="35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text file handling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153" y="364545"/>
            <a:ext cx="2514286" cy="714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/>
          <p:cNvSpPr/>
          <p:nvPr/>
        </p:nvSpPr>
        <p:spPr>
          <a:xfrm>
            <a:off x="3505665" y="576218"/>
            <a:ext cx="2401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Example 1: Remove File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57270" y="1965945"/>
            <a:ext cx="260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Example 2: check for exist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153" y="1770293"/>
            <a:ext cx="3285714" cy="1114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249" y="2802108"/>
            <a:ext cx="2409524" cy="219048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6493538" y="4621489"/>
            <a:ext cx="419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Example 3: read all txt files in the directory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857" y="4100329"/>
            <a:ext cx="5895238" cy="12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4011" y="4908748"/>
            <a:ext cx="904122" cy="1377046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3472398" y="3587251"/>
            <a:ext cx="419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Example 3: read all txt files in the directory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 Values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1925083" y="6376605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b="1" dirty="0" smtClean="0">
                <a:solidFill>
                  <a:schemeClr val="accent1"/>
                </a:solidFill>
                <a:hlinkClick r:id="rId2"/>
              </a:rPr>
              <a:t>Picture from here!</a:t>
            </a:r>
            <a:endParaRPr lang="fa-IR" sz="1200" b="1" dirty="0">
              <a:solidFill>
                <a:schemeClr val="accent1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7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3492735" y="1080787"/>
            <a:ext cx="84049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 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scientists,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other hand, design and construct new processes for data modeling and production using prototypes, algorithms, predictive models, and custom analysis.</a:t>
            </a:r>
          </a:p>
          <a:p>
            <a:endParaRPr lang="en-US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92735" y="226471"/>
            <a:ext cx="8489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examine large data sets to identify trends, develop charts, and create visual presentations to help businesses make more strategic decisions.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962" y="2124661"/>
            <a:ext cx="4323809" cy="40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492736" y="2634659"/>
            <a:ext cx="312878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Common Data type for data </a:t>
            </a:r>
            <a:r>
              <a:rPr lang="en-US" b="1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analysis:</a:t>
            </a:r>
          </a:p>
          <a:p>
            <a:endParaRPr lang="en-US" b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dictionaries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Open Sans" panose="020B0606030504020204" pitchFamily="34" charset="0"/>
              </a:rPr>
              <a:t>Json</a:t>
            </a:r>
            <a:r>
              <a:rPr lang="en-US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Pandas </a:t>
            </a:r>
            <a:r>
              <a:rPr lang="en-US" dirty="0" err="1" smtClean="0">
                <a:solidFill>
                  <a:srgbClr val="333333"/>
                </a:solidFill>
                <a:latin typeface="Open Sans" panose="020B0606030504020204" pitchFamily="34" charset="0"/>
              </a:rPr>
              <a:t>DataFrames</a:t>
            </a: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dictionary data type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3554458" y="6409097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8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407990" y="46339"/>
            <a:ext cx="7850459" cy="15081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a-IR" altLang="fa-I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Dictionary holds a </a:t>
            </a:r>
            <a:r>
              <a:rPr kumimoji="0" lang="fa-IR" altLang="fa-IR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pair of values</a:t>
            </a:r>
            <a:r>
              <a:rPr kumimoji="0" lang="fa-IR" altLang="fa-I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one being the </a:t>
            </a:r>
            <a:r>
              <a:rPr kumimoji="0" lang="fa-IR" altLang="fa-IR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kumimoji="0" lang="fa-IR" altLang="fa-IR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a-IR" altLang="fa-I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other corresponding pair element being its </a:t>
            </a:r>
            <a:r>
              <a:rPr kumimoji="0" lang="fa-IR" altLang="fa-I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: value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Values in a dictionary can be of any datatype and can be duplicated,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whereas keys can’t be repeated and must be immutable.</a:t>
            </a:r>
            <a:endParaRPr lang="fa-I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fa-IR" altLang="fa-I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895" y="1248342"/>
            <a:ext cx="5161905" cy="17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809" y="2146008"/>
            <a:ext cx="4921317" cy="711967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407990" y="1631949"/>
            <a:ext cx="1112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Example: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687" y="3199033"/>
            <a:ext cx="6238095" cy="3009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5944" y="4645572"/>
            <a:ext cx="4223019" cy="2190244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3345830" y="2799064"/>
            <a:ext cx="1112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Example: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0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3367144" cy="6857359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dictionary data type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049" y="6371030"/>
            <a:ext cx="11427372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slice indexing in python</a:t>
            </a:r>
            <a:endParaRPr lang="fa-IR" b="1" dirty="0"/>
          </a:p>
        </p:txBody>
      </p:sp>
      <p:sp>
        <p:nvSpPr>
          <p:cNvPr id="20" name="Rectangle 19"/>
          <p:cNvSpPr/>
          <p:nvPr/>
        </p:nvSpPr>
        <p:spPr>
          <a:xfrm>
            <a:off x="2692338" y="6366706"/>
            <a:ext cx="8079740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3410285" y="640591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9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4" y="5514352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Flowchart: Sequential Access Storage 12"/>
          <p:cNvSpPr/>
          <p:nvPr/>
        </p:nvSpPr>
        <p:spPr>
          <a:xfrm>
            <a:off x="0" y="4832160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7" y="5183423"/>
            <a:ext cx="1405052" cy="1405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3" y="5529186"/>
            <a:ext cx="800979" cy="800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3441467" y="143536"/>
            <a:ext cx="7598875" cy="4630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to keys and values in dictionaries </a:t>
            </a:r>
            <a:r>
              <a:rPr lang="en-US" altLang="fa-IR" b="1" dirty="0" err="1">
                <a:solidFill>
                  <a:schemeClr val="accent1">
                    <a:lumMod val="75000"/>
                  </a:schemeClr>
                </a:solidFill>
                <a:cs typeface="Adobe Arabic" panose="02040503050201020203" pitchFamily="18" charset="-78"/>
              </a:rPr>
              <a:t>Dict_Name</a:t>
            </a:r>
            <a:r>
              <a:rPr lang="en-US" altLang="fa-IR" b="1" dirty="0">
                <a:solidFill>
                  <a:schemeClr val="accent1">
                    <a:lumMod val="75000"/>
                  </a:schemeClr>
                </a:solidFill>
                <a:cs typeface="Adobe Arabic" panose="02040503050201020203" pitchFamily="18" charset="-78"/>
              </a:rPr>
              <a:t> [ ‘key’ ] = value</a:t>
            </a:r>
            <a:endParaRPr lang="en-US" b="1" dirty="0">
              <a:solidFill>
                <a:schemeClr val="accent1">
                  <a:lumMod val="75000"/>
                </a:schemeClr>
              </a:solidFill>
              <a:cs typeface="Adobe Arabic" panose="02040503050201020203" pitchFamily="18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65926" y="1152138"/>
            <a:ext cx="1112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cs typeface="Adobe Arabic" panose="02040503050201020203" pitchFamily="18" charset="-78"/>
              </a:rPr>
              <a:t>Example: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0285" y="2194238"/>
            <a:ext cx="7165167" cy="872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fa-IR" dirty="0" smtClean="0">
                <a:latin typeface="Arial" panose="020B0604020202020204" pitchFamily="34" charset="0"/>
              </a:rPr>
              <a:t>Addition new key in dictionaries </a:t>
            </a:r>
            <a:r>
              <a:rPr lang="en-US" altLang="fa-IR" b="1" dirty="0" err="1">
                <a:solidFill>
                  <a:schemeClr val="accent1">
                    <a:lumMod val="75000"/>
                  </a:schemeClr>
                </a:solidFill>
                <a:cs typeface="Adobe Arabic" panose="02040503050201020203" pitchFamily="18" charset="-78"/>
              </a:rPr>
              <a:t>Dict_Name</a:t>
            </a:r>
            <a:r>
              <a:rPr lang="en-US" altLang="fa-IR" b="1" dirty="0">
                <a:solidFill>
                  <a:schemeClr val="accent1">
                    <a:lumMod val="75000"/>
                  </a:schemeClr>
                </a:solidFill>
                <a:cs typeface="Adobe Arabic" panose="02040503050201020203" pitchFamily="18" charset="-78"/>
              </a:rPr>
              <a:t> [ ‘ </a:t>
            </a:r>
            <a:r>
              <a:rPr lang="en-US" altLang="fa-IR" b="1" dirty="0" err="1">
                <a:solidFill>
                  <a:schemeClr val="accent1">
                    <a:lumMod val="75000"/>
                  </a:schemeClr>
                </a:solidFill>
                <a:cs typeface="Adobe Arabic" panose="02040503050201020203" pitchFamily="18" charset="-78"/>
              </a:rPr>
              <a:t>new_key</a:t>
            </a:r>
            <a:r>
              <a:rPr lang="en-US" altLang="fa-IR" b="1" dirty="0">
                <a:solidFill>
                  <a:schemeClr val="accent1">
                    <a:lumMod val="75000"/>
                  </a:schemeClr>
                </a:solidFill>
                <a:cs typeface="Adobe Arabic" panose="02040503050201020203" pitchFamily="18" charset="-78"/>
              </a:rPr>
              <a:t> ’ ] = value</a:t>
            </a:r>
            <a:endParaRPr lang="en-US" b="1" dirty="0">
              <a:solidFill>
                <a:schemeClr val="accent1">
                  <a:lumMod val="75000"/>
                </a:schemeClr>
              </a:solidFill>
              <a:cs typeface="Adobe Arabic" panose="02040503050201020203" pitchFamily="18" charset="-78"/>
            </a:endParaRPr>
          </a:p>
          <a:p>
            <a:pPr>
              <a:lnSpc>
                <a:spcPct val="150000"/>
              </a:lnSpc>
            </a:pPr>
            <a:endParaRPr lang="en-US" altLang="fa-IR" dirty="0"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230" y="724445"/>
            <a:ext cx="5104762" cy="12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922" y="2709077"/>
            <a:ext cx="6228571" cy="25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4494" y="3684758"/>
            <a:ext cx="4854996" cy="29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24539</TotalTime>
  <Words>1402</Words>
  <Application>Microsoft Office PowerPoint</Application>
  <PresentationFormat>Widescreen</PresentationFormat>
  <Paragraphs>204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Adobe Arabic</vt:lpstr>
      <vt:lpstr>Adobe Fan Heiti Std B</vt:lpstr>
      <vt:lpstr>Adobe Gothic Std B</vt:lpstr>
      <vt:lpstr>Arial</vt:lpstr>
      <vt:lpstr>B Titr</vt:lpstr>
      <vt:lpstr>Calibri</vt:lpstr>
      <vt:lpstr>Calibri Light</vt:lpstr>
      <vt:lpstr>Consolas</vt:lpstr>
      <vt:lpstr>Open Sans</vt:lpstr>
      <vt:lpstr>Times New Roman</vt:lpstr>
      <vt:lpstr>Verdana</vt:lpstr>
      <vt:lpstr>Office Theme</vt:lpstr>
      <vt:lpstr>PowerPoint Presentation</vt:lpstr>
      <vt:lpstr>   today plan?</vt:lpstr>
      <vt:lpstr>  Get input  from user</vt:lpstr>
      <vt:lpstr>   text File handling</vt:lpstr>
      <vt:lpstr>    text File handling</vt:lpstr>
      <vt:lpstr>  text file handling</vt:lpstr>
      <vt:lpstr>  Data Values</vt:lpstr>
      <vt:lpstr>  dictionary data type</vt:lpstr>
      <vt:lpstr>  dictionary data type</vt:lpstr>
      <vt:lpstr>  dictionary data type</vt:lpstr>
      <vt:lpstr>  dictionary data type  &amp;  CSV files</vt:lpstr>
      <vt:lpstr>  JavaScript  Object Notation  (JSON)</vt:lpstr>
      <vt:lpstr>  JavaScript  Object Notation  (JSON)</vt:lpstr>
      <vt:lpstr>  JavaScript  Object Notation  (JSON)</vt:lpstr>
      <vt:lpstr>  Pandas Dataframe</vt:lpstr>
      <vt:lpstr>  Creating dataframe </vt:lpstr>
      <vt:lpstr>  Creating DataFrame </vt:lpstr>
      <vt:lpstr>  DataFrame  &amp;  CSV files</vt:lpstr>
      <vt:lpstr>  DataFrame  &amp;  CSV files</vt:lpstr>
      <vt:lpstr>  DataFrame columns</vt:lpstr>
      <vt:lpstr> DataFrame columns  &amp; Rows</vt:lpstr>
      <vt:lpstr>  DataFrame columns  &amp; Rows</vt:lpstr>
      <vt:lpstr>  DataFrame columns  &amp; Rows</vt:lpstr>
      <vt:lpstr>  DataFrame columns  &amp; Rows</vt:lpstr>
      <vt:lpstr>  DataFrame columns  &amp; Rows</vt:lpstr>
      <vt:lpstr>  DataFrame columns  &amp; Rows</vt:lpstr>
      <vt:lpstr>  DataFrame columns  &amp; Rows</vt:lpstr>
      <vt:lpstr>  DataFrame columns  &amp; Rows</vt:lpstr>
      <vt:lpstr>  DataFrame columns  &amp; Rows</vt:lpstr>
      <vt:lpstr>   text classification</vt:lpstr>
      <vt:lpstr>  text classification</vt:lpstr>
      <vt:lpstr>  text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Novin</dc:creator>
  <cp:lastModifiedBy>Novin</cp:lastModifiedBy>
  <cp:revision>331</cp:revision>
  <dcterms:created xsi:type="dcterms:W3CDTF">2019-02-20T15:18:08Z</dcterms:created>
  <dcterms:modified xsi:type="dcterms:W3CDTF">2023-11-01T05:47:18Z</dcterms:modified>
</cp:coreProperties>
</file>