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aret Bold" charset="1" panose="00000000000000000000"/>
      <p:regular r:id="rId18"/>
    </p:embeddedFont>
    <p:embeddedFont>
      <p:font typeface="Garet" charset="1" panose="00000000000000000000"/>
      <p:regular r:id="rId19"/>
    </p:embeddedFont>
    <p:embeddedFont>
      <p:font typeface="Poppins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pn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4823" y="-898106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8"/>
                </a:lnTo>
                <a:lnTo>
                  <a:pt x="0" y="5655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998318" y="9036632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551518" y="9036632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1306" y="3474972"/>
            <a:ext cx="15145387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b="true" sz="6999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PNEUMONIA DETECTION FROM CHEST X-RAYS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6459" y="9210675"/>
            <a:ext cx="1131703" cy="38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2"/>
              </a:lnSpc>
              <a:spcBef>
                <a:spcPct val="0"/>
              </a:spcBef>
            </a:pPr>
            <a:r>
              <a:rPr lang="en-US" sz="229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2025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7384997">
            <a:off x="-594215" y="-1991275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7"/>
                </a:lnTo>
                <a:lnTo>
                  <a:pt x="0" y="5655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42105" y="7852266"/>
            <a:ext cx="14603790" cy="913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7"/>
              </a:lnSpc>
            </a:pPr>
            <a:r>
              <a:rPr lang="en-US" sz="2662" spc="213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BY: SALMAN KHAN</a:t>
            </a:r>
          </a:p>
          <a:p>
            <a:pPr algn="ctr">
              <a:lnSpc>
                <a:spcPts val="3727"/>
              </a:lnSpc>
              <a:spcBef>
                <a:spcPct val="0"/>
              </a:spcBef>
            </a:pPr>
            <a:r>
              <a:rPr lang="en-US" sz="2662" spc="2130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(22I-1285)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883099" y="1131221"/>
            <a:ext cx="8521802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Lessons Learnt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85850" y="3189942"/>
            <a:ext cx="14544411" cy="3770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3498" indent="-271749" lvl="1">
              <a:lnSpc>
                <a:spcPts val="5059"/>
              </a:lnSpc>
              <a:buFont typeface="Arial"/>
              <a:buChar char="•"/>
            </a:pPr>
            <a:r>
              <a:rPr lang="en-US" sz="25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Transfer learning (MobileNet) is faster and effective for small datasets.</a:t>
            </a:r>
          </a:p>
          <a:p>
            <a:pPr algn="l" marL="543498" indent="-271749" lvl="1">
              <a:lnSpc>
                <a:spcPts val="5059"/>
              </a:lnSpc>
              <a:buFont typeface="Arial"/>
              <a:buChar char="•"/>
            </a:pPr>
            <a:r>
              <a:rPr lang="en-US" sz="25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LST</a:t>
            </a:r>
            <a:r>
              <a:rPr lang="en-US" sz="25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 suits sequential data but less intuitive for image features.</a:t>
            </a:r>
          </a:p>
          <a:p>
            <a:pPr algn="l" marL="543498" indent="-271749" lvl="1">
              <a:lnSpc>
                <a:spcPts val="5059"/>
              </a:lnSpc>
              <a:buFont typeface="Arial"/>
              <a:buChar char="•"/>
            </a:pPr>
            <a:r>
              <a:rPr lang="en-US" sz="25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Grad-CAM enhances trust by showing model focus on lungs.</a:t>
            </a:r>
          </a:p>
          <a:p>
            <a:pPr algn="l" marL="543498" indent="-271749" lvl="1">
              <a:lnSpc>
                <a:spcPts val="5059"/>
              </a:lnSpc>
              <a:buFont typeface="Arial"/>
              <a:buChar char="•"/>
            </a:pPr>
            <a:r>
              <a:rPr lang="en-US" sz="25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CNN Algos work best for image analysis rather than sequential ones which need robust hyper paramerters adjustment</a:t>
            </a:r>
          </a:p>
          <a:p>
            <a:pPr algn="l">
              <a:lnSpc>
                <a:spcPts val="50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81827" y="1492085"/>
            <a:ext cx="337025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Extra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81827" y="2832811"/>
            <a:ext cx="13724352" cy="5702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806" indent="-262903" lvl="1">
              <a:lnSpc>
                <a:spcPts val="5723"/>
              </a:lnSpc>
              <a:buFont typeface="Arial"/>
              <a:buChar char="•"/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Reference paper for learning and experimented method:</a:t>
            </a:r>
          </a:p>
          <a:p>
            <a:pPr algn="l" marL="525806" indent="-262903" lvl="1">
              <a:lnSpc>
                <a:spcPts val="5723"/>
              </a:lnSpc>
              <a:buFont typeface="Arial"/>
              <a:buChar char="•"/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S. Hossain, Rafeed Rahman, Pneumonia Detection by Analyzing Xray Images Using MobileNET ResNET Architecture and Long Short Term Memory(2020).</a:t>
            </a:r>
          </a:p>
          <a:p>
            <a:pPr algn="l">
              <a:lnSpc>
                <a:spcPts val="5723"/>
              </a:lnSpc>
            </a:pPr>
          </a:p>
          <a:p>
            <a:pPr algn="l">
              <a:lnSpc>
                <a:spcPts val="5723"/>
              </a:lnSpc>
            </a:pPr>
          </a:p>
          <a:p>
            <a:pPr algn="l" marL="525806" indent="-262903" lvl="1">
              <a:lnSpc>
                <a:spcPts val="5723"/>
              </a:lnSpc>
              <a:buFont typeface="Arial"/>
              <a:buChar char="•"/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Github link for code, slides and video recording:</a:t>
            </a:r>
          </a:p>
          <a:p>
            <a:pPr algn="l">
              <a:lnSpc>
                <a:spcPts val="5723"/>
              </a:lnSpc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https://github.com/povsalman/Pneumonia-Detection-from-Chest-X-Rays.git</a:t>
            </a:r>
          </a:p>
          <a:p>
            <a:pPr algn="l">
              <a:lnSpc>
                <a:spcPts val="5723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91511" y="-891511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2"/>
                </a:lnTo>
                <a:lnTo>
                  <a:pt x="0" y="4240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99650" y="3188938"/>
            <a:ext cx="13102912" cy="243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00"/>
              </a:lnSpc>
              <a:spcBef>
                <a:spcPct val="0"/>
              </a:spcBef>
            </a:pPr>
            <a:r>
              <a:rPr lang="en-US" b="true" sz="14214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691514" y="6933276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3"/>
                </a:lnTo>
                <a:lnTo>
                  <a:pt x="0" y="4240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15462" y="5143500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91008" y="8257620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0"/>
                </a:lnTo>
                <a:lnTo>
                  <a:pt x="555524" y="558570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46532" y="8257620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0"/>
                </a:lnTo>
                <a:lnTo>
                  <a:pt x="555524" y="558570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08592" y="1870346"/>
            <a:ext cx="1193201" cy="945883"/>
          </a:xfrm>
          <a:custGeom>
            <a:avLst/>
            <a:gdLst/>
            <a:ahLst/>
            <a:cxnLst/>
            <a:rect r="r" b="b" t="t" l="l"/>
            <a:pathLst>
              <a:path h="945883" w="1193201">
                <a:moveTo>
                  <a:pt x="0" y="0"/>
                </a:moveTo>
                <a:lnTo>
                  <a:pt x="1193201" y="0"/>
                </a:lnTo>
                <a:lnTo>
                  <a:pt x="1193201" y="945883"/>
                </a:lnTo>
                <a:lnTo>
                  <a:pt x="0" y="9458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072911" y="1717946"/>
            <a:ext cx="6295768" cy="1329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Problem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86959" y="3078901"/>
            <a:ext cx="13314081" cy="5942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1909" indent="-260954" lvl="1">
              <a:lnSpc>
                <a:spcPts val="4786"/>
              </a:lnSpc>
              <a:buFont typeface="Arial"/>
              <a:buChar char="•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Objective: Detect pneumonia from chest X-ray images using deep learning.</a:t>
            </a:r>
          </a:p>
          <a:p>
            <a:pPr algn="l" marL="521909" indent="-260954" lvl="1">
              <a:lnSpc>
                <a:spcPts val="4786"/>
              </a:lnSpc>
              <a:buFont typeface="Arial"/>
              <a:buChar char="•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Dataset: Kaggle chest X-ray dataset (5856 images: NORMAL, PNEUMONIA).</a:t>
            </a:r>
          </a:p>
          <a:p>
            <a:pPr algn="l" marL="1043817" indent="-347939" lvl="2">
              <a:lnSpc>
                <a:spcPts val="4786"/>
              </a:lnSpc>
              <a:buFont typeface="Arial"/>
              <a:buChar char="⚬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Train: ~4694 (NORMAL: ~1207, PNEUMONIA: ~3487, 90% split).</a:t>
            </a:r>
          </a:p>
          <a:p>
            <a:pPr algn="l" marL="1043817" indent="-347939" lvl="2">
              <a:lnSpc>
                <a:spcPts val="4786"/>
              </a:lnSpc>
              <a:buFont typeface="Arial"/>
              <a:buChar char="⚬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Validation: ~522 (NORMAL: ~134, PNEUMONIA: ~387, 10% split).</a:t>
            </a:r>
          </a:p>
          <a:p>
            <a:pPr algn="l" marL="1043817" indent="-347939" lvl="2">
              <a:lnSpc>
                <a:spcPts val="4786"/>
              </a:lnSpc>
              <a:buFont typeface="Arial"/>
              <a:buChar char="⚬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Test: 624 (NORMAL: 234, PNEUMONIA: 390).</a:t>
            </a:r>
          </a:p>
          <a:p>
            <a:pPr algn="l" marL="521909" indent="-260954" lvl="1">
              <a:lnSpc>
                <a:spcPts val="4786"/>
              </a:lnSpc>
              <a:buFont typeface="Arial"/>
              <a:buChar char="•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Challenge: Manual X-ray analysis is error-prone due to human variability and image quality issues (e.g., rotation, contrast loss).</a:t>
            </a:r>
          </a:p>
          <a:p>
            <a:pPr algn="l" marL="521909" indent="-260954" lvl="1">
              <a:lnSpc>
                <a:spcPts val="4786"/>
              </a:lnSpc>
              <a:buFont typeface="Arial"/>
              <a:buChar char="•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Approach: Use </a:t>
            </a:r>
            <a:r>
              <a:rPr lang="en-US" b="true" sz="2417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LSTM and MobileNet</a:t>
            </a: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models to automate and improve accuracy.</a:t>
            </a:r>
          </a:p>
          <a:p>
            <a:pPr algn="l" marL="521909" indent="-260954" lvl="1">
              <a:lnSpc>
                <a:spcPts val="4786"/>
              </a:lnSpc>
              <a:buFont typeface="Arial"/>
              <a:buChar char="•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Goal: Achieve high accuracy (&gt;95%) for reliable pneumonia detection.</a:t>
            </a:r>
          </a:p>
          <a:p>
            <a:pPr algn="l">
              <a:lnSpc>
                <a:spcPts val="478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406573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55319" y="2440268"/>
            <a:ext cx="14377362" cy="7257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1909" indent="-260954" lvl="1">
              <a:lnSpc>
                <a:spcPts val="4858"/>
              </a:lnSpc>
              <a:buFont typeface="Arial"/>
              <a:buChar char="•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LSTM Model (RNN Model):</a:t>
            </a:r>
          </a:p>
          <a:p>
            <a:pPr algn="l" marL="1043817" indent="-347939" lvl="2">
              <a:lnSpc>
                <a:spcPts val="4858"/>
              </a:lnSpc>
              <a:buFont typeface="Arial"/>
              <a:buChar char="⚬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Input: 150x150x3 images reshaped to (150, 450).</a:t>
            </a:r>
          </a:p>
          <a:p>
            <a:pPr algn="l" marL="1043817" indent="-347939" lvl="2">
              <a:lnSpc>
                <a:spcPts val="4858"/>
              </a:lnSpc>
              <a:buFont typeface="Arial"/>
              <a:buChar char="⚬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Layers: 3 LSTM (250, 120, 64 units, dropout=0.05, recurrent_dropout=0.20).</a:t>
            </a:r>
          </a:p>
          <a:p>
            <a:pPr algn="l" marL="1043817" indent="-347939" lvl="2">
              <a:lnSpc>
                <a:spcPts val="4858"/>
              </a:lnSpc>
              <a:buFont typeface="Arial"/>
              <a:buChar char="⚬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Dense: 250, 120, 64, 28 (ReLU), 2 neurons (softmax).</a:t>
            </a:r>
          </a:p>
          <a:p>
            <a:pPr algn="l" marL="1043817" indent="-347939" lvl="2">
              <a:lnSpc>
                <a:spcPts val="4858"/>
              </a:lnSpc>
              <a:buFont typeface="Arial"/>
              <a:buChar char="⚬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Optimizer: Adam, Loss: Categorical cross-entropy.</a:t>
            </a:r>
          </a:p>
          <a:p>
            <a:pPr algn="l" marL="521909" indent="-260954" lvl="1">
              <a:lnSpc>
                <a:spcPts val="4858"/>
              </a:lnSpc>
              <a:buFont typeface="Arial"/>
              <a:buChar char="•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MobileNet Model (transfer learning):</a:t>
            </a:r>
          </a:p>
          <a:p>
            <a:pPr algn="l" marL="1043817" indent="-347939" lvl="2">
              <a:lnSpc>
                <a:spcPts val="4858"/>
              </a:lnSpc>
              <a:buFont typeface="Arial"/>
              <a:buChar char="⚬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Pre-trained MobileNet (ImageNet, frozen), input: 150x150x3.</a:t>
            </a:r>
          </a:p>
          <a:p>
            <a:pPr algn="l" marL="1043817" indent="-347939" lvl="2">
              <a:lnSpc>
                <a:spcPts val="4858"/>
              </a:lnSpc>
              <a:buFont typeface="Arial"/>
              <a:buChar char="⚬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Layers: GlobalAveragePooling2D, Dense(128, ReLU), Dense(2, softmax).</a:t>
            </a:r>
          </a:p>
          <a:p>
            <a:pPr algn="l" marL="1043817" indent="-347939" lvl="2">
              <a:lnSpc>
                <a:spcPts val="4858"/>
              </a:lnSpc>
              <a:buFont typeface="Arial"/>
              <a:buChar char="⚬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Optimizer: Adam, Loss: Categorical cross-entropy.</a:t>
            </a:r>
          </a:p>
          <a:p>
            <a:pPr algn="l" marL="521909" indent="-260954" lvl="1">
              <a:lnSpc>
                <a:spcPts val="4858"/>
              </a:lnSpc>
              <a:buFont typeface="Arial"/>
              <a:buChar char="•"/>
            </a:pPr>
            <a:r>
              <a:rPr lang="en-US" sz="24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Training: 10 epochs, batch size=32, class weights for imbalance (NORMAL: ~2.89, PNEUMONIA: ~0.35).</a:t>
            </a:r>
          </a:p>
          <a:p>
            <a:pPr algn="l">
              <a:lnSpc>
                <a:spcPts val="485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978713" y="1131221"/>
            <a:ext cx="10330574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Model Architecture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93520" y="-432037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461" y="1306348"/>
            <a:ext cx="1152525" cy="1152525"/>
          </a:xfrm>
          <a:custGeom>
            <a:avLst/>
            <a:gdLst/>
            <a:ahLst/>
            <a:cxnLst/>
            <a:rect r="r" b="b" t="t" l="l"/>
            <a:pathLst>
              <a:path h="1152525" w="1152525">
                <a:moveTo>
                  <a:pt x="0" y="0"/>
                </a:moveTo>
                <a:lnTo>
                  <a:pt x="1152525" y="0"/>
                </a:lnTo>
                <a:lnTo>
                  <a:pt x="11525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14905" y="696748"/>
            <a:ext cx="13737595" cy="2256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2"/>
              </a:lnSpc>
              <a:spcBef>
                <a:spcPct val="0"/>
              </a:spcBef>
            </a:pPr>
            <a:r>
              <a:rPr lang="en-US" sz="64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Results, Evaluation, Challenges &amp; Lessons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87986" y="3027827"/>
            <a:ext cx="13188056" cy="5702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5806" indent="-262903" lvl="1">
              <a:lnSpc>
                <a:spcPts val="5723"/>
              </a:lnSpc>
              <a:buFont typeface="Arial"/>
              <a:buChar char="•"/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Results:</a:t>
            </a:r>
          </a:p>
          <a:p>
            <a:pPr algn="l" marL="525806" indent="-262903" lvl="1">
              <a:lnSpc>
                <a:spcPts val="5723"/>
              </a:lnSpc>
              <a:buFont typeface="Arial"/>
              <a:buChar char="•"/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LSTM: ~79.2% test accuracy.</a:t>
            </a:r>
          </a:p>
          <a:p>
            <a:pPr algn="l" marL="525806" indent="-262903" lvl="1">
              <a:lnSpc>
                <a:spcPts val="5723"/>
              </a:lnSpc>
              <a:buFont typeface="Arial"/>
              <a:buChar char="•"/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MobileNet: ~96.98% test accuracy.</a:t>
            </a:r>
          </a:p>
          <a:p>
            <a:pPr algn="l" marL="525806" indent="-262903" lvl="1">
              <a:lnSpc>
                <a:spcPts val="5723"/>
              </a:lnSpc>
              <a:buFont typeface="Arial"/>
              <a:buChar char="•"/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Metrics: Precision, Recall, F1-score; Confusion matrices show strong PNEUMONIA detection.</a:t>
            </a:r>
          </a:p>
          <a:p>
            <a:pPr algn="l" marL="525806" indent="-262903" lvl="1">
              <a:lnSpc>
                <a:spcPts val="5723"/>
              </a:lnSpc>
              <a:buFont typeface="Arial"/>
              <a:buChar char="•"/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Grad-CAM: MobileNet focuses on lung opacities (visualized on test PNEUMONIA image).</a:t>
            </a:r>
          </a:p>
          <a:p>
            <a:pPr algn="l">
              <a:lnSpc>
                <a:spcPts val="5723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11651" y="1131221"/>
            <a:ext cx="586469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Evaluation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86203" y="3173961"/>
            <a:ext cx="14515594" cy="162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3498" indent="-271749" lvl="1">
              <a:lnSpc>
                <a:spcPts val="4405"/>
              </a:lnSpc>
              <a:buFont typeface="Arial"/>
              <a:buChar char="•"/>
            </a:pPr>
            <a:r>
              <a:rPr lang="en-US" sz="25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Training/validation accuracy and loss curves show convergence.</a:t>
            </a:r>
          </a:p>
          <a:p>
            <a:pPr algn="l" marL="543498" indent="-271749" lvl="1">
              <a:lnSpc>
                <a:spcPts val="4405"/>
              </a:lnSpc>
              <a:buFont typeface="Arial"/>
              <a:buChar char="•"/>
            </a:pPr>
            <a:r>
              <a:rPr lang="en-US" sz="25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MobileNet outperforms LSTM in efficiency, with better accuracy.</a:t>
            </a:r>
          </a:p>
          <a:p>
            <a:pPr algn="l">
              <a:lnSpc>
                <a:spcPts val="4405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93520" y="-432037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4215" y="1028700"/>
            <a:ext cx="1152525" cy="1152525"/>
          </a:xfrm>
          <a:custGeom>
            <a:avLst/>
            <a:gdLst/>
            <a:ahLst/>
            <a:cxnLst/>
            <a:rect r="r" b="b" t="t" l="l"/>
            <a:pathLst>
              <a:path h="1152525" w="1152525">
                <a:moveTo>
                  <a:pt x="0" y="0"/>
                </a:moveTo>
                <a:lnTo>
                  <a:pt x="1152525" y="0"/>
                </a:lnTo>
                <a:lnTo>
                  <a:pt x="11525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415970" y="2458873"/>
            <a:ext cx="8619880" cy="6990437"/>
          </a:xfrm>
          <a:custGeom>
            <a:avLst/>
            <a:gdLst/>
            <a:ahLst/>
            <a:cxnLst/>
            <a:rect r="r" b="b" t="t" l="l"/>
            <a:pathLst>
              <a:path h="6990437" w="8619880">
                <a:moveTo>
                  <a:pt x="0" y="0"/>
                </a:moveTo>
                <a:lnTo>
                  <a:pt x="8619880" y="0"/>
                </a:lnTo>
                <a:lnTo>
                  <a:pt x="8619880" y="6990436"/>
                </a:lnTo>
                <a:lnTo>
                  <a:pt x="0" y="699043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92667" y="895350"/>
            <a:ext cx="13737595" cy="111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2"/>
              </a:lnSpc>
              <a:spcBef>
                <a:spcPct val="0"/>
              </a:spcBef>
            </a:pPr>
            <a:r>
              <a:rPr lang="en-US" sz="64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Evaluation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93520" y="-432037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4215" y="1028700"/>
            <a:ext cx="1152525" cy="1152525"/>
          </a:xfrm>
          <a:custGeom>
            <a:avLst/>
            <a:gdLst/>
            <a:ahLst/>
            <a:cxnLst/>
            <a:rect r="r" b="b" t="t" l="l"/>
            <a:pathLst>
              <a:path h="1152525" w="1152525">
                <a:moveTo>
                  <a:pt x="0" y="0"/>
                </a:moveTo>
                <a:lnTo>
                  <a:pt x="1152525" y="0"/>
                </a:lnTo>
                <a:lnTo>
                  <a:pt x="11525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4215" y="3183123"/>
            <a:ext cx="13378343" cy="6342323"/>
          </a:xfrm>
          <a:custGeom>
            <a:avLst/>
            <a:gdLst/>
            <a:ahLst/>
            <a:cxnLst/>
            <a:rect r="r" b="b" t="t" l="l"/>
            <a:pathLst>
              <a:path h="6342323" w="13378343">
                <a:moveTo>
                  <a:pt x="0" y="0"/>
                </a:moveTo>
                <a:lnTo>
                  <a:pt x="13378343" y="0"/>
                </a:lnTo>
                <a:lnTo>
                  <a:pt x="13378343" y="6342323"/>
                </a:lnTo>
                <a:lnTo>
                  <a:pt x="0" y="634232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97" r="0" b="-97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72567" y="830098"/>
            <a:ext cx="4343307" cy="2134425"/>
          </a:xfrm>
          <a:custGeom>
            <a:avLst/>
            <a:gdLst/>
            <a:ahLst/>
            <a:cxnLst/>
            <a:rect r="r" b="b" t="t" l="l"/>
            <a:pathLst>
              <a:path h="2134425" w="4343307">
                <a:moveTo>
                  <a:pt x="0" y="0"/>
                </a:moveTo>
                <a:lnTo>
                  <a:pt x="4343307" y="0"/>
                </a:lnTo>
                <a:lnTo>
                  <a:pt x="4343307" y="2134425"/>
                </a:lnTo>
                <a:lnTo>
                  <a:pt x="0" y="213442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92667" y="895350"/>
            <a:ext cx="13737595" cy="111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2"/>
              </a:lnSpc>
              <a:spcBef>
                <a:spcPct val="0"/>
              </a:spcBef>
            </a:pPr>
            <a:r>
              <a:rPr lang="en-US" sz="64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Evaluation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93520" y="-432037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4215" y="1028700"/>
            <a:ext cx="1152525" cy="1152525"/>
          </a:xfrm>
          <a:custGeom>
            <a:avLst/>
            <a:gdLst/>
            <a:ahLst/>
            <a:cxnLst/>
            <a:rect r="r" b="b" t="t" l="l"/>
            <a:pathLst>
              <a:path h="1152525" w="1152525">
                <a:moveTo>
                  <a:pt x="0" y="0"/>
                </a:moveTo>
                <a:lnTo>
                  <a:pt x="1152525" y="0"/>
                </a:lnTo>
                <a:lnTo>
                  <a:pt x="11525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060477" y="2534898"/>
            <a:ext cx="13202724" cy="6172274"/>
          </a:xfrm>
          <a:custGeom>
            <a:avLst/>
            <a:gdLst/>
            <a:ahLst/>
            <a:cxnLst/>
            <a:rect r="r" b="b" t="t" l="l"/>
            <a:pathLst>
              <a:path h="6172274" w="13202724">
                <a:moveTo>
                  <a:pt x="0" y="0"/>
                </a:moveTo>
                <a:lnTo>
                  <a:pt x="13202725" y="0"/>
                </a:lnTo>
                <a:lnTo>
                  <a:pt x="13202725" y="6172274"/>
                </a:lnTo>
                <a:lnTo>
                  <a:pt x="0" y="617227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92667" y="895350"/>
            <a:ext cx="13737595" cy="111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2"/>
              </a:lnSpc>
              <a:spcBef>
                <a:spcPct val="0"/>
              </a:spcBef>
            </a:pPr>
            <a:r>
              <a:rPr lang="en-US" sz="64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Evaluation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11651" y="876300"/>
            <a:ext cx="5864699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Challenges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8088" y="3044221"/>
            <a:ext cx="14544411" cy="6544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6677" indent="-293338" lvl="1">
              <a:lnSpc>
                <a:spcPts val="4755"/>
              </a:lnSpc>
              <a:buFont typeface="Arial"/>
              <a:buChar char="•"/>
            </a:pPr>
            <a:r>
              <a:rPr lang="en-US" sz="27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Class imbalance (PNEUMONIA &gt; NORMAL) addressed with class weights.</a:t>
            </a:r>
          </a:p>
          <a:p>
            <a:pPr algn="l" marL="586677" indent="-293338" lvl="1">
              <a:lnSpc>
                <a:spcPts val="4755"/>
              </a:lnSpc>
              <a:buFont typeface="Arial"/>
              <a:buChar char="•"/>
            </a:pPr>
            <a:r>
              <a:rPr lang="en-US" sz="27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LST</a:t>
            </a:r>
            <a:r>
              <a:rPr lang="en-US" sz="27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 preprocessing (reshaping) computationally intensive. (Took like 30 mins for just 10 epochs)</a:t>
            </a:r>
          </a:p>
          <a:p>
            <a:pPr algn="l" marL="586677" indent="-293338" lvl="1">
              <a:lnSpc>
                <a:spcPts val="4755"/>
              </a:lnSpc>
              <a:buFont typeface="Arial"/>
              <a:buChar char="•"/>
            </a:pPr>
            <a:r>
              <a:rPr lang="en-US" sz="27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Small validation set (~522 images) risks unreliable metrics.</a:t>
            </a:r>
          </a:p>
          <a:p>
            <a:pPr algn="l" marL="586677" indent="-293338" lvl="1">
              <a:lnSpc>
                <a:spcPts val="4755"/>
              </a:lnSpc>
              <a:buFont typeface="Arial"/>
              <a:buChar char="•"/>
            </a:pPr>
            <a:r>
              <a:rPr lang="en-US" sz="27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Grad Cam is tough to get working :(</a:t>
            </a:r>
          </a:p>
          <a:p>
            <a:pPr algn="l" marL="586677" indent="-293338" lvl="1">
              <a:lnSpc>
                <a:spcPts val="4755"/>
              </a:lnSpc>
              <a:buFont typeface="Arial"/>
              <a:buChar char="•"/>
            </a:pPr>
            <a:r>
              <a:rPr lang="en-US" sz="27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Alternatively, Main function is provided for testing</a:t>
            </a:r>
          </a:p>
          <a:p>
            <a:pPr algn="l" marL="586677" indent="-293338" lvl="1">
              <a:lnSpc>
                <a:spcPts val="4755"/>
              </a:lnSpc>
              <a:buFont typeface="Arial"/>
              <a:buChar char="•"/>
            </a:pPr>
            <a:r>
              <a:rPr lang="en-US" sz="27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Also, tried to achieve accuracy mentioned in the refereced paper (which was better than MobileNet ) but fell short</a:t>
            </a:r>
          </a:p>
          <a:p>
            <a:pPr algn="l" marL="586677" indent="-293338" lvl="1">
              <a:lnSpc>
                <a:spcPts val="4755"/>
              </a:lnSpc>
              <a:buFont typeface="Arial"/>
              <a:buChar char="•"/>
            </a:pPr>
            <a:r>
              <a:rPr lang="en-US" sz="27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Alternatively, implemented robust MobileNet version to compensate for time and accuracy</a:t>
            </a:r>
          </a:p>
          <a:p>
            <a:pPr algn="l">
              <a:lnSpc>
                <a:spcPts val="475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DAGncmgJdQQ</dc:identifier>
  <dcterms:modified xsi:type="dcterms:W3CDTF">2011-08-01T06:04:30Z</dcterms:modified>
  <cp:revision>1</cp:revision>
  <dc:title>i221285_Salman</dc:title>
</cp:coreProperties>
</file>