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67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2859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182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353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83085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4851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2060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326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4500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904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47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737B22-E9DB-4C05-BDD3-636138581985}" type="datetimeFigureOut">
              <a:rPr lang="ru-RU" smtClean="0"/>
              <a:t>пт 28.10.22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0E2648C-7876-405B-848C-BBC7AAF63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2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3208A-A5FD-4DF6-BA41-B7019E1B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218017"/>
            <a:ext cx="9418320" cy="265779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Курсовая работа на тему</a:t>
            </a:r>
            <a:r>
              <a:rPr lang="en-US" sz="4800" dirty="0"/>
              <a:t>:</a:t>
            </a:r>
            <a:br>
              <a:rPr lang="ru-RU" sz="4800" dirty="0"/>
            </a:br>
            <a:r>
              <a:rPr lang="ru-RU" sz="4800" dirty="0"/>
              <a:t>«</a:t>
            </a:r>
            <a:r>
              <a:rPr lang="ru-RU" sz="4000" dirty="0"/>
              <a:t>Проектирование локальной</a:t>
            </a:r>
            <a:r>
              <a:rPr lang="en-US" sz="4000" dirty="0"/>
              <a:t> </a:t>
            </a:r>
            <a:r>
              <a:rPr lang="ru-RU" sz="4000" dirty="0"/>
              <a:t>вычислительной сети предприятия»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BF117D-94B8-420A-A059-BDB88BE5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809478"/>
            <a:ext cx="9418320" cy="1691640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>
                <a:ea typeface="Calibri"/>
                <a:cs typeface="Calibri"/>
              </a:rPr>
              <a:t>Подготовил студент группы</a:t>
            </a:r>
            <a:endParaRPr lang="ru-RU" dirty="0">
              <a:cs typeface="Calibri Light" panose="020F0302020204030204"/>
            </a:endParaRPr>
          </a:p>
          <a:p>
            <a:r>
              <a:rPr lang="ru-RU" sz="2400" dirty="0">
                <a:ea typeface="Calibri"/>
                <a:cs typeface="Calibri"/>
              </a:rPr>
              <a:t>ССА-19 Яковлев С.С.</a:t>
            </a:r>
          </a:p>
          <a:p>
            <a:r>
              <a:rPr lang="ru-RU" sz="2400" dirty="0">
                <a:ea typeface="Calibri"/>
                <a:cs typeface="Calibri"/>
              </a:rPr>
              <a:t>Преподаватель</a:t>
            </a:r>
          </a:p>
          <a:p>
            <a:r>
              <a:rPr lang="ru-RU" sz="2400" dirty="0">
                <a:ea typeface="Calibri"/>
                <a:cs typeface="Calibri"/>
              </a:rPr>
              <a:t>Саввина Е.В.</a:t>
            </a:r>
          </a:p>
          <a:p>
            <a:endParaRPr lang="ru-RU" sz="2400" dirty="0">
              <a:ea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04BE-2359-42BB-8623-D0D9FB7BBC0C}"/>
              </a:ext>
            </a:extLst>
          </p:cNvPr>
          <p:cNvSpPr txBox="1"/>
          <p:nvPr/>
        </p:nvSpPr>
        <p:spPr>
          <a:xfrm>
            <a:off x="1651527" y="571686"/>
            <a:ext cx="863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</a:rPr>
              <a:t>Министерство образования и науки Республики Саха (Якутия)</a:t>
            </a:r>
            <a:endParaRPr lang="ru-RU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</a:rPr>
              <a:t>ГАПОУ РС(Я) Якутский колледж связи и энергетики имени </a:t>
            </a:r>
            <a:r>
              <a:rPr lang="ru-RU" sz="1800" b="0" i="0" u="none" strike="noStrike" dirty="0" err="1">
                <a:effectLst/>
              </a:rPr>
              <a:t>П.И.Дудкина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92833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3208A-A5FD-4DF6-BA41-B7019E1B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218017"/>
            <a:ext cx="9418320" cy="265779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Курсовая работа на тему</a:t>
            </a:r>
            <a:r>
              <a:rPr lang="en-US" sz="4800" dirty="0"/>
              <a:t>:</a:t>
            </a:r>
            <a:br>
              <a:rPr lang="ru-RU" sz="4800" dirty="0"/>
            </a:br>
            <a:r>
              <a:rPr lang="ru-RU" sz="4800" dirty="0"/>
              <a:t>«</a:t>
            </a:r>
            <a:r>
              <a:rPr lang="ru-RU" sz="4000" dirty="0"/>
              <a:t>Проектирование локальной</a:t>
            </a:r>
            <a:r>
              <a:rPr lang="en-US" sz="4000" dirty="0"/>
              <a:t> </a:t>
            </a:r>
            <a:r>
              <a:rPr lang="ru-RU" sz="4000" dirty="0"/>
              <a:t>вычислительной сети предприятия»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BF117D-94B8-420A-A059-BDB88BE5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809478"/>
            <a:ext cx="9418320" cy="1691640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>
                <a:ea typeface="Calibri"/>
                <a:cs typeface="Calibri"/>
              </a:rPr>
              <a:t>Подготовил студент группы</a:t>
            </a:r>
            <a:endParaRPr lang="ru-RU" dirty="0">
              <a:cs typeface="Calibri Light" panose="020F0302020204030204"/>
            </a:endParaRPr>
          </a:p>
          <a:p>
            <a:r>
              <a:rPr lang="ru-RU" sz="2400" dirty="0">
                <a:ea typeface="Calibri"/>
                <a:cs typeface="Calibri"/>
              </a:rPr>
              <a:t>ССА-19 Яковлев С.С.</a:t>
            </a:r>
          </a:p>
          <a:p>
            <a:r>
              <a:rPr lang="ru-RU" sz="2400" dirty="0">
                <a:ea typeface="Calibri"/>
                <a:cs typeface="Calibri"/>
              </a:rPr>
              <a:t>Преподаватель</a:t>
            </a:r>
          </a:p>
          <a:p>
            <a:r>
              <a:rPr lang="ru-RU" sz="2400" dirty="0">
                <a:ea typeface="Calibri"/>
                <a:cs typeface="Calibri"/>
              </a:rPr>
              <a:t>Саввина Е.В.</a:t>
            </a:r>
          </a:p>
          <a:p>
            <a:endParaRPr lang="ru-RU" sz="2400" dirty="0">
              <a:ea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04BE-2359-42BB-8623-D0D9FB7BBC0C}"/>
              </a:ext>
            </a:extLst>
          </p:cNvPr>
          <p:cNvSpPr txBox="1"/>
          <p:nvPr/>
        </p:nvSpPr>
        <p:spPr>
          <a:xfrm>
            <a:off x="1651527" y="571686"/>
            <a:ext cx="863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</a:rPr>
              <a:t>Министерство образования и науки Республики Саха (Якутия)</a:t>
            </a:r>
            <a:endParaRPr lang="ru-RU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</a:rPr>
              <a:t>ГАПОУ РС(Я) Якутский колледж связи и энергетики имени </a:t>
            </a:r>
            <a:r>
              <a:rPr lang="ru-RU" sz="1800" b="0" i="0" u="none" strike="noStrike" dirty="0" err="1">
                <a:effectLst/>
              </a:rPr>
              <a:t>П.И.Дудкина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01994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AC152-9206-4193-9E19-259EEF48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FE632-F770-4503-A6DA-032BF0B1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Цель курсовой работы: </a:t>
            </a:r>
            <a:endParaRPr lang="ru-RU" b="0" dirty="0">
              <a:effectLst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Построить эффективную рабочую локальную сеть</a:t>
            </a:r>
          </a:p>
          <a:p>
            <a:pPr marL="0" indent="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Задачи курсовой работы: </a:t>
            </a:r>
            <a:endParaRPr lang="ru-RU" b="0" dirty="0">
              <a:effectLst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</a:rPr>
              <a:t>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сследовать структуру и функции локальных компьютерных сетей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Составить карту сети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</a:rPr>
              <a:t>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пределить оборудование и затраты кабеля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</a:rPr>
              <a:t>Поднять сетевую инфраструктуру </a:t>
            </a:r>
            <a:endParaRPr lang="ru-RU" sz="1800" b="0" i="0" u="none" strike="noStrike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921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918E7-84F7-453A-92E9-B6609160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07230-4937-4DB2-BBF1-B12D20B5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8800"/>
            <a:ext cx="3761232" cy="4351337"/>
          </a:xfrm>
        </p:spPr>
        <p:txBody>
          <a:bodyPr/>
          <a:lstStyle/>
          <a:p>
            <a:r>
              <a:rPr lang="ru-RU" dirty="0"/>
              <a:t>В настоящее время локальными вычислительными сетями пользуются практически все владельцы персональных компьютеров, предприятия и корпорации. </a:t>
            </a:r>
          </a:p>
          <a:p>
            <a:r>
              <a:rPr lang="ru-RU" dirty="0"/>
              <a:t>Компьютерные сети это отрасль которая бурно развивается и очень востребована на данный момент.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071A11-9A4B-49D1-B556-A7A519020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5" y="2000249"/>
            <a:ext cx="4762500" cy="320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924A2-9CDF-4FDA-A085-17B3D81ECDCD}"/>
              </a:ext>
            </a:extLst>
          </p:cNvPr>
          <p:cNvSpPr txBox="1"/>
          <p:nvPr/>
        </p:nvSpPr>
        <p:spPr>
          <a:xfrm>
            <a:off x="898495" y="5295797"/>
            <a:ext cx="4762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0" u="none" strike="noStrike" dirty="0">
                <a:solidFill>
                  <a:srgbClr val="000000"/>
                </a:solidFill>
                <a:effectLst/>
              </a:rPr>
              <a:t>Рис. 1. Полезность сети пропорциональна квадрату количества подключенных к ней устройств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18674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F2FE6-CB1E-4D9E-920A-522733EC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F3108-01D2-42C2-9D67-C6F891DB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1899821"/>
            <a:ext cx="3241652" cy="4367815"/>
          </a:xfrm>
        </p:spPr>
        <p:txBody>
          <a:bodyPr>
            <a:normAutofit fontScale="92500" lnSpcReduction="10000"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Сервер находится в серверной на столе, подключенным к главному коммутатору. От главного коммутатора кабеля проходят по стенам рядом с силовыми кабелями. Чтобы не создавались помехи, кабель был выбран экранированный, далее они подведены в каждый кабинет к коммутаторам. Компьютеры в кабинетах расположены на шести столах и соединены отдельным кабелем к коммутатору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809206-A9DE-426B-A936-6EB779A2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97" y="1028541"/>
            <a:ext cx="5362113" cy="56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289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DB9D8-DB0A-46BB-8197-DE95F5AF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длины кабеля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9E700-CB4D-4CBA-90EB-F916086F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Расчет кабеля, который необходим для работоспособности сети, был произведен с использованием формул:</a:t>
            </a:r>
            <a:endParaRPr lang="ru-RU" dirty="0">
              <a:cs typeface="Calibri Light"/>
            </a:endParaRPr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1)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Lср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L</a:t>
            </a:r>
            <a:r>
              <a:rPr lang="ru-RU" dirty="0" err="1">
                <a:ea typeface="+mn-lt"/>
                <a:cs typeface="+mn-lt"/>
              </a:rPr>
              <a:t>min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+</a:t>
            </a:r>
            <a:r>
              <a:rPr lang="en-US" dirty="0">
                <a:ea typeface="+mn-lt"/>
                <a:cs typeface="+mn-lt"/>
              </a:rPr>
              <a:t> L</a:t>
            </a:r>
            <a:r>
              <a:rPr lang="ru-RU" dirty="0" err="1">
                <a:ea typeface="+mn-lt"/>
                <a:cs typeface="+mn-lt"/>
              </a:rPr>
              <a:t>max</a:t>
            </a:r>
            <a:r>
              <a:rPr lang="ru-RU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ru-RU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*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1,1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+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2 </a:t>
            </a:r>
            <a:r>
              <a:rPr lang="ru-RU" dirty="0">
                <a:ea typeface="+mn-lt"/>
                <a:cs typeface="+mn-lt"/>
              </a:rPr>
              <a:t>+</a:t>
            </a:r>
            <a:r>
              <a:rPr lang="en-US" dirty="0">
                <a:ea typeface="+mn-lt"/>
                <a:cs typeface="+mn-lt"/>
              </a:rPr>
              <a:t> 10</a:t>
            </a:r>
            <a:r>
              <a:rPr lang="ru-RU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ru-RU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*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1,1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+</a:t>
            </a:r>
            <a:r>
              <a:rPr lang="en-US" dirty="0">
                <a:ea typeface="+mn-lt"/>
                <a:cs typeface="+mn-lt"/>
              </a:rPr>
              <a:t> 5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11,6</a:t>
            </a:r>
            <a:r>
              <a:rPr lang="ru-RU" dirty="0">
                <a:ea typeface="+mn-lt"/>
                <a:cs typeface="+mn-lt"/>
              </a:rPr>
              <a:t>м (средняя длина),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2)N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Lkat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ru-RU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cp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305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ru-RU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1,6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26</a:t>
            </a:r>
            <a:r>
              <a:rPr lang="ru-RU" dirty="0">
                <a:ea typeface="+mn-lt"/>
                <a:cs typeface="+mn-lt"/>
              </a:rPr>
              <a:t> (количество пробросов),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3)D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dirty="0">
                <a:ea typeface="Calibri" panose="020F0502020204030204"/>
                <a:cs typeface="Calibri" panose="020F0502020204030204"/>
              </a:rPr>
              <a:t>=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dirty="0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e / </a:t>
            </a:r>
            <a:r>
              <a:rPr lang="ru-RU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36 / 26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1,3 </a:t>
            </a:r>
            <a:r>
              <a:rPr lang="ru-RU" dirty="0">
                <a:ea typeface="+mn-lt"/>
                <a:cs typeface="+mn-lt"/>
              </a:rPr>
              <a:t>(число используемых портов),</a:t>
            </a:r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4)L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dirty="0">
                <a:ea typeface="Calibri" panose="020F0502020204030204"/>
                <a:cs typeface="Calibri" panose="020F0502020204030204"/>
              </a:rPr>
              <a:t>=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dirty="0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*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Lkat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1,3 </a:t>
            </a:r>
            <a:r>
              <a:rPr lang="ru-RU" dirty="0">
                <a:ea typeface="+mn-lt"/>
                <a:cs typeface="+mn-lt"/>
              </a:rPr>
              <a:t>*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305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396,5</a:t>
            </a:r>
            <a:r>
              <a:rPr lang="ru-RU" dirty="0">
                <a:ea typeface="+mn-lt"/>
                <a:cs typeface="+mn-lt"/>
              </a:rPr>
              <a:t>м (общая длина).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Таким образом, с использованием данных формул, удалось произвести расчет кабеля с итогом в </a:t>
            </a:r>
            <a:r>
              <a:rPr lang="en-US" dirty="0">
                <a:ea typeface="+mn-lt"/>
                <a:cs typeface="+mn-lt"/>
              </a:rPr>
              <a:t>396,5</a:t>
            </a:r>
            <a:r>
              <a:rPr lang="ru-RU" dirty="0">
                <a:ea typeface="+mn-lt"/>
                <a:cs typeface="+mn-lt"/>
              </a:rPr>
              <a:t>м.  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598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F92D1-924E-45B3-8958-1D202029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0BE8C-9F73-4189-AC0E-47265474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8630" indent="-285750" algn="just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cs typeface="Calibri Light"/>
              </a:rPr>
              <a:t>На создание данной сети и обеспечение всем необходимым ушло:</a:t>
            </a:r>
            <a:endParaRPr lang="en-US" dirty="0">
              <a:cs typeface="Calibri Light"/>
            </a:endParaRPr>
          </a:p>
          <a:p>
            <a:pPr marL="468630" indent="-285750" algn="just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1 538 520 рублей.</a:t>
            </a: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77045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83555-8174-495E-B70C-B013FE66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86C1C-1694-4914-86B6-7C1D69E9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91322"/>
            <a:ext cx="4157709" cy="4351337"/>
          </a:xfrm>
        </p:spPr>
        <p:txBody>
          <a:bodyPr>
            <a:normAutofit/>
          </a:bodyPr>
          <a:lstStyle/>
          <a:p>
            <a:r>
              <a:rPr lang="ru-RU" dirty="0"/>
              <a:t>Сеть была построена по топологии «Звезда». </a:t>
            </a:r>
          </a:p>
          <a:p>
            <a:r>
              <a:rPr lang="ru-RU" dirty="0"/>
              <a:t>Всего в сети находятся 31 машина и 6 коммутаторов.</a:t>
            </a:r>
          </a:p>
          <a:p>
            <a:r>
              <a:rPr lang="ru-RU" dirty="0"/>
              <a:t>Сеть была разделена на 3 подсети для обеспечения  контроля над трафиком между отделами и контроля над оборудованием.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pic>
        <p:nvPicPr>
          <p:cNvPr id="2052" name="Picture 4" descr="Изображение">
            <a:extLst>
              <a:ext uri="{FF2B5EF4-FFF2-40B4-BE49-F238E27FC236}">
                <a16:creationId xmlns:a16="http://schemas.microsoft.com/office/drawing/2014/main" id="{A5326685-BEA3-4034-9141-33FBE6C6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1" y="1828800"/>
            <a:ext cx="5280971" cy="371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928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2F41C-BFE5-471C-B61E-01FD4F03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65D40-FFF1-4EB9-9A69-08134FDA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4450731" cy="4351337"/>
          </a:xfrm>
        </p:spPr>
        <p:txBody>
          <a:bodyPr/>
          <a:lstStyle/>
          <a:p>
            <a:r>
              <a:rPr lang="ru-RU" dirty="0"/>
              <a:t>Под данную сеть была поднята оснастка </a:t>
            </a:r>
            <a:r>
              <a:rPr lang="en-US" dirty="0"/>
              <a:t>DHCP </a:t>
            </a:r>
            <a:r>
              <a:rPr lang="ru-RU" dirty="0"/>
              <a:t>для раздачи </a:t>
            </a:r>
            <a:r>
              <a:rPr lang="en-US" dirty="0"/>
              <a:t>IP </a:t>
            </a:r>
            <a:r>
              <a:rPr lang="ru-RU" dirty="0"/>
              <a:t>адресов клиентам и система общих папок для хранения документов и прочих файлов</a:t>
            </a:r>
          </a:p>
        </p:txBody>
      </p:sp>
      <p:pic>
        <p:nvPicPr>
          <p:cNvPr id="5" name="Изображение" descr="Изображение">
            <a:extLst>
              <a:ext uri="{FF2B5EF4-FFF2-40B4-BE49-F238E27FC236}">
                <a16:creationId xmlns:a16="http://schemas.microsoft.com/office/drawing/2014/main" id="{3663947E-F62C-4AC4-BA41-8B40CB9A7AC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35" b="89993" l="5755" r="92934">
                        <a14:foregroundMark x1="5983" y1="8506" x2="81425" y2="16226"/>
                        <a14:foregroundMark x1="81425" y1="16226" x2="89801" y2="30093"/>
                        <a14:foregroundMark x1="89801" y1="30093" x2="92764" y2="50179"/>
                        <a14:foregroundMark x1="92764" y1="50179" x2="89174" y2="89421"/>
                        <a14:foregroundMark x1="89174" y1="89421" x2="64786" y2="90636"/>
                        <a14:foregroundMark x1="64786" y1="90636" x2="12764" y2="83131"/>
                        <a14:foregroundMark x1="12764" y1="83131" x2="6211" y2="66047"/>
                        <a14:foregroundMark x1="6211" y1="66047" x2="7521" y2="11794"/>
                        <a14:foregroundMark x1="24274" y1="28234" x2="55271" y2="43245"/>
                        <a14:foregroundMark x1="24729" y1="44317" x2="36752" y2="59185"/>
                        <a14:foregroundMark x1="36752" y1="59185" x2="47236" y2="63688"/>
                        <a14:foregroundMark x1="21481" y1="62259" x2="44843" y2="72123"/>
                        <a14:foregroundMark x1="19088" y1="88563" x2="11852" y2="87491"/>
                        <a14:foregroundMark x1="15157" y1="72838" x2="16866" y2="40315"/>
                        <a14:foregroundMark x1="12308" y1="64761" x2="10769" y2="18728"/>
                        <a14:foregroundMark x1="7521" y1="13224" x2="7521" y2="13224"/>
                        <a14:foregroundMark x1="6211" y1="12152" x2="11396" y2="13581"/>
                        <a14:foregroundMark x1="11396" y1="12866" x2="36752" y2="30021"/>
                        <a14:foregroundMark x1="20171" y1="76126" x2="57493" y2="28949"/>
                        <a14:foregroundMark x1="18632" y1="33310" x2="68148" y2="64046"/>
                        <a14:foregroundMark x1="29744" y1="32237" x2="53162" y2="22731"/>
                        <a14:foregroundMark x1="53162" y1="22731" x2="67123" y2="30951"/>
                        <a14:foregroundMark x1="67123" y1="30951" x2="74302" y2="50536"/>
                        <a14:foregroundMark x1="74302" y1="50536" x2="68433" y2="69764"/>
                        <a14:foregroundMark x1="68433" y1="69764" x2="54929" y2="73124"/>
                        <a14:foregroundMark x1="54929" y1="73124" x2="41254" y2="62688"/>
                        <a14:foregroundMark x1="41254" y1="62688" x2="39145" y2="39171"/>
                        <a14:foregroundMark x1="40456" y1="28234" x2="56923" y2="24946"/>
                        <a14:foregroundMark x1="56923" y1="24946" x2="70655" y2="30736"/>
                        <a14:foregroundMark x1="70655" y1="30736" x2="81481" y2="44317"/>
                        <a14:foregroundMark x1="81481" y1="44317" x2="77721" y2="66190"/>
                        <a14:foregroundMark x1="77721" y1="66190" x2="66097" y2="69335"/>
                        <a14:foregroundMark x1="66097" y1="69335" x2="55271" y2="60043"/>
                        <a14:foregroundMark x1="55271" y1="60043" x2="55271" y2="60043"/>
                        <a14:foregroundMark x1="67066" y1="27877" x2="59316" y2="44246"/>
                        <a14:foregroundMark x1="59316" y1="44246" x2="67863" y2="57827"/>
                        <a14:foregroundMark x1="67863" y1="57827" x2="78177" y2="45818"/>
                        <a14:foregroundMark x1="78177" y1="45818" x2="69288" y2="30093"/>
                        <a14:foregroundMark x1="69288" y1="30093" x2="53846" y2="35597"/>
                        <a14:foregroundMark x1="53846" y1="35597" x2="50028" y2="52752"/>
                        <a14:foregroundMark x1="22963" y1="15797" x2="63362" y2="23445"/>
                        <a14:foregroundMark x1="57493" y1="15082" x2="71510" y2="11008"/>
                        <a14:foregroundMark x1="71510" y1="11008" x2="80627" y2="12509"/>
                        <a14:foregroundMark x1="86268" y1="11008" x2="90655" y2="28949"/>
                        <a14:foregroundMark x1="93048" y1="8863" x2="93048" y2="9936"/>
                        <a14:foregroundMark x1="57037" y1="18013" x2="73390" y2="21944"/>
                        <a14:foregroundMark x1="73390" y1="21944" x2="84786" y2="30379"/>
                        <a14:foregroundMark x1="84786" y1="30379" x2="90769" y2="48249"/>
                        <a14:foregroundMark x1="90769" y1="48249" x2="84786" y2="66905"/>
                        <a14:foregroundMark x1="84786" y1="66905" x2="71738" y2="73553"/>
                        <a14:foregroundMark x1="71738" y1="73553" x2="59202" y2="70765"/>
                        <a14:foregroundMark x1="59202" y1="70765" x2="49117" y2="48320"/>
                        <a14:foregroundMark x1="49117" y1="48320" x2="51339" y2="26519"/>
                        <a14:foregroundMark x1="51339" y1="26519" x2="54872" y2="22731"/>
                        <a14:foregroundMark x1="14929" y1="6648" x2="27920" y2="10865"/>
                        <a14:foregroundMark x1="27920" y1="10865" x2="40171" y2="9793"/>
                        <a14:foregroundMark x1="40171" y1="9793" x2="42222" y2="8506"/>
                        <a14:foregroundMark x1="30199" y1="8506" x2="5755" y2="13009"/>
                        <a14:foregroundMark x1="5755" y1="13009" x2="12934" y2="12152"/>
                        <a14:foregroundMark x1="44160" y1="86347" x2="56296" y2="83846"/>
                        <a14:foregroundMark x1="56296" y1="83846" x2="82507" y2="85990"/>
                        <a14:foregroundMark x1="82507" y1="85990" x2="89573" y2="84918"/>
                        <a14:foregroundMark x1="76011" y1="86347" x2="49972" y2="87277"/>
                        <a14:foregroundMark x1="49972" y1="87277" x2="45242" y2="852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8192" y="4316571"/>
            <a:ext cx="4067334" cy="24279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Shape 84" descr="Изображение">
            <a:extLst>
              <a:ext uri="{FF2B5EF4-FFF2-40B4-BE49-F238E27FC236}">
                <a16:creationId xmlns:a16="http://schemas.microsoft.com/office/drawing/2014/main" id="{326346B5-3DE6-47FE-BFB8-E0410E3A3A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8192" y="1788976"/>
            <a:ext cx="4067334" cy="228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8750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5C1EF-7ED1-4912-987A-3BFA32EC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9B33B-4D59-4B46-A389-16A1048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Calibri" panose="020F0502020204030204"/>
                <a:cs typeface="Calibri" panose="020F0502020204030204"/>
              </a:rPr>
              <a:t>По итогам была выполнена цель данной работы - построение локально-вычислительной сети. </a:t>
            </a:r>
          </a:p>
          <a:p>
            <a:r>
              <a:rPr lang="ru-RU" dirty="0">
                <a:cs typeface="Calibri" panose="020F0502020204030204"/>
              </a:rPr>
              <a:t>Были выполнены поставленные задачи по построению сети, составлению карт и поднятия инфраструктуры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6751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241</TotalTime>
  <Words>474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Times New Roman</vt:lpstr>
      <vt:lpstr>Wingdings 2</vt:lpstr>
      <vt:lpstr>Вид</vt:lpstr>
      <vt:lpstr>Курсовая работа на тему: «Проектирование локальной вычислительной сети предприятия»</vt:lpstr>
      <vt:lpstr>Цели и задачи</vt:lpstr>
      <vt:lpstr>Актуальность</vt:lpstr>
      <vt:lpstr>Планировка</vt:lpstr>
      <vt:lpstr>Расчет длины кабеля</vt:lpstr>
      <vt:lpstr>Сумма</vt:lpstr>
      <vt:lpstr>Сеть</vt:lpstr>
      <vt:lpstr>Администрирование</vt:lpstr>
      <vt:lpstr>Вывод</vt:lpstr>
      <vt:lpstr>Курсовая работа на тему: «Проектирование локальной вычислительной сети предприятия»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«Проектирование локальной вычислительной сети предприятия»</dc:title>
  <dc:creator>asdasdagfgasd@outlook.com</dc:creator>
  <cp:lastModifiedBy>asdasdagfgasd@outlook.com</cp:lastModifiedBy>
  <cp:revision>1</cp:revision>
  <dcterms:created xsi:type="dcterms:W3CDTF">2022-10-28T11:32:39Z</dcterms:created>
  <dcterms:modified xsi:type="dcterms:W3CDTF">2022-10-28T15:34:32Z</dcterms:modified>
</cp:coreProperties>
</file>