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360" cy="1040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81560" y="-7200"/>
            <a:ext cx="4761720" cy="6375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-29160" y="-16920"/>
            <a:ext cx="9197280" cy="1085760"/>
            <a:chOff x="-29160" y="-16920"/>
            <a:chExt cx="9197280" cy="1085760"/>
          </a:xfrm>
        </p:grpSpPr>
        <p:sp>
          <p:nvSpPr>
            <p:cNvPr id="3" name="CustomShape 4"/>
            <p:cNvSpPr/>
            <p:nvPr/>
          </p:nvSpPr>
          <p:spPr>
            <a:xfrm rot="21435600">
              <a:off x="-18720" y="201600"/>
              <a:ext cx="9162360" cy="64836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21435600">
              <a:off x="-14040" y="275040"/>
              <a:ext cx="9174960" cy="52956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70272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pl-PL" sz="1800" spc="-1" strike="noStrike">
                <a:latin typeface="Arial"/>
              </a:rPr>
              <a:t>Kliknij, aby edytować format tekstu tytułu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9360" y="-7200"/>
            <a:ext cx="9162360" cy="1040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4381560" y="-7200"/>
            <a:ext cx="4761720" cy="6375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" name="Group 3"/>
          <p:cNvGrpSpPr/>
          <p:nvPr/>
        </p:nvGrpSpPr>
        <p:grpSpPr>
          <a:xfrm>
            <a:off x="-29160" y="-16920"/>
            <a:ext cx="9197280" cy="1085760"/>
            <a:chOff x="-29160" y="-16920"/>
            <a:chExt cx="9197280" cy="1085760"/>
          </a:xfrm>
        </p:grpSpPr>
        <p:sp>
          <p:nvSpPr>
            <p:cNvPr id="46" name="CustomShape 4"/>
            <p:cNvSpPr/>
            <p:nvPr/>
          </p:nvSpPr>
          <p:spPr>
            <a:xfrm rot="21435600">
              <a:off x="-18720" y="201600"/>
              <a:ext cx="9162360" cy="64836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5"/>
            <p:cNvSpPr/>
            <p:nvPr/>
          </p:nvSpPr>
          <p:spPr>
            <a:xfrm rot="21435600">
              <a:off x="-14040" y="275040"/>
              <a:ext cx="9174960" cy="52956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33520" y="1371600"/>
            <a:ext cx="7850880" cy="182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36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1" lang="pl-PL" sz="5600" spc="-1" strike="noStrike">
                <a:solidFill>
                  <a:srgbClr val="2a6099"/>
                </a:solidFill>
                <a:latin typeface="Calibri"/>
              </a:rPr>
              <a:t>Programowanie w PHP</a:t>
            </a:r>
            <a:endParaRPr b="0" lang="pl-PL" sz="56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33520" y="3228480"/>
            <a:ext cx="785412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360" tIns="45000" bIns="45000">
            <a:noAutofit/>
          </a:bodyPr>
          <a:p>
            <a:pPr algn="r">
              <a:lnSpc>
                <a:spcPct val="100000"/>
              </a:lnSpc>
              <a:spcBef>
                <a:spcPts val="519"/>
              </a:spcBef>
            </a:pPr>
            <a:r>
              <a:rPr b="0" lang="pl-PL" sz="2600" spc="-1" strike="noStrike">
                <a:solidFill>
                  <a:srgbClr val="ffffff"/>
                </a:solidFill>
                <a:latin typeface="Constantia"/>
              </a:rPr>
              <a:t>Poznanie nowych funkcji - SESSION oraz COOKIE</a:t>
            </a:r>
            <a:endParaRPr b="0" lang="pl-PL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2000" y="1215000"/>
            <a:ext cx="5903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latin typeface="Arial"/>
              </a:rPr>
              <a:t>Przykład formularza z wpisem do plików cookie</a:t>
            </a:r>
            <a:endParaRPr b="0" lang="pl-PL" sz="20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5328000" y="2232000"/>
            <a:ext cx="3383640" cy="157536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400320" y="1728000"/>
            <a:ext cx="4063320" cy="489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10520" y="1137960"/>
            <a:ext cx="550512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latin typeface="Arial"/>
              </a:rPr>
              <a:t>Przykład pliku rejestracja.php</a:t>
            </a:r>
            <a:endParaRPr b="0" lang="pl-PL" sz="20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297360" y="1512000"/>
            <a:ext cx="6686280" cy="440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44000" y="1137960"/>
            <a:ext cx="34952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latin typeface="Arial"/>
              </a:rPr>
              <a:t>Przykład pliku cookie.php</a:t>
            </a:r>
            <a:endParaRPr b="0" lang="pl-PL" sz="20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808000" y="1584000"/>
            <a:ext cx="3135960" cy="338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874240"/>
            <a:ext cx="8228880" cy="8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pl-PL" sz="4800" spc="-1" strike="noStrike">
                <a:solidFill>
                  <a:srgbClr val="3465a4"/>
                </a:solidFill>
                <a:latin typeface="Constantia"/>
              </a:rPr>
              <a:t>Dziękuje za uwagę</a:t>
            </a:r>
            <a:br/>
            <a:r>
              <a:rPr b="0" lang="pl-PL" sz="1050" spc="-1" strike="noStrike">
                <a:solidFill>
                  <a:srgbClr val="000000"/>
                </a:solidFill>
                <a:latin typeface="Constantia"/>
              </a:rPr>
              <a:t>Wszelkie skargi i zażalenia proszę składać do wydziału edukacji bądz szkolnego sekretariatu na ul. Jagielońskiej 13 w Sosnowcu</a:t>
            </a:r>
            <a:endParaRPr b="0" lang="pl-PL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pl-PL" sz="5000" spc="-1" strike="noStrike">
                <a:solidFill>
                  <a:srgbClr val="04617b"/>
                </a:solidFill>
                <a:latin typeface="Calibri"/>
              </a:rPr>
              <a:t>Spis treści</a:t>
            </a:r>
            <a:endParaRPr b="0" lang="pl-PL" sz="5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21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l-PL" sz="2600" spc="-1" strike="noStrike">
                <a:solidFill>
                  <a:srgbClr val="000000"/>
                </a:solidFill>
                <a:latin typeface="Constantia"/>
              </a:rPr>
              <a:t>Definicja SESSION w języku php</a:t>
            </a:r>
            <a:endParaRPr b="0" lang="pl-PL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l-PL" sz="2600" spc="-1" strike="noStrike">
                <a:solidFill>
                  <a:srgbClr val="000000"/>
                </a:solidFill>
                <a:latin typeface="Constantia"/>
              </a:rPr>
              <a:t>Zdefiniowanie SESSION w PHP</a:t>
            </a:r>
            <a:endParaRPr b="0" lang="pl-PL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l-PL" sz="2600" spc="-1" strike="noStrike">
                <a:solidFill>
                  <a:srgbClr val="000000"/>
                </a:solidFill>
                <a:latin typeface="Constantia"/>
              </a:rPr>
              <a:t>Definicja plików cookie w PHP</a:t>
            </a:r>
            <a:endParaRPr b="0" lang="pl-PL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l-PL" sz="2600" spc="-1" strike="noStrike">
                <a:solidFill>
                  <a:srgbClr val="000000"/>
                </a:solidFill>
                <a:latin typeface="Constantia"/>
              </a:rPr>
              <a:t>Zdefiniowanie COOKIE w PHP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pl-PL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85880" y="704160"/>
            <a:ext cx="7900200" cy="6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rmAutofit fontScale="32000"/>
          </a:bodyPr>
          <a:p>
            <a:pPr>
              <a:lnSpc>
                <a:spcPct val="100000"/>
              </a:lnSpc>
            </a:pPr>
            <a:r>
              <a:rPr b="0" lang="pl-PL" sz="5000" spc="-1" strike="noStrike">
                <a:solidFill>
                  <a:srgbClr val="04617b"/>
                </a:solidFill>
                <a:latin typeface="Calibri"/>
              </a:rPr>
              <a:t>Definicja SESSION w języku PHP</a:t>
            </a:r>
            <a:endParaRPr b="0" lang="pl-PL" sz="5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>
              <a:lnSpc>
                <a:spcPct val="100000"/>
              </a:lnSpc>
              <a:spcBef>
                <a:spcPts val="519"/>
              </a:spcBef>
            </a:pPr>
            <a:r>
              <a:rPr b="0" lang="pl-PL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1" lang="pl-PL" sz="2000" spc="-1" strike="noStrike">
                <a:solidFill>
                  <a:srgbClr val="000000"/>
                </a:solidFill>
                <a:latin typeface="Constantia"/>
              </a:rPr>
              <a:t>Sesja</a:t>
            </a:r>
            <a:r>
              <a:rPr b="0" lang="pl-PL" sz="2000" spc="-1" strike="noStrike">
                <a:solidFill>
                  <a:srgbClr val="000000"/>
                </a:solidFill>
                <a:latin typeface="Constantia"/>
              </a:rPr>
              <a:t> jest sposobem na przechowywanie informacji (w zmiennych) do wykorzystania na wielu stronach.</a:t>
            </a:r>
            <a:endParaRPr b="0" lang="pl-PL" sz="20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400"/>
              </a:spcBef>
            </a:pPr>
            <a:r>
              <a:rPr b="0" lang="pl-PL" sz="20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l-PL" sz="2000" spc="-1" strike="noStrike">
                <a:solidFill>
                  <a:srgbClr val="000000"/>
                </a:solidFill>
                <a:latin typeface="Constantia"/>
              </a:rPr>
              <a:t>W przeciwieństwie do plików cookie </a:t>
            </a:r>
            <a:r>
              <a:rPr b="0" lang="pl-PL" sz="2000" spc="-1" strike="noStrike" u="sng">
                <a:solidFill>
                  <a:srgbClr val="000000"/>
                </a:solidFill>
                <a:uFillTx/>
                <a:latin typeface="Constantia"/>
              </a:rPr>
              <a:t>informacje nie są przechowywane na komputerze użytkownika</a:t>
            </a:r>
            <a:r>
              <a:rPr b="0" lang="pl-PL" sz="2000" spc="-1" strike="noStrike">
                <a:solidFill>
                  <a:srgbClr val="000000"/>
                </a:solidFill>
                <a:latin typeface="Constantia"/>
              </a:rPr>
              <a:t>.</a:t>
            </a:r>
            <a:endParaRPr b="0" lang="pl-PL" sz="20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</a:pPr>
            <a:endParaRPr b="0" lang="pl-PL" sz="2000" spc="-1" strike="noStrike">
              <a:latin typeface="Arial"/>
            </a:endParaRPr>
          </a:p>
        </p:txBody>
      </p:sp>
      <p:pic>
        <p:nvPicPr>
          <p:cNvPr id="92" name="Picture 4" descr=""/>
          <p:cNvPicPr/>
          <p:nvPr/>
        </p:nvPicPr>
        <p:blipFill>
          <a:blip r:embed="rId1"/>
          <a:stretch/>
        </p:blipFill>
        <p:spPr>
          <a:xfrm>
            <a:off x="1928880" y="3571920"/>
            <a:ext cx="5512680" cy="310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14240" y="642960"/>
            <a:ext cx="8328960" cy="70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rmAutofit/>
          </a:bodyPr>
          <a:p>
            <a:pPr>
              <a:lnSpc>
                <a:spcPct val="100000"/>
              </a:lnSpc>
            </a:pPr>
            <a:r>
              <a:rPr b="0" lang="pl-PL" sz="5000" spc="-1" strike="noStrike">
                <a:solidFill>
                  <a:srgbClr val="04617b"/>
                </a:solidFill>
                <a:latin typeface="Calibri"/>
              </a:rPr>
              <a:t>Zdefiniowanie SESSION w PHP</a:t>
            </a:r>
            <a:endParaRPr b="0" lang="pl-PL" sz="50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71320" y="135720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l-PL" sz="2600" spc="-1" strike="noStrike">
                <a:solidFill>
                  <a:srgbClr val="000000"/>
                </a:solidFill>
                <a:latin typeface="Constantia"/>
              </a:rPr>
              <a:t>Aby skorzystać z funkcji </a:t>
            </a:r>
            <a:r>
              <a:rPr b="1" lang="pl-PL" sz="2600" spc="-1" strike="noStrike" u="sng">
                <a:solidFill>
                  <a:srgbClr val="000000"/>
                </a:solidFill>
                <a:uFillTx/>
                <a:latin typeface="Constantia"/>
              </a:rPr>
              <a:t>session </a:t>
            </a:r>
            <a:r>
              <a:rPr b="0" lang="pl-PL" sz="2600" spc="-1" strike="noStrike">
                <a:solidFill>
                  <a:srgbClr val="000000"/>
                </a:solidFill>
                <a:latin typeface="Constantia"/>
              </a:rPr>
              <a:t>musimy na początku otwartego pliku otworzyć nową sesje przed innymi funkcjami za pomocą: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pl-PL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l-PL" sz="2600" spc="-1" strike="noStrike">
                <a:solidFill>
                  <a:srgbClr val="000000"/>
                </a:solidFill>
                <a:latin typeface="Constantia"/>
              </a:rPr>
              <a:t>Z kolei aby skasować zapisaną już sekcję musimy skorzystać z: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pl-PL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l-PL" sz="2600" spc="-1" strike="noStrike">
                <a:solidFill>
                  <a:srgbClr val="000000"/>
                </a:solidFill>
                <a:latin typeface="Constantia"/>
              </a:rPr>
              <a:t>Numer identyfikacyjny danej sesji: </a:t>
            </a:r>
            <a:endParaRPr b="0" lang="pl-PL" sz="2600" spc="-1" strike="noStrike">
              <a:latin typeface="Arial"/>
            </a:endParaRPr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3357720" y="2714760"/>
            <a:ext cx="2848320" cy="480240"/>
          </a:xfrm>
          <a:prstGeom prst="rect">
            <a:avLst/>
          </a:prstGeom>
          <a:ln w="9360">
            <a:noFill/>
          </a:ln>
        </p:spPr>
      </p:pic>
      <p:pic>
        <p:nvPicPr>
          <p:cNvPr id="96" name="Picture 3" descr=""/>
          <p:cNvPicPr/>
          <p:nvPr/>
        </p:nvPicPr>
        <p:blipFill>
          <a:blip r:embed="rId2"/>
          <a:stretch/>
        </p:blipFill>
        <p:spPr>
          <a:xfrm>
            <a:off x="3357720" y="4572000"/>
            <a:ext cx="2649600" cy="499320"/>
          </a:xfrm>
          <a:prstGeom prst="rect">
            <a:avLst/>
          </a:prstGeom>
          <a:ln w="9360">
            <a:noFill/>
          </a:ln>
        </p:spPr>
      </p:pic>
      <p:pic>
        <p:nvPicPr>
          <p:cNvPr id="97" name="" descr=""/>
          <p:cNvPicPr/>
          <p:nvPr/>
        </p:nvPicPr>
        <p:blipFill>
          <a:blip r:embed="rId3"/>
          <a:stretch/>
        </p:blipFill>
        <p:spPr>
          <a:xfrm>
            <a:off x="3528000" y="6034320"/>
            <a:ext cx="2447640" cy="33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88000" y="973800"/>
            <a:ext cx="5615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latin typeface="Arial"/>
              </a:rPr>
              <a:t>Przykład zapisania sesji za pomocą formularza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16000" y="1296000"/>
            <a:ext cx="4943160" cy="543852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5304240" y="1810080"/>
            <a:ext cx="3695400" cy="128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8160" y="1368000"/>
            <a:ext cx="6657480" cy="147600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38160" y="2888280"/>
            <a:ext cx="7105320" cy="106632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-25920" y="1053360"/>
            <a:ext cx="4921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latin typeface="Arial"/>
              </a:rPr>
              <a:t>Plik Formularz.php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400" y="3973320"/>
            <a:ext cx="20822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latin typeface="Arial"/>
              </a:rPr>
              <a:t>Plik sesja.php</a:t>
            </a:r>
            <a:endParaRPr b="0" lang="pl-PL" sz="1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1944000" y="4059000"/>
            <a:ext cx="2473560" cy="270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88000" y="792000"/>
            <a:ext cx="849564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5000" spc="-1" strike="noStrike">
                <a:solidFill>
                  <a:srgbClr val="04617b"/>
                </a:solidFill>
                <a:latin typeface="Calibri"/>
              </a:rPr>
              <a:t>Definicja plików COOKIE w PHP</a:t>
            </a:r>
            <a:endParaRPr b="0" lang="pl-PL" sz="5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4000" y="1924920"/>
            <a:ext cx="9089640" cy="16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latin typeface="Arial"/>
              </a:rPr>
              <a:t>Ciasteczka (z ang. cookies) - to niewielki fragment informacji, który aplikacja internetowa może zapisać na komputerze użytkownika. Gdy przeglądarka łączy się ze stroną, w pierwszej kolejności szuka lokalnych cookies, odpowiednich dla danej witryny. Jeżeli znajdzie – zostaną one przekazane serwerowi.</a:t>
            </a:r>
            <a:endParaRPr b="0" lang="pl-PL" sz="20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889640" y="3855600"/>
            <a:ext cx="5238000" cy="255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20000" y="792000"/>
            <a:ext cx="792216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5000" spc="-1" strike="noStrike">
                <a:solidFill>
                  <a:srgbClr val="04617b"/>
                </a:solidFill>
                <a:latin typeface="Calibri"/>
              </a:rPr>
              <a:t>Zdefiniowanie COOKIE w PHP</a:t>
            </a:r>
            <a:endParaRPr b="0" lang="pl-PL" sz="50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4317480"/>
            <a:ext cx="888408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latin typeface="Arial"/>
              </a:rPr>
              <a:t>Setcookie() może przyjąć 6 argumentów. Jednak wymagane jest podanie tylko pierwszego, którym jest nazwa ciasteczka. Drugi argument to wartość przypisana do ciastka, z kolei wyraża datę wygaśnięcia, natomiast czwarty i piąty mogą być stosowane do określenia adresów, dla których cookie jest ważne. Ostatni argument, oznacza, że cookie nie będzie wysyłane przez zwykłe połączenie HTTP.</a:t>
            </a:r>
            <a:endParaRPr b="0" lang="pl-PL" sz="18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456000" y="2664000"/>
            <a:ext cx="2015640" cy="654480"/>
          </a:xfrm>
          <a:prstGeom prst="rect">
            <a:avLst/>
          </a:prstGeom>
          <a:ln>
            <a:noFill/>
          </a:ln>
        </p:spPr>
      </p:pic>
      <p:sp>
        <p:nvSpPr>
          <p:cNvPr id="112" name="CustomShape 3"/>
          <p:cNvSpPr/>
          <p:nvPr/>
        </p:nvSpPr>
        <p:spPr>
          <a:xfrm>
            <a:off x="254880" y="1741320"/>
            <a:ext cx="5288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latin typeface="Arial"/>
              </a:rPr>
              <a:t>W PHP możemy ustawić cookie za pomocą funkcji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90840" y="1029600"/>
            <a:ext cx="578700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latin typeface="Arial"/>
              </a:rPr>
              <a:t>Aby skasować pliki cookie za pomocą php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latin typeface="Arial"/>
              </a:rPr>
              <a:t>Odczytanie plików cookie za pomocą php</a:t>
            </a:r>
            <a:endParaRPr b="0" lang="pl-PL" sz="18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422360" y="1656000"/>
            <a:ext cx="5921280" cy="28764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2911320" y="2908800"/>
            <a:ext cx="2848320" cy="33084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871920" y="3744000"/>
            <a:ext cx="7047720" cy="281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</TotalTime>
  <Application>LibreOffice/6.1.4.2$Windows_x86 LibreOffice_project/9d0f32d1f0b509096fd65e0d4bec26ddd1938fd3</Application>
  <Words>56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2020-02-21T10:46:38Z</dcterms:created>
  <dc:creator>Stanowisko</dc:creator>
  <dc:description/>
  <dc:language>pl-PL</dc:language>
  <cp:lastModifiedBy/>
  <dcterms:modified xsi:type="dcterms:W3CDTF">2020-03-06T08:36:47Z</dcterms:modified>
  <cp:revision>10</cp:revision>
  <dc:subject/>
  <dc:title>Programowanie w PHP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