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x="6805600" cy="99393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0" roundtripDataSignature="AMtx7mjLrN5ZKthpUDe1ki1XfMx/anLC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D4696C-5ABB-4C13-8BA6-51007DD00E54}">
  <a:tblStyle styleId="{D5D4696C-5ABB-4C13-8BA6-51007DD00E54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0F4"/>
          </a:solidFill>
        </a:fill>
      </a:tcStyle>
    </a:wholeTbl>
    <a:band1H>
      <a:tcTxStyle/>
      <a:tcStyle>
        <a:fill>
          <a:solidFill>
            <a:srgbClr val="CCDFE8"/>
          </a:solidFill>
        </a:fill>
      </a:tcStyle>
    </a:band1H>
    <a:band2H>
      <a:tcTxStyle/>
    </a:band2H>
    <a:band1V>
      <a:tcTxStyle/>
      <a:tcStyle>
        <a:fill>
          <a:solidFill>
            <a:srgbClr val="CCDFE8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6" orient="horz"/>
        <p:guide pos="1164" orient="horz"/>
        <p:guide pos="278" orient="horz"/>
        <p:guide pos="848" orient="horz"/>
        <p:guide pos="1348" orient="horz"/>
        <p:guide pos="559" orient="horz"/>
        <p:guide pos="3866" orient="horz"/>
        <p:guide pos="1664" orient="horz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31" orient="horz"/>
        <p:guide pos="214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4940" y="0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5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5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6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6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7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7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8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9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anchorCtr="0" anchor="t" bIns="45775" lIns="91550" spcFirstLastPara="1" rIns="91550" wrap="square" tIns="45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20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1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1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22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2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23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29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cap="flat" cmpd="sng" w="12700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29"/>
          <p:cNvCxnSpPr/>
          <p:nvPr/>
        </p:nvCxnSpPr>
        <p:spPr>
          <a:xfrm>
            <a:off x="364803" y="3989119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29"/>
          <p:cNvCxnSpPr/>
          <p:nvPr/>
        </p:nvCxnSpPr>
        <p:spPr>
          <a:xfrm>
            <a:off x="364803" y="4299115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29"/>
          <p:cNvCxnSpPr/>
          <p:nvPr/>
        </p:nvCxnSpPr>
        <p:spPr>
          <a:xfrm>
            <a:off x="364803" y="4611730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29"/>
          <p:cNvCxnSpPr/>
          <p:nvPr/>
        </p:nvCxnSpPr>
        <p:spPr>
          <a:xfrm>
            <a:off x="364803" y="4923517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지">
  <p:cSld name="내지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37" name="Google Shape;37;p30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_텍스트">
  <p:cSld name="표지_텍스트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31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cap="flat" cmpd="sng" w="12700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" name="Google Shape;40;p31"/>
          <p:cNvCxnSpPr/>
          <p:nvPr/>
        </p:nvCxnSpPr>
        <p:spPr>
          <a:xfrm>
            <a:off x="364803" y="3989119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p31"/>
          <p:cNvCxnSpPr/>
          <p:nvPr/>
        </p:nvCxnSpPr>
        <p:spPr>
          <a:xfrm>
            <a:off x="364803" y="4299115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" name="Google Shape;42;p31"/>
          <p:cNvCxnSpPr/>
          <p:nvPr/>
        </p:nvCxnSpPr>
        <p:spPr>
          <a:xfrm>
            <a:off x="364803" y="4611730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" name="Google Shape;43;p31"/>
          <p:cNvCxnSpPr/>
          <p:nvPr/>
        </p:nvCxnSpPr>
        <p:spPr>
          <a:xfrm>
            <a:off x="364803" y="4923517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31"/>
          <p:cNvSpPr txBox="1"/>
          <p:nvPr>
            <p:ph idx="1" type="body"/>
          </p:nvPr>
        </p:nvSpPr>
        <p:spPr>
          <a:xfrm>
            <a:off x="312059" y="246743"/>
            <a:ext cx="8338457" cy="18514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5400"/>
              <a:buNone/>
              <a:defRPr b="1" sz="54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5" name="Google Shape;45;p31"/>
          <p:cNvSpPr txBox="1"/>
          <p:nvPr>
            <p:ph type="title"/>
          </p:nvPr>
        </p:nvSpPr>
        <p:spPr>
          <a:xfrm>
            <a:off x="268519" y="4005064"/>
            <a:ext cx="8418281" cy="304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None/>
              <a:def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지_텍스트">
  <p:cSld name="내지_텍스트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50" name="Google Shape;50;p32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32"/>
          <p:cNvSpPr txBox="1"/>
          <p:nvPr>
            <p:ph type="title"/>
          </p:nvPr>
        </p:nvSpPr>
        <p:spPr>
          <a:xfrm>
            <a:off x="368300" y="571500"/>
            <a:ext cx="8394700" cy="84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  <a:defRPr b="1" sz="40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" type="body"/>
          </p:nvPr>
        </p:nvSpPr>
        <p:spPr>
          <a:xfrm>
            <a:off x="368300" y="1574801"/>
            <a:ext cx="1905000" cy="317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rgbClr val="3D3C3E"/>
              </a:buClr>
              <a:buSzPts val="1200"/>
              <a:buFont typeface="Arial"/>
              <a:buNone/>
              <a:defRPr b="1" sz="1200">
                <a:solidFill>
                  <a:srgbClr val="3D3C3E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2" type="body"/>
          </p:nvPr>
        </p:nvSpPr>
        <p:spPr>
          <a:xfrm>
            <a:off x="2336800" y="1574801"/>
            <a:ext cx="6426200" cy="33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rgbClr val="3D3C3E"/>
              </a:buClr>
              <a:buSzPts val="1200"/>
              <a:buNone/>
              <a:defRPr b="1" sz="12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화면">
  <p:cSld name="빈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eclipse.org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9.jpg"/><Relationship Id="rId5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tiobe.com/tiobe-index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231054" y="253649"/>
            <a:ext cx="7772400" cy="1969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5400"/>
              <a:buFont typeface="Arial"/>
              <a:buNone/>
            </a:pPr>
            <a:r>
              <a:rPr b="1" lang="ko-KR" sz="54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 b="1" sz="54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>
            <p:ph idx="1" type="subTitle"/>
          </p:nvPr>
        </p:nvSpPr>
        <p:spPr>
          <a:xfrm>
            <a:off x="260715" y="3948830"/>
            <a:ext cx="21602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b="1" lang="ko-KR" sz="1200">
                <a:solidFill>
                  <a:srgbClr val="3F3F3F"/>
                </a:solidFill>
              </a:rPr>
              <a:t>SW개발자 양성과정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b="1" lang="ko-KR" sz="1200">
                <a:solidFill>
                  <a:srgbClr val="3F3F3F"/>
                </a:solidFill>
              </a:rPr>
              <a:t>by Kyung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1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cap="flat" cmpd="sng" w="12700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1"/>
          <p:cNvCxnSpPr/>
          <p:nvPr/>
        </p:nvCxnSpPr>
        <p:spPr>
          <a:xfrm>
            <a:off x="364802" y="3989119"/>
            <a:ext cx="17100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" name="Google Shape;67;p1"/>
          <p:cNvCxnSpPr/>
          <p:nvPr/>
        </p:nvCxnSpPr>
        <p:spPr>
          <a:xfrm>
            <a:off x="364802" y="4299115"/>
            <a:ext cx="17100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"/>
          <p:cNvCxnSpPr/>
          <p:nvPr/>
        </p:nvCxnSpPr>
        <p:spPr>
          <a:xfrm>
            <a:off x="364802" y="4611730"/>
            <a:ext cx="17100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10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10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자바 특징 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27</a:t>
            </a:r>
            <a:endParaRPr b="0" i="0" sz="8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310673" y="1526028"/>
            <a:ext cx="8734175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 지향 언어 -&gt; OOP(Object Oriented Programming)란?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부품 객체를 먼저 만들고, 이것들을 조합해 전체 프로그램을 완성하는 기법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자바는 처음부터 OOP 개발용 언어로 설계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캡슐화, 상속, 다형성 기능 완벽하게 지원</a:t>
            </a:r>
            <a:endParaRPr/>
          </a:p>
        </p:txBody>
      </p:sp>
      <p:pic>
        <p:nvPicPr>
          <p:cNvPr id="164" name="Google Shape;16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664" y="3064911"/>
            <a:ext cx="6096000" cy="35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11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Google Shape;171;p11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자바 특징 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27</a:t>
            </a:r>
            <a:endParaRPr b="0" i="0" sz="8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1"/>
          <p:cNvSpPr/>
          <p:nvPr/>
        </p:nvSpPr>
        <p:spPr>
          <a:xfrm>
            <a:off x="310673" y="1526028"/>
            <a:ext cx="8712141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1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함수적 스타일 코딩 지원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3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함수적 스타일 코딩 방식인 람다식(Lambda Expressions) 지원</a:t>
            </a:r>
            <a:endParaRPr/>
          </a:p>
          <a:p>
            <a:pPr indent="-457200" lvl="5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코드 간결하게 작성 가능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5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컬렉션 요소를 필터링, 매핑, 그룹핑, 집계 처리시 주로 사용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메모리를 자동으로 관리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3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사용하지 않는 객체를 자동으로 메모리에서 제거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3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핵심 기능 코드에 집중할 수 있도록 하는 기능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다양한 애플리케이션 개발 가능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멀티 스레드(Multi-Thread) 쉽게 구현 가능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동시에 여러 가지 작업을 할 경우</a:t>
            </a:r>
            <a:endParaRPr/>
          </a:p>
          <a:p>
            <a:pPr indent="-342900" lvl="2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대용량 작업을 빨리 처리할 경우</a:t>
            </a:r>
            <a:endParaRPr/>
          </a:p>
          <a:p>
            <a:pPr indent="-215900" lvl="1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Google Shape;179;p12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" name="Google Shape;180;p12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자바 특징 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2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27</a:t>
            </a:r>
            <a:endParaRPr b="0" i="0" sz="8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2"/>
          <p:cNvSpPr/>
          <p:nvPr/>
        </p:nvSpPr>
        <p:spPr>
          <a:xfrm>
            <a:off x="310673" y="1526028"/>
            <a:ext cx="8712141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1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동적 로딩(Dynamic Loading) 지원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미리 객체를 만들어 놓지 않고 필요한 시점에 동적 로딩해 객체 생성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유지 보수 시 특정 객체만 쉽게 수정 및 교체해 사용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막강한 오픈 소스 라이브러리 풍부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Google Shape;188;p1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p13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자바 개발 환경 구축 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3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27</a:t>
            </a:r>
            <a:endParaRPr b="0" i="0" sz="8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3"/>
          <p:cNvSpPr/>
          <p:nvPr/>
        </p:nvSpPr>
        <p:spPr>
          <a:xfrm>
            <a:off x="310673" y="1526028"/>
            <a:ext cx="8833327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자바 개발 도구(JDK) 설치</a:t>
            </a:r>
            <a:endParaRPr/>
          </a:p>
          <a:p>
            <a:pPr indent="-342900" lvl="2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Standard Edition 구현체의 종류</a:t>
            </a:r>
            <a:endParaRPr/>
          </a:p>
          <a:p>
            <a:pPr indent="-342900" lvl="3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JDK(Java Development Kit) = JRE + 개발 도구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자바 프로그램 개발하고 실행하기 위해 반드시 설치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3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JRE(Java Runtime Environment) = JVM + 표준 클래스 라이브러리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자바 프로그램을 실행만 할 경우 설치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1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14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자바 개발 환경 구축 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4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27</a:t>
            </a:r>
            <a:endParaRPr b="0" i="0" sz="8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4"/>
          <p:cNvSpPr/>
          <p:nvPr/>
        </p:nvSpPr>
        <p:spPr>
          <a:xfrm>
            <a:off x="310673" y="1526028"/>
            <a:ext cx="883332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환경변수 편집 :  [시스템 속성]-[고급]-[환경변수]</a:t>
            </a:r>
            <a:endParaRPr/>
          </a:p>
          <a:p>
            <a:pPr indent="-215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14"/>
          <p:cNvGrpSpPr/>
          <p:nvPr/>
        </p:nvGrpSpPr>
        <p:grpSpPr>
          <a:xfrm>
            <a:off x="781602" y="2034316"/>
            <a:ext cx="7348846" cy="1689385"/>
            <a:chOff x="708024" y="1554163"/>
            <a:chExt cx="7765357" cy="1962150"/>
          </a:xfrm>
        </p:grpSpPr>
        <p:pic>
          <p:nvPicPr>
            <p:cNvPr id="202" name="Google Shape;202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8024" y="1554163"/>
              <a:ext cx="7765357" cy="1962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Google Shape;203;p14"/>
            <p:cNvSpPr/>
            <p:nvPr/>
          </p:nvSpPr>
          <p:spPr>
            <a:xfrm>
              <a:off x="2244587" y="2181225"/>
              <a:ext cx="2708033" cy="685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4" name="Google Shape;204;p14"/>
          <p:cNvGrpSpPr/>
          <p:nvPr/>
        </p:nvGrpSpPr>
        <p:grpSpPr>
          <a:xfrm>
            <a:off x="781602" y="3947332"/>
            <a:ext cx="5068355" cy="1164493"/>
            <a:chOff x="3200400" y="5364913"/>
            <a:chExt cx="5041827" cy="1039959"/>
          </a:xfrm>
        </p:grpSpPr>
        <p:pic>
          <p:nvPicPr>
            <p:cNvPr id="205" name="Google Shape;205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00400" y="5364913"/>
              <a:ext cx="5041827" cy="10399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p14"/>
            <p:cNvSpPr/>
            <p:nvPr/>
          </p:nvSpPr>
          <p:spPr>
            <a:xfrm>
              <a:off x="3352798" y="6079885"/>
              <a:ext cx="3276553" cy="324987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15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p15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자바 개발 환경 구축 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5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27</a:t>
            </a:r>
            <a:endParaRPr b="0" i="0" sz="8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5"/>
          <p:cNvSpPr/>
          <p:nvPr/>
        </p:nvSpPr>
        <p:spPr>
          <a:xfrm>
            <a:off x="151139" y="1669247"/>
            <a:ext cx="9069979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이클립스 설치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2003년 IBM에서 개발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자바 통합 개발 환경(IDE: Integrated Development Environments) 제공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4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생성 기능 제공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4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자동 코드 완성 기능 제공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4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디버깅 기능 제공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3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이클립스 연합(Eclipse Foundation) 설립 - 지속적 버전업과 배포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2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다양한 개발 환경을 구축할 수 있도록 플러그인(Plug-In) 설치 가능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4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안드로이드 개발 환경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4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스프링(Spring) 개발 환경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4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C, C++ 개발 환경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p16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" name="Google Shape;222;p16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자바 개발 환경 구축 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27</a:t>
            </a:r>
            <a:endParaRPr b="0" i="0" sz="8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6"/>
          <p:cNvSpPr/>
          <p:nvPr/>
        </p:nvSpPr>
        <p:spPr>
          <a:xfrm>
            <a:off x="151139" y="1669247"/>
            <a:ext cx="9069979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이클립스 설치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이클립스는 자바 언어로 개발된 툴 - JDK 필요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2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다운로드 사이트: </a:t>
            </a:r>
            <a:r>
              <a:rPr b="0" i="0" lang="ko-KR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http://www.eclipse.org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4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Eclipse IDE for Java Developers 버전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5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순수 자바 학습용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3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3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Eclipse IDE for Java EE Developers 버전 (책에서 사용하는 버전)</a:t>
            </a:r>
            <a:endParaRPr/>
          </a:p>
          <a:p>
            <a:pPr indent="-342900" lvl="5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웹 애플리케이션 등의 Enterprise (Network) 환경에서 실행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3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3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 사양에 맞게 다운로드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17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" name="Google Shape;231;p17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자바 개발 환경 구축 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27</a:t>
            </a:r>
            <a:endParaRPr b="0" i="0" sz="8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151139" y="1669247"/>
            <a:ext cx="9069979" cy="363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이클립스 환경 살펴보기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워크스페이스(Workspace)</a:t>
            </a:r>
            <a:endParaRPr/>
          </a:p>
          <a:p>
            <a:pPr indent="-342900" lvl="3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이클립스에서 생성한 프로젝트가 기본적으로 저장되는 디렉토리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3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최초 실행 시 워크스페이스 런처(Workspace Launcher)에서 설정</a:t>
            </a:r>
            <a:endParaRPr/>
          </a:p>
          <a:p>
            <a:pPr indent="-342900" lvl="3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.metadata 디렉토리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5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자동 생성되며 이클립스 실행 시 필요한 메타데이터 저장</a:t>
            </a:r>
            <a:endParaRPr/>
          </a:p>
          <a:p>
            <a:pPr indent="-457200" lvl="5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디렉토리 삭제하고 이클립스 실행 - 초기 상태로 다시 실행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Google Shape;239;p18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Google Shape;240;p18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자바 개발 환경 구축 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27</a:t>
            </a:r>
            <a:endParaRPr b="0" i="0" sz="8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151139" y="1669247"/>
            <a:ext cx="9069979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이클립스 환경 살펴보기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 startAt="2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퍼스펙티브(Perspective)</a:t>
            </a:r>
            <a:endParaRPr/>
          </a:p>
          <a:p>
            <a:pPr indent="-342900" lvl="3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개발 프로젝트 종류별로 유용한 View들을 묶어놓은 것</a:t>
            </a:r>
            <a:endParaRPr/>
          </a:p>
          <a:p>
            <a:pPr indent="-342900" lvl="3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자바를 개발할 경우 Java 퍼스펙티브 사용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3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동적 애플리케이션을 개발할 경우 Java EE 퍼스펙티브  사용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3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 startAt="2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뷰(View)</a:t>
            </a:r>
            <a:endParaRPr/>
          </a:p>
          <a:p>
            <a:pPr indent="-342900" lvl="3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퍼스렉티브를 구성하는 작은 창으로 여러가지 목적에 맞게 내용 보여줌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3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자유롭게 제거 하거나 추가 가능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3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[예] Package Explorer,Console</a:t>
            </a:r>
            <a:endParaRPr/>
          </a:p>
        </p:txBody>
      </p:sp>
      <p:grpSp>
        <p:nvGrpSpPr>
          <p:cNvPr id="243" name="Google Shape;243;p18"/>
          <p:cNvGrpSpPr/>
          <p:nvPr/>
        </p:nvGrpSpPr>
        <p:grpSpPr>
          <a:xfrm>
            <a:off x="6364154" y="5052984"/>
            <a:ext cx="1775019" cy="1696667"/>
            <a:chOff x="6171551" y="5075018"/>
            <a:chExt cx="1775019" cy="1696667"/>
          </a:xfrm>
        </p:grpSpPr>
        <p:pic>
          <p:nvPicPr>
            <p:cNvPr id="244" name="Google Shape;244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71551" y="5075018"/>
              <a:ext cx="1775019" cy="798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71551" y="5958756"/>
              <a:ext cx="1775019" cy="81292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6" name="Google Shape;246;p18"/>
          <p:cNvGrpSpPr/>
          <p:nvPr/>
        </p:nvGrpSpPr>
        <p:grpSpPr>
          <a:xfrm>
            <a:off x="7251664" y="2701768"/>
            <a:ext cx="1735138" cy="714375"/>
            <a:chOff x="6947474" y="2253874"/>
            <a:chExt cx="1735138" cy="714375"/>
          </a:xfrm>
        </p:grpSpPr>
        <p:pic>
          <p:nvPicPr>
            <p:cNvPr id="247" name="Google Shape;247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996687" y="2539624"/>
              <a:ext cx="1685925" cy="371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18"/>
            <p:cNvSpPr/>
            <p:nvPr/>
          </p:nvSpPr>
          <p:spPr>
            <a:xfrm>
              <a:off x="6947474" y="2468187"/>
              <a:ext cx="571500" cy="500062"/>
            </a:xfrm>
            <a:prstGeom prst="ellipse">
              <a:avLst/>
            </a:prstGeom>
            <a:noFill/>
            <a:ln cap="flat" cmpd="sng" w="25400">
              <a:solidFill>
                <a:srgbClr val="2076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7304662" y="2253874"/>
              <a:ext cx="1071562" cy="571500"/>
            </a:xfrm>
            <a:prstGeom prst="arc">
              <a:avLst>
                <a:gd fmla="val 11431070" name="adj1"/>
                <a:gd fmla="val 0" name="adj2"/>
              </a:avLst>
            </a:prstGeom>
            <a:noFill/>
            <a:ln cap="flat" cmpd="sng" w="9525">
              <a:solidFill>
                <a:srgbClr val="27A0BD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50" name="Google Shape;250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84010" y="2259613"/>
            <a:ext cx="915548" cy="28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6" name="Google Shape;256;p19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7" name="Google Shape;257;p19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자바 개발 환경 구축 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9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27</a:t>
            </a:r>
            <a:endParaRPr b="0" i="0" sz="8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9"/>
          <p:cNvSpPr/>
          <p:nvPr/>
        </p:nvSpPr>
        <p:spPr>
          <a:xfrm>
            <a:off x="287685" y="1433318"/>
            <a:ext cx="8856315" cy="4193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이클립스 환경 변경하기 : [Window] – [Preferences]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 변경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[General] – [Colors and Font] – Basic – Text Font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Workspace 의 encoding 변경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[General] – [Workspace] – </a:t>
            </a:r>
            <a:r>
              <a:rPr b="1" i="0" lang="ko-KR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Text file encoding  UTF-8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자동으로 문장의 끝에 붙도록 설정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[Java] – [Editor] – [Typing] – Semicolons 체크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/>
        </p:nvSpPr>
        <p:spPr>
          <a:xfrm>
            <a:off x="255952" y="1765785"/>
            <a:ext cx="5173304" cy="4714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3375" lvl="0" marL="333375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프로그래밍 언어란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333375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자바란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333375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자바 개발 환경 구축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333375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이클립스 설치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333375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자바 프로그램 개발 순서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333375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 World 작성하기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4" name="Google Shape;74;p2"/>
          <p:cNvCxnSpPr/>
          <p:nvPr/>
        </p:nvCxnSpPr>
        <p:spPr>
          <a:xfrm flipH="1" rot="10800000">
            <a:off x="366713" y="2279494"/>
            <a:ext cx="2481132" cy="2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2"/>
          <p:cNvCxnSpPr/>
          <p:nvPr/>
        </p:nvCxnSpPr>
        <p:spPr>
          <a:xfrm flipH="1" rot="10800000">
            <a:off x="364474" y="3131226"/>
            <a:ext cx="2481132" cy="2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2"/>
          <p:cNvCxnSpPr/>
          <p:nvPr/>
        </p:nvCxnSpPr>
        <p:spPr>
          <a:xfrm flipH="1" rot="10800000">
            <a:off x="364474" y="2705360"/>
            <a:ext cx="2481132" cy="2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2"/>
          <p:cNvCxnSpPr/>
          <p:nvPr/>
        </p:nvCxnSpPr>
        <p:spPr>
          <a:xfrm flipH="1" rot="10800000">
            <a:off x="366713" y="1851983"/>
            <a:ext cx="2481132" cy="2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2"/>
          <p:cNvSpPr txBox="1"/>
          <p:nvPr>
            <p:ph type="title"/>
          </p:nvPr>
        </p:nvSpPr>
        <p:spPr>
          <a:xfrm>
            <a:off x="243848" y="152400"/>
            <a:ext cx="8531851" cy="884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D314E"/>
              </a:buClr>
              <a:buSzPts val="2800"/>
              <a:buFont typeface="Arial"/>
              <a:buNone/>
            </a:pPr>
            <a:r>
              <a:rPr b="1" lang="ko-KR" sz="2800">
                <a:solidFill>
                  <a:srgbClr val="1D314E"/>
                </a:solidFill>
              </a:rPr>
              <a:t>목차</a:t>
            </a:r>
            <a:endParaRPr/>
          </a:p>
        </p:txBody>
      </p:sp>
      <p:cxnSp>
        <p:nvCxnSpPr>
          <p:cNvPr id="79" name="Google Shape;79;p2"/>
          <p:cNvCxnSpPr/>
          <p:nvPr/>
        </p:nvCxnSpPr>
        <p:spPr>
          <a:xfrm flipH="1" rot="10800000">
            <a:off x="366713" y="3548730"/>
            <a:ext cx="2481132" cy="2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2"/>
          <p:cNvCxnSpPr/>
          <p:nvPr/>
        </p:nvCxnSpPr>
        <p:spPr>
          <a:xfrm flipH="1" rot="10800000">
            <a:off x="366713" y="3952562"/>
            <a:ext cx="2481132" cy="2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2"/>
          <p:cNvCxnSpPr/>
          <p:nvPr/>
        </p:nvCxnSpPr>
        <p:spPr>
          <a:xfrm flipH="1" rot="10800000">
            <a:off x="366713" y="4378408"/>
            <a:ext cx="2481132" cy="2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" name="Google Shape;265;p20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6" name="Google Shape;266;p20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자바 프로그램 개발 순서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0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27</a:t>
            </a:r>
            <a:endParaRPr b="0" i="0" sz="8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0"/>
          <p:cNvSpPr/>
          <p:nvPr/>
        </p:nvSpPr>
        <p:spPr>
          <a:xfrm>
            <a:off x="310673" y="1526028"/>
            <a:ext cx="883332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소스 작성에서부터 실행까지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3608" y="2041366"/>
            <a:ext cx="3500438" cy="2000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" name="Google Shape;270;p20"/>
          <p:cNvCxnSpPr/>
          <p:nvPr/>
        </p:nvCxnSpPr>
        <p:spPr>
          <a:xfrm>
            <a:off x="774796" y="4089241"/>
            <a:ext cx="7715250" cy="1588"/>
          </a:xfrm>
          <a:prstGeom prst="straightConnector1">
            <a:avLst/>
          </a:prstGeom>
          <a:noFill/>
          <a:ln cap="flat" cmpd="sng" w="9525">
            <a:solidFill>
              <a:srgbClr val="27A0B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1" name="Google Shape;27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7671" y="4303554"/>
            <a:ext cx="7466012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7" name="Google Shape;277;p21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8" name="Google Shape;278;p21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이클립스 프로그램 작성하기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27</a:t>
            </a:r>
            <a:endParaRPr b="0" i="0" sz="8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1"/>
          <p:cNvSpPr/>
          <p:nvPr/>
        </p:nvSpPr>
        <p:spPr>
          <a:xfrm>
            <a:off x="310673" y="1526028"/>
            <a:ext cx="883332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주요 실행 단추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964" y="2560825"/>
            <a:ext cx="2196260" cy="52059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1"/>
          <p:cNvSpPr txBox="1"/>
          <p:nvPr/>
        </p:nvSpPr>
        <p:spPr>
          <a:xfrm>
            <a:off x="600975" y="3313341"/>
            <a:ext cx="147495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패키지 생성</a:t>
            </a:r>
            <a:endParaRPr/>
          </a:p>
        </p:txBody>
      </p:sp>
      <p:cxnSp>
        <p:nvCxnSpPr>
          <p:cNvPr id="283" name="Google Shape;283;p21"/>
          <p:cNvCxnSpPr/>
          <p:nvPr/>
        </p:nvCxnSpPr>
        <p:spPr>
          <a:xfrm>
            <a:off x="1178010" y="3041491"/>
            <a:ext cx="0" cy="321277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4" name="Google Shape;284;p21"/>
          <p:cNvSpPr txBox="1"/>
          <p:nvPr/>
        </p:nvSpPr>
        <p:spPr>
          <a:xfrm>
            <a:off x="1903533" y="1987564"/>
            <a:ext cx="147495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클래스 작성</a:t>
            </a:r>
            <a:endParaRPr/>
          </a:p>
        </p:txBody>
      </p:sp>
      <p:cxnSp>
        <p:nvCxnSpPr>
          <p:cNvPr id="285" name="Google Shape;285;p21"/>
          <p:cNvCxnSpPr>
            <a:endCxn id="284" idx="1"/>
          </p:cNvCxnSpPr>
          <p:nvPr/>
        </p:nvCxnSpPr>
        <p:spPr>
          <a:xfrm rot="-5400000">
            <a:off x="1605483" y="2262769"/>
            <a:ext cx="373200" cy="222900"/>
          </a:xfrm>
          <a:prstGeom prst="bentConnector2">
            <a:avLst/>
          </a:prstGeom>
          <a:noFill/>
          <a:ln cap="flat" cmpd="sng" w="19050">
            <a:solidFill>
              <a:srgbClr val="240BD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6" name="Google Shape;286;p21"/>
          <p:cNvSpPr txBox="1"/>
          <p:nvPr/>
        </p:nvSpPr>
        <p:spPr>
          <a:xfrm>
            <a:off x="6286063" y="1987564"/>
            <a:ext cx="147495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실행</a:t>
            </a:r>
            <a:endParaRPr/>
          </a:p>
        </p:txBody>
      </p:sp>
      <p:cxnSp>
        <p:nvCxnSpPr>
          <p:cNvPr id="287" name="Google Shape;287;p21"/>
          <p:cNvCxnSpPr>
            <a:endCxn id="286" idx="1"/>
          </p:cNvCxnSpPr>
          <p:nvPr/>
        </p:nvCxnSpPr>
        <p:spPr>
          <a:xfrm rot="-5400000">
            <a:off x="5988013" y="2262769"/>
            <a:ext cx="373200" cy="222900"/>
          </a:xfrm>
          <a:prstGeom prst="bentConnector2">
            <a:avLst/>
          </a:prstGeom>
          <a:noFill/>
          <a:ln cap="flat" cmpd="sng" w="19050">
            <a:solidFill>
              <a:srgbClr val="27A0BD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88" name="Google Shape;28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4739" y="2560825"/>
            <a:ext cx="2156130" cy="480666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1"/>
          <p:cNvSpPr txBox="1"/>
          <p:nvPr/>
        </p:nvSpPr>
        <p:spPr>
          <a:xfrm>
            <a:off x="5140024" y="3313341"/>
            <a:ext cx="147495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디버그</a:t>
            </a:r>
            <a:endParaRPr/>
          </a:p>
        </p:txBody>
      </p:sp>
      <p:cxnSp>
        <p:nvCxnSpPr>
          <p:cNvPr id="290" name="Google Shape;290;p21"/>
          <p:cNvCxnSpPr/>
          <p:nvPr/>
        </p:nvCxnSpPr>
        <p:spPr>
          <a:xfrm>
            <a:off x="5535826" y="3041491"/>
            <a:ext cx="0" cy="321277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1" name="Google Shape;291;p21"/>
          <p:cNvSpPr txBox="1"/>
          <p:nvPr/>
        </p:nvSpPr>
        <p:spPr>
          <a:xfrm>
            <a:off x="2036856" y="2585501"/>
            <a:ext cx="362466" cy="430887"/>
          </a:xfrm>
          <a:prstGeom prst="rect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1"/>
          <p:cNvSpPr txBox="1"/>
          <p:nvPr/>
        </p:nvSpPr>
        <p:spPr>
          <a:xfrm>
            <a:off x="2285975" y="3313341"/>
            <a:ext cx="17093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생성</a:t>
            </a:r>
            <a:endParaRPr/>
          </a:p>
        </p:txBody>
      </p:sp>
      <p:cxnSp>
        <p:nvCxnSpPr>
          <p:cNvPr id="293" name="Google Shape;293;p21"/>
          <p:cNvCxnSpPr>
            <a:stCxn id="291" idx="2"/>
            <a:endCxn id="292" idx="0"/>
          </p:cNvCxnSpPr>
          <p:nvPr/>
        </p:nvCxnSpPr>
        <p:spPr>
          <a:xfrm flipH="1" rot="-5400000">
            <a:off x="2530839" y="2703638"/>
            <a:ext cx="297000" cy="922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" name="Google Shape;299;p22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0" name="Google Shape;300;p22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이클립스 프로그램 작성하기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2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27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2"/>
          <p:cNvSpPr/>
          <p:nvPr/>
        </p:nvSpPr>
        <p:spPr>
          <a:xfrm>
            <a:off x="310673" y="1526028"/>
            <a:ext cx="8833327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생성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 Explorer 마우스 우 클릭 → [New] → [Java Project]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9906" y="2504309"/>
            <a:ext cx="4950768" cy="228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9906" y="3042620"/>
            <a:ext cx="3617258" cy="2323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78457" y="4101334"/>
            <a:ext cx="3798954" cy="1574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1" name="Google Shape;311;p2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2" name="Google Shape;312;p23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이클립스 프로그램 작성하기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3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27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3"/>
          <p:cNvSpPr/>
          <p:nvPr/>
        </p:nvSpPr>
        <p:spPr>
          <a:xfrm>
            <a:off x="310673" y="1526028"/>
            <a:ext cx="8833327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패키지 생성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 Explorer 마우스 우 클릭 → [New] → [Java Project]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9906" y="2504309"/>
            <a:ext cx="4950768" cy="228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9906" y="3042620"/>
            <a:ext cx="3617258" cy="2323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78457" y="4101334"/>
            <a:ext cx="3798954" cy="1574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3"/>
          <p:cNvSpPr txBox="1"/>
          <p:nvPr>
            <p:ph type="title"/>
          </p:nvPr>
        </p:nvSpPr>
        <p:spPr>
          <a:xfrm>
            <a:off x="514000" y="700125"/>
            <a:ext cx="67377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프로그래밍 언어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27</a:t>
            </a:r>
            <a:endParaRPr b="0" i="0" sz="8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256544" y="1446856"/>
            <a:ext cx="8470547" cy="5240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사람과 컴퓨터의 대화 도움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사람의 언어와 기계어 사이에서 다리와 같은 역할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고급 언어와 저급 언어로 구분 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프로그래밍 언어의 분류</a:t>
            </a:r>
            <a:endParaRPr b="0" i="0" sz="1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Malgun Gothic"/>
              <a:buAutoNum type="arabicParenR"/>
            </a:pPr>
            <a:r>
              <a:rPr b="0" i="0" lang="ko-KR" sz="18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저급언어 : 하드웨어 지향의 기계 중심 언어</a:t>
            </a:r>
            <a:endParaRPr b="0" i="0" sz="1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8001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8001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8001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Malgun Gothic"/>
              <a:buAutoNum type="arabicParenR"/>
            </a:pPr>
            <a:r>
              <a:rPr b="0" i="0" lang="ko-KR" sz="18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고급언어 </a:t>
            </a:r>
            <a:endParaRPr/>
          </a:p>
          <a:p>
            <a:pPr indent="-342900" lvl="2" marL="12573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Malgun Gothic"/>
              <a:buAutoNum type="arabicParenR"/>
            </a:pPr>
            <a:r>
              <a:rPr b="0" i="0" lang="ko-KR" sz="18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컴퓨터 기종에 따라 다르게  표현되는 저급 언어의 문제점 해결</a:t>
            </a:r>
            <a:endParaRPr b="0" i="0" sz="1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Malgun Gothic"/>
              <a:buAutoNum type="arabicParenR"/>
            </a:pPr>
            <a:r>
              <a:rPr b="0" i="0" lang="ko-KR" sz="18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사람이 사용하는 기초 체계와 유사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1" name="Google Shape;91;p3"/>
          <p:cNvGraphicFramePr/>
          <p:nvPr/>
        </p:nvGraphicFramePr>
        <p:xfrm>
          <a:off x="728281" y="2656749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{D5D4696C-5ABB-4C13-8BA6-51007DD00E54}</a:tableStyleId>
              </a:tblPr>
              <a:tblGrid>
                <a:gridCol w="1994450"/>
                <a:gridCol w="4650825"/>
              </a:tblGrid>
              <a:tr h="396375">
                <a:tc>
                  <a:txBody>
                    <a:bodyPr/>
                    <a:lstStyle/>
                    <a:p>
                      <a:pPr indent="-266700" lvl="0" marL="2667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ko-KR" sz="2000" u="none" cap="none" strike="noStrike"/>
                        <a:t>분류</a:t>
                      </a:r>
                      <a:endParaRPr b="1" i="0" sz="2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/>
                </a:tc>
                <a:tc>
                  <a:txBody>
                    <a:bodyPr/>
                    <a:lstStyle/>
                    <a:p>
                      <a:pPr indent="-266700" lvl="0" marL="2667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ko-KR" sz="2000" u="none" cap="none" strike="noStrike"/>
                        <a:t>종류</a:t>
                      </a:r>
                      <a:endParaRPr b="1" i="0" sz="2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/>
                </a:tc>
              </a:tr>
              <a:tr h="416175">
                <a:tc>
                  <a:txBody>
                    <a:bodyPr/>
                    <a:lstStyle/>
                    <a:p>
                      <a:pPr indent="-266700" lvl="0" marL="2667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ko-KR" sz="2000" u="none" cap="none" strike="noStrike"/>
                        <a:t>저급언어</a:t>
                      </a:r>
                      <a:endParaRPr b="1" i="0" sz="20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/>
                </a:tc>
                <a:tc>
                  <a:txBody>
                    <a:bodyPr/>
                    <a:lstStyle/>
                    <a:p>
                      <a:pPr indent="-266700" lvl="0" marL="2667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ko-KR" sz="2000" u="none" cap="none" strike="noStrike"/>
                        <a:t>기계어, 어셈블리어</a:t>
                      </a:r>
                      <a:endParaRPr b="1" i="0" sz="20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/>
                </a:tc>
              </a:tr>
              <a:tr h="414575">
                <a:tc>
                  <a:txBody>
                    <a:bodyPr/>
                    <a:lstStyle/>
                    <a:p>
                      <a:pPr indent="-266700" lvl="0" marL="2667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ko-KR" sz="2000" u="none" cap="none" strike="noStrike"/>
                        <a:t>고급언어</a:t>
                      </a:r>
                      <a:endParaRPr b="1" i="0" sz="20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/>
                </a:tc>
                <a:tc>
                  <a:txBody>
                    <a:bodyPr/>
                    <a:lstStyle/>
                    <a:p>
                      <a:pPr indent="-266700" lvl="0" marL="2667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ko-KR" sz="2000" u="none" cap="none" strike="noStrike"/>
                        <a:t>C, C++, Java 등 대부분의 언어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/>
                </a:tc>
              </a:tr>
            </a:tbl>
          </a:graphicData>
        </a:graphic>
      </p:graphicFrame>
      <p:sp>
        <p:nvSpPr>
          <p:cNvPr id="92" name="Google Shape;92;p3"/>
          <p:cNvSpPr/>
          <p:nvPr/>
        </p:nvSpPr>
        <p:spPr>
          <a:xfrm>
            <a:off x="1154016" y="4480414"/>
            <a:ext cx="1828800" cy="838200"/>
          </a:xfrm>
          <a:prstGeom prst="roundRect">
            <a:avLst>
              <a:gd fmla="val 3333" name="adj"/>
            </a:avLst>
          </a:prstGeom>
          <a:solidFill>
            <a:srgbClr val="FFCC00">
              <a:alpha val="2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mov ax, 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 ax, 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mov z, ax</a:t>
            </a:r>
            <a:endParaRPr/>
          </a:p>
        </p:txBody>
      </p:sp>
      <p:sp>
        <p:nvSpPr>
          <p:cNvPr id="93" name="Google Shape;93;p3"/>
          <p:cNvSpPr/>
          <p:nvPr/>
        </p:nvSpPr>
        <p:spPr>
          <a:xfrm>
            <a:off x="5039299" y="6000980"/>
            <a:ext cx="1671638" cy="411163"/>
          </a:xfrm>
          <a:prstGeom prst="roundRect">
            <a:avLst>
              <a:gd fmla="val 3333" name="adj"/>
            </a:avLst>
          </a:prstGeom>
          <a:solidFill>
            <a:srgbClr val="FFCC00">
              <a:alpha val="29803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z = x * 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4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프로그래밍 언어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27</a:t>
            </a:r>
            <a:endParaRPr b="0" i="0" sz="8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300256" y="1433318"/>
            <a:ext cx="8722558" cy="4983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프로그램 처리 기법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4337" lvl="0" marL="41433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arenR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컴파일 기법  : 고급 언어로 작성된 프로그램을 컴퓨터가 바로 실행할 수 있는</a:t>
            </a:r>
            <a:b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프로그램으로 변환하는 방식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2" marL="121443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컴파일하는 프로그램 : 컴파일러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2" marL="121443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번역이 완료되면 빠르게 프로그램을 실행시킬 수 있는 장점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55562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7187" lvl="0" marL="35718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arenR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인터프리터 기법 : 고급 언어로 작성된 프로그램을 바로 실행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2" marL="115728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해석하는 프로그램 : 인터프리터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5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5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프로그래밍 언어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27</a:t>
            </a:r>
            <a:endParaRPr b="0" i="0" sz="8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-5" id="111" name="Google Shape;111;p5"/>
          <p:cNvPicPr preferRelativeResize="0"/>
          <p:nvPr/>
        </p:nvPicPr>
        <p:blipFill rotWithShape="1">
          <a:blip r:embed="rId3">
            <a:alphaModFix/>
          </a:blip>
          <a:srcRect b="17281" l="0" r="0" t="0"/>
          <a:stretch/>
        </p:blipFill>
        <p:spPr>
          <a:xfrm>
            <a:off x="5387306" y="1827680"/>
            <a:ext cx="2895600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-2" id="112" name="Google Shape;112;p5"/>
          <p:cNvPicPr preferRelativeResize="0"/>
          <p:nvPr/>
        </p:nvPicPr>
        <p:blipFill rotWithShape="1">
          <a:blip r:embed="rId4">
            <a:alphaModFix/>
          </a:blip>
          <a:srcRect b="16863" l="0" r="0" t="0"/>
          <a:stretch/>
        </p:blipFill>
        <p:spPr>
          <a:xfrm>
            <a:off x="1132806" y="1827680"/>
            <a:ext cx="197802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-3" id="113" name="Google Shape;113;p5"/>
          <p:cNvPicPr preferRelativeResize="0"/>
          <p:nvPr/>
        </p:nvPicPr>
        <p:blipFill rotWithShape="1">
          <a:blip r:embed="rId5">
            <a:alphaModFix/>
          </a:blip>
          <a:srcRect b="19304" l="0" r="0" t="0"/>
          <a:stretch/>
        </p:blipFill>
        <p:spPr>
          <a:xfrm>
            <a:off x="1126456" y="4480392"/>
            <a:ext cx="3271837" cy="208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"/>
          <p:cNvSpPr txBox="1"/>
          <p:nvPr/>
        </p:nvSpPr>
        <p:spPr>
          <a:xfrm>
            <a:off x="1132806" y="1399142"/>
            <a:ext cx="20620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컴파일</a:t>
            </a:r>
            <a:endParaRPr/>
          </a:p>
        </p:txBody>
      </p:sp>
      <p:sp>
        <p:nvSpPr>
          <p:cNvPr id="115" name="Google Shape;115;p5"/>
          <p:cNvSpPr txBox="1"/>
          <p:nvPr/>
        </p:nvSpPr>
        <p:spPr>
          <a:xfrm>
            <a:off x="5387306" y="1399142"/>
            <a:ext cx="20620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인터프리터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6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6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프로그래밍 언어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27</a:t>
            </a:r>
            <a:endParaRPr b="0" i="0" sz="8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256544" y="1515011"/>
            <a:ext cx="851425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프로그래밍 언어의 역사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1940년대 말 폰 노이만에 의해 세계 최초로  프로그램 내장 방식의 컴퓨터가 등장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일반적으로 말하는 프로그래밍 언어는 프로그램 내장 방식 컴퓨터에 대한 계산 과정을 기술할 수 있을 때부터 시작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5" name="Google Shape;125;p6"/>
          <p:cNvGraphicFramePr/>
          <p:nvPr/>
        </p:nvGraphicFramePr>
        <p:xfrm>
          <a:off x="559822" y="2992339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{D5D4696C-5ABB-4C13-8BA6-51007DD00E54}</a:tableStyleId>
              </a:tblPr>
              <a:tblGrid>
                <a:gridCol w="1542975"/>
                <a:gridCol w="2760750"/>
                <a:gridCol w="3898900"/>
              </a:tblGrid>
              <a:tr h="36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ko-KR" sz="1800" u="none" cap="none" strike="noStrike"/>
                        <a:t>시기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D0ED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ko-KR" sz="1800" u="none" cap="none" strike="noStrike"/>
                        <a:t>특징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D0ED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ko-KR" sz="1800" u="none" cap="none" strike="noStrike"/>
                        <a:t>주요 프로그래밍 언어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D0EDF5"/>
                    </a:solidFill>
                  </a:tcPr>
                </a:tc>
              </a:tr>
              <a:tr h="3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ko-KR" sz="1400" u="none" cap="none" strike="noStrike"/>
                        <a:t>1950년대 이전</a:t>
                      </a:r>
                      <a:endParaRPr b="1" i="0" sz="1400" u="none" cap="none" strike="noStrike">
                        <a:solidFill>
                          <a:srgbClr val="0033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ko-KR" sz="1400" u="none" cap="none" strike="noStrike"/>
                        <a:t>디지털 컴퓨터 이전의 언어 </a:t>
                      </a:r>
                      <a:endParaRPr b="1" i="0" sz="1400" u="none" cap="none" strike="noStrike">
                        <a:solidFill>
                          <a:srgbClr val="0033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ko-KR" sz="1400" u="none" cap="none" strike="noStrike"/>
                        <a:t>Plankalkül</a:t>
                      </a:r>
                      <a:endParaRPr b="1" i="0" sz="1400" u="none" cap="none" strike="noStrike">
                        <a:solidFill>
                          <a:srgbClr val="0033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5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ko-KR" sz="1400" u="none" cap="none" strike="noStrike"/>
                        <a:t>1950년대</a:t>
                      </a:r>
                      <a:endParaRPr b="1" i="0" sz="1400" u="none" cap="none" strike="noStrike">
                        <a:solidFill>
                          <a:srgbClr val="0033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ko-KR" sz="1400" u="none" cap="none" strike="noStrike"/>
                        <a:t>최초의 프로그래밍 언어</a:t>
                      </a:r>
                      <a:endParaRPr b="1" i="0" sz="1400" u="none" cap="none" strike="noStrike">
                        <a:solidFill>
                          <a:srgbClr val="0033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ko-KR" sz="1400" u="none" cap="none" strike="noStrike"/>
                        <a:t>어셈블리어, Autocode, FORTRAN, APL, LISP</a:t>
                      </a:r>
                      <a:endParaRPr b="1" i="0" sz="1400" u="none" cap="none" strike="noStrike">
                        <a:solidFill>
                          <a:srgbClr val="0033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5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ko-KR" sz="1400" u="none" cap="none" strike="noStrike"/>
                        <a:t>1960년대</a:t>
                      </a:r>
                      <a:endParaRPr b="1" i="0" sz="1400" u="none" cap="none" strike="noStrike">
                        <a:solidFill>
                          <a:srgbClr val="0033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ko-KR" sz="1400" u="none" cap="none" strike="noStrike"/>
                        <a:t>프로그래밍 언어의 범람</a:t>
                      </a:r>
                      <a:endParaRPr b="1" i="0" sz="1400" u="none" cap="none" strike="noStrike">
                        <a:solidFill>
                          <a:srgbClr val="0033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ko-KR" sz="1400" u="none" cap="none" strike="noStrike"/>
                        <a:t>ALGOL 60, COBOL, PL/I, BASIC, Logo</a:t>
                      </a:r>
                      <a:endParaRPr b="1" i="0" sz="1400" u="none" cap="none" strike="noStrike">
                        <a:solidFill>
                          <a:srgbClr val="0033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51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ko-KR" sz="1400" u="none" cap="none" strike="noStrike"/>
                        <a:t>1970년대</a:t>
                      </a:r>
                      <a:endParaRPr b="1" i="0" sz="1400" u="none" cap="none" strike="noStrike">
                        <a:solidFill>
                          <a:srgbClr val="0033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ko-KR" sz="1400" u="none" cap="none" strike="noStrike"/>
                        <a:t>단순성, 추상화, 프로그래밍 언어에 대한 연구</a:t>
                      </a:r>
                      <a:endParaRPr b="1" i="0" sz="1400" u="none" cap="none" strike="noStrike">
                        <a:solidFill>
                          <a:srgbClr val="0033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ko-KR" sz="1400" u="none" cap="none" strike="noStrike"/>
                        <a:t>Pascal, </a:t>
                      </a:r>
                      <a:r>
                        <a:rPr b="1" lang="ko-KR" sz="1400" u="none" cap="none" strike="noStrike"/>
                        <a:t>C</a:t>
                      </a:r>
                      <a:r>
                        <a:rPr lang="ko-KR" sz="1400" u="none" cap="none" strike="noStrike"/>
                        <a:t>, Smalltalk, Prolog, Scheme, CLU</a:t>
                      </a:r>
                      <a:endParaRPr b="1" i="0" sz="1400" u="none" cap="none" strike="noStrike">
                        <a:solidFill>
                          <a:srgbClr val="0033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5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ko-KR" sz="1400" u="none" cap="none" strike="noStrike"/>
                        <a:t>1980년대</a:t>
                      </a:r>
                      <a:endParaRPr b="1" i="0" sz="1400" u="none" cap="none" strike="noStrike">
                        <a:solidFill>
                          <a:srgbClr val="0033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ko-KR" sz="1400" u="none" cap="none" strike="noStrike"/>
                        <a:t>새로운 방향과 객체지향의 부상</a:t>
                      </a:r>
                      <a:endParaRPr b="1" i="0" sz="1400" u="none" cap="none" strike="noStrike">
                        <a:solidFill>
                          <a:srgbClr val="0033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ko-KR" sz="1400" u="none" cap="none" strike="noStrike"/>
                        <a:t>Modula 2, Ada, </a:t>
                      </a:r>
                      <a:r>
                        <a:rPr b="1" lang="ko-KR" sz="1400" u="none" cap="none" strike="noStrike"/>
                        <a:t>C++</a:t>
                      </a:r>
                      <a:r>
                        <a:rPr lang="ko-KR" sz="1400" u="none" cap="none" strike="noStrike"/>
                        <a:t>, Perl, </a:t>
                      </a:r>
                      <a:r>
                        <a:rPr b="1" lang="ko-KR" sz="1400" u="none" cap="none" strike="noStrike"/>
                        <a:t>Python</a:t>
                      </a:r>
                      <a:endParaRPr b="1" i="0" sz="1400" u="none" cap="none" strike="noStrike">
                        <a:solidFill>
                          <a:srgbClr val="0033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51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ko-KR" sz="1400" u="none" cap="none" strike="noStrike"/>
                        <a:t>1990년대</a:t>
                      </a:r>
                      <a:endParaRPr b="1" i="0" sz="1400" u="none" cap="none" strike="noStrike">
                        <a:solidFill>
                          <a:srgbClr val="0033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ko-KR" sz="1400" u="none" cap="none" strike="noStrike"/>
                        <a:t>통합, 인터넷, 라이브러리, 스크립트</a:t>
                      </a:r>
                      <a:endParaRPr b="1" i="0" sz="1400" u="none" cap="none" strike="noStrike">
                        <a:solidFill>
                          <a:srgbClr val="0033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ko-KR" sz="1400" u="none" cap="none" strike="noStrike"/>
                        <a:t>Visual Basic, </a:t>
                      </a:r>
                      <a:r>
                        <a:rPr b="1" lang="ko-KR" sz="1400" u="none" cap="none" strike="noStrike"/>
                        <a:t>Java</a:t>
                      </a:r>
                      <a:r>
                        <a:rPr lang="ko-KR" sz="1400" u="none" cap="none" strike="noStrike"/>
                        <a:t>, </a:t>
                      </a:r>
                      <a:r>
                        <a:rPr b="1" lang="ko-KR" sz="1400" u="none" cap="none" strike="noStrike"/>
                        <a:t>JavaScript</a:t>
                      </a:r>
                      <a:r>
                        <a:rPr lang="ko-KR" sz="1400" u="none" cap="none" strike="noStrike"/>
                        <a:t>, PHP</a:t>
                      </a:r>
                      <a:endParaRPr b="1" i="0" sz="1400" u="none" cap="none" strike="noStrike">
                        <a:solidFill>
                          <a:srgbClr val="0033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26" name="Google Shape;126;p6"/>
          <p:cNvSpPr/>
          <p:nvPr/>
        </p:nvSpPr>
        <p:spPr>
          <a:xfrm>
            <a:off x="256544" y="5932775"/>
            <a:ext cx="851425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프로그래밍 언어 순위      </a:t>
            </a:r>
            <a:r>
              <a:rPr b="1" i="0" lang="ko-KR" sz="18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https://www.tiobe.com/tiobe-index/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7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p7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프로그래밍 언어의 종류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27</a:t>
            </a:r>
            <a:endParaRPr b="0" i="0" sz="8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"/>
          <p:cNvSpPr/>
          <p:nvPr/>
        </p:nvSpPr>
        <p:spPr>
          <a:xfrm>
            <a:off x="256543" y="1592129"/>
            <a:ext cx="8514259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명령형 언어,함수형 언어,논리언어,객체지향 언어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arenR"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명령형 언어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폰 노이만 모델 기반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명령의 순차적인 실행, 메모리 위치를 의미하는 변수 사용, 변수의 값을 </a:t>
            </a:r>
            <a:b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바꾸는 배정문의 사용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예) C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arenR"/>
            </a:pP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함수 언어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수학 함수와 같은 원리의 함수들로 프로그램을 구성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변수, 배정문 등을 사용하지 않음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예) LISP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8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8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자바 개요 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27</a:t>
            </a:r>
            <a:endParaRPr b="0" i="0" sz="8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8"/>
          <p:cNvSpPr/>
          <p:nvPr/>
        </p:nvSpPr>
        <p:spPr>
          <a:xfrm>
            <a:off x="310673" y="1526028"/>
            <a:ext cx="8514259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1995년 썬마이크로시스템즈(Sun Microsystems)에서 최초 발표한 언어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1991년 가전 제품에서 사용할 목적인 오크(Oak) 언어에서부터 시작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인터넷 프로그래밍 언어로 발전하면서 자바라는 이름으로 변경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2010년 오라클에서 썬을 인수하여 Java 개발,관리,배포 주관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9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p9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자바 특징 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ko-KR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/ 27</a:t>
            </a:r>
            <a:endParaRPr b="0" i="0" sz="8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9"/>
          <p:cNvSpPr/>
          <p:nvPr/>
        </p:nvSpPr>
        <p:spPr>
          <a:xfrm>
            <a:off x="310673" y="1526028"/>
            <a:ext cx="851425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이식성이 높은 언어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461" y="2093967"/>
            <a:ext cx="6619831" cy="4394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사용자 지정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2011-08-24T01:05:33Z</dcterms:created>
  <dc:creator>네이버 한글캠페인</dc:creator>
</cp:coreProperties>
</file>