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91"/>
  </p:notesMasterIdLst>
  <p:handoutMasterIdLst>
    <p:handoutMasterId r:id="rId92"/>
  </p:handoutMasterIdLst>
  <p:sldIdLst>
    <p:sldId id="370" r:id="rId2"/>
    <p:sldId id="256" r:id="rId3"/>
    <p:sldId id="344" r:id="rId4"/>
    <p:sldId id="319" r:id="rId5"/>
    <p:sldId id="343" r:id="rId6"/>
    <p:sldId id="465" r:id="rId7"/>
    <p:sldId id="477" r:id="rId8"/>
    <p:sldId id="426" r:id="rId9"/>
    <p:sldId id="427" r:id="rId10"/>
    <p:sldId id="466" r:id="rId11"/>
    <p:sldId id="428" r:id="rId12"/>
    <p:sldId id="429" r:id="rId13"/>
    <p:sldId id="430" r:id="rId14"/>
    <p:sldId id="431" r:id="rId15"/>
    <p:sldId id="432" r:id="rId16"/>
    <p:sldId id="433" r:id="rId17"/>
    <p:sldId id="434" r:id="rId18"/>
    <p:sldId id="435" r:id="rId19"/>
    <p:sldId id="436" r:id="rId20"/>
    <p:sldId id="437" r:id="rId21"/>
    <p:sldId id="471" r:id="rId22"/>
    <p:sldId id="479" r:id="rId23"/>
    <p:sldId id="480" r:id="rId24"/>
    <p:sldId id="481" r:id="rId25"/>
    <p:sldId id="476" r:id="rId26"/>
    <p:sldId id="363" r:id="rId27"/>
    <p:sldId id="309" r:id="rId28"/>
    <p:sldId id="310" r:id="rId29"/>
    <p:sldId id="388" r:id="rId30"/>
    <p:sldId id="311" r:id="rId31"/>
    <p:sldId id="312" r:id="rId32"/>
    <p:sldId id="313" r:id="rId33"/>
    <p:sldId id="461" r:id="rId34"/>
    <p:sldId id="462" r:id="rId35"/>
    <p:sldId id="463" r:id="rId36"/>
    <p:sldId id="455" r:id="rId37"/>
    <p:sldId id="456" r:id="rId38"/>
    <p:sldId id="342" r:id="rId39"/>
    <p:sldId id="457" r:id="rId40"/>
    <p:sldId id="317" r:id="rId41"/>
    <p:sldId id="318" r:id="rId42"/>
    <p:sldId id="364" r:id="rId43"/>
    <p:sldId id="439" r:id="rId44"/>
    <p:sldId id="425" r:id="rId45"/>
    <p:sldId id="320" r:id="rId46"/>
    <p:sldId id="321" r:id="rId47"/>
    <p:sldId id="323" r:id="rId48"/>
    <p:sldId id="346" r:id="rId49"/>
    <p:sldId id="464" r:id="rId50"/>
    <p:sldId id="322" r:id="rId51"/>
    <p:sldId id="365" r:id="rId52"/>
    <p:sldId id="324" r:id="rId53"/>
    <p:sldId id="459" r:id="rId54"/>
    <p:sldId id="325" r:id="rId55"/>
    <p:sldId id="327" r:id="rId56"/>
    <p:sldId id="328" r:id="rId57"/>
    <p:sldId id="470" r:id="rId58"/>
    <p:sldId id="347" r:id="rId59"/>
    <p:sldId id="366" r:id="rId60"/>
    <p:sldId id="467" r:id="rId61"/>
    <p:sldId id="350" r:id="rId62"/>
    <p:sldId id="349" r:id="rId63"/>
    <p:sldId id="468" r:id="rId64"/>
    <p:sldId id="351" r:id="rId65"/>
    <p:sldId id="352" r:id="rId66"/>
    <p:sldId id="353" r:id="rId67"/>
    <p:sldId id="354" r:id="rId68"/>
    <p:sldId id="355" r:id="rId69"/>
    <p:sldId id="356" r:id="rId70"/>
    <p:sldId id="367" r:id="rId71"/>
    <p:sldId id="357" r:id="rId72"/>
    <p:sldId id="358" r:id="rId73"/>
    <p:sldId id="359" r:id="rId74"/>
    <p:sldId id="368" r:id="rId75"/>
    <p:sldId id="442" r:id="rId76"/>
    <p:sldId id="445" r:id="rId77"/>
    <p:sldId id="446" r:id="rId78"/>
    <p:sldId id="447" r:id="rId79"/>
    <p:sldId id="458" r:id="rId80"/>
    <p:sldId id="444" r:id="rId81"/>
    <p:sldId id="460" r:id="rId82"/>
    <p:sldId id="469" r:id="rId83"/>
    <p:sldId id="478" r:id="rId84"/>
    <p:sldId id="449" r:id="rId85"/>
    <p:sldId id="450" r:id="rId86"/>
    <p:sldId id="451" r:id="rId87"/>
    <p:sldId id="452" r:id="rId88"/>
    <p:sldId id="453" r:id="rId89"/>
    <p:sldId id="454" r:id="rId9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9"/>
    <p:restoredTop sz="86937" autoAdjust="0"/>
  </p:normalViewPr>
  <p:slideViewPr>
    <p:cSldViewPr snapToGrid="0">
      <p:cViewPr varScale="1">
        <p:scale>
          <a:sx n="135" d="100"/>
          <a:sy n="135" d="100"/>
        </p:scale>
        <p:origin x="2128" y="176"/>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12</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676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13</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958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14</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4044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15</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704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16</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71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17</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2861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18</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90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19</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144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20</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0759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21</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933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25</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3027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26</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27</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28</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29</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30</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31</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32</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35</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38</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40</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41</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42</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43</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44</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45</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46</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47</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48</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49</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50</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51</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52</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54</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55</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56</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58</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59</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60</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61</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62</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64</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65</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66</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67</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68</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69</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70</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5116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71</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72</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73</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74</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75</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76</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77</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78</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79</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80</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8</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68218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83</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1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84</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85</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86</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87</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88</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89</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9</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495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11</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5886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79512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86034" name="Equation" r:id="rId4" imgW="1612900" imgH="444500" progId="Equation.3">
                  <p:embed/>
                </p:oleObj>
              </mc:Choice>
              <mc:Fallback>
                <p:oleObj name="Equation" r:id="rId4" imgW="1612900" imgH="444500" progId="Equation.3">
                  <p:embed/>
                  <p:pic>
                    <p:nvPicPr>
                      <p:cNvPr id="75780" name="Object 2">
                        <a:extLst>
                          <a:ext uri="{FF2B5EF4-FFF2-40B4-BE49-F238E27FC236}">
                            <a16:creationId xmlns:a16="http://schemas.microsoft.com/office/drawing/2014/main" id="{51A7D16A-0EF1-42C9-84D1-BB8084DBD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2791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87075" name="Equation" r:id="rId4" imgW="1155700" imgH="431800" progId="Equation.3">
                  <p:embed/>
                </p:oleObj>
              </mc:Choice>
              <mc:Fallback>
                <p:oleObj name="Equation" r:id="rId4" imgW="1155700" imgH="431800" progId="Equation.3">
                  <p:embed/>
                  <p:pic>
                    <p:nvPicPr>
                      <p:cNvPr id="77828" name="Object 2">
                        <a:extLst>
                          <a:ext uri="{FF2B5EF4-FFF2-40B4-BE49-F238E27FC236}">
                            <a16:creationId xmlns:a16="http://schemas.microsoft.com/office/drawing/2014/main" id="{63B73BDC-F3BD-4665-84D2-AF3E2262D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87076" name="Equation" r:id="rId6" imgW="2374900" imgH="482600" progId="Equation.3">
                  <p:embed/>
                </p:oleObj>
              </mc:Choice>
              <mc:Fallback>
                <p:oleObj name="Equation" r:id="rId6" imgW="2374900" imgH="482600" progId="Equation.3">
                  <p:embed/>
                  <p:pic>
                    <p:nvPicPr>
                      <p:cNvPr id="77829" name="Object 3">
                        <a:extLst>
                          <a:ext uri="{FF2B5EF4-FFF2-40B4-BE49-F238E27FC236}">
                            <a16:creationId xmlns:a16="http://schemas.microsoft.com/office/drawing/2014/main" id="{DB4B5B34-2CC2-46E0-ADA1-80DC084DA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04524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extLst>
      <p:ext uri="{BB962C8B-B14F-4D97-AF65-F5344CB8AC3E}">
        <p14:creationId xmlns:p14="http://schemas.microsoft.com/office/powerpoint/2010/main" val="23220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extLst>
      <p:ext uri="{BB962C8B-B14F-4D97-AF65-F5344CB8AC3E}">
        <p14:creationId xmlns:p14="http://schemas.microsoft.com/office/powerpoint/2010/main" val="2609679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r>
              <a:rPr lang="en-US" altLang="zh-CN" dirty="0">
                <a:sym typeface="Symbol" pitchFamily="2" charset="2"/>
              </a:rPr>
              <a:t> </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88099" name="Equation" r:id="rId4" imgW="723900" imgH="609600" progId="Equation.3">
                  <p:embed/>
                </p:oleObj>
              </mc:Choice>
              <mc:Fallback>
                <p:oleObj name="Equation" r:id="rId4" imgW="723900" imgH="609600" progId="Equation.3">
                  <p:embed/>
                  <p:pic>
                    <p:nvPicPr>
                      <p:cNvPr id="83972" name="Object 2">
                        <a:extLst>
                          <a:ext uri="{FF2B5EF4-FFF2-40B4-BE49-F238E27FC236}">
                            <a16:creationId xmlns:a16="http://schemas.microsoft.com/office/drawing/2014/main" id="{799F05C6-5B00-47E1-8A10-FB2E19EAA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88100" name="Equation" r:id="rId6" imgW="711200" imgH="609600" progId="Equation.3">
                  <p:embed/>
                </p:oleObj>
              </mc:Choice>
              <mc:Fallback>
                <p:oleObj name="Equation" r:id="rId6" imgW="711200" imgH="609600" progId="Equation.3">
                  <p:embed/>
                  <p:pic>
                    <p:nvPicPr>
                      <p:cNvPr id="83973" name="Object 3">
                        <a:extLst>
                          <a:ext uri="{FF2B5EF4-FFF2-40B4-BE49-F238E27FC236}">
                            <a16:creationId xmlns:a16="http://schemas.microsoft.com/office/drawing/2014/main" id="{7A835DD4-2EAD-4678-8CA1-83AD2E948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extLst>
      <p:ext uri="{BB962C8B-B14F-4D97-AF65-F5344CB8AC3E}">
        <p14:creationId xmlns:p14="http://schemas.microsoft.com/office/powerpoint/2010/main" val="1611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extLst>
      <p:ext uri="{BB962C8B-B14F-4D97-AF65-F5344CB8AC3E}">
        <p14:creationId xmlns:p14="http://schemas.microsoft.com/office/powerpoint/2010/main" val="412973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extLst>
      <p:ext uri="{BB962C8B-B14F-4D97-AF65-F5344CB8AC3E}">
        <p14:creationId xmlns:p14="http://schemas.microsoft.com/office/powerpoint/2010/main" val="317529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extLst>
      <p:ext uri="{BB962C8B-B14F-4D97-AF65-F5344CB8AC3E}">
        <p14:creationId xmlns:p14="http://schemas.microsoft.com/office/powerpoint/2010/main" val="220507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extLst>
      <p:ext uri="{BB962C8B-B14F-4D97-AF65-F5344CB8AC3E}">
        <p14:creationId xmlns:p14="http://schemas.microsoft.com/office/powerpoint/2010/main" val="420977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Statistical Information for Cost Estimation</a:t>
            </a:r>
          </a:p>
          <a:p>
            <a:r>
              <a:rPr lang="en-US" altLang="en-US" dirty="0"/>
              <a:t>Transformation of Relational Expressions</a:t>
            </a:r>
          </a:p>
          <a:p>
            <a:r>
              <a:rPr lang="en-US" altLang="en-US" dirty="0"/>
              <a:t>Cost-based optimization</a:t>
            </a:r>
          </a:p>
          <a:p>
            <a:r>
              <a:rPr lang="en-US" altLang="en-US" dirty="0"/>
              <a:t>Dynamic Programming for Choosing Evaluation Plans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extLst>
      <p:ext uri="{BB962C8B-B14F-4D97-AF65-F5344CB8AC3E}">
        <p14:creationId xmlns:p14="http://schemas.microsoft.com/office/powerpoint/2010/main" val="389554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226278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83DE-68E0-A34B-A657-A900B84499D2}"/>
              </a:ext>
            </a:extLst>
          </p:cNvPr>
          <p:cNvSpPr>
            <a:spLocks noGrp="1"/>
          </p:cNvSpPr>
          <p:nvPr>
            <p:ph type="title"/>
          </p:nvPr>
        </p:nvSpPr>
        <p:spPr/>
        <p:txBody>
          <a:bodyPr/>
          <a:lstStyle/>
          <a:p>
            <a:pPr>
              <a:defRPr/>
            </a:pPr>
            <a:r>
              <a:rPr lang="en-US" dirty="0">
                <a:ea typeface="ＭＳ Ｐゴシック" charset="0"/>
              </a:rPr>
              <a:t>Example</a:t>
            </a:r>
          </a:p>
        </p:txBody>
      </p:sp>
      <p:sp>
        <p:nvSpPr>
          <p:cNvPr id="107522" name="Content Placeholder 2">
            <a:extLst>
              <a:ext uri="{FF2B5EF4-FFF2-40B4-BE49-F238E27FC236}">
                <a16:creationId xmlns:a16="http://schemas.microsoft.com/office/drawing/2014/main" id="{CC78FDBF-A499-494B-A8E2-D634510F16E9}"/>
              </a:ext>
            </a:extLst>
          </p:cNvPr>
          <p:cNvSpPr>
            <a:spLocks noGrp="1" noChangeArrowheads="1"/>
          </p:cNvSpPr>
          <p:nvPr>
            <p:ph idx="1"/>
          </p:nvPr>
        </p:nvSpPr>
        <p:spPr>
          <a:xfrm>
            <a:off x="871869" y="825517"/>
            <a:ext cx="7697972" cy="4476750"/>
          </a:xfrm>
        </p:spPr>
        <p:txBody>
          <a:bodyPr/>
          <a:lstStyle/>
          <a:p>
            <a:r>
              <a:rPr lang="en-GB" altLang="en-US" dirty="0"/>
              <a:t>For the relational schemas of the campus card database:</a:t>
            </a:r>
          </a:p>
          <a:p>
            <a:pPr>
              <a:buFont typeface="Monotype Sorts" pitchFamily="2" charset="2"/>
              <a:buNone/>
            </a:pPr>
            <a:r>
              <a:rPr lang="en-US" altLang="en-US" dirty="0"/>
              <a:t>card( </a:t>
            </a:r>
            <a:r>
              <a:rPr lang="en-US" altLang="en-US" u="sng" dirty="0" err="1"/>
              <a:t>cno:char</a:t>
            </a:r>
            <a:r>
              <a:rPr lang="en-US" altLang="en-US" u="sng" dirty="0"/>
              <a:t>(5)</a:t>
            </a:r>
            <a:r>
              <a:rPr lang="en-US" altLang="en-US" dirty="0"/>
              <a:t>, </a:t>
            </a:r>
            <a:r>
              <a:rPr lang="en-US" altLang="en-US" dirty="0" err="1"/>
              <a:t>name:char</a:t>
            </a:r>
            <a:r>
              <a:rPr lang="en-US" altLang="en-US" dirty="0"/>
              <a:t>(8), </a:t>
            </a:r>
            <a:r>
              <a:rPr lang="en-US" altLang="en-US" dirty="0" err="1"/>
              <a:t>depart:char</a:t>
            </a:r>
            <a:r>
              <a:rPr lang="en-US" altLang="en-US" dirty="0"/>
              <a:t>(10), </a:t>
            </a:r>
            <a:r>
              <a:rPr lang="en-US" altLang="en-US" dirty="0" err="1"/>
              <a:t>balance:integer</a:t>
            </a:r>
            <a:r>
              <a:rPr lang="en-US" altLang="en-US" dirty="0"/>
              <a:t> )</a:t>
            </a:r>
            <a:endParaRPr lang="en-HK" altLang="en-US" dirty="0"/>
          </a:p>
          <a:p>
            <a:pPr>
              <a:buFont typeface="Monotype Sorts" pitchFamily="2" charset="2"/>
              <a:buNone/>
            </a:pPr>
            <a:r>
              <a:rPr lang="en-US" altLang="en-US" dirty="0" err="1"/>
              <a:t>pos</a:t>
            </a:r>
            <a:r>
              <a:rPr lang="en-US" altLang="en-US" dirty="0"/>
              <a:t>( </a:t>
            </a:r>
            <a:r>
              <a:rPr lang="en-US" altLang="en-US" u="sng" dirty="0" err="1"/>
              <a:t>pno:char</a:t>
            </a:r>
            <a:r>
              <a:rPr lang="en-US" altLang="en-US" u="sng" dirty="0"/>
              <a:t>(4)</a:t>
            </a:r>
            <a:r>
              <a:rPr lang="en-US" altLang="en-US" dirty="0"/>
              <a:t>, </a:t>
            </a:r>
            <a:r>
              <a:rPr lang="en-US" altLang="en-US" dirty="0" err="1"/>
              <a:t>campus:char</a:t>
            </a:r>
            <a:r>
              <a:rPr lang="en-US" altLang="en-US" dirty="0"/>
              <a:t>(8), </a:t>
            </a:r>
            <a:r>
              <a:rPr lang="en-US" altLang="en-US" dirty="0" err="1"/>
              <a:t>location:char</a:t>
            </a:r>
            <a:r>
              <a:rPr lang="en-US" altLang="en-US" dirty="0"/>
              <a:t>(10) )</a:t>
            </a:r>
            <a:endParaRPr lang="en-HK" altLang="en-US" dirty="0"/>
          </a:p>
          <a:p>
            <a:pPr>
              <a:buFont typeface="Monotype Sorts" pitchFamily="2" charset="2"/>
              <a:buNone/>
            </a:pPr>
            <a:r>
              <a:rPr lang="en-US" altLang="en-US" dirty="0"/>
              <a:t>detail( </a:t>
            </a:r>
            <a:r>
              <a:rPr lang="en-US" altLang="en-US" u="sng" dirty="0" err="1"/>
              <a:t>cno:char</a:t>
            </a:r>
            <a:r>
              <a:rPr lang="en-US" altLang="en-US" u="sng" dirty="0"/>
              <a:t>(5), </a:t>
            </a:r>
            <a:r>
              <a:rPr lang="en-US" altLang="en-US" u="sng" dirty="0" err="1"/>
              <a:t>pno:char</a:t>
            </a:r>
            <a:r>
              <a:rPr lang="en-US" altLang="en-US" u="sng" dirty="0"/>
              <a:t>(4), </a:t>
            </a:r>
            <a:r>
              <a:rPr lang="en-US" altLang="en-US" u="sng" dirty="0" err="1"/>
              <a:t>cdate:date</a:t>
            </a:r>
            <a:r>
              <a:rPr lang="en-US" altLang="en-US" u="sng" dirty="0"/>
              <a:t>, </a:t>
            </a:r>
            <a:r>
              <a:rPr lang="en-US" altLang="en-US" u="sng" dirty="0" err="1"/>
              <a:t>ctime:time</a:t>
            </a:r>
            <a:r>
              <a:rPr lang="en-US" altLang="en-US" dirty="0"/>
              <a:t>, </a:t>
            </a:r>
            <a:r>
              <a:rPr lang="en-US" altLang="en-US" dirty="0" err="1"/>
              <a:t>amount:integer</a:t>
            </a:r>
            <a:r>
              <a:rPr lang="en-US" altLang="en-US" dirty="0"/>
              <a:t>, </a:t>
            </a:r>
            <a:r>
              <a:rPr lang="en-US" altLang="en-US" dirty="0" err="1"/>
              <a:t>remark:char</a:t>
            </a:r>
            <a:r>
              <a:rPr lang="en-US" altLang="en-US" dirty="0"/>
              <a:t>(10) )</a:t>
            </a:r>
            <a:endParaRPr lang="en-GB" altLang="en-US" dirty="0"/>
          </a:p>
          <a:p>
            <a:r>
              <a:rPr lang="en-GB" altLang="en-US" dirty="0"/>
              <a:t> there are following assumptions:</a:t>
            </a:r>
            <a:endParaRPr lang="en-HK" altLang="en-US" dirty="0"/>
          </a:p>
          <a:p>
            <a:pPr>
              <a:buFont typeface="Wingdings" pitchFamily="2" charset="2"/>
              <a:buChar char="Ø"/>
            </a:pPr>
            <a:r>
              <a:rPr lang="en-GB" altLang="en-US" dirty="0"/>
              <a:t>	</a:t>
            </a:r>
            <a:r>
              <a:rPr lang="en-GB" altLang="en-US" dirty="0" err="1"/>
              <a:t>n</a:t>
            </a:r>
            <a:r>
              <a:rPr lang="en-GB" altLang="en-US" baseline="-25000" dirty="0" err="1"/>
              <a:t>card</a:t>
            </a:r>
            <a:r>
              <a:rPr lang="en-GB" altLang="en-US" dirty="0"/>
              <a:t>=10,000 , </a:t>
            </a:r>
            <a:r>
              <a:rPr lang="en-GB" altLang="en-US" dirty="0" err="1"/>
              <a:t>n</a:t>
            </a:r>
            <a:r>
              <a:rPr lang="en-GB" altLang="en-US" baseline="-25000" dirty="0" err="1"/>
              <a:t>pos</a:t>
            </a:r>
            <a:r>
              <a:rPr lang="en-GB" altLang="en-US" dirty="0"/>
              <a:t>=100, </a:t>
            </a:r>
            <a:r>
              <a:rPr lang="en-GB" altLang="en-US" dirty="0" err="1"/>
              <a:t>n</a:t>
            </a:r>
            <a:r>
              <a:rPr lang="en-GB" altLang="en-US" baseline="-25000" dirty="0" err="1"/>
              <a:t>detail</a:t>
            </a:r>
            <a:r>
              <a:rPr lang="en-GB" altLang="en-US" dirty="0"/>
              <a:t>=10,000,000</a:t>
            </a:r>
            <a:endParaRPr lang="en-HK" altLang="en-US" dirty="0"/>
          </a:p>
          <a:p>
            <a:pPr>
              <a:buFont typeface="Wingdings" pitchFamily="2" charset="2"/>
              <a:buChar char="Ø"/>
            </a:pPr>
            <a:r>
              <a:rPr lang="en-GB" altLang="en-US" dirty="0"/>
              <a:t>	</a:t>
            </a:r>
            <a:r>
              <a:rPr lang="en-GB" altLang="en-US" dirty="0" err="1"/>
              <a:t>l</a:t>
            </a:r>
            <a:r>
              <a:rPr lang="en-GB" altLang="en-US" baseline="-25000" dirty="0" err="1"/>
              <a:t>card</a:t>
            </a:r>
            <a:r>
              <a:rPr lang="en-GB" altLang="en-US" dirty="0"/>
              <a:t>=25, </a:t>
            </a:r>
            <a:r>
              <a:rPr lang="en-GB" altLang="en-US" dirty="0" err="1"/>
              <a:t>l</a:t>
            </a:r>
            <a:r>
              <a:rPr lang="en-GB" altLang="en-US" baseline="-25000" dirty="0" err="1"/>
              <a:t>pos</a:t>
            </a:r>
            <a:r>
              <a:rPr lang="en-GB" altLang="en-US" dirty="0"/>
              <a:t>=22, </a:t>
            </a:r>
            <a:r>
              <a:rPr lang="en-GB" altLang="en-US" dirty="0" err="1"/>
              <a:t>l</a:t>
            </a:r>
            <a:r>
              <a:rPr lang="en-GB" altLang="en-US" baseline="-25000" dirty="0" err="1"/>
              <a:t>detail</a:t>
            </a:r>
            <a:r>
              <a:rPr lang="en-GB" altLang="en-US" dirty="0"/>
              <a:t>=29</a:t>
            </a:r>
            <a:endParaRPr lang="en-HK" altLang="en-US" dirty="0"/>
          </a:p>
          <a:p>
            <a:pPr>
              <a:buFont typeface="Wingdings" pitchFamily="2" charset="2"/>
              <a:buChar char="Ø"/>
            </a:pPr>
            <a:r>
              <a:rPr lang="en-GB" altLang="en-US" dirty="0"/>
              <a:t>	V(campus, </a:t>
            </a:r>
            <a:r>
              <a:rPr lang="en-GB" altLang="en-US" dirty="0" err="1"/>
              <a:t>pos</a:t>
            </a:r>
            <a:r>
              <a:rPr lang="en-GB" altLang="en-US" dirty="0"/>
              <a:t>) = 6,  V(location, </a:t>
            </a:r>
            <a:r>
              <a:rPr lang="en-GB" altLang="en-US" dirty="0" err="1"/>
              <a:t>pos</a:t>
            </a:r>
            <a:r>
              <a:rPr lang="en-GB" altLang="en-US" dirty="0"/>
              <a:t>) = 20</a:t>
            </a:r>
            <a:endParaRPr lang="en-HK" altLang="en-US" dirty="0"/>
          </a:p>
          <a:p>
            <a:pPr>
              <a:buFont typeface="Wingdings" pitchFamily="2" charset="2"/>
              <a:buChar char="Ø"/>
            </a:pPr>
            <a:r>
              <a:rPr lang="en-GB" altLang="en-US" dirty="0"/>
              <a:t>	V(depart, card) = 100, V(name, card) = 5000</a:t>
            </a:r>
            <a:endParaRPr lang="en-HK" altLang="en-US" dirty="0"/>
          </a:p>
          <a:p>
            <a:pPr>
              <a:buFont typeface="Wingdings" pitchFamily="2" charset="2"/>
              <a:buChar char="Ø"/>
            </a:pPr>
            <a:r>
              <a:rPr lang="en-GB" altLang="en-US" dirty="0"/>
              <a:t>	The value of attribute </a:t>
            </a:r>
            <a:r>
              <a:rPr lang="en-GB" altLang="en-US" dirty="0" err="1"/>
              <a:t>cdate</a:t>
            </a:r>
            <a:r>
              <a:rPr lang="en-GB" altLang="en-US" dirty="0"/>
              <a:t> in detail table is uniformly distributed between ‘2017-01-01’ and ‘2017-12-31’.</a:t>
            </a:r>
            <a:endParaRPr lang="en-HK" altLang="en-US" dirty="0"/>
          </a:p>
          <a:p>
            <a:pPr>
              <a:buFont typeface="Wingdings" pitchFamily="2" charset="2"/>
              <a:buChar char="Ø"/>
            </a:pPr>
            <a:r>
              <a:rPr lang="en-GB" altLang="en-US" dirty="0"/>
              <a:t>	block size is 4K bytes.</a:t>
            </a:r>
            <a:endParaRPr lang="en-HK" altLang="en-US" dirty="0"/>
          </a:p>
          <a:p>
            <a:pPr>
              <a:buFont typeface="Wingdings" pitchFamily="2" charset="2"/>
              <a:buChar char="Ø"/>
            </a:pPr>
            <a:r>
              <a:rPr lang="en-GB" altLang="en-US" dirty="0"/>
              <a:t>	size of B+-tree pointer is 4 bytes.</a:t>
            </a:r>
            <a:endParaRPr lang="en-HK" altLang="en-US" dirty="0"/>
          </a:p>
          <a:p>
            <a:pPr>
              <a:buFont typeface="Wingdings" pitchFamily="2" charset="2"/>
              <a:buChar char="Ø"/>
            </a:pPr>
            <a:r>
              <a:rPr lang="en-GB" altLang="en-US" dirty="0"/>
              <a:t>	card and detail tables are stored as sequential files based on search key </a:t>
            </a:r>
            <a:r>
              <a:rPr lang="en-GB" altLang="en-US" dirty="0" err="1"/>
              <a:t>cno</a:t>
            </a:r>
            <a:r>
              <a:rPr lang="en-GB" altLang="en-US" dirty="0"/>
              <a:t>.</a:t>
            </a:r>
            <a:endParaRPr lang="en-HK" altLang="en-US" dirty="0"/>
          </a:p>
          <a:p>
            <a:pPr>
              <a:buFont typeface="Wingdings" pitchFamily="2" charset="2"/>
              <a:buChar char="Ø"/>
            </a:pPr>
            <a:r>
              <a:rPr lang="en-GB" altLang="en-US" dirty="0"/>
              <a:t>	there is a B+-tree index on detail(</a:t>
            </a:r>
            <a:r>
              <a:rPr lang="en-GB" altLang="en-US" dirty="0" err="1"/>
              <a:t>cno</a:t>
            </a:r>
            <a:r>
              <a:rPr lang="en-GB" altLang="en-US" dirty="0"/>
              <a:t>). </a:t>
            </a:r>
            <a:endParaRPr lang="en-HK" altLang="en-US" dirty="0"/>
          </a:p>
          <a:p>
            <a:pPr>
              <a:buFont typeface="Monotype Sorts" pitchFamily="2" charset="2"/>
              <a:buNone/>
            </a:pPr>
            <a:endParaRPr lang="en-US" altLang="en-US" dirty="0"/>
          </a:p>
        </p:txBody>
      </p:sp>
    </p:spTree>
    <p:extLst>
      <p:ext uri="{BB962C8B-B14F-4D97-AF65-F5344CB8AC3E}">
        <p14:creationId xmlns:p14="http://schemas.microsoft.com/office/powerpoint/2010/main" val="269318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F1E5-C96C-7B41-AD64-D08689333660}"/>
              </a:ext>
            </a:extLst>
          </p:cNvPr>
          <p:cNvSpPr>
            <a:spLocks noGrp="1"/>
          </p:cNvSpPr>
          <p:nvPr>
            <p:ph type="title"/>
          </p:nvPr>
        </p:nvSpPr>
        <p:spPr/>
        <p:txBody>
          <a:bodyPr/>
          <a:lstStyle/>
          <a:p>
            <a:pPr>
              <a:defRPr/>
            </a:pPr>
            <a:endParaRPr lang="en-US" altLang="en-US">
              <a:effectLst>
                <a:outerShdw blurRad="38100" dist="38100" dir="2700000" algn="tl">
                  <a:srgbClr val="C0C0C0"/>
                </a:outerShdw>
              </a:effectLst>
            </a:endParaRPr>
          </a:p>
        </p:txBody>
      </p:sp>
      <p:sp>
        <p:nvSpPr>
          <p:cNvPr id="108546" name="Content Placeholder 2">
            <a:extLst>
              <a:ext uri="{FF2B5EF4-FFF2-40B4-BE49-F238E27FC236}">
                <a16:creationId xmlns:a16="http://schemas.microsoft.com/office/drawing/2014/main" id="{E8CD3FF4-5E9E-404B-9E2A-AC5AF1690B4B}"/>
              </a:ext>
            </a:extLst>
          </p:cNvPr>
          <p:cNvSpPr>
            <a:spLocks noGrp="1" noChangeArrowheads="1"/>
          </p:cNvSpPr>
          <p:nvPr>
            <p:ph idx="1"/>
          </p:nvPr>
        </p:nvSpPr>
        <p:spPr/>
        <p:txBody>
          <a:bodyPr/>
          <a:lstStyle/>
          <a:p>
            <a:r>
              <a:rPr lang="en-GB" altLang="en-US"/>
              <a:t>(1)	Estimate the size (i.e. number of records) returned by following SQL statement :</a:t>
            </a:r>
            <a:endParaRPr lang="en-HK" altLang="en-US"/>
          </a:p>
          <a:p>
            <a:pPr marL="600075" lvl="2" indent="0">
              <a:buNone/>
            </a:pPr>
            <a:r>
              <a:rPr lang="en-GB" altLang="en-US"/>
              <a:t>select d1.cno, d2.cno </a:t>
            </a:r>
            <a:endParaRPr lang="en-HK" altLang="en-US"/>
          </a:p>
          <a:p>
            <a:pPr marL="600075" lvl="2" indent="0">
              <a:buNone/>
            </a:pPr>
            <a:r>
              <a:rPr lang="en-GB" altLang="en-US"/>
              <a:t>from detail d1, detail d2</a:t>
            </a:r>
            <a:endParaRPr lang="en-HK" altLang="en-US"/>
          </a:p>
          <a:p>
            <a:pPr marL="600075" lvl="2" indent="0">
              <a:buNone/>
            </a:pPr>
            <a:r>
              <a:rPr lang="en-GB" altLang="en-US"/>
              <a:t>where d1.pno=d2.pno and d1.cdate=d2.cdate and </a:t>
            </a:r>
            <a:endParaRPr lang="en-HK" altLang="en-US"/>
          </a:p>
          <a:p>
            <a:pPr marL="600075" lvl="2" indent="0">
              <a:buNone/>
            </a:pPr>
            <a:r>
              <a:rPr lang="en-GB" altLang="en-US"/>
              <a:t>d1.cdate between ‘2017-05-01’ and “2017-07-31’</a:t>
            </a:r>
            <a:endParaRPr lang="en-HK" altLang="en-US"/>
          </a:p>
          <a:p>
            <a:r>
              <a:rPr lang="en-GB" altLang="en-US"/>
              <a:t>(2)	Estimate the number of blocks of card and detail tables respectively. </a:t>
            </a:r>
            <a:endParaRPr lang="en-HK" altLang="en-US"/>
          </a:p>
          <a:p>
            <a:r>
              <a:rPr lang="en-GB" altLang="en-US"/>
              <a:t>(3)	Estimate the height of the B+-tree index on detail(cno).</a:t>
            </a:r>
            <a:endParaRPr lang="en-HK" altLang="en-US"/>
          </a:p>
          <a:p>
            <a:r>
              <a:rPr lang="en-GB" altLang="en-US"/>
              <a:t>(4)	Estimate the cost for evaluating expression </a:t>
            </a:r>
          </a:p>
          <a:p>
            <a:pPr marL="300038" lvl="1" indent="0">
              <a:buNone/>
            </a:pPr>
            <a:r>
              <a:rPr lang="en-GB" altLang="en-US"/>
              <a:t>“</a:t>
            </a:r>
            <a:r>
              <a:rPr lang="en-US" altLang="zh-CN">
                <a:sym typeface="Symbol" pitchFamily="2" charset="2"/>
              </a:rPr>
              <a:t></a:t>
            </a:r>
            <a:r>
              <a:rPr lang="en-GB" altLang="en-US" baseline="-25000"/>
              <a:t>name=’</a:t>
            </a:r>
            <a:r>
              <a:rPr lang="zh-CN" altLang="en-US" baseline="-25000"/>
              <a:t>张三’</a:t>
            </a:r>
            <a:r>
              <a:rPr lang="en-GB" altLang="en-US"/>
              <a:t> (card)    detail ” using file scan for </a:t>
            </a:r>
            <a:r>
              <a:rPr lang="en-US" altLang="zh-CN">
                <a:sym typeface="Symbol" pitchFamily="2" charset="2"/>
              </a:rPr>
              <a:t></a:t>
            </a:r>
            <a:r>
              <a:rPr lang="en-GB" altLang="en-US"/>
              <a:t> operation followed by indexed-loop join method for    operation.</a:t>
            </a:r>
            <a:endParaRPr lang="en-HK" altLang="en-US"/>
          </a:p>
          <a:p>
            <a:endParaRPr lang="en-US" altLang="en-US"/>
          </a:p>
        </p:txBody>
      </p:sp>
      <p:sp>
        <p:nvSpPr>
          <p:cNvPr id="108547" name="AutoShape 4">
            <a:extLst>
              <a:ext uri="{FF2B5EF4-FFF2-40B4-BE49-F238E27FC236}">
                <a16:creationId xmlns:a16="http://schemas.microsoft.com/office/drawing/2014/main" id="{951B22A0-4821-334D-BA76-703ED179929A}"/>
              </a:ext>
            </a:extLst>
          </p:cNvPr>
          <p:cNvSpPr>
            <a:spLocks noChangeArrowheads="1"/>
          </p:cNvSpPr>
          <p:nvPr/>
        </p:nvSpPr>
        <p:spPr bwMode="auto">
          <a:xfrm rot="5400000">
            <a:off x="3865015" y="4541107"/>
            <a:ext cx="141685" cy="12977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2" charset="0"/>
                <a:ea typeface="ＭＳ Ｐゴシック" panose="020B0600070205080204" pitchFamily="34" charset="-128"/>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2" charset="0"/>
                <a:ea typeface="ＭＳ Ｐゴシック" panose="020B0600070205080204" pitchFamily="34" charset="-128"/>
              </a:defRPr>
            </a:lvl2pPr>
            <a:lvl3pPr marL="1143000" indent="-228600">
              <a:spcBef>
                <a:spcPct val="35000"/>
              </a:spcBef>
              <a:buClr>
                <a:srgbClr val="33CC33"/>
              </a:buClr>
              <a:buSzPct val="75000"/>
              <a:buFont typeface="Webdings" pitchFamily="2" charset="2"/>
              <a:buChar char="4"/>
              <a:defRPr kumimoji="1">
                <a:solidFill>
                  <a:schemeClr val="tx1"/>
                </a:solidFill>
                <a:latin typeface="Helvetica" pitchFamily="2"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itchFamily="2"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9pPr>
          </a:lstStyle>
          <a:p>
            <a:pPr>
              <a:spcBef>
                <a:spcPct val="0"/>
              </a:spcBef>
              <a:buClrTx/>
              <a:buSzTx/>
              <a:buFontTx/>
              <a:buNone/>
            </a:pPr>
            <a:endParaRPr kumimoji="0" lang="zh-CN" altLang="zh-CN" sz="1200"/>
          </a:p>
        </p:txBody>
      </p:sp>
      <p:pic>
        <p:nvPicPr>
          <p:cNvPr id="108548" name="Picture 5">
            <a:extLst>
              <a:ext uri="{FF2B5EF4-FFF2-40B4-BE49-F238E27FC236}">
                <a16:creationId xmlns:a16="http://schemas.microsoft.com/office/drawing/2014/main" id="{6E6C3ED2-93C3-584A-85A8-2162E8CDA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112" y="4259270"/>
            <a:ext cx="1333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81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Content Placeholder 2">
            <a:extLst>
              <a:ext uri="{FF2B5EF4-FFF2-40B4-BE49-F238E27FC236}">
                <a16:creationId xmlns:a16="http://schemas.microsoft.com/office/drawing/2014/main" id="{D4A400A7-8672-894A-8EF1-155AC75B232E}"/>
              </a:ext>
            </a:extLst>
          </p:cNvPr>
          <p:cNvSpPr>
            <a:spLocks noGrp="1" noChangeArrowheads="1"/>
          </p:cNvSpPr>
          <p:nvPr>
            <p:ph idx="1"/>
          </p:nvPr>
        </p:nvSpPr>
        <p:spPr>
          <a:xfrm>
            <a:off x="1105786" y="688015"/>
            <a:ext cx="7368363" cy="4520804"/>
          </a:xfrm>
        </p:spPr>
        <p:txBody>
          <a:bodyPr/>
          <a:lstStyle/>
          <a:p>
            <a:pPr marL="0" indent="0">
              <a:buNone/>
            </a:pPr>
            <a:r>
              <a:rPr lang="en-HK" altLang="en-US" dirty="0"/>
              <a:t>1)  V((</a:t>
            </a:r>
            <a:r>
              <a:rPr lang="en-HK" altLang="en-US" dirty="0" err="1"/>
              <a:t>pno,cdate</a:t>
            </a:r>
            <a:r>
              <a:rPr lang="en-HK" altLang="en-US" dirty="0"/>
              <a:t>),detail) = 100*365</a:t>
            </a:r>
          </a:p>
          <a:p>
            <a:pPr marL="0" indent="0">
              <a:buNone/>
            </a:pPr>
            <a:r>
              <a:rPr lang="en-HK" altLang="en-US" dirty="0"/>
              <a:t>((10000000*10000000) / (100 * 365)) /4 = 684.93M</a:t>
            </a:r>
          </a:p>
          <a:p>
            <a:pPr marL="0" indent="0">
              <a:buNone/>
            </a:pPr>
            <a:r>
              <a:rPr lang="en-HK" altLang="en-US" dirty="0"/>
              <a:t>2）Record number per block of card=4096/25=163</a:t>
            </a:r>
          </a:p>
          <a:p>
            <a:pPr marL="0" indent="0">
              <a:buNone/>
            </a:pPr>
            <a:r>
              <a:rPr lang="en-HK" altLang="en-US" dirty="0"/>
              <a:t>Blocks of card = 10000/163=61.362</a:t>
            </a:r>
          </a:p>
          <a:p>
            <a:pPr marL="0" indent="0">
              <a:buNone/>
            </a:pPr>
            <a:r>
              <a:rPr lang="en-HK" altLang="en-US" dirty="0"/>
              <a:t>Record number per block of detail=4096/29=141.24 141</a:t>
            </a:r>
          </a:p>
          <a:p>
            <a:pPr marL="0" indent="0">
              <a:buNone/>
            </a:pPr>
            <a:r>
              <a:rPr lang="en-HK" altLang="en-US" dirty="0"/>
              <a:t>Blocks of detail = 10000000/141=70922</a:t>
            </a:r>
          </a:p>
          <a:p>
            <a:pPr marL="0" indent="0">
              <a:buNone/>
            </a:pPr>
            <a:r>
              <a:rPr lang="en-HK" altLang="en-US" dirty="0"/>
              <a:t>3) Fan-out rate n of the B+-tree =(4096-4)/(5+4) +1 = 455, height is 2</a:t>
            </a:r>
          </a:p>
          <a:p>
            <a:pPr marL="0" indent="0">
              <a:buNone/>
            </a:pPr>
            <a:r>
              <a:rPr lang="en-US" altLang="zh-CN" dirty="0"/>
              <a:t>4</a:t>
            </a:r>
            <a:r>
              <a:rPr lang="en-HK" altLang="en-US" dirty="0"/>
              <a:t>) Cost for </a:t>
            </a:r>
            <a:r>
              <a:rPr lang="en-US" altLang="zh-CN" dirty="0">
                <a:sym typeface="Symbol" pitchFamily="2" charset="2"/>
              </a:rPr>
              <a:t></a:t>
            </a:r>
            <a:r>
              <a:rPr lang="en-GB" altLang="en-US" dirty="0"/>
              <a:t> </a:t>
            </a:r>
            <a:r>
              <a:rPr lang="zh-CN" altLang="en-US" dirty="0"/>
              <a:t>：</a:t>
            </a:r>
            <a:r>
              <a:rPr lang="en-HK" altLang="en-US" b="1" dirty="0"/>
              <a:t> </a:t>
            </a:r>
            <a:r>
              <a:rPr lang="en-HK" altLang="en-US" dirty="0"/>
              <a:t>62 </a:t>
            </a:r>
            <a:r>
              <a:rPr lang="en-HK" altLang="en-US" dirty="0" err="1"/>
              <a:t>t</a:t>
            </a:r>
            <a:r>
              <a:rPr lang="en-HK" altLang="en-US" baseline="-25000" dirty="0" err="1"/>
              <a:t>T</a:t>
            </a:r>
            <a:r>
              <a:rPr lang="en-HK" altLang="en-US" baseline="-25000" dirty="0"/>
              <a:t> </a:t>
            </a:r>
            <a:r>
              <a:rPr lang="en-US" altLang="zh-CN" dirty="0"/>
              <a:t>+</a:t>
            </a:r>
            <a:r>
              <a:rPr lang="en-HK" altLang="en-US" dirty="0"/>
              <a:t>1 </a:t>
            </a:r>
            <a:r>
              <a:rPr lang="en-HK" altLang="en-US" dirty="0" err="1"/>
              <a:t>t</a:t>
            </a:r>
            <a:r>
              <a:rPr lang="en-HK" altLang="en-US" baseline="-25000" dirty="0" err="1"/>
              <a:t>S</a:t>
            </a:r>
            <a:r>
              <a:rPr lang="en-HK" altLang="en-US" dirty="0"/>
              <a:t> </a:t>
            </a:r>
          </a:p>
          <a:p>
            <a:pPr marL="0" indent="0">
              <a:buNone/>
            </a:pPr>
            <a:r>
              <a:rPr lang="en-HK" altLang="en-US" dirty="0"/>
              <a:t>cost for the natural join operation</a:t>
            </a:r>
          </a:p>
          <a:p>
            <a:pPr marL="0" indent="0">
              <a:buNone/>
            </a:pPr>
            <a:r>
              <a:rPr lang="en-HK" altLang="en-US" dirty="0"/>
              <a:t>return number of  name=’</a:t>
            </a:r>
            <a:r>
              <a:rPr lang="zh-CN" altLang="en-US" dirty="0"/>
              <a:t>张三’ </a:t>
            </a:r>
            <a:r>
              <a:rPr lang="en-US" altLang="zh-CN" dirty="0"/>
              <a:t>(</a:t>
            </a:r>
            <a:r>
              <a:rPr lang="en-HK" altLang="en-US" dirty="0"/>
              <a:t>card) = (10000/5000)=2</a:t>
            </a:r>
          </a:p>
          <a:p>
            <a:pPr marL="0" indent="0">
              <a:buNone/>
            </a:pPr>
            <a:r>
              <a:rPr lang="en-HK" altLang="en-US" dirty="0"/>
              <a:t>block number for each card </a:t>
            </a:r>
            <a:r>
              <a:rPr lang="en-HK" altLang="en-US" dirty="0" err="1"/>
              <a:t>cno</a:t>
            </a:r>
            <a:r>
              <a:rPr lang="en-HK" altLang="en-US" dirty="0"/>
              <a:t> in detail = (10000000/10000)/141 = 7.09 =8</a:t>
            </a:r>
          </a:p>
          <a:p>
            <a:pPr marL="0" indent="0">
              <a:buNone/>
            </a:pPr>
            <a:r>
              <a:rPr lang="en-HK" altLang="en-US" dirty="0"/>
              <a:t>cost for the natural join operation = 2*(2 </a:t>
            </a:r>
            <a:r>
              <a:rPr lang="en-HK" altLang="en-US" dirty="0" err="1"/>
              <a:t>t</a:t>
            </a:r>
            <a:r>
              <a:rPr lang="en-HK" altLang="en-US" baseline="-25000" dirty="0" err="1"/>
              <a:t>S</a:t>
            </a:r>
            <a:r>
              <a:rPr lang="en-HK" altLang="en-US" dirty="0"/>
              <a:t> +2 </a:t>
            </a:r>
            <a:r>
              <a:rPr lang="en-HK" altLang="en-US" dirty="0" err="1"/>
              <a:t>t</a:t>
            </a:r>
            <a:r>
              <a:rPr lang="en-HK" altLang="en-US" baseline="-25000" dirty="0" err="1"/>
              <a:t>T</a:t>
            </a:r>
            <a:r>
              <a:rPr lang="en-HK" altLang="en-US" baseline="-25000" dirty="0"/>
              <a:t> </a:t>
            </a:r>
            <a:r>
              <a:rPr lang="en-HK" altLang="en-US" dirty="0"/>
              <a:t>+1 </a:t>
            </a:r>
            <a:r>
              <a:rPr lang="en-HK" altLang="en-US" dirty="0" err="1"/>
              <a:t>t</a:t>
            </a:r>
            <a:r>
              <a:rPr lang="en-HK" altLang="en-US" baseline="-25000" dirty="0" err="1"/>
              <a:t>S</a:t>
            </a:r>
            <a:r>
              <a:rPr lang="en-HK" altLang="en-US" baseline="-25000" dirty="0"/>
              <a:t> </a:t>
            </a:r>
            <a:r>
              <a:rPr lang="en-HK" altLang="en-US" dirty="0"/>
              <a:t>+8</a:t>
            </a:r>
            <a:r>
              <a:rPr lang="en-HK" altLang="en-US" baseline="-25000" dirty="0"/>
              <a:t> </a:t>
            </a:r>
            <a:r>
              <a:rPr lang="en-HK" altLang="en-US" dirty="0" err="1"/>
              <a:t>t</a:t>
            </a:r>
            <a:r>
              <a:rPr lang="en-HK" altLang="en-US" baseline="-25000" dirty="0" err="1"/>
              <a:t>T</a:t>
            </a:r>
            <a:r>
              <a:rPr lang="en-HK" altLang="en-US" dirty="0"/>
              <a:t>)</a:t>
            </a:r>
            <a:r>
              <a:rPr lang="en-HK" altLang="en-US" baseline="-25000" dirty="0"/>
              <a:t>   </a:t>
            </a:r>
            <a:r>
              <a:rPr lang="en-HK" altLang="en-US" dirty="0"/>
              <a:t>=2*(3 </a:t>
            </a:r>
            <a:r>
              <a:rPr lang="en-HK" altLang="en-US" dirty="0" err="1"/>
              <a:t>t</a:t>
            </a:r>
            <a:r>
              <a:rPr lang="en-HK" altLang="en-US" baseline="-25000" dirty="0" err="1"/>
              <a:t>S</a:t>
            </a:r>
            <a:r>
              <a:rPr lang="en-HK" altLang="en-US" dirty="0"/>
              <a:t> +10</a:t>
            </a:r>
            <a:r>
              <a:rPr lang="en-HK" altLang="en-US" baseline="-25000" dirty="0"/>
              <a:t> </a:t>
            </a:r>
            <a:r>
              <a:rPr lang="en-HK" altLang="en-US" dirty="0" err="1"/>
              <a:t>t</a:t>
            </a:r>
            <a:r>
              <a:rPr lang="en-HK" altLang="en-US" baseline="-25000" dirty="0" err="1"/>
              <a:t>T</a:t>
            </a:r>
            <a:r>
              <a:rPr lang="en-HK" altLang="en-US" baseline="-25000" dirty="0"/>
              <a:t>) </a:t>
            </a:r>
            <a:r>
              <a:rPr lang="en-HK" altLang="en-US" dirty="0"/>
              <a:t>= 6 </a:t>
            </a:r>
            <a:r>
              <a:rPr lang="en-HK" altLang="en-US" dirty="0" err="1"/>
              <a:t>t</a:t>
            </a:r>
            <a:r>
              <a:rPr lang="en-HK" altLang="en-US" baseline="-25000" dirty="0" err="1"/>
              <a:t>S</a:t>
            </a:r>
            <a:r>
              <a:rPr lang="en-HK" altLang="en-US" dirty="0"/>
              <a:t> +20</a:t>
            </a:r>
            <a:r>
              <a:rPr lang="en-HK" altLang="en-US" baseline="-25000" dirty="0"/>
              <a:t> </a:t>
            </a:r>
            <a:r>
              <a:rPr lang="en-HK" altLang="en-US" dirty="0" err="1"/>
              <a:t>t</a:t>
            </a:r>
            <a:r>
              <a:rPr lang="en-HK" altLang="en-US" baseline="-25000" dirty="0" err="1"/>
              <a:t>T</a:t>
            </a:r>
            <a:endParaRPr lang="en-HK" altLang="en-US" dirty="0"/>
          </a:p>
          <a:p>
            <a:pPr marL="0" indent="0">
              <a:buNone/>
            </a:pPr>
            <a:r>
              <a:rPr lang="en-HK" altLang="en-US" dirty="0"/>
              <a:t>pipeline evaluation:</a:t>
            </a:r>
          </a:p>
          <a:p>
            <a:pPr marL="0" indent="0">
              <a:buNone/>
            </a:pPr>
            <a:r>
              <a:rPr lang="en-HK" altLang="en-US" dirty="0"/>
              <a:t>Total cost =（1 </a:t>
            </a:r>
            <a:r>
              <a:rPr lang="en-HK" altLang="en-US" dirty="0" err="1"/>
              <a:t>t</a:t>
            </a:r>
            <a:r>
              <a:rPr lang="en-HK" altLang="en-US" baseline="-25000" dirty="0" err="1"/>
              <a:t>S</a:t>
            </a:r>
            <a:r>
              <a:rPr lang="en-HK" altLang="en-US" dirty="0"/>
              <a:t> +62 </a:t>
            </a:r>
            <a:r>
              <a:rPr lang="en-HK" altLang="en-US" dirty="0" err="1"/>
              <a:t>t</a:t>
            </a:r>
            <a:r>
              <a:rPr lang="en-HK" altLang="en-US" baseline="-25000" dirty="0" err="1"/>
              <a:t>T</a:t>
            </a:r>
            <a:r>
              <a:rPr lang="en-HK" altLang="en-US" dirty="0"/>
              <a:t>）+（6 </a:t>
            </a:r>
            <a:r>
              <a:rPr lang="en-HK" altLang="en-US" dirty="0" err="1"/>
              <a:t>t</a:t>
            </a:r>
            <a:r>
              <a:rPr lang="en-HK" altLang="en-US" baseline="-25000" dirty="0" err="1"/>
              <a:t>S</a:t>
            </a:r>
            <a:r>
              <a:rPr lang="en-HK" altLang="en-US" dirty="0"/>
              <a:t> +20</a:t>
            </a:r>
            <a:r>
              <a:rPr lang="en-HK" altLang="en-US" baseline="-25000" dirty="0"/>
              <a:t> </a:t>
            </a:r>
            <a:r>
              <a:rPr lang="en-HK" altLang="en-US" dirty="0" err="1"/>
              <a:t>t</a:t>
            </a:r>
            <a:r>
              <a:rPr lang="en-HK" altLang="en-US" baseline="-25000" dirty="0" err="1"/>
              <a:t>T</a:t>
            </a:r>
            <a:r>
              <a:rPr lang="en-HK" altLang="en-US" dirty="0"/>
              <a:t>）</a:t>
            </a:r>
            <a:r>
              <a:rPr lang="en-HK" altLang="en-US" baseline="-25000" dirty="0"/>
              <a:t>  </a:t>
            </a:r>
            <a:r>
              <a:rPr lang="en-HK" altLang="en-US" dirty="0"/>
              <a:t>= 7 </a:t>
            </a:r>
            <a:r>
              <a:rPr lang="en-HK" altLang="en-US" dirty="0" err="1"/>
              <a:t>t</a:t>
            </a:r>
            <a:r>
              <a:rPr lang="en-HK" altLang="en-US" baseline="-25000" dirty="0" err="1"/>
              <a:t>S</a:t>
            </a:r>
            <a:r>
              <a:rPr lang="en-HK" altLang="en-US" dirty="0"/>
              <a:t> +82</a:t>
            </a:r>
            <a:r>
              <a:rPr lang="en-HK" altLang="en-US" baseline="-25000" dirty="0"/>
              <a:t> </a:t>
            </a:r>
            <a:r>
              <a:rPr lang="en-HK" altLang="en-US" dirty="0" err="1"/>
              <a:t>t</a:t>
            </a:r>
            <a:r>
              <a:rPr lang="en-HK" altLang="en-US" baseline="-25000" dirty="0" err="1"/>
              <a:t>T</a:t>
            </a:r>
            <a:endParaRPr lang="en-HK" altLang="en-US" dirty="0"/>
          </a:p>
          <a:p>
            <a:pPr marL="0" indent="0"/>
            <a:endParaRPr lang="en-US" altLang="en-US" dirty="0"/>
          </a:p>
        </p:txBody>
      </p:sp>
    </p:spTree>
    <p:extLst>
      <p:ext uri="{BB962C8B-B14F-4D97-AF65-F5344CB8AC3E}">
        <p14:creationId xmlns:p14="http://schemas.microsoft.com/office/powerpoint/2010/main" val="3858818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020368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627" y="1065978"/>
            <a:ext cx="6917843" cy="51331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301164"/>
            <a:ext cx="8227213" cy="361025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979949"/>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a:t>
            </a:r>
          </a:p>
          <a:p>
            <a:pPr>
              <a:buFont typeface="Monotype Sorts" pitchFamily="-65" charset="2"/>
              <a:buNone/>
            </a:pPr>
            <a:r>
              <a:rPr lang="en-US" altLang="en-US" b="1" dirty="0">
                <a:sym typeface="Symbol" panose="05050102010706020507" pitchFamily="18" charset="2"/>
              </a:rPr>
              <a:t>	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p>
          <a:p>
            <a:pPr>
              <a:buFont typeface="Monotype Sorts" pitchFamily="-65" charset="2"/>
              <a:buNone/>
            </a:pPr>
            <a:r>
              <a:rPr lang="en-US" altLang="zh-CN" dirty="0">
                <a:sym typeface="Symbol" pitchFamily="2" charset="2"/>
              </a:rPr>
              <a:t>		A = best algorithm for joining results of </a:t>
            </a:r>
            <a:r>
              <a:rPr lang="en-US" altLang="zh-CN" i="1" dirty="0">
                <a:sym typeface="Symbol" pitchFamily="2" charset="2"/>
              </a:rPr>
              <a:t>P</a:t>
            </a:r>
            <a:r>
              <a:rPr lang="en-US" altLang="zh-CN" dirty="0">
                <a:sym typeface="Symbol" pitchFamily="2" charset="2"/>
              </a:rPr>
              <a:t>1 and </a:t>
            </a:r>
            <a:r>
              <a:rPr lang="en-US" altLang="zh-CN" i="1" dirty="0">
                <a:sym typeface="Symbol" pitchFamily="2" charset="2"/>
              </a:rPr>
              <a:t>P</a:t>
            </a:r>
            <a:r>
              <a:rPr lang="en-US" altLang="zh-CN" dirty="0">
                <a:sym typeface="Symbol" pitchFamily="2" charset="2"/>
              </a:rPr>
              <a:t>2</a:t>
            </a:r>
            <a:br>
              <a:rPr lang="en-US" altLang="zh-CN" dirty="0">
                <a:sym typeface="Symbol" pitchFamily="2" charset="2"/>
              </a:rPr>
            </a:br>
            <a:r>
              <a:rPr lang="en-US" altLang="zh-CN" dirty="0">
                <a:sym typeface="Symbol" pitchFamily="2" charset="2"/>
              </a:rPr>
              <a:t>	cost = </a:t>
            </a:r>
            <a:r>
              <a:rPr lang="en-US" altLang="zh-CN" i="1" dirty="0">
                <a:sym typeface="Symbol" pitchFamily="2" charset="2"/>
              </a:rPr>
              <a:t>P</a:t>
            </a:r>
            <a:r>
              <a:rPr lang="en-US" altLang="zh-CN" dirty="0">
                <a:sym typeface="Symbol" pitchFamily="2" charset="2"/>
              </a:rPr>
              <a:t>1.</a:t>
            </a:r>
            <a:r>
              <a:rPr lang="en-US" altLang="zh-CN" i="1" dirty="0">
                <a:sym typeface="Symbol" pitchFamily="2" charset="2"/>
              </a:rPr>
              <a:t>cost</a:t>
            </a:r>
            <a:r>
              <a:rPr lang="en-US" altLang="zh-CN" dirty="0">
                <a:sym typeface="Symbol" pitchFamily="2" charset="2"/>
              </a:rPr>
              <a:t> + </a:t>
            </a:r>
            <a:r>
              <a:rPr lang="en-US" altLang="zh-CN" i="1" dirty="0">
                <a:sym typeface="Symbol" pitchFamily="2" charset="2"/>
              </a:rPr>
              <a:t>P</a:t>
            </a:r>
            <a:r>
              <a:rPr lang="en-US" altLang="zh-CN" dirty="0">
                <a:sym typeface="Symbol" pitchFamily="2" charset="2"/>
              </a:rPr>
              <a:t>2.</a:t>
            </a:r>
            <a:r>
              <a:rPr lang="en-US" altLang="zh-CN" i="1" dirty="0">
                <a:sym typeface="Symbol" pitchFamily="2" charset="2"/>
              </a:rPr>
              <a:t>cost </a:t>
            </a:r>
            <a:r>
              <a:rPr lang="en-US" altLang="zh-CN" dirty="0">
                <a:sym typeface="Symbol" pitchFamily="2" charset="2"/>
              </a:rPr>
              <a:t>+ cost of </a:t>
            </a:r>
            <a:r>
              <a:rPr lang="en-US" altLang="zh-CN" i="1" dirty="0">
                <a:sym typeface="Symbol" pitchFamily="2" charset="2"/>
              </a:rPr>
              <a:t>A</a:t>
            </a:r>
            <a:br>
              <a:rPr lang="en-US" altLang="zh-CN" dirty="0">
                <a:sym typeface="Symbol" pitchFamily="2" charset="2"/>
              </a:rPr>
            </a:br>
            <a:r>
              <a:rPr lang="en-US" altLang="zh-CN" dirty="0">
                <a:sym typeface="Symbol" pitchFamily="2" charset="2"/>
              </a:rPr>
              <a:t>	</a:t>
            </a:r>
            <a:r>
              <a:rPr lang="en-US" altLang="zh-CN" b="1" dirty="0">
                <a:sym typeface="Symbol" pitchFamily="2" charset="2"/>
              </a:rPr>
              <a:t>if </a:t>
            </a:r>
            <a:r>
              <a:rPr lang="en-US" altLang="zh-CN" i="1" dirty="0">
                <a:sym typeface="Symbol" pitchFamily="2" charset="2"/>
              </a:rPr>
              <a:t>cost </a:t>
            </a:r>
            <a:r>
              <a:rPr lang="en-US" altLang="zh-CN" dirty="0">
                <a:sym typeface="Symbol" pitchFamily="2" charset="2"/>
              </a:rPr>
              <a:t>&lt;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cost </a:t>
            </a:r>
            <a:br>
              <a:rPr lang="en-US" altLang="zh-CN" dirty="0">
                <a:sym typeface="Symbol" pitchFamily="2" charset="2"/>
              </a:rPr>
            </a:br>
            <a:r>
              <a:rPr lang="en-US" altLang="zh-CN" dirty="0">
                <a:sym typeface="Symbol" pitchFamily="2" charset="2"/>
              </a:rPr>
              <a: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cost </a:t>
            </a:r>
            <a:r>
              <a:rPr lang="en-US" altLang="zh-CN" dirty="0">
                <a:sym typeface="Symbol" pitchFamily="2" charset="2"/>
              </a:rPr>
              <a:t>= cost</a:t>
            </a:r>
            <a:br>
              <a:rPr lang="en-US" altLang="zh-CN" dirty="0">
                <a:sym typeface="Symbol" pitchFamily="2" charset="2"/>
              </a:rPr>
            </a:br>
            <a:r>
              <a:rPr lang="en-US" altLang="zh-CN" dirty="0">
                <a:sym typeface="Symbol" pitchFamily="2" charset="2"/>
              </a:rPr>
              <a: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plan </a:t>
            </a:r>
            <a:r>
              <a:rPr lang="en-US" altLang="zh-CN" dirty="0">
                <a:sym typeface="Symbol" pitchFamily="2" charset="2"/>
              </a:rPr>
              <a:t>= </a:t>
            </a:r>
            <a:r>
              <a:rPr lang="ja-JP" altLang="en-US">
                <a:sym typeface="Symbol" pitchFamily="2" charset="2"/>
              </a:rPr>
              <a:t>“</a:t>
            </a:r>
            <a:r>
              <a:rPr lang="en-US" altLang="ja-JP" dirty="0">
                <a:sym typeface="Symbol" pitchFamily="2" charset="2"/>
              </a:rPr>
              <a:t>execute </a:t>
            </a:r>
            <a:r>
              <a:rPr lang="en-US" altLang="ja-JP" i="1" dirty="0">
                <a:sym typeface="Symbol" pitchFamily="2" charset="2"/>
              </a:rPr>
              <a:t>P</a:t>
            </a:r>
            <a:r>
              <a:rPr lang="en-US" altLang="ja-JP" dirty="0">
                <a:sym typeface="Symbol" pitchFamily="2" charset="2"/>
              </a:rPr>
              <a:t>1.</a:t>
            </a:r>
            <a:r>
              <a:rPr lang="en-US" altLang="ja-JP" i="1" dirty="0">
                <a:sym typeface="Symbol" pitchFamily="2" charset="2"/>
              </a:rPr>
              <a:t>plan</a:t>
            </a:r>
            <a:r>
              <a:rPr lang="en-US" altLang="ja-JP" dirty="0">
                <a:sym typeface="Symbol" pitchFamily="2" charset="2"/>
              </a:rPr>
              <a:t>; execute </a:t>
            </a:r>
            <a:r>
              <a:rPr lang="en-US" altLang="ja-JP" i="1" dirty="0">
                <a:sym typeface="Symbol" pitchFamily="2" charset="2"/>
              </a:rPr>
              <a:t>P</a:t>
            </a:r>
            <a:r>
              <a:rPr lang="en-US" altLang="ja-JP" dirty="0">
                <a:sym typeface="Symbol" pitchFamily="2" charset="2"/>
              </a:rPr>
              <a:t>2.</a:t>
            </a:r>
            <a:r>
              <a:rPr lang="en-US" altLang="ja-JP" i="1" dirty="0">
                <a:sym typeface="Symbol" pitchFamily="2" charset="2"/>
              </a:rPr>
              <a:t>plan</a:t>
            </a:r>
            <a:r>
              <a:rPr lang="en-US" altLang="ja-JP" dirty="0">
                <a:sym typeface="Symbol" pitchFamily="2" charset="2"/>
              </a:rPr>
              <a:t>;</a:t>
            </a:r>
            <a:br>
              <a:rPr lang="en-US" altLang="ja-JP" dirty="0">
                <a:sym typeface="Symbol" pitchFamily="2" charset="2"/>
              </a:rPr>
            </a:br>
            <a:r>
              <a:rPr lang="en-US" altLang="ja-JP" dirty="0">
                <a:sym typeface="Symbol" pitchFamily="2" charset="2"/>
              </a:rPr>
              <a:t>				     join results of </a:t>
            </a:r>
            <a:r>
              <a:rPr lang="en-US" altLang="ja-JP" i="1" dirty="0">
                <a:sym typeface="Symbol" pitchFamily="2" charset="2"/>
              </a:rPr>
              <a:t>P</a:t>
            </a:r>
            <a:r>
              <a:rPr lang="en-US" altLang="ja-JP" dirty="0">
                <a:sym typeface="Symbol" pitchFamily="2" charset="2"/>
              </a:rPr>
              <a:t>1 and </a:t>
            </a:r>
            <a:r>
              <a:rPr lang="en-US" altLang="ja-JP" i="1" dirty="0">
                <a:sym typeface="Symbol" pitchFamily="2" charset="2"/>
              </a:rPr>
              <a:t>P</a:t>
            </a:r>
            <a:r>
              <a:rPr lang="en-US" altLang="ja-JP" dirty="0">
                <a:sym typeface="Symbol" pitchFamily="2" charset="2"/>
              </a:rPr>
              <a:t>2 using </a:t>
            </a:r>
            <a:r>
              <a:rPr lang="en-US" altLang="ja-JP" i="1" dirty="0">
                <a:sym typeface="Symbol" pitchFamily="2" charset="2"/>
              </a:rPr>
              <a:t>A</a:t>
            </a:r>
            <a:r>
              <a:rPr lang="ja-JP" altLang="en-US">
                <a:sym typeface="Symbol" pitchFamily="2" charset="2"/>
              </a:rPr>
              <a:t>”</a:t>
            </a:r>
            <a:br>
              <a:rPr lang="en-US" altLang="ja-JP" dirty="0">
                <a:sym typeface="Symbol" pitchFamily="2"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2734259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85010" name="Equation" r:id="rId4" imgW="889000" imgH="660400" progId="Equation.3">
                  <p:embed/>
                </p:oleObj>
              </mc:Choice>
              <mc:Fallback>
                <p:oleObj name="Equation" r:id="rId4" imgW="889000" imgH="660400" progId="Equation.3">
                  <p:embed/>
                  <p:pic>
                    <p:nvPicPr>
                      <p:cNvPr id="71684" name="Object 2">
                        <a:extLst>
                          <a:ext uri="{FF2B5EF4-FFF2-40B4-BE49-F238E27FC236}">
                            <a16:creationId xmlns:a16="http://schemas.microsoft.com/office/drawing/2014/main" id="{55A18B11-A2C4-4B33-91D7-440CA2606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503993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3501" y="2817040"/>
            <a:ext cx="4169940" cy="954107"/>
          </a:xfrm>
          <a:prstGeom prst="rect">
            <a:avLst/>
          </a:prstGeom>
          <a:noFill/>
        </p:spPr>
        <p:txBody>
          <a:bodyPr wrap="square" rtlCol="0">
            <a:spAutoFit/>
          </a:bodyPr>
          <a:lstStyle/>
          <a:p>
            <a:pPr algn="ctr"/>
            <a:r>
              <a:rPr kumimoji="1" lang="en-US" sz="2800" b="1" dirty="0">
                <a:solidFill>
                  <a:srgbClr val="002060"/>
                </a:solidFill>
                <a:effectLst>
                  <a:outerShdw blurRad="38100" dist="38100" dir="2700000" algn="tl">
                    <a:srgbClr val="C0C0C0"/>
                  </a:outerShdw>
                </a:effectLst>
                <a:latin typeface="+mj-lt"/>
                <a:ea typeface="MS PGothic" charset="0"/>
              </a:rPr>
              <a:t>End of Chapter</a:t>
            </a:r>
          </a:p>
          <a:p>
            <a:pPr algn="ctr"/>
            <a:r>
              <a:rPr kumimoji="1" lang="en-US" sz="2800" b="1">
                <a:solidFill>
                  <a:srgbClr val="002060"/>
                </a:solidFill>
                <a:effectLst>
                  <a:outerShdw blurRad="38100" dist="38100" dir="2700000" algn="tl">
                    <a:srgbClr val="C0C0C0"/>
                  </a:outerShdw>
                </a:effectLst>
                <a:latin typeface="+mj-lt"/>
                <a:ea typeface="MS PGothic" charset="0"/>
              </a:rPr>
              <a:t>Exercises 16.5, 6,16</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4031272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181047"/>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131745</TotalTime>
  <Words>9356</Words>
  <Application>Microsoft Macintosh PowerPoint</Application>
  <PresentationFormat>On-screen Show (4:3)</PresentationFormat>
  <Paragraphs>717</Paragraphs>
  <Slides>89</Slides>
  <Notes>76</Notes>
  <HiddenSlides>8</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102" baseType="lpstr">
      <vt:lpstr>Greek Symbols</vt:lpstr>
      <vt:lpstr>ＭＳ Ｐゴシック</vt:lpstr>
      <vt:lpstr>ＭＳ Ｐゴシック</vt:lpstr>
      <vt:lpstr>Arial</vt:lpstr>
      <vt:lpstr>Cambria Math</vt:lpstr>
      <vt:lpstr>Helvetica</vt:lpstr>
      <vt:lpstr>Monotype Sorts</vt:lpstr>
      <vt:lpstr>Symbol</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PowerPoint Presentation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Example</vt:lpstr>
      <vt:lpstr>PowerPoint Presentation</vt:lpstr>
      <vt:lpstr>PowerPoint Presentation</vt:lpstr>
      <vt:lpstr>PowerPoint Presentation</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Presentation</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mike</cp:lastModifiedBy>
  <cp:revision>733</cp:revision>
  <cp:lastPrinted>2001-02-16T16:44:23Z</cp:lastPrinted>
  <dcterms:created xsi:type="dcterms:W3CDTF">2000-02-23T18:58:38Z</dcterms:created>
  <dcterms:modified xsi:type="dcterms:W3CDTF">2022-05-10T15:41:10Z</dcterms:modified>
</cp:coreProperties>
</file>