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68" r:id="rId4"/>
    <p:sldId id="267" r:id="rId5"/>
    <p:sldId id="280" r:id="rId6"/>
    <p:sldId id="281" r:id="rId7"/>
    <p:sldId id="283" r:id="rId8"/>
    <p:sldId id="257" r:id="rId9"/>
    <p:sldId id="258" r:id="rId10"/>
    <p:sldId id="269" r:id="rId11"/>
    <p:sldId id="284" r:id="rId12"/>
    <p:sldId id="326" r:id="rId13"/>
    <p:sldId id="275" r:id="rId14"/>
    <p:sldId id="276" r:id="rId15"/>
    <p:sldId id="325" r:id="rId16"/>
    <p:sldId id="330" r:id="rId17"/>
    <p:sldId id="323" r:id="rId18"/>
    <p:sldId id="328" r:id="rId19"/>
    <p:sldId id="305" r:id="rId20"/>
    <p:sldId id="259" r:id="rId21"/>
    <p:sldId id="270" r:id="rId22"/>
    <p:sldId id="285" r:id="rId23"/>
    <p:sldId id="327" r:id="rId24"/>
    <p:sldId id="314" r:id="rId25"/>
    <p:sldId id="263" r:id="rId26"/>
    <p:sldId id="324" r:id="rId27"/>
    <p:sldId id="272" r:id="rId28"/>
    <p:sldId id="315" r:id="rId29"/>
    <p:sldId id="261" r:id="rId30"/>
    <p:sldId id="262" r:id="rId31"/>
    <p:sldId id="329" r:id="rId32"/>
    <p:sldId id="264" r:id="rId33"/>
    <p:sldId id="278" r:id="rId34"/>
    <p:sldId id="293" r:id="rId35"/>
    <p:sldId id="316" r:id="rId36"/>
    <p:sldId id="317" r:id="rId37"/>
    <p:sldId id="318" r:id="rId38"/>
    <p:sldId id="319" r:id="rId39"/>
    <p:sldId id="320" r:id="rId40"/>
    <p:sldId id="32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00"/>
    <a:srgbClr val="FF0000"/>
    <a:srgbClr val="339933"/>
    <a:srgbClr val="996633"/>
    <a:srgbClr val="990000"/>
    <a:srgbClr val="009900"/>
    <a:srgbClr val="0B034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86423" autoAdjust="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1.xml"/><Relationship Id="rId18" Type="http://schemas.openxmlformats.org/officeDocument/2006/relationships/slide" Target="slides/slide29.xml"/><Relationship Id="rId3" Type="http://schemas.openxmlformats.org/officeDocument/2006/relationships/slide" Target="slides/slide3.xml"/><Relationship Id="rId21" Type="http://schemas.openxmlformats.org/officeDocument/2006/relationships/slide" Target="slides/slide33.xml"/><Relationship Id="rId7" Type="http://schemas.openxmlformats.org/officeDocument/2006/relationships/slide" Target="slides/slide8.xml"/><Relationship Id="rId12" Type="http://schemas.openxmlformats.org/officeDocument/2006/relationships/slide" Target="slides/slide20.xml"/><Relationship Id="rId17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25.xml"/><Relationship Id="rId20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6.xml"/><Relationship Id="rId24" Type="http://schemas.openxmlformats.org/officeDocument/2006/relationships/slide" Target="slides/slide38.xml"/><Relationship Id="rId5" Type="http://schemas.openxmlformats.org/officeDocument/2006/relationships/slide" Target="slides/slide6.xml"/><Relationship Id="rId15" Type="http://schemas.openxmlformats.org/officeDocument/2006/relationships/slide" Target="slides/slide24.xml"/><Relationship Id="rId23" Type="http://schemas.openxmlformats.org/officeDocument/2006/relationships/slide" Target="slides/slide36.xml"/><Relationship Id="rId10" Type="http://schemas.openxmlformats.org/officeDocument/2006/relationships/slide" Target="slides/slide13.xml"/><Relationship Id="rId19" Type="http://schemas.openxmlformats.org/officeDocument/2006/relationships/slide" Target="slides/slide31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3.xml"/><Relationship Id="rId22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4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3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61003-DD5F-41C0-973C-C981DC1ADC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3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  <p:bldP spid="14346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43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3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BA2EA-5B11-4BC1-AB5C-7D1D7B3FF2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9AEC8-92E0-49B6-97CD-E51E492937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8F4630D-FAC4-430E-8D97-82371BEA14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778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8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8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8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27943-946E-43A2-9991-1027621A1D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A1E44-846C-489F-90F1-BB1180B4ED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8D560-FEC1-4A04-858D-A569561E74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DBD27-0339-46A5-828C-E5F66725A5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9DDA-36B9-4DEF-896E-C6116394EE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628B7-2C3B-4E4F-961B-AD2A4C2917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C6390-7C21-484B-898F-4956D955E5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5281B-69D2-4DAE-AF5C-F51118D312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6DC5-C591-4938-905B-B916D683A3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C150A-E2F1-49C5-8363-3D4A6DC50D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0857B-5E5F-453B-8F04-2D5E6DA748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33F1F64-0E94-437B-8674-AF89C22371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DF086-3700-4E89-93D8-4C7ABE922E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0966B-8BB0-46BA-BB49-E021A55F45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5A58-7DF8-4D6C-AD4F-33ABA077B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73151-DD61-4A04-B240-D5D6C3ECD1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1CC2E-616B-4EC0-A7D4-2E2531E2A5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5DF8D-C672-43F8-9C07-5FD2E8909E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D5244-E6B4-4E2E-ACA1-14E19D3603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320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606359CD-C463-4E97-A22D-7E67FC9130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3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3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3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3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13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3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3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D45AAB5-09F7-4677-8486-B4271B107C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996633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936625"/>
          </a:xfrm>
        </p:spPr>
        <p:txBody>
          <a:bodyPr/>
          <a:lstStyle/>
          <a:p>
            <a:r>
              <a:rPr lang="zh-CN" altLang="en-US" sz="4800" dirty="0">
                <a:solidFill>
                  <a:srgbClr val="663300"/>
                </a:solidFill>
                <a:latin typeface="隶书" pitchFamily="49" charset="-122"/>
              </a:rPr>
              <a:t>第三章  </a:t>
            </a:r>
            <a:r>
              <a:rPr lang="zh-CN" altLang="en-US" sz="4800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基本控制结构</a:t>
            </a:r>
            <a:endParaRPr lang="zh-CN" altLang="en-US" sz="48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3077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700213"/>
            <a:ext cx="854075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</a:rPr>
              <a:t>本章为课程的重点之一</a:t>
            </a:r>
          </a:p>
          <a:p>
            <a:r>
              <a:rPr lang="en-US" altLang="zh-CN" sz="2800" dirty="0">
                <a:latin typeface="楷体_GB2312" pitchFamily="49" charset="-122"/>
              </a:rPr>
              <a:t>3.1 </a:t>
            </a:r>
            <a:r>
              <a:rPr lang="zh-CN" altLang="en-US" sz="2800" dirty="0">
                <a:latin typeface="楷体_GB2312" pitchFamily="49" charset="-122"/>
              </a:rPr>
              <a:t>语句及程序结构</a:t>
            </a:r>
          </a:p>
          <a:p>
            <a:r>
              <a:rPr lang="en-US" altLang="zh-CN" sz="2800" dirty="0">
                <a:latin typeface="楷体_GB2312" pitchFamily="49" charset="-122"/>
              </a:rPr>
              <a:t>3.2 </a:t>
            </a:r>
            <a:r>
              <a:rPr lang="zh-CN" altLang="en-US" sz="2800" dirty="0">
                <a:latin typeface="楷体_GB2312" pitchFamily="49" charset="-122"/>
              </a:rPr>
              <a:t>顺序结构</a:t>
            </a:r>
          </a:p>
          <a:p>
            <a:r>
              <a:rPr lang="en-US" altLang="zh-CN" sz="2800" dirty="0">
                <a:latin typeface="楷体_GB2312" pitchFamily="49" charset="-122"/>
              </a:rPr>
              <a:t>3.3 </a:t>
            </a:r>
            <a:r>
              <a:rPr lang="zh-CN" altLang="en-US" sz="2800" dirty="0">
                <a:latin typeface="楷体_GB2312" pitchFamily="49" charset="-122"/>
              </a:rPr>
              <a:t>选择结构</a:t>
            </a:r>
          </a:p>
          <a:p>
            <a:r>
              <a:rPr lang="en-US" altLang="zh-CN" sz="2800" dirty="0">
                <a:latin typeface="楷体_GB2312" pitchFamily="49" charset="-122"/>
              </a:rPr>
              <a:t>3.4 </a:t>
            </a:r>
            <a:r>
              <a:rPr lang="zh-CN" altLang="en-US" sz="2800" dirty="0">
                <a:latin typeface="楷体_GB2312" pitchFamily="49" charset="-122"/>
              </a:rPr>
              <a:t>循环结构 </a:t>
            </a:r>
          </a:p>
          <a:p>
            <a:r>
              <a:rPr lang="en-US" altLang="zh-CN" sz="2800" dirty="0">
                <a:latin typeface="楷体_GB2312" pitchFamily="49" charset="-122"/>
              </a:rPr>
              <a:t>3.5 </a:t>
            </a:r>
            <a:r>
              <a:rPr lang="zh-CN" altLang="en-US" sz="2800" dirty="0">
                <a:latin typeface="楷体_GB2312" pitchFamily="49" charset="-122"/>
              </a:rPr>
              <a:t>跳转语句</a:t>
            </a:r>
          </a:p>
          <a:p>
            <a:endParaRPr lang="en-US" altLang="zh-CN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333375"/>
            <a:ext cx="8540750" cy="935038"/>
          </a:xfrm>
        </p:spPr>
        <p:txBody>
          <a:bodyPr/>
          <a:lstStyle/>
          <a:p>
            <a:r>
              <a:rPr lang="zh-CN" altLang="en-US" dirty="0"/>
              <a:t>选择结构 </a:t>
            </a:r>
            <a:r>
              <a:rPr lang="en-US" altLang="zh-CN" dirty="0"/>
              <a:t>Demo2: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628775"/>
            <a:ext cx="8642350" cy="4968875"/>
          </a:xfrm>
          <a:solidFill>
            <a:srgbClr val="FCFEFE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Lucida Console" pitchFamily="49" charset="0"/>
              </a:rPr>
              <a:t>[</a:t>
            </a:r>
            <a:r>
              <a:rPr lang="zh-CN" altLang="en-US">
                <a:latin typeface="Lucida Console" pitchFamily="49" charset="0"/>
              </a:rPr>
              <a:t>例</a:t>
            </a:r>
            <a:r>
              <a:rPr lang="en-US" altLang="zh-CN">
                <a:latin typeface="Lucida Console" pitchFamily="49" charset="0"/>
              </a:rPr>
              <a:t>3-5]:</a:t>
            </a:r>
            <a:r>
              <a:rPr lang="zh-CN" altLang="en-US">
                <a:latin typeface="Lucida Console" pitchFamily="49" charset="0"/>
              </a:rPr>
              <a:t>求解</a:t>
            </a:r>
            <a:r>
              <a:rPr lang="en-US" altLang="zh-CN">
                <a:latin typeface="Lucida Console" pitchFamily="49" charset="0"/>
              </a:rPr>
              <a:t>ax+b=0(a≠0)</a:t>
            </a:r>
            <a:r>
              <a:rPr lang="zh-CN" altLang="en-US">
                <a:latin typeface="Lucida Console" pitchFamily="49" charset="0"/>
              </a:rPr>
              <a:t>的根</a:t>
            </a:r>
            <a:r>
              <a:rPr lang="zh-CN" altLang="en-US" sz="2800">
                <a:solidFill>
                  <a:srgbClr val="0000CC"/>
                </a:solidFill>
                <a:latin typeface="Lucida Console" pitchFamily="49" charset="0"/>
              </a:rPr>
              <a:t>     </a:t>
            </a:r>
          </a:p>
          <a:p>
            <a:pPr>
              <a:buFont typeface="Wingdings" pitchFamily="2" charset="2"/>
              <a:buNone/>
            </a:pPr>
            <a:r>
              <a:rPr lang="zh-CN" altLang="en-US" sz="3500">
                <a:solidFill>
                  <a:srgbClr val="0000CC"/>
                </a:solidFill>
                <a:latin typeface="Lucida Console" pitchFamily="49" charset="0"/>
              </a:rPr>
              <a:t>  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7488238" cy="13382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Scanner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类的方法输入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的值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则输出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-b/a;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a=0,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则输出方程无解。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6477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5B361D"/>
                </a:solidFill>
                <a:latin typeface="隶书" pitchFamily="49" charset="-122"/>
              </a:rPr>
              <a:t>选择结构（注意点）</a:t>
            </a:r>
            <a:endParaRPr lang="en-US" altLang="zh-CN" sz="4000" dirty="0">
              <a:solidFill>
                <a:srgbClr val="5B361D"/>
              </a:solidFill>
              <a:latin typeface="隶书" pitchFamily="49" charset="-122"/>
            </a:endParaRPr>
          </a:p>
        </p:txBody>
      </p:sp>
      <p:sp>
        <p:nvSpPr>
          <p:cNvPr id="67656" name="Text Box 72"/>
          <p:cNvSpPr txBox="1">
            <a:spLocks noChangeArrowheads="1"/>
          </p:cNvSpPr>
          <p:nvPr/>
        </p:nvSpPr>
        <p:spPr bwMode="auto">
          <a:xfrm>
            <a:off x="467544" y="1340768"/>
            <a:ext cx="7848600" cy="88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 i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 u="sng" dirty="0" smtClean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语句中满足或不满足条件执行的都是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单语句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，若有多条语句必须用</a:t>
            </a:r>
            <a:r>
              <a:rPr lang="zh-CN" altLang="en-US" sz="2400" b="1" u="sng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花括号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括起来构成一条</a:t>
            </a:r>
            <a:r>
              <a:rPr lang="zh-CN" altLang="en-US" sz="2400" b="1" u="sng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复合语句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282386"/>
            <a:ext cx="7992888" cy="416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Dotum" pitchFamily="34" charset="-127"/>
              </a:rPr>
              <a:t>import </a:t>
            </a:r>
            <a:r>
              <a:rPr lang="en-US" altLang="zh-CN" sz="2000" b="1" dirty="0" err="1">
                <a:latin typeface="Dotum" pitchFamily="34" charset="-127"/>
              </a:rPr>
              <a:t>java.util</a:t>
            </a:r>
            <a:r>
              <a:rPr lang="en-US" altLang="zh-CN" sz="2000" b="1" dirty="0" smtClean="0">
                <a:latin typeface="Dotum" pitchFamily="34" charset="-127"/>
              </a:rPr>
              <a:t>.</a:t>
            </a:r>
            <a:r>
              <a:rPr lang="zh-CN" altLang="en-US" sz="2000" b="1" dirty="0" smtClean="0">
                <a:latin typeface="Dotum" pitchFamily="34" charset="-127"/>
              </a:rPr>
              <a:t>*</a:t>
            </a:r>
            <a:r>
              <a:rPr lang="en-US" altLang="zh-CN" sz="2000" b="1" dirty="0" smtClean="0">
                <a:latin typeface="Dotum" pitchFamily="34" charset="-127"/>
              </a:rPr>
              <a:t>;</a:t>
            </a:r>
            <a:endParaRPr lang="en-US" altLang="zh-CN" sz="2000" b="1" dirty="0">
              <a:latin typeface="Dotum" pitchFamily="34" charset="-127"/>
            </a:endParaRPr>
          </a:p>
          <a:p>
            <a:r>
              <a:rPr lang="en-US" altLang="zh-CN" sz="2000" b="1" dirty="0">
                <a:latin typeface="Dotum" pitchFamily="34" charset="-127"/>
              </a:rPr>
              <a:t>public class Score {</a:t>
            </a:r>
          </a:p>
          <a:p>
            <a:r>
              <a:rPr lang="en-US" altLang="zh-CN" sz="2000" b="1" dirty="0">
                <a:latin typeface="Dotum" pitchFamily="34" charset="-127"/>
              </a:rPr>
              <a:t>public static void main(String[] </a:t>
            </a:r>
            <a:r>
              <a:rPr lang="en-US" altLang="zh-CN" sz="2000" b="1" dirty="0" err="1">
                <a:latin typeface="Dotum" pitchFamily="34" charset="-127"/>
              </a:rPr>
              <a:t>args</a:t>
            </a:r>
            <a:r>
              <a:rPr lang="en-US" altLang="zh-CN" sz="2000" b="1" dirty="0">
                <a:latin typeface="Dotum" pitchFamily="34" charset="-127"/>
              </a:rPr>
              <a:t>) {</a:t>
            </a:r>
          </a:p>
          <a:p>
            <a:r>
              <a:rPr lang="en-US" altLang="zh-CN" sz="2000" b="1" dirty="0">
                <a:latin typeface="Dotum" pitchFamily="34" charset="-127"/>
              </a:rPr>
              <a:t>Scanner in=new Scanner(</a:t>
            </a:r>
            <a:r>
              <a:rPr lang="en-US" altLang="zh-CN" sz="2000" b="1" dirty="0" err="1">
                <a:latin typeface="Dotum" pitchFamily="34" charset="-127"/>
              </a:rPr>
              <a:t>System.in</a:t>
            </a:r>
            <a:r>
              <a:rPr lang="en-US" altLang="zh-CN" sz="2000" b="1" dirty="0">
                <a:latin typeface="Dotum" pitchFamily="34" charset="-127"/>
              </a:rPr>
              <a:t>);</a:t>
            </a:r>
          </a:p>
          <a:p>
            <a:r>
              <a:rPr lang="en-US" altLang="zh-CN" sz="2000" b="1" dirty="0" err="1">
                <a:latin typeface="Dotum" pitchFamily="34" charset="-127"/>
              </a:rPr>
              <a:t>int</a:t>
            </a:r>
            <a:r>
              <a:rPr lang="en-US" altLang="zh-CN" sz="2000" b="1" dirty="0">
                <a:latin typeface="Dotum" pitchFamily="34" charset="-127"/>
              </a:rPr>
              <a:t> score;</a:t>
            </a:r>
          </a:p>
          <a:p>
            <a:r>
              <a:rPr lang="en-US" altLang="zh-CN" sz="2000" b="1" dirty="0" err="1">
                <a:latin typeface="Dotum" pitchFamily="34" charset="-127"/>
              </a:rPr>
              <a:t>System.out.print</a:t>
            </a:r>
            <a:r>
              <a:rPr lang="en-US" altLang="zh-CN" sz="2000" b="1" dirty="0">
                <a:latin typeface="Dotum" pitchFamily="34" charset="-127"/>
              </a:rPr>
              <a:t>("</a:t>
            </a:r>
            <a:r>
              <a:rPr lang="zh-CN" altLang="en-US" sz="2000" b="1" dirty="0">
                <a:latin typeface="Dotum" pitchFamily="34" charset="-127"/>
              </a:rPr>
              <a:t>请输入成绩</a:t>
            </a:r>
            <a:r>
              <a:rPr lang="en-US" altLang="zh-CN" sz="2000" b="1" dirty="0">
                <a:latin typeface="Dotum" pitchFamily="34" charset="-127"/>
              </a:rPr>
              <a:t>:");</a:t>
            </a:r>
          </a:p>
          <a:p>
            <a:r>
              <a:rPr lang="en-US" altLang="zh-CN" sz="2000" b="1" dirty="0">
                <a:latin typeface="Dotum" pitchFamily="34" charset="-127"/>
              </a:rPr>
              <a:t>score=</a:t>
            </a:r>
            <a:r>
              <a:rPr lang="en-US" altLang="zh-CN" sz="2000" b="1" dirty="0" err="1">
                <a:latin typeface="Dotum" pitchFamily="34" charset="-127"/>
              </a:rPr>
              <a:t>in.nextInt</a:t>
            </a:r>
            <a:r>
              <a:rPr lang="en-US" altLang="zh-CN" sz="2000" b="1" dirty="0">
                <a:latin typeface="Dotum" pitchFamily="34" charset="-127"/>
              </a:rPr>
              <a:t>();</a:t>
            </a:r>
          </a:p>
          <a:p>
            <a:r>
              <a:rPr lang="en-US" altLang="zh-CN" sz="2000" b="1" dirty="0">
                <a:latin typeface="Dotum" pitchFamily="34" charset="-127"/>
              </a:rPr>
              <a:t>if(score&lt;60</a:t>
            </a:r>
            <a:r>
              <a:rPr lang="en-US" altLang="zh-CN" sz="2000" b="1" dirty="0" smtClean="0">
                <a:latin typeface="Dotum" pitchFamily="34" charset="-127"/>
              </a:rPr>
              <a:t>)</a:t>
            </a:r>
            <a:endParaRPr lang="en-US" altLang="zh-CN" sz="2000" b="1" dirty="0">
              <a:latin typeface="Dotum" pitchFamily="34" charset="-127"/>
            </a:endParaRPr>
          </a:p>
          <a:p>
            <a:r>
              <a:rPr lang="en-US" altLang="zh-CN" sz="2000" b="1" dirty="0" smtClean="0">
                <a:latin typeface="Dotum" pitchFamily="34" charset="-127"/>
              </a:rPr>
              <a:t>    </a:t>
            </a:r>
            <a:r>
              <a:rPr lang="en-US" altLang="zh-CN" sz="2000" b="1" dirty="0" err="1" smtClean="0">
                <a:latin typeface="Dotum" pitchFamily="34" charset="-127"/>
              </a:rPr>
              <a:t>System.out.print</a:t>
            </a:r>
            <a:r>
              <a:rPr lang="en-US" altLang="zh-CN" sz="2000" b="1" dirty="0">
                <a:latin typeface="Dotum" pitchFamily="34" charset="-127"/>
              </a:rPr>
              <a:t>("</a:t>
            </a:r>
            <a:r>
              <a:rPr lang="zh-CN" altLang="en-US" sz="2000" b="1" dirty="0">
                <a:latin typeface="Dotum" pitchFamily="34" charset="-127"/>
              </a:rPr>
              <a:t>很遗憾，没有及格。</a:t>
            </a:r>
            <a:r>
              <a:rPr lang="en-US" altLang="zh-CN" sz="2000" b="1" dirty="0">
                <a:latin typeface="Dotum" pitchFamily="34" charset="-127"/>
              </a:rPr>
              <a:t>");</a:t>
            </a:r>
          </a:p>
          <a:p>
            <a:r>
              <a:rPr lang="en-US" altLang="zh-CN" sz="2000" b="1" dirty="0">
                <a:latin typeface="Dotum" pitchFamily="34" charset="-127"/>
              </a:rPr>
              <a:t>else{</a:t>
            </a:r>
          </a:p>
          <a:p>
            <a:r>
              <a:rPr lang="en-US" altLang="zh-CN" sz="2000" b="1" dirty="0" smtClean="0">
                <a:latin typeface="Dotum" pitchFamily="34" charset="-127"/>
              </a:rPr>
              <a:t>    </a:t>
            </a:r>
            <a:r>
              <a:rPr lang="en-US" altLang="zh-CN" sz="2000" b="1" dirty="0" err="1" smtClean="0">
                <a:latin typeface="Dotum" pitchFamily="34" charset="-127"/>
              </a:rPr>
              <a:t>System.out.print</a:t>
            </a:r>
            <a:r>
              <a:rPr lang="en-US" altLang="zh-CN" sz="2000" b="1" dirty="0">
                <a:latin typeface="Dotum" pitchFamily="34" charset="-127"/>
              </a:rPr>
              <a:t>("</a:t>
            </a:r>
            <a:r>
              <a:rPr lang="zh-CN" altLang="en-US" sz="2000" b="1" dirty="0">
                <a:latin typeface="Dotum" pitchFamily="34" charset="-127"/>
              </a:rPr>
              <a:t>祝贺你，通过了</a:t>
            </a:r>
            <a:r>
              <a:rPr lang="en-US" altLang="zh-CN" sz="2000" b="1" dirty="0">
                <a:latin typeface="Dotum" pitchFamily="34" charset="-127"/>
              </a:rPr>
              <a:t>~");</a:t>
            </a:r>
          </a:p>
          <a:p>
            <a:r>
              <a:rPr lang="en-US" altLang="zh-CN" sz="2000" b="1" dirty="0">
                <a:latin typeface="Dotum" pitchFamily="34" charset="-127"/>
              </a:rPr>
              <a:t>    </a:t>
            </a:r>
            <a:r>
              <a:rPr lang="en-US" altLang="zh-CN" sz="2000" b="1" dirty="0" err="1">
                <a:latin typeface="Dotum" pitchFamily="34" charset="-127"/>
              </a:rPr>
              <a:t>System.out.print</a:t>
            </a:r>
            <a:r>
              <a:rPr lang="en-US" altLang="zh-CN" sz="2000" b="1" dirty="0">
                <a:latin typeface="Dotum" pitchFamily="34" charset="-127"/>
              </a:rPr>
              <a:t>("</a:t>
            </a:r>
            <a:r>
              <a:rPr lang="zh-CN" altLang="en-US" sz="2000" b="1" dirty="0">
                <a:latin typeface="Dotum" pitchFamily="34" charset="-127"/>
              </a:rPr>
              <a:t>再见</a:t>
            </a:r>
            <a:r>
              <a:rPr lang="en-US" altLang="zh-CN" sz="2000" b="1" dirty="0">
                <a:latin typeface="Dotum" pitchFamily="34" charset="-127"/>
              </a:rPr>
              <a:t>");}</a:t>
            </a:r>
          </a:p>
          <a:p>
            <a:r>
              <a:rPr lang="en-US" altLang="zh-CN" sz="2000" b="1" dirty="0">
                <a:latin typeface="Dotum" pitchFamily="34" charset="-127"/>
              </a:rPr>
              <a:t>}} </a:t>
            </a:r>
            <a:endParaRPr lang="zh-CN" altLang="en-US" sz="2000" b="1" dirty="0">
              <a:latin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3429000"/>
            <a:ext cx="2664296" cy="64633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请输入成绩：</a:t>
            </a:r>
            <a:r>
              <a:rPr lang="en-US" altLang="zh-CN" dirty="0" smtClean="0"/>
              <a:t>56</a:t>
            </a:r>
          </a:p>
          <a:p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5085184"/>
            <a:ext cx="14401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3087" y="5738410"/>
            <a:ext cx="14401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3728" y="436510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68144" y="3717032"/>
            <a:ext cx="227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Dotum" pitchFamily="34" charset="-127"/>
              </a:rPr>
              <a:t>很遗憾，没有及格。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if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语句扩展形式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412875"/>
            <a:ext cx="7918450" cy="3671888"/>
          </a:xfrm>
        </p:spPr>
        <p:txBody>
          <a:bodyPr/>
          <a:lstStyle/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if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（布尔表达式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</a:rPr>
              <a:t>语句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</a:rPr>
              <a:t>1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else if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（布尔表达式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</a:rPr>
              <a:t>   语句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</a:rPr>
              <a:t>2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Lucida Console"/>
              </a:rPr>
              <a:t>……</a:t>
            </a:r>
            <a:endParaRPr lang="en-US" altLang="zh-CN" sz="2400" dirty="0">
              <a:solidFill>
                <a:schemeClr val="hlink"/>
              </a:solidFill>
              <a:latin typeface="楷体_GB2312" pitchFamily="49" charset="-122"/>
            </a:endParaRP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else if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（布尔表达式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00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</a:rPr>
              <a:t>语句</a:t>
            </a: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</a:rPr>
              <a:t>n</a:t>
            </a: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hlink"/>
                </a:solidFill>
                <a:latin typeface="楷体_GB2312" pitchFamily="49" charset="-122"/>
              </a:rPr>
              <a:t>[else</a:t>
            </a:r>
            <a:endParaRPr lang="en-US" altLang="zh-CN" sz="2400" dirty="0">
              <a:solidFill>
                <a:schemeClr val="hlink"/>
              </a:solidFill>
              <a:latin typeface="楷体_GB2312" pitchFamily="49" charset="-122"/>
            </a:endParaRP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8000"/>
                </a:solidFill>
                <a:latin typeface="楷体_GB2312" pitchFamily="49" charset="-122"/>
              </a:rPr>
              <a:t>语句</a:t>
            </a:r>
            <a:r>
              <a:rPr lang="en-US" altLang="zh-CN" sz="2400" dirty="0" smtClean="0">
                <a:solidFill>
                  <a:srgbClr val="008000"/>
                </a:solidFill>
                <a:latin typeface="楷体_GB2312" pitchFamily="49" charset="-122"/>
              </a:rPr>
              <a:t>n+1</a:t>
            </a:r>
            <a:r>
              <a:rPr lang="en-US" altLang="zh-CN" sz="2400" dirty="0" smtClean="0">
                <a:solidFill>
                  <a:srgbClr val="C00000"/>
                </a:solidFill>
                <a:latin typeface="楷体_GB2312" pitchFamily="49" charset="-122"/>
              </a:rPr>
              <a:t>]</a:t>
            </a:r>
            <a:endParaRPr lang="en-US" altLang="zh-CN" sz="2400" dirty="0">
              <a:solidFill>
                <a:srgbClr val="C00000"/>
              </a:solidFill>
              <a:latin typeface="楷体_GB2312" pitchFamily="49" charset="-122"/>
            </a:endParaRPr>
          </a:p>
          <a:p>
            <a:pPr marL="830263"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8000"/>
              </a:solidFill>
              <a:latin typeface="楷体_GB2312" pitchFamily="49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5084763"/>
            <a:ext cx="8135938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从上往下依次判断条件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某个布尔表达式的值为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true,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就执行相应的语句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不再判断其余的条件，转而执行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语句的后续语句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435600" y="2997200"/>
            <a:ext cx="302418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条件之间相互排斥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512" y="260648"/>
            <a:ext cx="5976342" cy="6264275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java.util.Scanner</a:t>
            </a:r>
            <a:r>
              <a:rPr lang="en-US" altLang="zh-CN" sz="2400" dirty="0"/>
              <a:t>;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public </a:t>
            </a:r>
            <a:r>
              <a:rPr lang="en-US" altLang="zh-CN" sz="2400" dirty="0">
                <a:solidFill>
                  <a:srgbClr val="0000CC"/>
                </a:solidFill>
              </a:rPr>
              <a:t>class Function{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public static void main(String </a:t>
            </a:r>
            <a:r>
              <a:rPr lang="en-US" altLang="zh-CN" sz="2400" dirty="0" err="1">
                <a:solidFill>
                  <a:srgbClr val="0000CC"/>
                </a:solidFill>
              </a:rPr>
              <a:t>args</a:t>
            </a:r>
            <a:r>
              <a:rPr lang="en-US" altLang="zh-CN" sz="2400" dirty="0">
                <a:solidFill>
                  <a:srgbClr val="0000CC"/>
                </a:solidFill>
              </a:rPr>
              <a:t>[]) </a:t>
            </a:r>
            <a:r>
              <a:rPr lang="en-US" altLang="zh-CN" sz="2400" dirty="0" smtClean="0">
                <a:solidFill>
                  <a:srgbClr val="0000CC"/>
                </a:solidFill>
              </a:rPr>
              <a:t>{</a:t>
            </a:r>
            <a:r>
              <a:rPr lang="en-US" altLang="zh-CN" sz="2400" dirty="0"/>
              <a:t>Scanner in=new Scanner(</a:t>
            </a:r>
            <a:r>
              <a:rPr lang="en-US" altLang="zh-CN" sz="2400" dirty="0" err="1"/>
              <a:t>System.</a:t>
            </a:r>
            <a:r>
              <a:rPr lang="en-US" altLang="zh-CN" sz="2400" i="1" dirty="0" err="1"/>
              <a:t>in</a:t>
            </a:r>
            <a:r>
              <a:rPr lang="en-US" altLang="zh-CN" sz="2400" i="1" dirty="0"/>
              <a:t>);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</a:t>
            </a:r>
            <a:r>
              <a:rPr lang="en-US" altLang="zh-CN" sz="2400" dirty="0" smtClean="0">
                <a:solidFill>
                  <a:srgbClr val="0000CC"/>
                </a:solidFill>
              </a:rPr>
              <a:t>float </a:t>
            </a:r>
            <a:r>
              <a:rPr lang="en-US" altLang="zh-CN" sz="2400" dirty="0">
                <a:solidFill>
                  <a:srgbClr val="0000CC"/>
                </a:solidFill>
              </a:rPr>
              <a:t>x, y;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</a:t>
            </a:r>
            <a:r>
              <a:rPr lang="en-US" altLang="zh-CN" sz="2400" dirty="0" smtClean="0">
                <a:solidFill>
                  <a:srgbClr val="0000CC"/>
                </a:solidFill>
              </a:rPr>
              <a:t>x=</a:t>
            </a:r>
            <a:r>
              <a:rPr lang="en-US" altLang="zh-CN" sz="2400" dirty="0" err="1" smtClean="0"/>
              <a:t>in.next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Float</a:t>
            </a:r>
            <a:r>
              <a:rPr lang="en-US" altLang="zh-CN" sz="2400" dirty="0" smtClean="0">
                <a:solidFill>
                  <a:srgbClr val="0000CC"/>
                </a:solidFill>
              </a:rPr>
              <a:t>();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</a:t>
            </a:r>
            <a:r>
              <a:rPr lang="en-US" altLang="zh-CN" sz="2400" dirty="0">
                <a:solidFill>
                  <a:srgbClr val="990000"/>
                </a:solidFill>
              </a:rPr>
              <a:t> if </a:t>
            </a:r>
            <a:r>
              <a:rPr lang="en-US" altLang="zh-CN" sz="2400" dirty="0">
                <a:solidFill>
                  <a:srgbClr val="0000CC"/>
                </a:solidFill>
              </a:rPr>
              <a:t>( x&lt;=0 )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y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</a:t>
            </a:r>
            <a:r>
              <a:rPr lang="en-US" altLang="zh-CN" sz="2400" dirty="0">
                <a:solidFill>
                  <a:srgbClr val="990000"/>
                </a:solidFill>
              </a:rPr>
              <a:t>else  if</a:t>
            </a:r>
            <a:r>
              <a:rPr lang="en-US" altLang="zh-CN" sz="2400" b="0" dirty="0">
                <a:latin typeface="Lucida Console" pitchFamily="49" charset="0"/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( x &gt;0  &amp;&amp;  x &lt;= 10 )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y =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</a:t>
            </a:r>
            <a:r>
              <a:rPr lang="en-US" altLang="zh-CN" sz="2400" dirty="0">
                <a:solidFill>
                  <a:srgbClr val="990000"/>
                </a:solidFill>
              </a:rPr>
              <a:t>else  if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 ( x &gt; 10  &amp;&amp; x &lt;=  20 )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y = 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</a:t>
            </a:r>
            <a:r>
              <a:rPr lang="en-US" altLang="zh-CN" sz="2400" dirty="0">
                <a:solidFill>
                  <a:srgbClr val="990000"/>
                </a:solidFill>
              </a:rPr>
              <a:t>else</a:t>
            </a:r>
            <a:r>
              <a:rPr lang="en-US" altLang="zh-CN" sz="2400" dirty="0">
                <a:solidFill>
                  <a:srgbClr val="0000CC"/>
                </a:solidFill>
                <a:latin typeface="Lucida Console" pitchFamily="49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 y = 0.5f * x + 20;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</a:t>
            </a:r>
            <a:r>
              <a:rPr lang="en-US" altLang="zh-CN" sz="2400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dirty="0">
                <a:solidFill>
                  <a:srgbClr val="0000CC"/>
                </a:solidFill>
              </a:rPr>
              <a:t>("x="+x);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</a:t>
            </a:r>
            <a:r>
              <a:rPr lang="en-US" altLang="zh-CN" sz="2400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dirty="0">
                <a:solidFill>
                  <a:srgbClr val="0000CC"/>
                </a:solidFill>
              </a:rPr>
              <a:t>("y="+y);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</a:t>
            </a:r>
            <a:r>
              <a:rPr lang="en-US" altLang="zh-CN" sz="2400" dirty="0" smtClean="0">
                <a:solidFill>
                  <a:srgbClr val="0000CC"/>
                </a:solidFill>
              </a:rPr>
              <a:t>}}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graphicFrame>
        <p:nvGraphicFramePr>
          <p:cNvPr id="25765" name="Group 165"/>
          <p:cNvGraphicFramePr>
            <a:graphicFrameLocks noGrp="1"/>
          </p:cNvGraphicFramePr>
          <p:nvPr>
            <p:ph sz="half" idx="2"/>
          </p:nvPr>
        </p:nvGraphicFramePr>
        <p:xfrm>
          <a:off x="6227763" y="692150"/>
          <a:ext cx="2592387" cy="2595563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38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3-6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分段函数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x&lt;=0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0&lt;x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楷体_GB2312" pitchFamily="49" charset="-122"/>
                          <a:cs typeface="Times New Roman" pitchFamily="18" charset="0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10&lt;x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楷体_GB2312" pitchFamily="49" charset="-122"/>
                          <a:cs typeface="Times New Roman" pitchFamily="18" charset="0"/>
                        </a:rPr>
                        <a:t>≤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20&lt;x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0.5x+20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8039100" cy="7683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3300"/>
                </a:solidFill>
                <a:latin typeface="隶书" pitchFamily="49" charset="-122"/>
              </a:rPr>
              <a:t>Demo</a:t>
            </a:r>
            <a:endParaRPr lang="en-US" altLang="zh-CN" dirty="0">
              <a:solidFill>
                <a:srgbClr val="663300"/>
              </a:solidFill>
              <a:latin typeface="隶书" pitchFamily="49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42486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3-8】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将百分制成绩转化为优秀、良好、中等、及格和不及格的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级制成绩。  标准为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优秀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90-100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良好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80-89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70-79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及格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60-69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不及格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60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分以下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8039100" cy="7683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663300"/>
                </a:solidFill>
                <a:latin typeface="隶书" pitchFamily="49" charset="-122"/>
              </a:rPr>
              <a:t>Demo</a:t>
            </a:r>
            <a:endParaRPr lang="en-US" altLang="zh-CN" dirty="0">
              <a:solidFill>
                <a:srgbClr val="663300"/>
              </a:solidFill>
              <a:latin typeface="隶书" pitchFamily="49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1520" y="1268760"/>
            <a:ext cx="8424863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将输入的大小写字母互换，其他则不变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54726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import </a:t>
            </a:r>
            <a:r>
              <a:rPr lang="en-US" altLang="zh-CN" sz="2200" b="1" dirty="0" err="1" smtClean="0"/>
              <a:t>java.util.Scanner</a:t>
            </a:r>
            <a:r>
              <a:rPr lang="en-US" altLang="zh-CN" sz="2200" b="1" dirty="0" smtClean="0"/>
              <a:t>;</a:t>
            </a:r>
          </a:p>
          <a:p>
            <a:r>
              <a:rPr lang="en-US" altLang="zh-CN" sz="2200" b="1" dirty="0" smtClean="0"/>
              <a:t>public class T2 {</a:t>
            </a:r>
          </a:p>
          <a:p>
            <a:r>
              <a:rPr lang="en-US" altLang="zh-CN" sz="2200" b="1" dirty="0" smtClean="0"/>
              <a:t>public static void main(String[] </a:t>
            </a:r>
            <a:r>
              <a:rPr lang="en-US" altLang="zh-CN" sz="2200" b="1" dirty="0" err="1" smtClean="0"/>
              <a:t>args</a:t>
            </a:r>
            <a:r>
              <a:rPr lang="en-US" altLang="zh-CN" sz="2200" b="1" dirty="0" smtClean="0"/>
              <a:t>) {</a:t>
            </a:r>
          </a:p>
          <a:p>
            <a:r>
              <a:rPr lang="en-US" altLang="zh-CN" sz="2200" dirty="0" smtClean="0"/>
              <a:t>Scanner in=</a:t>
            </a:r>
            <a:r>
              <a:rPr lang="en-US" altLang="zh-CN" sz="2200" b="1" dirty="0" smtClean="0"/>
              <a:t>new Scanner(</a:t>
            </a:r>
            <a:r>
              <a:rPr lang="en-US" altLang="zh-CN" sz="2200" b="1" dirty="0" err="1" smtClean="0"/>
              <a:t>System.</a:t>
            </a:r>
            <a:r>
              <a:rPr lang="en-US" altLang="zh-CN" sz="2200" b="1" i="1" dirty="0" err="1" smtClean="0"/>
              <a:t>in</a:t>
            </a:r>
            <a:r>
              <a:rPr lang="en-US" altLang="zh-CN" sz="2200" b="1" i="1" dirty="0" smtClean="0"/>
              <a:t>);</a:t>
            </a:r>
          </a:p>
          <a:p>
            <a:r>
              <a:rPr lang="en-US" altLang="zh-CN" sz="2200" b="1" dirty="0" smtClean="0"/>
              <a:t>char </a:t>
            </a:r>
            <a:r>
              <a:rPr lang="en-US" altLang="zh-CN" sz="2200" b="1" dirty="0" err="1" smtClean="0"/>
              <a:t>ch</a:t>
            </a:r>
            <a:r>
              <a:rPr lang="en-US" altLang="zh-CN" sz="2200" b="1" dirty="0" smtClean="0"/>
              <a:t>;</a:t>
            </a:r>
          </a:p>
          <a:p>
            <a:r>
              <a:rPr lang="en-US" altLang="zh-CN" sz="2200" dirty="0" err="1" smtClean="0"/>
              <a:t>ch</a:t>
            </a:r>
            <a:r>
              <a:rPr lang="en-US" altLang="zh-CN" sz="2200" dirty="0" smtClean="0"/>
              <a:t>=(</a:t>
            </a:r>
            <a:r>
              <a:rPr lang="en-US" altLang="zh-CN" sz="2200" dirty="0" err="1" smtClean="0"/>
              <a:t>in.nextLine</a:t>
            </a:r>
            <a:r>
              <a:rPr lang="en-US" altLang="zh-CN" sz="2200" dirty="0" smtClean="0"/>
              <a:t>()).</a:t>
            </a:r>
            <a:r>
              <a:rPr lang="en-US" altLang="zh-CN" sz="2200" dirty="0" err="1" smtClean="0"/>
              <a:t>charAt</a:t>
            </a:r>
            <a:r>
              <a:rPr lang="en-US" altLang="zh-CN" sz="2200" dirty="0" smtClean="0"/>
              <a:t>(0);</a:t>
            </a:r>
          </a:p>
          <a:p>
            <a:r>
              <a:rPr lang="en-US" altLang="zh-CN" sz="2200" b="1" dirty="0" smtClean="0">
                <a:solidFill>
                  <a:srgbClr val="FF00FF"/>
                </a:solidFill>
              </a:rPr>
              <a:t>if(</a:t>
            </a:r>
            <a:r>
              <a:rPr lang="en-US" altLang="zh-CN" sz="2200" b="1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&gt;='a'&amp;&amp;</a:t>
            </a:r>
            <a:r>
              <a:rPr lang="en-US" altLang="zh-CN" sz="2200" b="1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&lt;='z')</a:t>
            </a:r>
          </a:p>
          <a:p>
            <a:r>
              <a:rPr lang="en-US" altLang="zh-CN" sz="2200" dirty="0" smtClean="0">
                <a:solidFill>
                  <a:srgbClr val="FF00FF"/>
                </a:solidFill>
              </a:rPr>
              <a:t>    </a:t>
            </a:r>
            <a:r>
              <a:rPr lang="en-US" altLang="zh-CN" sz="22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dirty="0" smtClean="0">
                <a:solidFill>
                  <a:srgbClr val="FF00FF"/>
                </a:solidFill>
              </a:rPr>
              <a:t>=(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char)(ch-32);</a:t>
            </a:r>
          </a:p>
          <a:p>
            <a:r>
              <a:rPr lang="en-US" altLang="zh-CN" sz="2200" b="1" dirty="0" smtClean="0">
                <a:solidFill>
                  <a:srgbClr val="FF00FF"/>
                </a:solidFill>
              </a:rPr>
              <a:t>else if(</a:t>
            </a:r>
            <a:r>
              <a:rPr lang="en-US" altLang="zh-CN" sz="2200" b="1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&gt;='A'&amp;&amp;</a:t>
            </a:r>
            <a:r>
              <a:rPr lang="en-US" altLang="zh-CN" sz="2200" b="1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&lt;='Z')</a:t>
            </a:r>
          </a:p>
          <a:p>
            <a:r>
              <a:rPr lang="en-US" altLang="zh-CN" sz="2200" dirty="0" smtClean="0">
                <a:solidFill>
                  <a:srgbClr val="FF00FF"/>
                </a:solidFill>
              </a:rPr>
              <a:t>    </a:t>
            </a:r>
            <a:r>
              <a:rPr lang="en-US" altLang="zh-CN" sz="22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200" dirty="0" smtClean="0">
                <a:solidFill>
                  <a:srgbClr val="FF00FF"/>
                </a:solidFill>
              </a:rPr>
              <a:t>=(</a:t>
            </a:r>
            <a:r>
              <a:rPr lang="en-US" altLang="zh-CN" sz="2200" b="1" dirty="0" smtClean="0">
                <a:solidFill>
                  <a:srgbClr val="FF00FF"/>
                </a:solidFill>
              </a:rPr>
              <a:t>char)(ch+32);</a:t>
            </a:r>
          </a:p>
          <a:p>
            <a:r>
              <a:rPr lang="en-US" altLang="zh-CN" sz="2200" dirty="0" err="1" smtClean="0"/>
              <a:t>System.</a:t>
            </a:r>
            <a:r>
              <a:rPr lang="en-US" altLang="zh-CN" sz="2200" i="1" dirty="0" err="1" smtClean="0"/>
              <a:t>out.println</a:t>
            </a:r>
            <a:r>
              <a:rPr lang="en-US" altLang="zh-CN" sz="2200" i="1" dirty="0" smtClean="0"/>
              <a:t>(</a:t>
            </a:r>
            <a:r>
              <a:rPr lang="en-US" altLang="zh-CN" sz="2200" i="1" dirty="0" err="1" smtClean="0"/>
              <a:t>ch</a:t>
            </a:r>
            <a:r>
              <a:rPr lang="en-US" altLang="zh-CN" sz="2200" i="1" dirty="0" smtClean="0"/>
              <a:t>);</a:t>
            </a:r>
          </a:p>
          <a:p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}</a:t>
            </a:r>
            <a:endParaRPr lang="zh-CN" alt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292080" y="4005064"/>
            <a:ext cx="2952328" cy="144655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if(</a:t>
            </a:r>
            <a:r>
              <a:rPr lang="en-US" altLang="zh-CN" sz="2200" b="1" dirty="0" err="1" smtClean="0"/>
              <a:t>ch</a:t>
            </a:r>
            <a:r>
              <a:rPr lang="en-US" altLang="zh-CN" sz="2200" b="1" dirty="0" smtClean="0"/>
              <a:t>&gt;='a'&amp;&amp;</a:t>
            </a:r>
            <a:r>
              <a:rPr lang="en-US" altLang="zh-CN" sz="2200" b="1" dirty="0" err="1" smtClean="0"/>
              <a:t>ch</a:t>
            </a:r>
            <a:r>
              <a:rPr lang="en-US" altLang="zh-CN" sz="2200" b="1" dirty="0" smtClean="0"/>
              <a:t>&lt;='z')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ch</a:t>
            </a:r>
            <a:r>
              <a:rPr lang="en-US" altLang="zh-CN" sz="2200" dirty="0" smtClean="0"/>
              <a:t>=(</a:t>
            </a:r>
            <a:r>
              <a:rPr lang="en-US" altLang="zh-CN" sz="2200" b="1" dirty="0" smtClean="0"/>
              <a:t>char)(ch-32);</a:t>
            </a:r>
          </a:p>
          <a:p>
            <a:r>
              <a:rPr lang="en-US" altLang="zh-CN" sz="2200" b="1" dirty="0" smtClean="0"/>
              <a:t>if(</a:t>
            </a:r>
            <a:r>
              <a:rPr lang="en-US" altLang="zh-CN" sz="2200" b="1" dirty="0" err="1" smtClean="0"/>
              <a:t>ch</a:t>
            </a:r>
            <a:r>
              <a:rPr lang="en-US" altLang="zh-CN" sz="2200" b="1" dirty="0" smtClean="0"/>
              <a:t>&gt;='A'&amp;&amp;</a:t>
            </a:r>
            <a:r>
              <a:rPr lang="en-US" altLang="zh-CN" sz="2200" b="1" dirty="0" err="1" smtClean="0"/>
              <a:t>ch</a:t>
            </a:r>
            <a:r>
              <a:rPr lang="en-US" altLang="zh-CN" sz="2200" b="1" dirty="0" smtClean="0"/>
              <a:t>&lt;='Z')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ch</a:t>
            </a:r>
            <a:r>
              <a:rPr lang="en-US" altLang="zh-CN" sz="2200" dirty="0" smtClean="0"/>
              <a:t>=(</a:t>
            </a:r>
            <a:r>
              <a:rPr lang="en-US" altLang="zh-CN" sz="2200" b="1" dirty="0" smtClean="0"/>
              <a:t>char)(ch+32);</a:t>
            </a:r>
            <a:endParaRPr lang="zh-CN" altLang="en-US" sz="2200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if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语句嵌套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32363" y="2060575"/>
            <a:ext cx="3455987" cy="26638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if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（布尔表达式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楷体_GB2312" pitchFamily="49" charset="-122"/>
              </a:rPr>
              <a:t>   语句</a:t>
            </a: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1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else 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latin typeface="楷体_GB2312" pitchFamily="49" charset="-122"/>
              </a:rPr>
              <a:t>  </a:t>
            </a:r>
            <a:r>
              <a:rPr lang="en-US" altLang="zh-CN" sz="2400">
                <a:solidFill>
                  <a:srgbClr val="008000"/>
                </a:solidFill>
                <a:latin typeface="楷体_GB2312" pitchFamily="49" charset="-122"/>
              </a:rPr>
              <a:t>if</a:t>
            </a: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（布尔表达式</a:t>
            </a:r>
            <a:r>
              <a:rPr lang="en-US" altLang="zh-CN" sz="2400">
                <a:solidFill>
                  <a:srgbClr val="008000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）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     	语句</a:t>
            </a:r>
            <a:r>
              <a:rPr lang="en-US" altLang="zh-CN" sz="2400">
                <a:solidFill>
                  <a:srgbClr val="008000"/>
                </a:solidFill>
                <a:latin typeface="楷体_GB2312" pitchFamily="49" charset="-122"/>
              </a:rPr>
              <a:t>2    </a:t>
            </a:r>
            <a:r>
              <a:rPr lang="en-US" altLang="zh-CN" sz="2400">
                <a:solidFill>
                  <a:srgbClr val="008000"/>
                </a:solidFill>
                <a:latin typeface="Lucida Console"/>
              </a:rPr>
              <a:t>……</a:t>
            </a:r>
            <a:endParaRPr lang="en-US" altLang="zh-CN" sz="2400">
              <a:solidFill>
                <a:srgbClr val="008000"/>
              </a:solidFill>
              <a:latin typeface="楷体_GB2312" pitchFamily="49" charset="-12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latin typeface="楷体_GB2312" pitchFamily="49" charset="-122"/>
              </a:rPr>
              <a:t>  else  </a:t>
            </a:r>
            <a:r>
              <a:rPr lang="zh-CN" altLang="en-US" sz="2400">
                <a:solidFill>
                  <a:srgbClr val="008000"/>
                </a:solidFill>
                <a:latin typeface="楷体_GB2312" pitchFamily="49" charset="-122"/>
              </a:rPr>
              <a:t>语句</a:t>
            </a:r>
            <a:r>
              <a:rPr lang="en-US" altLang="zh-CN" sz="2400">
                <a:solidFill>
                  <a:srgbClr val="008000"/>
                </a:solidFill>
                <a:latin typeface="楷体_GB2312" pitchFamily="49" charset="-122"/>
              </a:rPr>
              <a:t>3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if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语句中可以包含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语句，形成嵌套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2" name="Rectangle 6"/>
          <p:cNvSpPr>
            <a:spLocks noRot="1" noChangeArrowheads="1"/>
          </p:cNvSpPr>
          <p:nvPr/>
        </p:nvSpPr>
        <p:spPr bwMode="auto">
          <a:xfrm>
            <a:off x="827088" y="2060575"/>
            <a:ext cx="3671887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（布尔表达式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if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（布尔表达式</a:t>
            </a: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  	语句</a:t>
            </a: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[else  </a:t>
            </a:r>
            <a:r>
              <a:rPr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2]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else  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84213" y="5157788"/>
            <a:ext cx="7488237" cy="14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25000"/>
              </a:spcBef>
            </a:pP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、条件之间上下包含</a:t>
            </a:r>
            <a:endParaRPr lang="zh-CN" altLang="en-US" sz="2400" b="1" i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5000"/>
              </a:spcBef>
            </a:pPr>
            <a:r>
              <a:rPr lang="zh-CN" altLang="en-US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i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总与离它最近的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 i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配对</a:t>
            </a:r>
            <a:endParaRPr lang="zh-CN" altLang="en-US" sz="2400" b="1" i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</a:pPr>
            <a:endParaRPr lang="en-US" altLang="zh-CN" sz="2400" b="1" i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3250" y="332656"/>
            <a:ext cx="8540750" cy="1143000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5B361D"/>
                </a:solidFill>
                <a:latin typeface="隶书"/>
                <a:ea typeface="隶书"/>
                <a:cs typeface="+mj-cs"/>
              </a:rPr>
              <a:t>if </a:t>
            </a:r>
            <a:r>
              <a:rPr lang="zh-CN" altLang="zh-CN" sz="4400" dirty="0" smtClean="0">
                <a:solidFill>
                  <a:srgbClr val="5B361D"/>
                </a:solidFill>
                <a:latin typeface="隶书"/>
                <a:ea typeface="隶书"/>
                <a:cs typeface="+mj-cs"/>
              </a:rPr>
              <a:t>语句嵌套</a:t>
            </a:r>
            <a:r>
              <a:rPr lang="en-US" altLang="zh-CN" sz="4000" dirty="0" smtClean="0">
                <a:solidFill>
                  <a:srgbClr val="5B361D"/>
                </a:solidFill>
                <a:latin typeface="隶书"/>
                <a:ea typeface="隶书"/>
                <a:cs typeface="+mj-cs"/>
              </a:rPr>
              <a:t>Demo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54726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import </a:t>
            </a:r>
            <a:r>
              <a:rPr lang="en-US" altLang="zh-CN" sz="2000" b="1" dirty="0" err="1" smtClean="0"/>
              <a:t>java.util</a:t>
            </a:r>
            <a:r>
              <a:rPr lang="en-US" altLang="zh-CN" sz="2000" b="1" dirty="0" smtClean="0"/>
              <a:t>.*;</a:t>
            </a:r>
          </a:p>
          <a:p>
            <a:r>
              <a:rPr lang="en-US" altLang="zh-CN" sz="2000" b="1" dirty="0" smtClean="0"/>
              <a:t>public class T0 {</a:t>
            </a:r>
          </a:p>
          <a:p>
            <a:r>
              <a:rPr lang="en-US" altLang="zh-CN" sz="2000" b="1" dirty="0" smtClean="0"/>
              <a:t>public static void main(String[] 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) {</a:t>
            </a:r>
          </a:p>
          <a:p>
            <a:r>
              <a:rPr lang="en-US" altLang="zh-CN" sz="2000" b="1" dirty="0" smtClean="0"/>
              <a:t>Scanner in=new Scanner(</a:t>
            </a:r>
            <a:r>
              <a:rPr lang="en-US" altLang="zh-CN" sz="2000" b="1" dirty="0" err="1" smtClean="0"/>
              <a:t>System.</a:t>
            </a:r>
            <a:r>
              <a:rPr lang="en-US" altLang="zh-CN" sz="2000" b="1" i="1" dirty="0" err="1" smtClean="0"/>
              <a:t>in</a:t>
            </a:r>
            <a:r>
              <a:rPr lang="en-US" altLang="zh-CN" sz="2000" b="1" i="1" dirty="0" smtClean="0"/>
              <a:t>);</a:t>
            </a:r>
          </a:p>
          <a:p>
            <a:r>
              <a:rPr lang="en-US" altLang="zh-CN" sz="2000" b="1" dirty="0" smtClean="0"/>
              <a:t>float </a:t>
            </a:r>
            <a:r>
              <a:rPr lang="en-US" altLang="zh-CN" sz="2000" b="1" dirty="0" err="1" smtClean="0"/>
              <a:t>x,y</a:t>
            </a:r>
            <a:r>
              <a:rPr lang="en-US" altLang="zh-CN" sz="2000" b="1" dirty="0" smtClean="0"/>
              <a:t>=0;</a:t>
            </a:r>
          </a:p>
          <a:p>
            <a:r>
              <a:rPr lang="en-US" altLang="zh-CN" sz="2000" b="1" dirty="0" smtClean="0"/>
              <a:t>x=</a:t>
            </a:r>
            <a:r>
              <a:rPr lang="en-US" altLang="zh-CN" sz="2000" b="1" dirty="0" err="1" smtClean="0"/>
              <a:t>in.nextFloat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smtClean="0"/>
              <a:t>if(x&lt;2)</a:t>
            </a:r>
          </a:p>
          <a:p>
            <a:r>
              <a:rPr lang="en-US" altLang="zh-CN" sz="2000" b="1" dirty="0" smtClean="0"/>
              <a:t> if(x&lt;1) y=x+2;</a:t>
            </a:r>
          </a:p>
          <a:p>
            <a:r>
              <a:rPr lang="en-US" altLang="zh-CN" sz="2000" b="1" dirty="0" smtClean="0"/>
              <a:t>else   y=x*2;</a:t>
            </a:r>
          </a:p>
          <a:p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System.</a:t>
            </a:r>
            <a:r>
              <a:rPr lang="en-US" altLang="zh-CN" sz="2000" b="1" i="1" dirty="0" err="1" smtClean="0"/>
              <a:t>out.println</a:t>
            </a:r>
            <a:r>
              <a:rPr lang="en-US" altLang="zh-CN" sz="2000" b="1" i="1" dirty="0" smtClean="0"/>
              <a:t>("y="+y);</a:t>
            </a:r>
          </a:p>
          <a:p>
            <a:r>
              <a:rPr lang="en-US" altLang="zh-CN" sz="2000" b="1" dirty="0" smtClean="0"/>
              <a:t>}</a:t>
            </a:r>
          </a:p>
          <a:p>
            <a:r>
              <a:rPr lang="en-US" altLang="zh-CN" sz="2000" b="1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2420888"/>
            <a:ext cx="1872208" cy="92333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1.5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8529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y=3.0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371703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{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3717032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2852936"/>
            <a:ext cx="12961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y=0.0</a:t>
            </a:r>
            <a:endParaRPr lang="zh-CN" alt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647700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if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语句嵌套</a:t>
            </a:r>
            <a:r>
              <a:rPr lang="en-US" altLang="zh-CN" sz="4000" dirty="0">
                <a:solidFill>
                  <a:srgbClr val="5B361D"/>
                </a:solidFill>
                <a:latin typeface="隶书" pitchFamily="49" charset="-122"/>
              </a:rPr>
              <a:t>Demo </a:t>
            </a:r>
          </a:p>
        </p:txBody>
      </p:sp>
      <p:sp>
        <p:nvSpPr>
          <p:cNvPr id="67656" name="Text Box 72"/>
          <p:cNvSpPr txBox="1">
            <a:spLocks noChangeArrowheads="1"/>
          </p:cNvSpPr>
          <p:nvPr/>
        </p:nvSpPr>
        <p:spPr bwMode="auto">
          <a:xfrm>
            <a:off x="468313" y="1557338"/>
            <a:ext cx="7848600" cy="9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3-2】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已知一元二次方程的三个系数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，求一元二次方程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+bx+c=0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根，保留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位小数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657" name="Text Box 73"/>
          <p:cNvSpPr txBox="1">
            <a:spLocks noChangeArrowheads="1"/>
          </p:cNvSpPr>
          <p:nvPr/>
        </p:nvSpPr>
        <p:spPr bwMode="auto">
          <a:xfrm>
            <a:off x="468313" y="2636838"/>
            <a:ext cx="8351837" cy="264953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均为零时，方程有无数解；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为零，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c≠0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时，方程无解；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为零，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b≠0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时，方程解为</a:t>
            </a:r>
            <a:r>
              <a:rPr kumimoji="1" lang="en-US" altLang="zh-CN" sz="2000" b="1" dirty="0">
                <a:ea typeface="楷体_GB2312" pitchFamily="49" charset="-122"/>
              </a:rPr>
              <a:t>X</a:t>
            </a:r>
            <a:r>
              <a:rPr kumimoji="1" lang="zh-CN" altLang="en-US" sz="2000" b="1" dirty="0">
                <a:ea typeface="楷体_GB2312" pitchFamily="49" charset="-122"/>
              </a:rPr>
              <a:t>＝－</a:t>
            </a:r>
            <a:r>
              <a:rPr kumimoji="1" lang="en-US" altLang="zh-CN" sz="2000" b="1" dirty="0">
                <a:ea typeface="楷体_GB2312" pitchFamily="49" charset="-122"/>
              </a:rPr>
              <a:t>c/b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buClr>
                <a:schemeClr val="hlink"/>
              </a:buClr>
              <a:buFontTx/>
              <a:buChar char="•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a≠0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时，求：</a:t>
            </a:r>
            <a:r>
              <a:rPr kumimoji="1" lang="en-US" altLang="zh-CN" sz="2000" b="1" dirty="0">
                <a:ea typeface="楷体_GB2312" pitchFamily="49" charset="-122"/>
              </a:rPr>
              <a:t>d</a:t>
            </a:r>
            <a:r>
              <a:rPr kumimoji="1" lang="zh-CN" altLang="en-US" sz="2000" b="1" dirty="0">
                <a:ea typeface="楷体_GB2312" pitchFamily="49" charset="-122"/>
              </a:rPr>
              <a:t>＝</a:t>
            </a:r>
            <a:r>
              <a:rPr kumimoji="1" lang="en-US" altLang="zh-CN" sz="2000" b="1" dirty="0">
                <a:ea typeface="楷体_GB2312" pitchFamily="49" charset="-122"/>
              </a:rPr>
              <a:t>b</a:t>
            </a:r>
            <a:r>
              <a:rPr kumimoji="1" lang="en-US" altLang="zh-CN" sz="2000" b="1" baseline="30000" dirty="0">
                <a:ea typeface="楷体_GB2312" pitchFamily="49" charset="-122"/>
              </a:rPr>
              <a:t>2</a:t>
            </a:r>
            <a:r>
              <a:rPr kumimoji="1" lang="zh-CN" altLang="en-US" sz="2000" b="1" dirty="0">
                <a:ea typeface="楷体_GB2312" pitchFamily="49" charset="-122"/>
              </a:rPr>
              <a:t>－</a:t>
            </a:r>
            <a:r>
              <a:rPr kumimoji="1" lang="en-US" altLang="zh-CN" sz="2000" b="1" dirty="0">
                <a:ea typeface="楷体_GB2312" pitchFamily="49" charset="-122"/>
              </a:rPr>
              <a:t>4ac</a:t>
            </a:r>
          </a:p>
          <a:p>
            <a:pPr marL="800100" lvl="1" indent="-342900">
              <a:buClr>
                <a:srgbClr val="008000"/>
              </a:buClr>
              <a:buSzPct val="75000"/>
              <a:buFontTx/>
              <a:buAutoNum type="arabicPeriod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d≥0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，有两个不同实根 </a:t>
            </a:r>
            <a:r>
              <a:rPr kumimoji="1" lang="en-US" altLang="zh-CN" sz="2000" dirty="0">
                <a:ea typeface="楷体_GB2312" pitchFamily="49" charset="-122"/>
              </a:rPr>
              <a:t>X</a:t>
            </a:r>
            <a:r>
              <a:rPr kumimoji="1" lang="zh-CN" altLang="en-US" sz="2000" dirty="0">
                <a:ea typeface="楷体_GB2312" pitchFamily="49" charset="-122"/>
              </a:rPr>
              <a:t>＝</a:t>
            </a:r>
            <a:r>
              <a:rPr kumimoji="1" lang="en-US" altLang="zh-CN" sz="2000" dirty="0">
                <a:ea typeface="楷体_GB2312" pitchFamily="49" charset="-122"/>
              </a:rPr>
              <a:t>(</a:t>
            </a:r>
            <a:r>
              <a:rPr kumimoji="1" lang="zh-CN" altLang="en-US" sz="2000" dirty="0">
                <a:ea typeface="楷体_GB2312" pitchFamily="49" charset="-122"/>
              </a:rPr>
              <a:t>－</a:t>
            </a:r>
            <a:r>
              <a:rPr kumimoji="1" lang="en-US" altLang="zh-CN" sz="2000" dirty="0" err="1">
                <a:ea typeface="楷体_GB2312" pitchFamily="49" charset="-122"/>
              </a:rPr>
              <a:t>b±Sqr</a:t>
            </a:r>
            <a:r>
              <a:rPr kumimoji="1" lang="en-US" altLang="zh-CN" sz="2000" dirty="0">
                <a:ea typeface="楷体_GB2312" pitchFamily="49" charset="-122"/>
              </a:rPr>
              <a:t>(d))/(2a)</a:t>
            </a:r>
          </a:p>
          <a:p>
            <a:pPr marL="800100" lvl="1" indent="-342900">
              <a:buClr>
                <a:srgbClr val="008000"/>
              </a:buClr>
              <a:buSzPct val="75000"/>
              <a:buFontTx/>
              <a:buAutoNum type="arabicPeriod"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时，有两个不同复根：</a:t>
            </a:r>
            <a:r>
              <a:rPr kumimoji="1" lang="en-US" altLang="zh-CN" sz="2000" dirty="0">
                <a:ea typeface="楷体_GB2312" pitchFamily="49" charset="-122"/>
              </a:rPr>
              <a:t>X</a:t>
            </a:r>
            <a:r>
              <a:rPr kumimoji="1" lang="zh-CN" altLang="en-US" sz="2000" dirty="0">
                <a:ea typeface="楷体_GB2312" pitchFamily="49" charset="-122"/>
              </a:rPr>
              <a:t>＝－</a:t>
            </a:r>
            <a:r>
              <a:rPr kumimoji="1" lang="en-US" altLang="zh-CN" sz="2000" dirty="0">
                <a:ea typeface="楷体_GB2312" pitchFamily="49" charset="-122"/>
              </a:rPr>
              <a:t>b/(2a)±</a:t>
            </a:r>
            <a:r>
              <a:rPr kumimoji="1" lang="en-US" altLang="zh-CN" sz="2000" dirty="0" err="1">
                <a:ea typeface="楷体_GB2312" pitchFamily="49" charset="-122"/>
              </a:rPr>
              <a:t>Sqr</a:t>
            </a:r>
            <a:r>
              <a:rPr kumimoji="1" lang="en-US" altLang="zh-CN" sz="2000" dirty="0">
                <a:ea typeface="楷体_GB2312" pitchFamily="49" charset="-122"/>
              </a:rPr>
              <a:t>(</a:t>
            </a:r>
            <a:r>
              <a:rPr kumimoji="1" lang="zh-CN" altLang="en-US" sz="2000" dirty="0">
                <a:ea typeface="楷体_GB2312" pitchFamily="49" charset="-122"/>
              </a:rPr>
              <a:t>－</a:t>
            </a:r>
            <a:r>
              <a:rPr kumimoji="1" lang="en-US" altLang="zh-CN" sz="2000" dirty="0">
                <a:ea typeface="楷体_GB2312" pitchFamily="49" charset="-122"/>
              </a:rPr>
              <a:t>d)/(2a)</a:t>
            </a:r>
            <a:r>
              <a:rPr kumimoji="1" lang="en-US" altLang="zh-CN" sz="2000" dirty="0" err="1">
                <a:ea typeface="楷体_GB2312" pitchFamily="49" charset="-122"/>
              </a:rPr>
              <a:t>i</a:t>
            </a:r>
            <a:endParaRPr kumimoji="1" lang="en-US" altLang="zh-CN" sz="2000" dirty="0">
              <a:ea typeface="楷体_GB2312" pitchFamily="49" charset="-122"/>
            </a:endParaRPr>
          </a:p>
        </p:txBody>
      </p:sp>
      <p:sp>
        <p:nvSpPr>
          <p:cNvPr id="67658" name="Text Box 74"/>
          <p:cNvSpPr txBox="1">
            <a:spLocks noChangeArrowheads="1"/>
          </p:cNvSpPr>
          <p:nvPr/>
        </p:nvSpPr>
        <p:spPr bwMode="auto">
          <a:xfrm>
            <a:off x="468313" y="5661025"/>
            <a:ext cx="799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en-US" altLang="zh-CN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代码书写时采用阶梯方式</a:t>
            </a:r>
            <a:r>
              <a:rPr kumimoji="1" lang="en-US" altLang="zh-CN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便于阅读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 descr="Large confetti"/>
          <p:cNvSpPr>
            <a:spLocks noChangeArrowheads="1"/>
          </p:cNvSpPr>
          <p:nvPr/>
        </p:nvSpPr>
        <p:spPr bwMode="auto">
          <a:xfrm>
            <a:off x="611188" y="333375"/>
            <a:ext cx="7772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4400">
                <a:solidFill>
                  <a:srgbClr val="5E381E"/>
                </a:solidFill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4400">
                <a:solidFill>
                  <a:srgbClr val="5E381E"/>
                </a:solidFill>
                <a:latin typeface="隶书" pitchFamily="49" charset="-122"/>
                <a:ea typeface="隶书" pitchFamily="49" charset="-122"/>
              </a:rPr>
              <a:t>语句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1484313"/>
            <a:ext cx="9144000" cy="52292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switch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Lucida Console" pitchFamily="49" charset="0"/>
                <a:ea typeface="楷体_GB2312" pitchFamily="49" charset="-122"/>
              </a:rPr>
              <a:t>表达式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） 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{   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计算表达式，得到值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case 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值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1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</a:rPr>
              <a:t>: </a:t>
            </a:r>
            <a:r>
              <a:rPr lang="zh-CN" altLang="en-US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语句块</a:t>
            </a:r>
            <a:r>
              <a:rPr lang="en-US" altLang="zh-CN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；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如果表达式值为值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1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，执行语句块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1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        [break</a:t>
            </a:r>
            <a:r>
              <a:rPr lang="en-US" altLang="zh-CN" sz="24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</a:rPr>
              <a:t>;] 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终止，结束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switch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语句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en-US" sz="2400" b="1">
              <a:solidFill>
                <a:srgbClr val="800080"/>
              </a:solidFill>
              <a:latin typeface="Lucida Console" pitchFamily="49" charset="0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case 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值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2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语句块</a:t>
            </a:r>
            <a:r>
              <a:rPr lang="en-US" altLang="zh-CN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9900"/>
                </a:solidFill>
                <a:latin typeface="Lucida Console" pitchFamily="49" charset="0"/>
                <a:ea typeface="楷体_GB2312" pitchFamily="49" charset="-122"/>
              </a:rPr>
              <a:t>； 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如果表达式值为值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2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，执行语句块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</a:t>
            </a:r>
            <a:endParaRPr lang="en-US" altLang="zh-CN" sz="2400" b="1">
              <a:solidFill>
                <a:srgbClr val="009900"/>
              </a:solidFill>
              <a:latin typeface="Lucida Console" pitchFamily="49" charset="0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          [break;]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终止，结束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switch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语句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   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</a:rPr>
              <a:t>………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case 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值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n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：</a:t>
            </a:r>
            <a:r>
              <a:rPr lang="zh-CN" altLang="en-US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语句块</a:t>
            </a:r>
            <a:r>
              <a:rPr lang="en-US" altLang="zh-CN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9900"/>
                </a:solidFill>
                <a:latin typeface="Lucida Console" pitchFamily="49" charset="0"/>
                <a:ea typeface="楷体_GB2312" pitchFamily="49" charset="-122"/>
              </a:rPr>
              <a:t>； 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如果表达式值为值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n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，执行语句块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</a:t>
            </a:r>
            <a:endParaRPr lang="en-US" altLang="zh-CN" sz="2400" b="1">
              <a:solidFill>
                <a:srgbClr val="009900"/>
              </a:solidFill>
              <a:latin typeface="Lucida Console" pitchFamily="49" charset="0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          [break;]  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终止，结束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switch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语句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 </a:t>
            </a: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default</a:t>
            </a:r>
            <a:r>
              <a:rPr lang="zh-CN" altLang="en-US" sz="2400" b="1">
                <a:latin typeface="Lucida Console" pitchFamily="49" charset="0"/>
                <a:ea typeface="楷体_GB2312" pitchFamily="49" charset="-122"/>
              </a:rPr>
              <a:t>：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// 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如果表达式值与值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1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～值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n</a:t>
            </a:r>
            <a:r>
              <a:rPr lang="zh-CN" altLang="en-US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都不同，执行语句块</a:t>
            </a:r>
            <a:r>
              <a:rPr lang="en-US" altLang="zh-CN" sz="2200" b="1">
                <a:solidFill>
                  <a:srgbClr val="0033CC"/>
                </a:solidFill>
                <a:latin typeface="Lucida Console" pitchFamily="49" charset="0"/>
                <a:ea typeface="楷体_GB2312" pitchFamily="49" charset="-122"/>
              </a:rPr>
              <a:t>n+1</a:t>
            </a:r>
            <a:r>
              <a:rPr lang="en-US" altLang="zh-CN" sz="2000" b="1">
                <a:solidFill>
                  <a:srgbClr val="800080"/>
                </a:solidFill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 </a:t>
            </a:r>
            <a:endParaRPr lang="en-US" altLang="zh-CN" sz="2400" b="1">
              <a:latin typeface="Lucida Console" pitchFamily="49" charset="0"/>
              <a:ea typeface="楷体_GB2312" pitchFamily="49" charset="-122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9900"/>
                </a:solidFill>
                <a:latin typeface="Lucida Console" pitchFamily="49" charset="0"/>
                <a:ea typeface="楷体_GB2312" pitchFamily="49" charset="-122"/>
              </a:rPr>
              <a:t>           </a:t>
            </a:r>
            <a:r>
              <a:rPr lang="zh-CN" altLang="en-US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语句块</a:t>
            </a:r>
            <a:r>
              <a:rPr lang="en-US" altLang="zh-CN" sz="2400">
                <a:solidFill>
                  <a:srgbClr val="006600"/>
                </a:solidFill>
                <a:latin typeface="Lucida Console" pitchFamily="49" charset="0"/>
                <a:ea typeface="楷体_GB2312" pitchFamily="49" charset="-122"/>
              </a:rPr>
              <a:t>n+1</a:t>
            </a:r>
            <a:r>
              <a:rPr lang="zh-CN" altLang="en-US" sz="2400" b="1">
                <a:solidFill>
                  <a:srgbClr val="FF9900"/>
                </a:solidFill>
                <a:latin typeface="Lucida Console" pitchFamily="49" charset="0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Lucida Console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916238" y="2636838"/>
            <a:ext cx="5184775" cy="15525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break</a:t>
            </a:r>
            <a:r>
              <a:rPr lang="zh-CN" altLang="en-US" sz="2400"/>
              <a:t>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终止程序以下部分的执行，执行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语句的后续语句，若无，将继续执行后续的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子句中的语句块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59225" y="0"/>
            <a:ext cx="5184775" cy="11874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的数据类型可以是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char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short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类型，不允许是浮点数类型和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类型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2051050" y="981075"/>
            <a:ext cx="1873250" cy="57626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779838" y="5734050"/>
            <a:ext cx="5184775" cy="82232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符合条件的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语句后跟的是语句块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而非单条语句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3" grpId="0" animBg="1"/>
      <p:bldP spid="6157" grpId="0" animBg="1"/>
      <p:bldP spid="61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5840413" cy="863600"/>
          </a:xfrm>
        </p:spPr>
        <p:txBody>
          <a:bodyPr/>
          <a:lstStyle/>
          <a:p>
            <a:r>
              <a:rPr lang="zh-CN" altLang="en-US">
                <a:solidFill>
                  <a:srgbClr val="5E381E"/>
                </a:solidFill>
              </a:rPr>
              <a:t>程序结构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7340600" cy="4176713"/>
          </a:xfrm>
        </p:spPr>
        <p:txBody>
          <a:bodyPr/>
          <a:lstStyle/>
          <a:p>
            <a:r>
              <a:rPr lang="zh-CN" altLang="en-US" sz="2800"/>
              <a:t>任何程序有</a:t>
            </a:r>
            <a:r>
              <a:rPr lang="en-US" altLang="zh-CN" sz="2800"/>
              <a:t>3</a:t>
            </a:r>
            <a:r>
              <a:rPr lang="zh-CN" altLang="en-US" sz="2800"/>
              <a:t>种基本的结构：</a:t>
            </a:r>
          </a:p>
          <a:p>
            <a:pPr lvl="1"/>
            <a:r>
              <a:rPr lang="zh-CN" altLang="en-US" sz="2400"/>
              <a:t>顺序结构</a:t>
            </a:r>
          </a:p>
          <a:p>
            <a:pPr lvl="1"/>
            <a:r>
              <a:rPr lang="zh-CN" altLang="en-US" sz="2400"/>
              <a:t>分支结构</a:t>
            </a:r>
          </a:p>
          <a:p>
            <a:pPr lvl="1"/>
            <a:r>
              <a:rPr lang="zh-CN" altLang="en-US" sz="2400"/>
              <a:t>循环结构</a:t>
            </a:r>
          </a:p>
          <a:p>
            <a:r>
              <a:rPr lang="zh-CN" altLang="en-US" sz="2800"/>
              <a:t>顺序结构</a:t>
            </a:r>
          </a:p>
          <a:p>
            <a:pPr lvl="1"/>
            <a:r>
              <a:rPr lang="zh-CN" altLang="en-US" sz="2400"/>
              <a:t>最简单的一种程序结构</a:t>
            </a:r>
          </a:p>
          <a:p>
            <a:pPr lvl="1"/>
            <a:r>
              <a:rPr lang="zh-CN" altLang="en-US" sz="2400"/>
              <a:t>程序按照语句的书写次序顺序执行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88913"/>
            <a:ext cx="8497887" cy="3603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</a:rPr>
              <a:t>【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例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</a:rPr>
              <a:t>3-7</a:t>
            </a:r>
            <a:r>
              <a:rPr lang="en-US" altLang="zh-CN" sz="2200" dirty="0" smtClean="0">
                <a:solidFill>
                  <a:schemeClr val="hlink"/>
                </a:solidFill>
                <a:latin typeface="楷体_GB2312" pitchFamily="49" charset="-122"/>
              </a:rPr>
              <a:t>】</a:t>
            </a:r>
            <a:r>
              <a:rPr lang="zh-CN" altLang="en-US" sz="2200" dirty="0" smtClean="0">
                <a:solidFill>
                  <a:schemeClr val="hlink"/>
                </a:solidFill>
                <a:latin typeface="楷体_GB2312" pitchFamily="49" charset="-122"/>
              </a:rPr>
              <a:t>输入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～</a:t>
            </a:r>
            <a:r>
              <a:rPr lang="en-US" altLang="zh-CN" sz="2200" dirty="0">
                <a:solidFill>
                  <a:schemeClr val="hlink"/>
                </a:solidFill>
                <a:latin typeface="楷体_GB2312" pitchFamily="49" charset="-122"/>
              </a:rPr>
              <a:t>12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</a:rPr>
              <a:t>之间的数字，输出对应的月份的英文名</a:t>
            </a:r>
            <a:endParaRPr lang="zh-CN" altLang="en-US" sz="2200" dirty="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68313" y="549275"/>
            <a:ext cx="8496300" cy="62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/>
              <a:t>import </a:t>
            </a:r>
            <a:r>
              <a:rPr lang="en-US" altLang="zh-CN" sz="2000" b="1" dirty="0" err="1"/>
              <a:t>java.util.Scanner</a:t>
            </a:r>
            <a:r>
              <a:rPr lang="en-US" altLang="zh-CN" sz="2000" b="1" dirty="0"/>
              <a:t>;</a:t>
            </a:r>
            <a:endParaRPr lang="en-US" altLang="zh-CN" sz="2000" dirty="0" smtClean="0"/>
          </a:p>
          <a:p>
            <a:r>
              <a:rPr lang="en-US" altLang="zh-CN" sz="2000" dirty="0" smtClean="0"/>
              <a:t>public</a:t>
            </a:r>
            <a:r>
              <a:rPr lang="en-US" altLang="zh-CN" sz="2000" b="1" dirty="0" smtClean="0"/>
              <a:t> </a:t>
            </a:r>
            <a:r>
              <a:rPr lang="en-US" altLang="zh-CN" sz="2000" dirty="0"/>
              <a:t>class</a:t>
            </a:r>
            <a:r>
              <a:rPr lang="en-US" altLang="zh-CN" sz="2000" b="1" dirty="0"/>
              <a:t> </a:t>
            </a:r>
            <a:r>
              <a:rPr lang="en-US" altLang="zh-CN" sz="2000" dirty="0"/>
              <a:t>Chapter37</a:t>
            </a:r>
            <a:r>
              <a:rPr lang="en-US" altLang="zh-CN" sz="2000" b="1" dirty="0"/>
              <a:t> {</a:t>
            </a:r>
          </a:p>
          <a:p>
            <a:pPr lvl="1"/>
            <a:r>
              <a:rPr lang="en-US" altLang="zh-CN" sz="2000" dirty="0"/>
              <a:t> public</a:t>
            </a:r>
            <a:r>
              <a:rPr lang="en-US" altLang="zh-CN" sz="2000" b="1" dirty="0"/>
              <a:t> </a:t>
            </a:r>
            <a:r>
              <a:rPr lang="en-US" altLang="zh-CN" sz="2000" dirty="0"/>
              <a:t>static</a:t>
            </a:r>
            <a:r>
              <a:rPr lang="en-US" altLang="zh-CN" sz="2000" b="1" dirty="0"/>
              <a:t> </a:t>
            </a:r>
            <a:r>
              <a:rPr lang="en-US" altLang="zh-CN" sz="2000" dirty="0"/>
              <a:t>void</a:t>
            </a:r>
            <a:r>
              <a:rPr lang="en-US" altLang="zh-CN" sz="2000" b="1" dirty="0"/>
              <a:t> </a:t>
            </a:r>
            <a:r>
              <a:rPr lang="en-US" altLang="zh-CN" sz="2000" dirty="0">
                <a:solidFill>
                  <a:srgbClr val="0033CC"/>
                </a:solidFill>
              </a:rPr>
              <a:t>main(String[] </a:t>
            </a:r>
            <a:r>
              <a:rPr lang="en-US" altLang="zh-CN" sz="2000" dirty="0" err="1">
                <a:solidFill>
                  <a:srgbClr val="0033CC"/>
                </a:solidFill>
              </a:rPr>
              <a:t>args</a:t>
            </a:r>
            <a:r>
              <a:rPr lang="en-US" altLang="zh-CN" sz="2000" dirty="0">
                <a:solidFill>
                  <a:srgbClr val="0033CC"/>
                </a:solidFill>
              </a:rPr>
              <a:t>)</a:t>
            </a:r>
            <a:r>
              <a:rPr lang="en-US" altLang="zh-CN" sz="2000" b="1" dirty="0"/>
              <a:t> </a:t>
            </a:r>
            <a:r>
              <a:rPr lang="en-US" altLang="zh-CN" sz="2000" dirty="0" smtClean="0">
                <a:solidFill>
                  <a:srgbClr val="0033CC"/>
                </a:solidFill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33CC"/>
                </a:solidFill>
              </a:rPr>
              <a:t> </a:t>
            </a:r>
            <a:r>
              <a:rPr lang="en-US" altLang="zh-CN" sz="2000" dirty="0" smtClean="0">
                <a:solidFill>
                  <a:srgbClr val="0033CC"/>
                </a:solidFill>
              </a:rPr>
              <a:t>  </a:t>
            </a:r>
            <a:r>
              <a:rPr lang="en-US" altLang="zh-CN" sz="2000" dirty="0"/>
              <a:t>Scanner in=</a:t>
            </a:r>
            <a:r>
              <a:rPr lang="en-US" altLang="zh-CN" sz="2000" b="1" dirty="0"/>
              <a:t>new Scanner(</a:t>
            </a:r>
            <a:r>
              <a:rPr lang="en-US" altLang="zh-CN" sz="2000" b="1" dirty="0" err="1"/>
              <a:t>System.</a:t>
            </a:r>
            <a:r>
              <a:rPr lang="en-US" altLang="zh-CN" sz="2000" b="1" i="1" dirty="0" err="1"/>
              <a:t>in</a:t>
            </a:r>
            <a:r>
              <a:rPr lang="en-US" altLang="zh-CN" sz="2000" b="1" i="1" dirty="0"/>
              <a:t>);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lvl="1"/>
            <a:r>
              <a:rPr lang="en-US" altLang="zh-CN" sz="2000" b="1" dirty="0"/>
              <a:t>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="";</a:t>
            </a:r>
          </a:p>
          <a:p>
            <a:pPr lvl="1"/>
            <a:r>
              <a:rPr lang="en-US" altLang="zh-CN" sz="2000" dirty="0"/>
              <a:t>   </a:t>
            </a:r>
            <a:r>
              <a:rPr lang="en-US" altLang="zh-CN" sz="2000" dirty="0" smtClean="0"/>
              <a:t>switch(</a:t>
            </a:r>
            <a:r>
              <a:rPr lang="en-US" altLang="zh-CN" sz="2000" dirty="0" err="1"/>
              <a:t>in.nextInt</a:t>
            </a:r>
            <a:r>
              <a:rPr lang="en-US" altLang="zh-CN" sz="2000" dirty="0"/>
              <a:t>()</a:t>
            </a:r>
            <a:r>
              <a:rPr lang="en-US" altLang="zh-CN" sz="2000" dirty="0" smtClean="0"/>
              <a:t>){                </a:t>
            </a:r>
            <a:r>
              <a:rPr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根据输入的值进行多选</a:t>
            </a:r>
          </a:p>
          <a:p>
            <a:pPr lvl="1"/>
            <a:r>
              <a:rPr lang="zh-CN" altLang="en-US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1: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January";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2: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February";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3: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March"; 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4: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April"; 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5: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May";   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6: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June";  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7: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July";  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8: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August"; 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9: 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September";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10: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October"; 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11: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November";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case</a:t>
            </a:r>
            <a:r>
              <a:rPr lang="en-US" altLang="zh-CN" sz="2000" b="1" dirty="0"/>
              <a:t> 12: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="</a:t>
            </a:r>
            <a:r>
              <a:rPr lang="en-US" altLang="zh-CN" sz="2000" b="1" dirty="0"/>
              <a:t>December";   </a:t>
            </a:r>
            <a:r>
              <a:rPr lang="en-US" altLang="zh-CN" sz="2000" dirty="0"/>
              <a:t>break</a:t>
            </a:r>
            <a:r>
              <a:rPr lang="en-US" altLang="zh-CN" sz="2000" b="1" dirty="0"/>
              <a:t>;</a:t>
            </a:r>
          </a:p>
          <a:p>
            <a:pPr lvl="1"/>
            <a:r>
              <a:rPr lang="en-US" altLang="zh-CN" sz="2000" b="1" dirty="0"/>
              <a:t>         </a:t>
            </a:r>
            <a:r>
              <a:rPr lang="en-US" altLang="zh-CN" sz="2000" dirty="0"/>
              <a:t>default</a:t>
            </a:r>
            <a:r>
              <a:rPr lang="en-US" altLang="zh-CN" sz="2000" b="1" dirty="0"/>
              <a:t>: </a:t>
            </a:r>
            <a:r>
              <a:rPr lang="en-US" altLang="zh-CN" sz="2000" dirty="0" err="1"/>
              <a:t>str</a:t>
            </a:r>
            <a:r>
              <a:rPr lang="en-US" altLang="zh-CN" sz="2000" dirty="0" smtClean="0"/>
              <a:t>=“</a:t>
            </a:r>
            <a:r>
              <a:rPr lang="en-US" altLang="zh-CN" sz="2000" b="1" dirty="0" smtClean="0"/>
              <a:t>The </a:t>
            </a:r>
            <a:r>
              <a:rPr lang="en-US" altLang="zh-CN" sz="2000" b="1" dirty="0"/>
              <a:t>Input Error</a:t>
            </a:r>
            <a:r>
              <a:rPr lang="en-US" altLang="zh-CN" sz="2000" b="1" dirty="0" smtClean="0"/>
              <a:t>!”</a:t>
            </a:r>
            <a:r>
              <a:rPr lang="en-US" altLang="zh-CN" sz="2000" b="1" dirty="0"/>
              <a:t>;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</a:t>
            </a:r>
            <a:r>
              <a:rPr lang="en-US" altLang="zh-CN" sz="2000" b="1" dirty="0"/>
              <a:t> </a:t>
            </a:r>
            <a:r>
              <a:rPr lang="en-US" altLang="zh-CN" sz="2000" dirty="0" smtClean="0"/>
              <a:t>}}</a:t>
            </a:r>
            <a:endParaRPr lang="en-US" altLang="zh-CN" sz="2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8039100" cy="768350"/>
          </a:xfrm>
        </p:spPr>
        <p:txBody>
          <a:bodyPr/>
          <a:lstStyle/>
          <a:p>
            <a:r>
              <a:rPr lang="zh-CN" altLang="en-US" dirty="0">
                <a:solidFill>
                  <a:srgbClr val="663300"/>
                </a:solidFill>
                <a:latin typeface="隶书" pitchFamily="49" charset="-122"/>
              </a:rPr>
              <a:t>多分支</a:t>
            </a:r>
            <a:r>
              <a:rPr lang="en-US" altLang="zh-CN" dirty="0">
                <a:solidFill>
                  <a:srgbClr val="663300"/>
                </a:solidFill>
                <a:latin typeface="隶书" pitchFamily="49" charset="-122"/>
              </a:rPr>
              <a:t>Demo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42486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3-8】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将百分制成绩转化为优秀、良好、中等、及格和不及格的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级制成绩。  标准为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优秀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90-100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良好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80-89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70-79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及格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  60-69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不及格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  60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分以下  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23850" y="4076700"/>
            <a:ext cx="8280400" cy="1619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25000"/>
              </a:spcBef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多分支结构总结：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if-else if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可实现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switch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语句所有的功能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if-else if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可以基于一个范围内的值或一个条件选择不同的操作，但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语句当中的每个常量都必须对应一个单值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8039100" cy="768350"/>
          </a:xfrm>
        </p:spPr>
        <p:txBody>
          <a:bodyPr/>
          <a:lstStyle/>
          <a:p>
            <a:r>
              <a:rPr lang="zh-CN" altLang="en-US" dirty="0">
                <a:solidFill>
                  <a:srgbClr val="663300"/>
                </a:solidFill>
                <a:latin typeface="隶书" pitchFamily="49" charset="-122"/>
              </a:rPr>
              <a:t>多分支</a:t>
            </a:r>
            <a:r>
              <a:rPr lang="en-US" altLang="zh-CN" dirty="0">
                <a:solidFill>
                  <a:srgbClr val="663300"/>
                </a:solidFill>
                <a:latin typeface="隶书" pitchFamily="49" charset="-122"/>
              </a:rPr>
              <a:t>Demo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8424863" cy="483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/>
              <a:t>public class T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a=2,b=6;</a:t>
            </a:r>
          </a:p>
          <a:p>
            <a:r>
              <a:rPr lang="en-US" altLang="zh-CN" sz="2400" b="1" dirty="0"/>
              <a:t>switch (a+3){</a:t>
            </a:r>
          </a:p>
          <a:p>
            <a:r>
              <a:rPr lang="en-US" altLang="zh-CN" sz="2400" b="1" dirty="0" smtClean="0"/>
              <a:t>     case </a:t>
            </a:r>
            <a:r>
              <a:rPr lang="en-US" altLang="zh-CN" sz="2400" b="1" dirty="0"/>
              <a:t>5:switch (b){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         </a:t>
            </a:r>
            <a:r>
              <a:rPr lang="en-US" altLang="zh-CN" sz="2400" b="1" dirty="0" err="1" smtClean="0"/>
              <a:t>default:a</a:t>
            </a:r>
            <a:r>
              <a:rPr lang="en-US" altLang="zh-CN" sz="2400" b="1" dirty="0" smtClean="0"/>
              <a:t>=a-2</a:t>
            </a:r>
            <a:r>
              <a:rPr lang="en-US" altLang="zh-CN" sz="2400" b="1" dirty="0"/>
              <a:t>;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smtClean="0"/>
              <a:t>            </a:t>
            </a:r>
            <a:r>
              <a:rPr lang="en-US" altLang="zh-CN" sz="2400" b="1" dirty="0"/>
              <a:t>case 6:a=a+2</a:t>
            </a:r>
            <a:r>
              <a:rPr lang="en-US" altLang="zh-CN" sz="2400" b="1" dirty="0" smtClean="0"/>
              <a:t>; break</a:t>
            </a:r>
            <a:r>
              <a:rPr lang="en-US" altLang="zh-CN" sz="2400" b="1" dirty="0"/>
              <a:t>;}</a:t>
            </a:r>
          </a:p>
          <a:p>
            <a:r>
              <a:rPr lang="en-US" altLang="zh-CN" sz="2400" b="1" dirty="0" smtClean="0"/>
              <a:t>      </a:t>
            </a:r>
            <a:r>
              <a:rPr lang="en-US" altLang="zh-CN" sz="2400" b="1" dirty="0" err="1" smtClean="0"/>
              <a:t>default:a</a:t>
            </a:r>
            <a:r>
              <a:rPr lang="en-US" altLang="zh-CN" sz="2400" b="1" dirty="0" smtClean="0"/>
              <a:t>=a*2</a:t>
            </a:r>
            <a:r>
              <a:rPr lang="en-US" altLang="zh-CN" sz="2400" b="1" dirty="0"/>
              <a:t>;</a:t>
            </a:r>
          </a:p>
          <a:p>
            <a:r>
              <a:rPr lang="en-US" altLang="zh-CN" sz="2400" dirty="0" smtClean="0"/>
              <a:t>     }</a:t>
            </a:r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(a);</a:t>
            </a:r>
          </a:p>
          <a:p>
            <a:r>
              <a:rPr lang="en-US" altLang="zh-CN" sz="2400" dirty="0" smtClean="0"/>
              <a:t>    }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pPr lvl="1"/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3717032"/>
            <a:ext cx="1728192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输出结果：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4860032" y="3573016"/>
            <a:ext cx="144016" cy="43204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35730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} </a:t>
            </a:r>
            <a:endParaRPr lang="zh-CN" alt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56176" y="4221088"/>
            <a:ext cx="1728192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333375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5B361D"/>
                </a:solidFill>
              </a:rPr>
              <a:t>循环结构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3276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latin typeface="楷体_GB2312" pitchFamily="49" charset="-122"/>
              </a:rPr>
              <a:t>循环语句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>
                <a:latin typeface="楷体_GB2312" pitchFamily="49" charset="-122"/>
              </a:rPr>
              <a:t>在一定条件下，反复执行一段程序代码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>
                <a:latin typeface="楷体_GB2312" pitchFamily="49" charset="-122"/>
              </a:rPr>
              <a:t>被反复执行的程序代码称为循环体。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latin typeface="楷体_GB2312" pitchFamily="49" charset="-122"/>
              </a:rPr>
              <a:t>循环有两种类型：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>
                <a:latin typeface="楷体_GB2312" pitchFamily="49" charset="-122"/>
              </a:rPr>
              <a:t>计数控制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sz="1800" dirty="0">
                <a:latin typeface="楷体_GB2312" pitchFamily="49" charset="-122"/>
              </a:rPr>
              <a:t>控制累计执行循环体的次数，次数到则结束循环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sz="1800" dirty="0">
                <a:latin typeface="楷体_GB2312" pitchFamily="49" charset="-122"/>
              </a:rPr>
              <a:t>如</a:t>
            </a:r>
            <a:r>
              <a:rPr lang="en-US" altLang="zh-CN" sz="1800" dirty="0">
                <a:latin typeface="楷体_GB2312" pitchFamily="49" charset="-122"/>
              </a:rPr>
              <a:t>1+2+3+</a:t>
            </a:r>
            <a:r>
              <a:rPr lang="en-US" altLang="zh-CN" sz="1800" dirty="0">
                <a:latin typeface="Arial"/>
              </a:rPr>
              <a:t>…</a:t>
            </a:r>
            <a:r>
              <a:rPr lang="en-US" altLang="zh-CN" sz="1800" dirty="0">
                <a:latin typeface="楷体_GB2312" pitchFamily="49" charset="-122"/>
              </a:rPr>
              <a:t>+100</a:t>
            </a:r>
            <a:r>
              <a:rPr lang="zh-CN" altLang="en-US" sz="1800" dirty="0">
                <a:latin typeface="楷体_GB2312" pitchFamily="49" charset="-122"/>
              </a:rPr>
              <a:t>或</a:t>
            </a:r>
            <a:r>
              <a:rPr lang="en-US" altLang="zh-CN" sz="1800" dirty="0">
                <a:latin typeface="楷体_GB2312" pitchFamily="49" charset="-122"/>
              </a:rPr>
              <a:t>98+96+94+</a:t>
            </a:r>
            <a:r>
              <a:rPr lang="en-US" altLang="zh-CN" sz="1800" dirty="0">
                <a:latin typeface="Arial"/>
              </a:rPr>
              <a:t>…</a:t>
            </a:r>
            <a:r>
              <a:rPr lang="en-US" altLang="zh-CN" sz="1800" dirty="0">
                <a:latin typeface="楷体_GB2312" pitchFamily="49" charset="-122"/>
              </a:rPr>
              <a:t>+4+2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dirty="0">
                <a:latin typeface="楷体_GB2312" pitchFamily="49" charset="-122"/>
              </a:rPr>
              <a:t>事态控制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sz="1800" dirty="0">
                <a:latin typeface="楷体_GB2312" pitchFamily="49" charset="-122"/>
              </a:rPr>
              <a:t>由某些条件决定循环结束。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zh-CN" altLang="en-US" sz="1800" dirty="0">
                <a:latin typeface="楷体_GB2312" pitchFamily="49" charset="-122"/>
              </a:rPr>
              <a:t>如计算一系列正整数之和，遇负数停止循环。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dirty="0">
                <a:latin typeface="楷体_GB2312" pitchFamily="49" charset="-122"/>
              </a:rPr>
              <a:t>Java</a:t>
            </a:r>
            <a:r>
              <a:rPr lang="zh-CN" altLang="en-US" sz="2400" dirty="0">
                <a:latin typeface="楷体_GB2312" pitchFamily="49" charset="-122"/>
              </a:rPr>
              <a:t>提供的循环语句有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dirty="0" smtClean="0">
                <a:latin typeface="楷体_GB2312" pitchFamily="49" charset="-122"/>
              </a:rPr>
              <a:t>for</a:t>
            </a:r>
            <a:r>
              <a:rPr lang="zh-CN" altLang="en-US" sz="2200" dirty="0" smtClean="0">
                <a:latin typeface="楷体_GB2312" pitchFamily="49" charset="-122"/>
              </a:rPr>
              <a:t>语句（多用于计数控制）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dirty="0" smtClean="0">
                <a:latin typeface="楷体_GB2312" pitchFamily="49" charset="-122"/>
              </a:rPr>
              <a:t>while</a:t>
            </a:r>
            <a:r>
              <a:rPr lang="zh-CN" altLang="en-US" sz="2200" dirty="0">
                <a:latin typeface="楷体_GB2312" pitchFamily="49" charset="-122"/>
              </a:rPr>
              <a:t>语句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200" dirty="0">
                <a:latin typeface="楷体_GB2312" pitchFamily="49" charset="-122"/>
              </a:rPr>
              <a:t>do</a:t>
            </a:r>
            <a:r>
              <a:rPr lang="en-US" altLang="zh-CN" sz="2200" dirty="0">
                <a:latin typeface="Arial"/>
              </a:rPr>
              <a:t>…</a:t>
            </a:r>
            <a:r>
              <a:rPr lang="en-US" altLang="zh-CN" sz="2200" dirty="0">
                <a:latin typeface="楷体_GB2312" pitchFamily="49" charset="-122"/>
              </a:rPr>
              <a:t>while</a:t>
            </a:r>
            <a:r>
              <a:rPr lang="zh-CN" altLang="en-US" sz="2200" dirty="0" smtClean="0">
                <a:latin typeface="楷体_GB2312" pitchFamily="49" charset="-122"/>
              </a:rPr>
              <a:t>语句</a:t>
            </a:r>
            <a:endParaRPr lang="zh-CN" altLang="en-US" sz="2200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3176588" cy="792163"/>
          </a:xfrm>
        </p:spPr>
        <p:txBody>
          <a:bodyPr/>
          <a:lstStyle/>
          <a:p>
            <a:r>
              <a:rPr lang="en-US" altLang="zh-CN" dirty="0">
                <a:solidFill>
                  <a:srgbClr val="5E381E"/>
                </a:solidFill>
                <a:latin typeface="隶书" pitchFamily="49" charset="-122"/>
              </a:rPr>
              <a:t>for</a:t>
            </a:r>
            <a:r>
              <a:rPr lang="zh-CN" altLang="en-US" dirty="0">
                <a:solidFill>
                  <a:srgbClr val="5E381E"/>
                </a:solidFill>
                <a:latin typeface="隶书" pitchFamily="49" charset="-122"/>
              </a:rPr>
              <a:t>语句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73238"/>
            <a:ext cx="7704138" cy="47244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Lucida Console" pitchFamily="49" charset="0"/>
              </a:rPr>
              <a:t>for</a:t>
            </a:r>
            <a:r>
              <a:rPr lang="en-US" altLang="zh-CN" sz="2400" dirty="0">
                <a:solidFill>
                  <a:schemeClr val="hlink"/>
                </a:solidFill>
                <a:latin typeface="Lucida Console" pitchFamily="49" charset="0"/>
              </a:rPr>
              <a:t>(Exp1;Exp2;Exp3)</a:t>
            </a:r>
            <a:endParaRPr lang="en-US" altLang="zh-CN" sz="2400" dirty="0">
              <a:latin typeface="Lucida Console" pitchFamily="49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Lucida Console" pitchFamily="49" charset="0"/>
              </a:rPr>
              <a:t>  </a:t>
            </a:r>
            <a:r>
              <a:rPr lang="zh-CN" altLang="en-US" sz="2400" dirty="0">
                <a:latin typeface="Lucida Console" pitchFamily="49" charset="0"/>
              </a:rPr>
              <a:t>循环体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Lucida Console" pitchFamily="49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Lucida Console" pitchFamily="49" charset="0"/>
              </a:rPr>
              <a:t>Exp1,Exp2,Exp3</a:t>
            </a:r>
            <a:r>
              <a:rPr lang="zh-CN" altLang="en-US" sz="2400" dirty="0">
                <a:latin typeface="Lucida Console" pitchFamily="49" charset="0"/>
              </a:rPr>
              <a:t>指表达式</a:t>
            </a:r>
            <a:r>
              <a:rPr lang="en-US" altLang="zh-CN" sz="2400" dirty="0">
                <a:latin typeface="Lucida Console" pitchFamily="49" charset="0"/>
              </a:rPr>
              <a:t>1</a:t>
            </a:r>
            <a:r>
              <a:rPr lang="zh-CN" altLang="en-US" sz="2400" dirty="0">
                <a:latin typeface="Lucida Console" pitchFamily="49" charset="0"/>
              </a:rPr>
              <a:t>、</a:t>
            </a:r>
            <a:r>
              <a:rPr lang="en-US" altLang="zh-CN" sz="2400" dirty="0">
                <a:latin typeface="Lucida Console" pitchFamily="49" charset="0"/>
              </a:rPr>
              <a:t>2</a:t>
            </a:r>
            <a:r>
              <a:rPr lang="zh-CN" altLang="en-US" sz="2400" dirty="0">
                <a:latin typeface="Lucida Console" pitchFamily="49" charset="0"/>
              </a:rPr>
              <a:t>、</a:t>
            </a:r>
            <a:r>
              <a:rPr lang="en-US" altLang="zh-CN" sz="2400" dirty="0">
                <a:latin typeface="Lucida Console" pitchFamily="49" charset="0"/>
              </a:rPr>
              <a:t>3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Lucida Console" pitchFamily="49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Lucida Console" pitchFamily="49" charset="0"/>
              </a:rPr>
              <a:t>执行过程</a:t>
            </a:r>
          </a:p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sz="2400" dirty="0"/>
              <a:t>执行</a:t>
            </a:r>
            <a:r>
              <a:rPr lang="en-US" altLang="zh-CN" sz="2400" dirty="0"/>
              <a:t>Exp1</a:t>
            </a:r>
            <a:r>
              <a:rPr lang="zh-CN" altLang="en-US" sz="2400" dirty="0"/>
              <a:t>，给循环变量（及其它变量）赋初值；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/>
              <a:t>计算</a:t>
            </a:r>
            <a:r>
              <a:rPr lang="en-US" altLang="zh-CN" sz="2400" dirty="0"/>
              <a:t>Exp2</a:t>
            </a:r>
            <a:r>
              <a:rPr lang="zh-CN" altLang="en-US" sz="2400" dirty="0"/>
              <a:t>的值，若</a:t>
            </a:r>
            <a:r>
              <a:rPr lang="en-US" altLang="zh-CN" sz="2400" dirty="0"/>
              <a:t>true</a:t>
            </a:r>
            <a:r>
              <a:rPr lang="zh-CN" altLang="en-US" sz="2400" dirty="0"/>
              <a:t>，执行循环体中的语句；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/>
              <a:t>执行</a:t>
            </a:r>
            <a:r>
              <a:rPr lang="en-US" altLang="zh-CN" sz="2400" dirty="0"/>
              <a:t>Exp3</a:t>
            </a:r>
            <a:r>
              <a:rPr lang="zh-CN" altLang="en-US" sz="2400" dirty="0"/>
              <a:t>，修改循环变量的值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/>
              <a:t>重复计算</a:t>
            </a:r>
            <a:r>
              <a:rPr lang="en-US" altLang="zh-CN" sz="2400" dirty="0"/>
              <a:t>Exp2</a:t>
            </a:r>
            <a:r>
              <a:rPr lang="zh-CN" altLang="en-US" sz="2400" dirty="0"/>
              <a:t>的值，若</a:t>
            </a:r>
            <a:r>
              <a:rPr lang="en-US" altLang="zh-CN" sz="2400" dirty="0"/>
              <a:t>true</a:t>
            </a:r>
            <a:r>
              <a:rPr lang="zh-CN" altLang="en-US" sz="2400" dirty="0"/>
              <a:t>，执行循环体，直到</a:t>
            </a:r>
            <a:r>
              <a:rPr lang="en-US" altLang="zh-CN" sz="2400" dirty="0"/>
              <a:t>Exp2</a:t>
            </a:r>
            <a:r>
              <a:rPr lang="zh-CN" altLang="en-US" sz="2400" dirty="0"/>
              <a:t>的值为</a:t>
            </a:r>
            <a:r>
              <a:rPr lang="en-US" altLang="zh-CN" sz="2400" dirty="0" smtClean="0"/>
              <a:t>false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sz="2400" i="1" u="sng" dirty="0" smtClean="0">
                <a:solidFill>
                  <a:srgbClr val="FF00FF"/>
                </a:solidFill>
              </a:rPr>
              <a:t>注意：循环体中的语句如是多条，必须用花括号括起来</a:t>
            </a:r>
            <a:endParaRPr lang="en-US" altLang="zh-CN" sz="2400" i="1" u="sng" dirty="0">
              <a:solidFill>
                <a:srgbClr val="FF00FF"/>
              </a:solidFill>
            </a:endParaRP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5508625" y="0"/>
            <a:ext cx="3457575" cy="4392613"/>
            <a:chOff x="3424" y="210"/>
            <a:chExt cx="2178" cy="2903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604" y="1298"/>
              <a:ext cx="34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en-US" altLang="zh-CN" b="1" noProof="1">
                  <a:latin typeface="Times New Roman" pitchFamily="18" charset="0"/>
                </a:rPr>
                <a:t>rue</a:t>
              </a: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4468" y="210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787" y="436"/>
              <a:ext cx="136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Exp 1</a:t>
              </a:r>
              <a:endParaRPr lang="en-US" altLang="zh-CN" sz="2400" b="1" noProof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4468" y="663"/>
              <a:ext cx="0" cy="2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3651" y="890"/>
              <a:ext cx="1587" cy="41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altLang="zh-CN" sz="2000" b="1">
                  <a:solidFill>
                    <a:srgbClr val="0033CC"/>
                  </a:solidFill>
                </a:rPr>
                <a:t>Exp</a:t>
              </a:r>
              <a:r>
                <a:rPr lang="en-US" altLang="zh-CN" sz="2800" b="1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endParaRPr lang="zh-CN" sz="2400" b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4468" y="1298"/>
              <a:ext cx="0" cy="3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833" y="2205"/>
              <a:ext cx="1315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altLang="zh-CN" sz="2000" b="1">
                  <a:solidFill>
                    <a:srgbClr val="0033CC"/>
                  </a:solidFill>
                </a:rPr>
                <a:t>Exp</a:t>
              </a:r>
              <a:r>
                <a:rPr lang="en-US" altLang="zh-CN" sz="2800" b="1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3</a:t>
              </a:r>
              <a:endParaRPr lang="en-US" altLang="zh-CN" sz="2400" b="1" noProof="1">
                <a:solidFill>
                  <a:srgbClr val="0033CC"/>
                </a:solidFill>
                <a:latin typeface="Times New Roman" pitchFamily="18" charset="0"/>
              </a:endParaRPr>
            </a:p>
            <a:p>
              <a:pPr algn="ctr" eaLnBrk="0" hangingPunct="0"/>
              <a:endParaRPr lang="en-US" altLang="zh-CN" sz="900">
                <a:latin typeface="Times New Roman" pitchFamily="18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15" y="845"/>
              <a:ext cx="31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latin typeface="Times New Roman" pitchFamily="18" charset="0"/>
                </a:rPr>
                <a:t>f</a:t>
              </a:r>
              <a:r>
                <a:rPr lang="en-US" altLang="zh-CN" b="1" noProof="1">
                  <a:latin typeface="Times New Roman" pitchFamily="18" charset="0"/>
                </a:rPr>
                <a:t>alse</a:t>
              </a:r>
            </a:p>
            <a:p>
              <a:pPr algn="just" eaLnBrk="0" hangingPunct="0"/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833" y="1616"/>
              <a:ext cx="1315" cy="36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zh-CN" sz="2400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4513" y="1979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424" y="1108"/>
              <a:ext cx="203" cy="1778"/>
            </a:xfrm>
            <a:custGeom>
              <a:avLst/>
              <a:gdLst/>
              <a:ahLst/>
              <a:cxnLst>
                <a:cxn ang="0">
                  <a:pos x="540" y="0"/>
                </a:cxn>
                <a:cxn ang="0">
                  <a:pos x="0" y="0"/>
                </a:cxn>
                <a:cxn ang="0">
                  <a:pos x="0" y="1872"/>
                </a:cxn>
              </a:cxnLst>
              <a:rect l="0" t="0" r="r" b="b"/>
              <a:pathLst>
                <a:path w="540" h="1872">
                  <a:moveTo>
                    <a:pt x="540" y="0"/>
                  </a:moveTo>
                  <a:lnTo>
                    <a:pt x="0" y="0"/>
                  </a:lnTo>
                  <a:lnTo>
                    <a:pt x="0" y="187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58" name="Group 18"/>
            <p:cNvGrpSpPr>
              <a:grpSpLocks/>
            </p:cNvGrpSpPr>
            <p:nvPr/>
          </p:nvGrpSpPr>
          <p:grpSpPr bwMode="auto">
            <a:xfrm>
              <a:off x="4492" y="754"/>
              <a:ext cx="1110" cy="1996"/>
              <a:chOff x="4492" y="754"/>
              <a:chExt cx="1110" cy="1996"/>
            </a:xfrm>
          </p:grpSpPr>
          <p:sp>
            <p:nvSpPr>
              <p:cNvPr id="10254" name="Freeform 14"/>
              <p:cNvSpPr>
                <a:spLocks/>
              </p:cNvSpPr>
              <p:nvPr/>
            </p:nvSpPr>
            <p:spPr bwMode="auto">
              <a:xfrm>
                <a:off x="4492" y="754"/>
                <a:ext cx="1110" cy="1996"/>
              </a:xfrm>
              <a:custGeom>
                <a:avLst/>
                <a:gdLst/>
                <a:ahLst/>
                <a:cxnLst>
                  <a:cxn ang="0">
                    <a:pos x="900" y="2964"/>
                  </a:cxn>
                  <a:cxn ang="0">
                    <a:pos x="1440" y="2964"/>
                  </a:cxn>
                  <a:cxn ang="0">
                    <a:pos x="1440" y="0"/>
                  </a:cxn>
                  <a:cxn ang="0">
                    <a:pos x="0" y="0"/>
                  </a:cxn>
                </a:cxnLst>
                <a:rect l="0" t="0" r="r" b="b"/>
                <a:pathLst>
                  <a:path w="1440" h="2964">
                    <a:moveTo>
                      <a:pt x="900" y="2964"/>
                    </a:moveTo>
                    <a:lnTo>
                      <a:pt x="1440" y="2964"/>
                    </a:lnTo>
                    <a:lnTo>
                      <a:pt x="1440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4513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4513" y="2750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10261" name="Group 21"/>
            <p:cNvGrpSpPr>
              <a:grpSpLocks/>
            </p:cNvGrpSpPr>
            <p:nvPr/>
          </p:nvGrpSpPr>
          <p:grpSpPr bwMode="auto">
            <a:xfrm>
              <a:off x="3424" y="2886"/>
              <a:ext cx="1043" cy="227"/>
              <a:chOff x="3470" y="2840"/>
              <a:chExt cx="1043" cy="227"/>
            </a:xfrm>
          </p:grpSpPr>
          <p:sp>
            <p:nvSpPr>
              <p:cNvPr id="10259" name="Line 19"/>
              <p:cNvSpPr>
                <a:spLocks noChangeShapeType="1"/>
              </p:cNvSpPr>
              <p:nvPr/>
            </p:nvSpPr>
            <p:spPr bwMode="auto">
              <a:xfrm>
                <a:off x="3470" y="2840"/>
                <a:ext cx="10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>
                <a:off x="4513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5192712" cy="1079500"/>
          </a:xfrm>
        </p:spPr>
        <p:txBody>
          <a:bodyPr/>
          <a:lstStyle/>
          <a:p>
            <a:r>
              <a:rPr lang="en-US" altLang="zh-CN" dirty="0">
                <a:solidFill>
                  <a:srgbClr val="5E381E"/>
                </a:solidFill>
                <a:latin typeface="隶书" pitchFamily="49" charset="-122"/>
              </a:rPr>
              <a:t>for</a:t>
            </a:r>
            <a:r>
              <a:rPr lang="zh-CN" altLang="en-US" dirty="0">
                <a:solidFill>
                  <a:srgbClr val="5E381E"/>
                </a:solidFill>
                <a:latin typeface="隶书" pitchFamily="49" charset="-122"/>
              </a:rPr>
              <a:t>语句示例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752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示例</a:t>
            </a:r>
            <a:r>
              <a:rPr lang="en-US" altLang="zh-CN" sz="2400" dirty="0">
                <a:solidFill>
                  <a:schemeClr val="hlink"/>
                </a:solidFill>
              </a:rPr>
              <a:t>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=0,s=0;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=1;i&gt;10;i++)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s++;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System.</a:t>
            </a:r>
            <a:r>
              <a:rPr lang="en-US" altLang="zh-CN" sz="2400" i="1" dirty="0" err="1"/>
              <a:t>out</a:t>
            </a:r>
            <a:r>
              <a:rPr lang="en-US" altLang="zh-CN" sz="2400" dirty="0" err="1"/>
              <a:t>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="+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+",s="+s);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示例</a:t>
            </a:r>
            <a:r>
              <a:rPr lang="en-US" altLang="zh-CN" sz="2400" dirty="0">
                <a:solidFill>
                  <a:schemeClr val="hlink"/>
                </a:solidFill>
              </a:rPr>
              <a:t>2: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=0,s=0;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=1;i&lt;10;i++)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s++;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System.</a:t>
            </a:r>
            <a:r>
              <a:rPr lang="en-US" altLang="zh-CN" sz="2400" i="1" dirty="0" err="1"/>
              <a:t>out</a:t>
            </a:r>
            <a:r>
              <a:rPr lang="en-US" altLang="zh-CN" sz="2400" dirty="0" err="1"/>
              <a:t>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="+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+",s="+s);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940425" y="1844675"/>
            <a:ext cx="2160588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执行结果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en-US" altLang="zh-CN" sz="2400" b="1"/>
              <a:t>i=1,s=0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011863" y="4581525"/>
            <a:ext cx="2160587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执行结果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en-US" altLang="en-US" sz="2400" b="1"/>
              <a:t>i=10,s=9</a:t>
            </a:r>
            <a:endParaRPr lang="en-US" altLang="zh-CN" sz="24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008063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循环控制</a:t>
            </a:r>
            <a:r>
              <a:rPr lang="en-US" altLang="zh-CN" dirty="0">
                <a:latin typeface="隶书" pitchFamily="49" charset="-122"/>
              </a:rPr>
              <a:t>Demo1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0825" y="1592263"/>
            <a:ext cx="8351838" cy="1771650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3-9】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10!  10!=1*2*3*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*10</a:t>
            </a:r>
            <a:endParaRPr lang="en-US" altLang="zh-CN" sz="24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3-10】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之间的奇数和与偶数和</a:t>
            </a:r>
          </a:p>
          <a:p>
            <a:pPr>
              <a:spcBef>
                <a:spcPct val="3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3-3】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输入一个正整数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，输出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2/1+3/2+5/3+8/5 +...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项之和，保留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位小数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不足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位时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不必用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填满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   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39750" y="3500438"/>
            <a:ext cx="6337300" cy="13382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该序列从第</a:t>
            </a:r>
            <a:r>
              <a:rPr lang="en-US" altLang="zh-CN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项起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每一项的分子是前一项分子与分母的和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分母是前一项的分子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008063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循环控制</a:t>
            </a:r>
            <a:r>
              <a:rPr lang="en-US" altLang="zh-CN" dirty="0">
                <a:latin typeface="隶书" pitchFamily="49" charset="-122"/>
              </a:rPr>
              <a:t>Demo2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424863" cy="2209800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ea typeface="楷体_GB2312" pitchFamily="49" charset="-122"/>
              </a:rPr>
              <a:t>【</a:t>
            </a:r>
            <a:r>
              <a:rPr kumimoji="1" lang="zh-CN" altLang="en-US" sz="2400" b="1">
                <a:ea typeface="楷体_GB2312" pitchFamily="49" charset="-122"/>
              </a:rPr>
              <a:t>例</a:t>
            </a:r>
            <a:r>
              <a:rPr kumimoji="1" lang="en-US" altLang="zh-CN" sz="2400" b="1">
                <a:ea typeface="楷体_GB2312" pitchFamily="49" charset="-122"/>
              </a:rPr>
              <a:t>3-13】</a:t>
            </a:r>
            <a:r>
              <a:rPr kumimoji="1" lang="zh-CN" altLang="en-US" sz="2400" b="1">
                <a:ea typeface="楷体_GB2312" pitchFamily="49" charset="-122"/>
              </a:rPr>
              <a:t>计算</a:t>
            </a:r>
            <a:r>
              <a:rPr kumimoji="1" lang="en-US" altLang="zh-CN" sz="2400" b="1">
                <a:ea typeface="楷体_GB2312" pitchFamily="49" charset="-122"/>
              </a:rPr>
              <a:t>Fibonacci</a:t>
            </a:r>
            <a:r>
              <a:rPr kumimoji="1" lang="zh-CN" altLang="en-US" sz="2400" b="1">
                <a:ea typeface="楷体_GB2312" pitchFamily="49" charset="-122"/>
              </a:rPr>
              <a:t>数列中的前</a:t>
            </a:r>
            <a:r>
              <a:rPr kumimoji="1" lang="en-US" altLang="zh-CN" sz="2400" b="1">
                <a:ea typeface="楷体_GB2312" pitchFamily="49" charset="-122"/>
              </a:rPr>
              <a:t>20</a:t>
            </a:r>
            <a:r>
              <a:rPr kumimoji="1" lang="zh-CN" altLang="en-US" sz="2400" b="1">
                <a:ea typeface="楷体_GB2312" pitchFamily="49" charset="-122"/>
              </a:rPr>
              <a:t>项。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chemeClr val="hlink"/>
                </a:solidFill>
                <a:ea typeface="楷体_GB2312" pitchFamily="49" charset="-122"/>
              </a:rPr>
              <a:t>Fibonacci</a:t>
            </a:r>
            <a:r>
              <a:rPr kumimoji="1" lang="zh-CN" altLang="en-US" sz="2400" b="1">
                <a:solidFill>
                  <a:schemeClr val="hlink"/>
                </a:solidFill>
                <a:ea typeface="楷体_GB2312" pitchFamily="49" charset="-122"/>
              </a:rPr>
              <a:t>数列</a:t>
            </a:r>
            <a:r>
              <a:rPr kumimoji="1" lang="zh-CN" altLang="en-US" sz="2400" b="1">
                <a:ea typeface="楷体_GB2312" pitchFamily="49" charset="-122"/>
              </a:rPr>
              <a:t>：前两项是</a:t>
            </a:r>
            <a:r>
              <a:rPr kumimoji="1" lang="en-US" altLang="zh-CN" sz="2400" b="1">
                <a:ea typeface="楷体_GB2312" pitchFamily="49" charset="-122"/>
              </a:rPr>
              <a:t>1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1</a:t>
            </a:r>
            <a:r>
              <a:rPr kumimoji="1" lang="zh-CN" altLang="en-US" sz="2400" b="1">
                <a:ea typeface="楷体_GB2312" pitchFamily="49" charset="-122"/>
              </a:rPr>
              <a:t>，第三项是前二项之和，以后每一项都是前二项之和。即为：</a:t>
            </a:r>
            <a:r>
              <a:rPr kumimoji="1" lang="en-US" altLang="zh-CN" sz="2400" b="1">
                <a:ea typeface="楷体_GB2312" pitchFamily="49" charset="-122"/>
              </a:rPr>
              <a:t>1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1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2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3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5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8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13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21</a:t>
            </a:r>
            <a:r>
              <a:rPr kumimoji="1" lang="zh-CN" altLang="en-US" sz="2400" b="1">
                <a:ea typeface="楷体_GB2312" pitchFamily="49" charset="-122"/>
              </a:rPr>
              <a:t>、</a:t>
            </a:r>
            <a:r>
              <a:rPr kumimoji="1" lang="en-US" altLang="zh-CN" sz="2400" b="1">
                <a:ea typeface="楷体_GB2312" pitchFamily="49" charset="-122"/>
              </a:rPr>
              <a:t>34……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【</a:t>
            </a:r>
            <a:r>
              <a:rPr kumimoji="1" lang="zh-CN" altLang="en-US" sz="2400" b="1">
                <a:ea typeface="楷体_GB2312" pitchFamily="49" charset="-122"/>
              </a:rPr>
              <a:t>例</a:t>
            </a:r>
            <a:r>
              <a:rPr kumimoji="1" lang="en-US" altLang="zh-CN" sz="2400" b="1">
                <a:ea typeface="楷体_GB2312" pitchFamily="49" charset="-122"/>
              </a:rPr>
              <a:t>3-14】</a:t>
            </a:r>
            <a:r>
              <a:rPr kumimoji="1" lang="zh-CN" altLang="en-US" sz="2400" b="1">
                <a:ea typeface="楷体_GB2312" pitchFamily="49" charset="-122"/>
              </a:rPr>
              <a:t>判断素数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9750" y="3933825"/>
            <a:ext cx="7993063" cy="23749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素数是除了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及自身外，不能被其它数整除的自然数。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对于一个自然数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2-(k-1)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之间的每个整数进行相除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如果没有一个能被整除，则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是素数；否则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不是素数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是最小素数，负数、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都不是素数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/>
      <p:bldP spid="921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76250"/>
            <a:ext cx="7772400" cy="863600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while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</a:t>
            </a:r>
            <a:r>
              <a:rPr lang="zh-CN" altLang="en-US" dirty="0"/>
              <a:t> 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316913" cy="50403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Arial Black" pitchFamily="34" charset="0"/>
                <a:cs typeface="Courier New" pitchFamily="49" charset="0"/>
              </a:rPr>
              <a:t>语句格式：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Arial Black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latin typeface="Lucida Console" pitchFamily="49" charset="0"/>
                <a:cs typeface="Courier New" pitchFamily="49" charset="0"/>
              </a:rPr>
              <a:t>while</a:t>
            </a:r>
            <a:r>
              <a:rPr lang="zh-CN" altLang="en-US" sz="2800" dirty="0">
                <a:latin typeface="Lucida Console" pitchFamily="49" charset="0"/>
              </a:rPr>
              <a:t>（</a:t>
            </a:r>
            <a:r>
              <a:rPr lang="zh-CN" altLang="en-US" sz="2800" dirty="0">
                <a:solidFill>
                  <a:schemeClr val="hlink"/>
                </a:solidFill>
                <a:latin typeface="Lucida Console" pitchFamily="49" charset="0"/>
              </a:rPr>
              <a:t>布尔表达式</a:t>
            </a:r>
            <a:r>
              <a:rPr lang="zh-CN" altLang="en-US" sz="2800" dirty="0">
                <a:latin typeface="Lucida Console" pitchFamily="49" charset="0"/>
              </a:rPr>
              <a:t>）</a:t>
            </a:r>
            <a:endParaRPr lang="zh-CN" altLang="en-US" sz="2800" dirty="0">
              <a:latin typeface="Lucida Console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Lucida Console" pitchFamily="49" charset="0"/>
                <a:cs typeface="Courier New" pitchFamily="49" charset="0"/>
              </a:rPr>
              <a:t>     </a:t>
            </a:r>
            <a:r>
              <a:rPr lang="zh-CN" altLang="en-US" sz="2800" dirty="0">
                <a:solidFill>
                  <a:srgbClr val="0000CC"/>
                </a:solidFill>
                <a:latin typeface="Lucida Console" pitchFamily="49" charset="0"/>
              </a:rPr>
              <a:t>循环体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Lucida Console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Lucida Console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solidFill>
                <a:schemeClr val="hlink"/>
              </a:solidFill>
            </a:endParaRP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 dirty="0">
                <a:solidFill>
                  <a:schemeClr val="hlink"/>
                </a:solidFill>
              </a:rPr>
              <a:t>含义：</a:t>
            </a:r>
            <a:r>
              <a:rPr lang="zh-CN" altLang="en-US" sz="2800" dirty="0"/>
              <a:t>当表达式结果为</a:t>
            </a:r>
            <a:r>
              <a:rPr lang="en-US" altLang="zh-CN" sz="2800" dirty="0"/>
              <a:t>true</a:t>
            </a:r>
            <a:r>
              <a:rPr lang="zh-CN" altLang="en-US" sz="2800" dirty="0"/>
              <a:t>时，重复执行循环体。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 dirty="0">
                <a:solidFill>
                  <a:schemeClr val="hlink"/>
                </a:solidFill>
                <a:latin typeface="楷体_GB2312" pitchFamily="49" charset="-122"/>
              </a:rPr>
              <a:t>特点</a:t>
            </a:r>
            <a:r>
              <a:rPr lang="en-US" altLang="zh-CN" sz="2800" dirty="0" smtClean="0">
                <a:solidFill>
                  <a:schemeClr val="hlink"/>
                </a:solidFill>
                <a:latin typeface="楷体_GB2312" pitchFamily="49" charset="-122"/>
              </a:rPr>
              <a:t>: </a:t>
            </a:r>
            <a:r>
              <a:rPr lang="zh-CN" altLang="en-US" sz="2800" dirty="0" smtClean="0">
                <a:latin typeface="楷体_GB2312" pitchFamily="49" charset="-122"/>
              </a:rPr>
              <a:t>先判断</a:t>
            </a:r>
            <a:r>
              <a:rPr lang="en-US" altLang="zh-CN" sz="2800" dirty="0" smtClean="0">
                <a:latin typeface="楷体_GB2312" pitchFamily="49" charset="-122"/>
              </a:rPr>
              <a:t>,</a:t>
            </a:r>
            <a:r>
              <a:rPr lang="zh-CN" altLang="en-US" sz="2800" dirty="0" smtClean="0">
                <a:latin typeface="楷体_GB2312" pitchFamily="49" charset="-122"/>
              </a:rPr>
              <a:t>再执行</a:t>
            </a:r>
            <a:r>
              <a:rPr lang="en-US" altLang="zh-CN" sz="2800" dirty="0" smtClean="0">
                <a:latin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</a:rPr>
              <a:t>循环可能一次也不执行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5364163" y="188913"/>
            <a:ext cx="3492500" cy="4706937"/>
            <a:chOff x="2925" y="119"/>
            <a:chExt cx="2699" cy="2965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023" y="1557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4083" y="1572"/>
              <a:ext cx="70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noProof="1">
                  <a:latin typeface="Times New Roman" pitchFamily="18" charset="0"/>
                </a:rPr>
                <a:t>rue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4927" y="805"/>
              <a:ext cx="69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f</a:t>
              </a:r>
              <a:r>
                <a:rPr lang="en-US" altLang="zh-CN" sz="2400" noProof="1">
                  <a:latin typeface="Times New Roman" pitchFamily="18" charset="0"/>
                </a:rPr>
                <a:t>alse</a:t>
              </a: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2925" y="119"/>
              <a:ext cx="2639" cy="2965"/>
              <a:chOff x="3348" y="1410"/>
              <a:chExt cx="1533" cy="1955"/>
            </a:xfrm>
          </p:grpSpPr>
          <p:sp>
            <p:nvSpPr>
              <p:cNvPr id="8201" name="AutoShape 9"/>
              <p:cNvSpPr>
                <a:spLocks noChangeArrowheads="1"/>
              </p:cNvSpPr>
              <p:nvPr/>
            </p:nvSpPr>
            <p:spPr bwMode="auto">
              <a:xfrm>
                <a:off x="3490" y="1838"/>
                <a:ext cx="974" cy="521"/>
              </a:xfrm>
              <a:prstGeom prst="flowChartDecision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300"/>
                  </a:spcBef>
                </a:pPr>
                <a:r>
                  <a:rPr lang="zh-CN" altLang="en-US" sz="2200" b="1">
                    <a:solidFill>
                      <a:srgbClr val="0033CC"/>
                    </a:solidFill>
                    <a:latin typeface="Times New Roman" pitchFamily="18" charset="0"/>
                  </a:rPr>
                  <a:t>逻辑</a:t>
                </a:r>
              </a:p>
              <a:p>
                <a:pPr algn="ctr" eaLnBrk="0" hangingPunct="0">
                  <a:spcBef>
                    <a:spcPts val="300"/>
                  </a:spcBef>
                </a:pPr>
                <a:r>
                  <a:rPr lang="zh-CN" altLang="en-US" sz="2200" b="1">
                    <a:solidFill>
                      <a:srgbClr val="0033CC"/>
                    </a:solidFill>
                    <a:latin typeface="Times New Roman" pitchFamily="18" charset="0"/>
                  </a:rPr>
                  <a:t>表达式</a:t>
                </a:r>
                <a:endParaRPr lang="zh-CN" altLang="zh-CN" sz="2200" b="1" noProof="1">
                  <a:solidFill>
                    <a:srgbClr val="00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3977" y="1410"/>
                <a:ext cx="0" cy="4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/>
            </p:nvSpPr>
            <p:spPr bwMode="auto">
              <a:xfrm>
                <a:off x="3571" y="2639"/>
                <a:ext cx="824" cy="36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300"/>
                  </a:spcBef>
                </a:pPr>
                <a:r>
                  <a:rPr lang="zh-CN" sz="2200" b="1">
                    <a:latin typeface="Times New Roman" pitchFamily="18" charset="0"/>
                  </a:rPr>
                  <a:t>循环体</a:t>
                </a:r>
              </a:p>
            </p:txBody>
          </p:sp>
          <p:sp>
            <p:nvSpPr>
              <p:cNvPr id="8204" name="Freeform 12"/>
              <p:cNvSpPr>
                <a:spLocks/>
              </p:cNvSpPr>
              <p:nvPr/>
            </p:nvSpPr>
            <p:spPr bwMode="auto">
              <a:xfrm>
                <a:off x="4447" y="2095"/>
                <a:ext cx="434" cy="11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0" y="0"/>
                  </a:cxn>
                  <a:cxn ang="0">
                    <a:pos x="900" y="1872"/>
                  </a:cxn>
                </a:cxnLst>
                <a:rect l="0" t="0" r="r" b="b"/>
                <a:pathLst>
                  <a:path w="900" h="1872">
                    <a:moveTo>
                      <a:pt x="0" y="0"/>
                    </a:moveTo>
                    <a:lnTo>
                      <a:pt x="900" y="0"/>
                    </a:lnTo>
                    <a:lnTo>
                      <a:pt x="900" y="1872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8205" name="Freeform 13"/>
              <p:cNvSpPr>
                <a:spLocks/>
              </p:cNvSpPr>
              <p:nvPr/>
            </p:nvSpPr>
            <p:spPr bwMode="auto">
              <a:xfrm>
                <a:off x="3348" y="1674"/>
                <a:ext cx="638" cy="1691"/>
              </a:xfrm>
              <a:custGeom>
                <a:avLst/>
                <a:gdLst/>
                <a:ahLst/>
                <a:cxnLst>
                  <a:cxn ang="0">
                    <a:pos x="1080" y="2184"/>
                  </a:cxn>
                  <a:cxn ang="0">
                    <a:pos x="1080" y="2808"/>
                  </a:cxn>
                  <a:cxn ang="0">
                    <a:pos x="0" y="2808"/>
                  </a:cxn>
                  <a:cxn ang="0">
                    <a:pos x="0" y="0"/>
                  </a:cxn>
                  <a:cxn ang="0">
                    <a:pos x="1080" y="0"/>
                  </a:cxn>
                </a:cxnLst>
                <a:rect l="0" t="0" r="r" b="b"/>
                <a:pathLst>
                  <a:path w="1080" h="2808">
                    <a:moveTo>
                      <a:pt x="1080" y="2184"/>
                    </a:moveTo>
                    <a:lnTo>
                      <a:pt x="1080" y="2808"/>
                    </a:lnTo>
                    <a:lnTo>
                      <a:pt x="0" y="2808"/>
                    </a:lnTo>
                    <a:lnTo>
                      <a:pt x="0" y="0"/>
                    </a:lnTo>
                    <a:lnTo>
                      <a:pt x="108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11188" y="3933825"/>
            <a:ext cx="4321175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隶书" pitchFamily="49" charset="-122"/>
              </a:rPr>
              <a:t>循环体可以是单一语句，也可以是复合语句（用花括号括起）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4392612" cy="935038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do</a:t>
            </a:r>
            <a:r>
              <a:rPr lang="en-US" altLang="zh-CN" dirty="0">
                <a:solidFill>
                  <a:srgbClr val="5B361D"/>
                </a:solidFill>
                <a:latin typeface="Lucida Console"/>
              </a:rPr>
              <a:t>…</a:t>
            </a:r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while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8353425" cy="467995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800"/>
              <a:t>语句格式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2800"/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Lucida Console" pitchFamily="49" charset="0"/>
              </a:rPr>
              <a:t>do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Lucida Console" pitchFamily="49" charset="0"/>
              </a:rPr>
              <a:t>  </a:t>
            </a:r>
            <a:r>
              <a:rPr lang="zh-CN" altLang="en-US" sz="2800">
                <a:solidFill>
                  <a:srgbClr val="0033CC"/>
                </a:solidFill>
                <a:latin typeface="Lucida Console" pitchFamily="49" charset="0"/>
              </a:rPr>
              <a:t>循环体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Lucida Console" pitchFamily="49" charset="0"/>
              </a:rPr>
              <a:t>while</a:t>
            </a:r>
            <a:r>
              <a:rPr lang="zh-CN" altLang="en-US" sz="2800">
                <a:latin typeface="Lucida Console" pitchFamily="49" charset="0"/>
              </a:rPr>
              <a:t>（</a:t>
            </a:r>
            <a:r>
              <a:rPr lang="zh-CN" altLang="en-US" sz="2800">
                <a:solidFill>
                  <a:schemeClr val="hlink"/>
                </a:solidFill>
                <a:latin typeface="Lucida Console" pitchFamily="49" charset="0"/>
              </a:rPr>
              <a:t>布尔表达式</a:t>
            </a:r>
            <a:r>
              <a:rPr lang="zh-CN" altLang="en-US" sz="2800">
                <a:latin typeface="Lucida Console" pitchFamily="49" charset="0"/>
              </a:rPr>
              <a:t>）</a:t>
            </a:r>
            <a:r>
              <a:rPr lang="en-US" altLang="zh-CN" sz="2800">
                <a:latin typeface="Lucida Console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>
              <a:latin typeface="Lucida Console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含义：</a:t>
            </a:r>
            <a:r>
              <a:rPr lang="zh-CN" altLang="en-US" sz="2800">
                <a:latin typeface="楷体_GB2312" pitchFamily="49" charset="-122"/>
              </a:rPr>
              <a:t>重复执行循环体，直到布尔表达式为</a:t>
            </a:r>
            <a:r>
              <a:rPr lang="en-US" altLang="zh-CN" sz="2800">
                <a:latin typeface="楷体_GB2312" pitchFamily="49" charset="-122"/>
              </a:rPr>
              <a:t>false</a:t>
            </a:r>
            <a:r>
              <a:rPr lang="zh-CN" altLang="en-US" sz="2800">
                <a:latin typeface="楷体_GB2312" pitchFamily="49" charset="-122"/>
              </a:rPr>
              <a:t>。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</a:rPr>
              <a:t>特点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</a:rPr>
              <a:t>:</a:t>
            </a:r>
            <a:r>
              <a:rPr lang="zh-CN" altLang="en-US" sz="2800">
                <a:latin typeface="楷体_GB2312" pitchFamily="49" charset="-122"/>
              </a:rPr>
              <a:t>先执行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</a:rPr>
              <a:t>再判断</a:t>
            </a:r>
            <a:r>
              <a:rPr lang="en-US" altLang="zh-CN" sz="2800">
                <a:latin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</a:rPr>
              <a:t>循环至少执行一次</a:t>
            </a:r>
          </a:p>
          <a:p>
            <a:pPr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z="2800" i="1">
                <a:solidFill>
                  <a:srgbClr val="990000"/>
                </a:solidFill>
                <a:latin typeface="楷体_GB2312" pitchFamily="49" charset="-122"/>
              </a:rPr>
              <a:t>  </a:t>
            </a:r>
            <a:r>
              <a:rPr lang="zh-CN" altLang="en-US" sz="2800" i="1" u="sng">
                <a:solidFill>
                  <a:srgbClr val="990000"/>
                </a:solidFill>
                <a:latin typeface="楷体_GB2312" pitchFamily="49" charset="-122"/>
              </a:rPr>
              <a:t>注意</a:t>
            </a:r>
            <a:r>
              <a:rPr lang="en-US" altLang="zh-CN" sz="2800" i="1" u="sng">
                <a:solidFill>
                  <a:srgbClr val="990000"/>
                </a:solidFill>
                <a:latin typeface="楷体_GB2312" pitchFamily="49" charset="-122"/>
              </a:rPr>
              <a:t>:</a:t>
            </a:r>
            <a:r>
              <a:rPr lang="zh-CN" altLang="en-US" sz="2800" i="1" u="sng">
                <a:solidFill>
                  <a:srgbClr val="990000"/>
                </a:solidFill>
                <a:latin typeface="楷体_GB2312" pitchFamily="49" charset="-122"/>
              </a:rPr>
              <a:t>两种格式循环体中至少有一条语句用以改变循环条件</a:t>
            </a:r>
            <a:r>
              <a:rPr lang="en-US" altLang="zh-CN" sz="2800" i="1" u="sng">
                <a:solidFill>
                  <a:srgbClr val="990000"/>
                </a:solidFill>
                <a:latin typeface="楷体_GB2312" pitchFamily="49" charset="-122"/>
              </a:rPr>
              <a:t>,</a:t>
            </a:r>
            <a:r>
              <a:rPr lang="zh-CN" altLang="en-US" sz="2800" i="1" u="sng">
                <a:solidFill>
                  <a:srgbClr val="990000"/>
                </a:solidFill>
                <a:latin typeface="楷体_GB2312" pitchFamily="49" charset="-122"/>
              </a:rPr>
              <a:t>否则会死循环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364163" y="260350"/>
            <a:ext cx="3455987" cy="4248150"/>
            <a:chOff x="3495" y="1267"/>
            <a:chExt cx="1451" cy="2066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3952" y="205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3495" y="1267"/>
              <a:ext cx="1451" cy="2066"/>
              <a:chOff x="3495" y="1267"/>
              <a:chExt cx="1451" cy="2066"/>
            </a:xfrm>
          </p:grpSpPr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4515" y="2345"/>
                <a:ext cx="422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noProof="1">
                    <a:latin typeface="Times New Roman" pitchFamily="18" charset="0"/>
                  </a:rPr>
                  <a:t>rue</a:t>
                </a: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3935" y="1267"/>
                <a:ext cx="0" cy="4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3530" y="1741"/>
                <a:ext cx="818" cy="3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300"/>
                  </a:spcBef>
                </a:pPr>
                <a:r>
                  <a:rPr lang="zh-CN" sz="2800">
                    <a:latin typeface="Times New Roman" pitchFamily="18" charset="0"/>
                    <a:ea typeface="楷体_GB2312" pitchFamily="49" charset="-122"/>
                  </a:rPr>
                  <a:t>循环体</a:t>
                </a:r>
              </a:p>
            </p:txBody>
          </p:sp>
          <p:sp>
            <p:nvSpPr>
              <p:cNvPr id="9226" name="AutoShape 10"/>
              <p:cNvSpPr>
                <a:spLocks noChangeArrowheads="1"/>
              </p:cNvSpPr>
              <p:nvPr/>
            </p:nvSpPr>
            <p:spPr bwMode="auto">
              <a:xfrm>
                <a:off x="3495" y="2283"/>
                <a:ext cx="923" cy="540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ts val="300"/>
                  </a:spcBef>
                </a:pPr>
                <a:r>
                  <a:rPr lang="zh-CN" altLang="en-US" sz="2400">
                    <a:solidFill>
                      <a:srgbClr val="0033CC"/>
                    </a:solidFill>
                  </a:rPr>
                  <a:t>布尔</a:t>
                </a:r>
              </a:p>
              <a:p>
                <a:pPr algn="ctr" eaLnBrk="0" hangingPunct="0">
                  <a:spcBef>
                    <a:spcPts val="300"/>
                  </a:spcBef>
                </a:pPr>
                <a:r>
                  <a:rPr lang="zh-CN" altLang="en-US" sz="2400">
                    <a:solidFill>
                      <a:srgbClr val="0033CC"/>
                    </a:solidFill>
                  </a:rPr>
                  <a:t>表达式</a:t>
                </a:r>
                <a:endParaRPr lang="zh-CN" sz="2400">
                  <a:solidFill>
                    <a:srgbClr val="00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3952" y="2809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>
                <a:off x="4410" y="2559"/>
                <a:ext cx="5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>
                <a:off x="4946" y="1479"/>
                <a:ext cx="0" cy="10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 flipH="1">
                <a:off x="3952" y="1467"/>
                <a:ext cx="9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/>
            </p:nvSpPr>
            <p:spPr bwMode="auto">
              <a:xfrm>
                <a:off x="3996" y="2912"/>
                <a:ext cx="422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f</a:t>
                </a:r>
                <a:r>
                  <a:rPr lang="en-US" altLang="zh-CN" sz="2400" noProof="1">
                    <a:latin typeface="Times New Roman" pitchFamily="18" charset="0"/>
                  </a:rPr>
                  <a:t>alse</a:t>
                </a:r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2816225" cy="792162"/>
          </a:xfrm>
        </p:spPr>
        <p:txBody>
          <a:bodyPr/>
          <a:lstStyle/>
          <a:p>
            <a:r>
              <a:rPr lang="zh-CN" altLang="en-US" dirty="0">
                <a:solidFill>
                  <a:srgbClr val="5E381E"/>
                </a:solidFill>
              </a:rPr>
              <a:t>语句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280400" cy="5399087"/>
          </a:xfrm>
        </p:spPr>
        <p:txBody>
          <a:bodyPr/>
          <a:lstStyle/>
          <a:p>
            <a:pPr marL="441325" indent="-441325">
              <a:lnSpc>
                <a:spcPct val="80000"/>
              </a:lnSpc>
            </a:pPr>
            <a:r>
              <a:rPr lang="zh-CN" altLang="en-US" sz="2400" dirty="0">
                <a:latin typeface="Lucida Sans" pitchFamily="34" charset="0"/>
              </a:rPr>
              <a:t>语句，</a:t>
            </a:r>
            <a:r>
              <a:rPr lang="en-US" altLang="zh-CN" sz="2400" dirty="0">
                <a:latin typeface="Lucida Sans" pitchFamily="34" charset="0"/>
              </a:rPr>
              <a:t>Statement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向计算机系统发出操作的代码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程序由一系列语句组成，语句以</a:t>
            </a:r>
            <a:r>
              <a:rPr lang="zh-CN" altLang="en-US" sz="2200" dirty="0" smtClean="0">
                <a:latin typeface="Lucida Sans" pitchFamily="34" charset="0"/>
              </a:rPr>
              <a:t>“</a:t>
            </a:r>
            <a:r>
              <a:rPr lang="en-US" altLang="zh-CN" sz="2200" dirty="0" smtClean="0">
                <a:latin typeface="Lucida Sans" pitchFamily="34" charset="0"/>
              </a:rPr>
              <a:t>;</a:t>
            </a:r>
            <a:r>
              <a:rPr lang="zh-CN" altLang="en-US" sz="2200" dirty="0" smtClean="0">
                <a:latin typeface="Lucida Sans" pitchFamily="34" charset="0"/>
              </a:rPr>
              <a:t>”</a:t>
            </a:r>
            <a:r>
              <a:rPr lang="zh-CN" altLang="en-US" sz="2200" dirty="0">
                <a:latin typeface="Lucida Sans" pitchFamily="34" charset="0"/>
              </a:rPr>
              <a:t>结束</a:t>
            </a:r>
          </a:p>
          <a:p>
            <a:pPr marL="441325" indent="-441325">
              <a:lnSpc>
                <a:spcPct val="80000"/>
              </a:lnSpc>
            </a:pPr>
            <a:r>
              <a:rPr lang="en-US" altLang="zh-CN" sz="2400" dirty="0">
                <a:latin typeface="Lucida Sans" pitchFamily="34" charset="0"/>
              </a:rPr>
              <a:t>Java</a:t>
            </a:r>
            <a:r>
              <a:rPr lang="zh-CN" altLang="en-US" sz="2400" dirty="0">
                <a:latin typeface="Lucida Sans" pitchFamily="34" charset="0"/>
              </a:rPr>
              <a:t>语句类型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表达式语句，如：</a:t>
            </a:r>
            <a:r>
              <a:rPr lang="en-US" altLang="zh-CN" sz="2200" dirty="0">
                <a:latin typeface="Lucida Sans" pitchFamily="34" charset="0"/>
              </a:rPr>
              <a:t>total=</a:t>
            </a:r>
            <a:r>
              <a:rPr lang="en-US" altLang="zh-CN" sz="2200" dirty="0" err="1">
                <a:latin typeface="Lucida Sans" pitchFamily="34" charset="0"/>
              </a:rPr>
              <a:t>a+b</a:t>
            </a:r>
            <a:r>
              <a:rPr lang="en-US" altLang="zh-CN" sz="2200" dirty="0">
                <a:latin typeface="Lucida Sans" pitchFamily="34" charset="0"/>
              </a:rPr>
              <a:t>;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空语句，只有一个“</a:t>
            </a:r>
            <a:r>
              <a:rPr lang="en-US" altLang="zh-CN" sz="2200" dirty="0">
                <a:latin typeface="Lucida Sans" pitchFamily="34" charset="0"/>
              </a:rPr>
              <a:t>;”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复合语句，用 “</a:t>
            </a:r>
            <a:r>
              <a:rPr lang="en-US" altLang="zh-CN" sz="2200" dirty="0">
                <a:latin typeface="Lucida Sans" pitchFamily="34" charset="0"/>
              </a:rPr>
              <a:t>{ }”</a:t>
            </a:r>
            <a:r>
              <a:rPr lang="zh-CN" altLang="en-US" sz="2200" dirty="0">
                <a:latin typeface="Lucida Sans" pitchFamily="34" charset="0"/>
              </a:rPr>
              <a:t>将多条语句括起来作为一条语句使用                  </a:t>
            </a:r>
          </a:p>
          <a:p>
            <a:pPr marL="1246188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Lucida Sans" pitchFamily="34" charset="0"/>
              </a:rPr>
              <a:t>            </a:t>
            </a:r>
            <a:r>
              <a:rPr lang="en-US" altLang="zh-CN" sz="2200" dirty="0">
                <a:solidFill>
                  <a:srgbClr val="990000"/>
                </a:solidFill>
                <a:latin typeface="Lucida Sans" pitchFamily="34" charset="0"/>
              </a:rPr>
              <a:t>{    z=</a:t>
            </a:r>
            <a:r>
              <a:rPr lang="en-US" altLang="zh-CN" sz="2200" dirty="0" err="1">
                <a:solidFill>
                  <a:srgbClr val="990000"/>
                </a:solidFill>
                <a:latin typeface="Lucida Sans" pitchFamily="34" charset="0"/>
              </a:rPr>
              <a:t>x+y</a:t>
            </a:r>
            <a:r>
              <a:rPr lang="en-US" altLang="zh-CN" sz="2200" dirty="0">
                <a:solidFill>
                  <a:srgbClr val="990000"/>
                </a:solidFill>
                <a:latin typeface="Lucida Sans" pitchFamily="34" charset="0"/>
              </a:rPr>
              <a:t>;   </a:t>
            </a:r>
          </a:p>
          <a:p>
            <a:pPr marL="1246188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solidFill>
                  <a:srgbClr val="990000"/>
                </a:solidFill>
                <a:latin typeface="Lucida Sans" pitchFamily="34" charset="0"/>
              </a:rPr>
              <a:t>                  t=z/10;}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方法调用语句：方法名</a:t>
            </a:r>
            <a:r>
              <a:rPr lang="en-US" altLang="zh-CN" sz="2200" dirty="0">
                <a:latin typeface="Lucida Sans" pitchFamily="34" charset="0"/>
              </a:rPr>
              <a:t>(</a:t>
            </a:r>
            <a:r>
              <a:rPr lang="zh-CN" altLang="en-US" sz="2200" dirty="0">
                <a:latin typeface="Lucida Sans" pitchFamily="34" charset="0"/>
              </a:rPr>
              <a:t>参数</a:t>
            </a:r>
            <a:r>
              <a:rPr lang="en-US" altLang="zh-CN" sz="2200" dirty="0">
                <a:latin typeface="Lucida Sans" pitchFamily="34" charset="0"/>
              </a:rPr>
              <a:t>)</a:t>
            </a:r>
            <a:r>
              <a:rPr lang="zh-CN" altLang="en-US" sz="2200" dirty="0">
                <a:latin typeface="Lucida Sans" pitchFamily="34" charset="0"/>
              </a:rPr>
              <a:t>； 如：</a:t>
            </a:r>
          </a:p>
          <a:p>
            <a:pPr marL="1246188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>
                <a:latin typeface="Lucida Sans" pitchFamily="34" charset="0"/>
              </a:rPr>
              <a:t>	</a:t>
            </a:r>
            <a:r>
              <a:rPr lang="en-US" altLang="zh-CN" sz="2200" dirty="0" err="1">
                <a:solidFill>
                  <a:srgbClr val="990000"/>
                </a:solidFill>
                <a:latin typeface="Lucida Sans" pitchFamily="34" charset="0"/>
              </a:rPr>
              <a:t>System.out.println</a:t>
            </a:r>
            <a:r>
              <a:rPr lang="en-US" altLang="zh-CN" sz="2200" dirty="0">
                <a:solidFill>
                  <a:srgbClr val="990000"/>
                </a:solidFill>
                <a:latin typeface="Lucida Sans" pitchFamily="34" charset="0"/>
              </a:rPr>
              <a:t>(“Java Language”);</a:t>
            </a:r>
          </a:p>
          <a:p>
            <a:pPr marL="1246188" lvl="1" indent="-533400">
              <a:lnSpc>
                <a:spcPct val="80000"/>
              </a:lnSpc>
            </a:pPr>
            <a:r>
              <a:rPr lang="zh-CN" altLang="en-US" sz="2200" dirty="0">
                <a:latin typeface="Lucida Sans" pitchFamily="34" charset="0"/>
              </a:rPr>
              <a:t>控制语句，完成一定的控制功能，包括</a:t>
            </a:r>
          </a:p>
          <a:p>
            <a:pPr marL="1882775" lvl="2" indent="-457200">
              <a:lnSpc>
                <a:spcPct val="80000"/>
              </a:lnSpc>
              <a:buSzPct val="85000"/>
            </a:pPr>
            <a:r>
              <a:rPr lang="zh-CN" altLang="en-US" sz="2000" dirty="0">
                <a:latin typeface="Lucida Sans" pitchFamily="34" charset="0"/>
              </a:rPr>
              <a:t>选择语句</a:t>
            </a:r>
          </a:p>
          <a:p>
            <a:pPr marL="1882775" lvl="2" indent="-457200">
              <a:lnSpc>
                <a:spcPct val="80000"/>
              </a:lnSpc>
              <a:buSzPct val="85000"/>
            </a:pPr>
            <a:r>
              <a:rPr lang="zh-CN" altLang="en-US" sz="2000" dirty="0">
                <a:latin typeface="Lucida Sans" pitchFamily="34" charset="0"/>
              </a:rPr>
              <a:t>循环语句</a:t>
            </a:r>
          </a:p>
          <a:p>
            <a:pPr marL="1882775" lvl="2" indent="-457200">
              <a:lnSpc>
                <a:spcPct val="80000"/>
              </a:lnSpc>
              <a:buSzPct val="85000"/>
            </a:pPr>
            <a:r>
              <a:rPr lang="zh-CN" altLang="en-US" sz="2000" dirty="0">
                <a:latin typeface="Lucida Sans" pitchFamily="34" charset="0"/>
              </a:rPr>
              <a:t>转移语句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779912" y="5661248"/>
            <a:ext cx="4608513" cy="777875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“</a:t>
            </a: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是单行注释符</a:t>
            </a: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仅对当前行有效</a:t>
            </a:r>
          </a:p>
          <a:p>
            <a:pPr>
              <a:spcBef>
                <a:spcPct val="250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多行注释用</a:t>
            </a:r>
            <a:r>
              <a:rPr lang="zh-CN" altLang="en-US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en-US" altLang="zh-CN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开始</a:t>
            </a: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已</a:t>
            </a:r>
            <a:r>
              <a:rPr lang="zh-CN" altLang="en-US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000" b="1" dirty="0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008063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循环控制</a:t>
            </a:r>
            <a:r>
              <a:rPr lang="en-US" altLang="zh-CN" dirty="0" smtClean="0">
                <a:latin typeface="隶书" pitchFamily="49" charset="-122"/>
              </a:rPr>
              <a:t>Demo3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5536" y="1556792"/>
            <a:ext cx="8280400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3-4】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编程：输入一批非负数，当输入负数时，表示输入结束。求这批非负数据的最大值、最小值和平均值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636912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40006】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读入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个正实数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eps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，计算并输出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1/3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1/5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1/7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，直到最后一项的绝对值小于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eps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为止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要求每一项的绝对值均大于等于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eps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并以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float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类型输出数据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863600"/>
          </a:xfrm>
        </p:spPr>
        <p:txBody>
          <a:bodyPr/>
          <a:lstStyle/>
          <a:p>
            <a:r>
              <a:rPr lang="zh-CN" altLang="en-US" b="1" dirty="0"/>
              <a:t>跳转语句</a:t>
            </a:r>
          </a:p>
        </p:txBody>
      </p:sp>
      <p:sp>
        <p:nvSpPr>
          <p:cNvPr id="1126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1871663"/>
          </a:xfrm>
        </p:spPr>
        <p:txBody>
          <a:bodyPr/>
          <a:lstStyle/>
          <a:p>
            <a:r>
              <a:rPr lang="en-US" altLang="zh-CN" sz="2400">
                <a:solidFill>
                  <a:schemeClr val="hlink"/>
                </a:solidFill>
              </a:rPr>
              <a:t>break</a:t>
            </a:r>
            <a:r>
              <a:rPr lang="zh-CN" altLang="en-US" sz="2400">
                <a:solidFill>
                  <a:schemeClr val="hlink"/>
                </a:solidFill>
              </a:rPr>
              <a:t>语句：</a:t>
            </a:r>
            <a:r>
              <a:rPr lang="zh-CN" altLang="en-US" sz="2400"/>
              <a:t>使程序的流程从一个语句块内部跳转出来。通常在</a:t>
            </a:r>
            <a:r>
              <a:rPr lang="en-US" altLang="zh-CN" sz="2400"/>
              <a:t>switch</a:t>
            </a:r>
            <a:r>
              <a:rPr lang="zh-CN" altLang="en-US" sz="2400"/>
              <a:t>和循环语句中使用。</a:t>
            </a:r>
          </a:p>
          <a:p>
            <a:r>
              <a:rPr lang="en-US" altLang="zh-CN" sz="2400">
                <a:solidFill>
                  <a:schemeClr val="hlink"/>
                </a:solidFill>
              </a:rPr>
              <a:t>continue</a:t>
            </a:r>
            <a:r>
              <a:rPr lang="zh-CN" altLang="zh-CN" sz="2400">
                <a:solidFill>
                  <a:schemeClr val="hlink"/>
                </a:solidFill>
              </a:rPr>
              <a:t>语句：</a:t>
            </a:r>
            <a:r>
              <a:rPr lang="zh-CN" altLang="zh-CN" sz="2400"/>
              <a:t>只在循环语句中使用。作用是终止当前这轮的循环，跳过本轮循环剩余的语句，直接进入下一轮循环</a:t>
            </a:r>
            <a:r>
              <a:rPr lang="zh-CN" altLang="en-US" sz="2400"/>
              <a:t>。</a:t>
            </a:r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55650" y="3068638"/>
            <a:ext cx="5400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CN" sz="2200" b="1"/>
              <a:t>public static void main(String[] args){   </a:t>
            </a:r>
          </a:p>
          <a:p>
            <a:r>
              <a:rPr lang="en-US" altLang="zh-CN" sz="2200" b="1"/>
              <a:t>    int i,sum;</a:t>
            </a:r>
          </a:p>
          <a:p>
            <a:r>
              <a:rPr lang="en-US" altLang="zh-CN" sz="2200" b="1"/>
              <a:t>    sum=0;</a:t>
            </a:r>
          </a:p>
          <a:p>
            <a:r>
              <a:rPr lang="en-US" altLang="zh-CN" sz="2200" b="1"/>
              <a:t>    for (i=1;i&lt;=10;i++){</a:t>
            </a:r>
          </a:p>
          <a:p>
            <a:r>
              <a:rPr lang="en-US" altLang="zh-CN" sz="2200" b="1"/>
              <a:t>        if (i%2!=0) continue;</a:t>
            </a:r>
          </a:p>
          <a:p>
            <a:r>
              <a:rPr lang="en-US" altLang="zh-CN" sz="2200" b="1"/>
              <a:t>         sum=sum+i;}</a:t>
            </a:r>
          </a:p>
          <a:p>
            <a:r>
              <a:rPr lang="en-US" altLang="zh-CN" sz="2200" b="1"/>
              <a:t>System.</a:t>
            </a:r>
            <a:r>
              <a:rPr lang="en-US" altLang="zh-CN" sz="2200" b="1" i="1"/>
              <a:t>out</a:t>
            </a:r>
            <a:r>
              <a:rPr lang="en-US" altLang="zh-CN" sz="2200" b="1"/>
              <a:t>.println("sum="+sum);   </a:t>
            </a:r>
          </a:p>
          <a:p>
            <a:r>
              <a:rPr lang="en-US" altLang="zh-CN" sz="2200" b="1"/>
              <a:t>}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372225" y="3573463"/>
            <a:ext cx="2160588" cy="7810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执行结果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sum=30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6921500" cy="935038"/>
          </a:xfrm>
        </p:spPr>
        <p:txBody>
          <a:bodyPr/>
          <a:lstStyle/>
          <a:p>
            <a:r>
              <a:rPr lang="zh-CN" altLang="en-US" dirty="0">
                <a:solidFill>
                  <a:srgbClr val="5E381E"/>
                </a:solidFill>
                <a:latin typeface="隶书" pitchFamily="49" charset="-122"/>
              </a:rPr>
              <a:t>多重循环  </a:t>
            </a:r>
            <a:r>
              <a:rPr lang="en-US" altLang="zh-CN" dirty="0">
                <a:solidFill>
                  <a:srgbClr val="5E381E"/>
                </a:solidFill>
                <a:latin typeface="隶书" pitchFamily="49" charset="-122"/>
              </a:rPr>
              <a:t>Multi-Loop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</a:rPr>
              <a:t>例如：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</a:rPr>
              <a:t>for(</a:t>
            </a:r>
            <a:r>
              <a:rPr lang="en-US" altLang="zh-CN" sz="2800">
                <a:solidFill>
                  <a:srgbClr val="0033CC"/>
                </a:solidFill>
                <a:latin typeface="Arial"/>
              </a:rPr>
              <a:t>…</a:t>
            </a:r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</a:rPr>
              <a:t> ; </a:t>
            </a:r>
            <a:r>
              <a:rPr lang="en-US" altLang="zh-CN" sz="2800">
                <a:solidFill>
                  <a:srgbClr val="0033CC"/>
                </a:solidFill>
                <a:latin typeface="Arial"/>
              </a:rPr>
              <a:t>…</a:t>
            </a:r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</a:rPr>
              <a:t> ; ) {     //</a:t>
            </a:r>
            <a:r>
              <a:rPr lang="zh-CN" altLang="en-US" sz="2800">
                <a:solidFill>
                  <a:srgbClr val="0033CC"/>
                </a:solidFill>
                <a:latin typeface="楷体_GB2312" pitchFamily="49" charset="-122"/>
              </a:rPr>
              <a:t>外循环开始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33CC"/>
                </a:solidFill>
                <a:latin typeface="楷体_GB2312" pitchFamily="49" charset="-122"/>
              </a:rPr>
              <a:t>	</a:t>
            </a:r>
            <a:r>
              <a:rPr lang="en-US" altLang="zh-CN">
                <a:solidFill>
                  <a:srgbClr val="0033CC"/>
                </a:solidFill>
                <a:latin typeface="Arial"/>
              </a:rPr>
              <a:t>…</a:t>
            </a:r>
            <a:endParaRPr lang="en-US" altLang="zh-CN">
              <a:solidFill>
                <a:srgbClr val="0033CC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33CC"/>
                </a:solidFill>
                <a:latin typeface="楷体_GB2312" pitchFamily="49" charset="-122"/>
              </a:rPr>
              <a:t>    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for(</a:t>
            </a:r>
            <a:r>
              <a:rPr lang="en-US" altLang="zh-CN">
                <a:solidFill>
                  <a:schemeClr val="hlink"/>
                </a:solidFill>
                <a:latin typeface="Arial"/>
              </a:rPr>
              <a:t>…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; </a:t>
            </a:r>
            <a:r>
              <a:rPr lang="en-US" altLang="zh-CN">
                <a:solidFill>
                  <a:schemeClr val="hlink"/>
                </a:solidFill>
                <a:latin typeface="Arial"/>
              </a:rPr>
              <a:t>…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 ; ) {   //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内循环开始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		</a:t>
            </a:r>
            <a:r>
              <a:rPr lang="en-US" altLang="zh-CN">
                <a:solidFill>
                  <a:schemeClr val="hlink"/>
                </a:solidFill>
                <a:latin typeface="Arial"/>
              </a:rPr>
              <a:t>…</a:t>
            </a:r>
            <a:endParaRPr lang="en-US" altLang="zh-CN">
              <a:solidFill>
                <a:schemeClr val="hlink"/>
              </a:solidFill>
              <a:latin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楷体_GB2312" pitchFamily="49" charset="-122"/>
              </a:rPr>
              <a:t>	}       //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</a:rPr>
              <a:t>内循环结束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990000"/>
                </a:solidFill>
                <a:latin typeface="楷体_GB2312" pitchFamily="49" charset="-122"/>
              </a:rPr>
              <a:t>  </a:t>
            </a:r>
            <a:r>
              <a:rPr lang="en-US" altLang="zh-CN">
                <a:solidFill>
                  <a:srgbClr val="0033CC"/>
                </a:solidFill>
                <a:latin typeface="Arial"/>
              </a:rPr>
              <a:t>…</a:t>
            </a:r>
            <a:endParaRPr lang="en-US" altLang="zh-CN">
              <a:solidFill>
                <a:srgbClr val="0033CC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</a:rPr>
              <a:t> } //</a:t>
            </a:r>
            <a:r>
              <a:rPr lang="zh-CN" altLang="en-US" sz="2800">
                <a:solidFill>
                  <a:srgbClr val="0033CC"/>
                </a:solidFill>
                <a:latin typeface="楷体_GB2312" pitchFamily="49" charset="-122"/>
              </a:rPr>
              <a:t>外循环结束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098550"/>
            <a:ext cx="9144000" cy="5426075"/>
          </a:xfrm>
          <a:solidFill>
            <a:srgbClr val="FCFEFE"/>
          </a:solidFill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public class Primes  {</a:t>
            </a: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public static void main(String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[]) {</a:t>
            </a: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, </a:t>
            </a:r>
            <a:r>
              <a:rPr lang="en-US" altLang="zh-CN" sz="2400" dirty="0" smtClean="0">
                <a:solidFill>
                  <a:srgbClr val="0000CC"/>
                </a:solidFill>
                <a:latin typeface="Courier New" pitchFamily="49" charset="0"/>
              </a:rPr>
              <a:t>j;</a:t>
            </a:r>
            <a:endParaRPr lang="en-US" altLang="zh-CN" sz="2400" dirty="0">
              <a:solidFill>
                <a:srgbClr val="0000CC"/>
              </a:solidFill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</a:rPr>
              <a:t>boolean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Courier New" pitchFamily="49" charset="0"/>
              </a:rPr>
              <a:t>flag;     </a:t>
            </a:r>
            <a:endParaRPr lang="en-US" altLang="zh-CN" sz="2400" dirty="0">
              <a:solidFill>
                <a:srgbClr val="0000CC"/>
              </a:solidFill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  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for(</a:t>
            </a:r>
            <a:r>
              <a:rPr lang="en-US" altLang="zh-CN" sz="2400" dirty="0" err="1" smtClean="0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=2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; </a:t>
            </a:r>
            <a:r>
              <a:rPr lang="en-US" altLang="zh-CN" sz="2400" dirty="0" err="1" smtClean="0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&lt;=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50; </a:t>
            </a:r>
            <a:r>
              <a:rPr lang="en-US" altLang="zh-CN" sz="2400" dirty="0" err="1" smtClean="0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++){ 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zh-CN" altLang="en-US" sz="2400" dirty="0">
                <a:solidFill>
                  <a:schemeClr val="hlink"/>
                </a:solidFill>
                <a:latin typeface="Courier New" pitchFamily="49" charset="0"/>
              </a:rPr>
              <a:t>外循环</a:t>
            </a:r>
            <a:r>
              <a:rPr lang="zh-CN" altLang="en-US" sz="2400" dirty="0" smtClean="0">
                <a:solidFill>
                  <a:schemeClr val="hlink"/>
                </a:solidFill>
                <a:latin typeface="Courier New" pitchFamily="49" charset="0"/>
              </a:rPr>
              <a:t>，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i:2~50</a:t>
            </a:r>
            <a:endParaRPr lang="en-US" altLang="zh-CN" sz="2400" dirty="0">
              <a:solidFill>
                <a:schemeClr val="hlink"/>
              </a:solidFill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     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flag=true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; 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j=2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0000"/>
                </a:solidFill>
                <a:latin typeface="Courier New" pitchFamily="49" charset="0"/>
              </a:rPr>
              <a:t>    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while 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(j&lt;=i-1 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&amp;&amp; 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flag){  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// </a:t>
            </a:r>
            <a:r>
              <a:rPr lang="zh-CN" altLang="en-US" sz="2400" dirty="0">
                <a:solidFill>
                  <a:srgbClr val="0B0349"/>
                </a:solidFill>
                <a:latin typeface="Courier New" pitchFamily="49" charset="0"/>
              </a:rPr>
              <a:t>内循环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,</a:t>
            </a:r>
            <a:r>
              <a:rPr lang="zh-CN" altLang="en-US" sz="2400" dirty="0">
                <a:solidFill>
                  <a:srgbClr val="0B0349"/>
                </a:solidFill>
                <a:latin typeface="Courier New" pitchFamily="49" charset="0"/>
              </a:rPr>
              <a:t>判断素数</a:t>
            </a: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0B0349"/>
                </a:solidFill>
                <a:latin typeface="Courier New" pitchFamily="49" charset="0"/>
              </a:rPr>
              <a:t> 	     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if 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rgbClr val="0B0349"/>
                </a:solidFill>
                <a:latin typeface="Courier New" pitchFamily="49" charset="0"/>
              </a:rPr>
              <a:t>i%j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==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0) 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flag=false</a:t>
            </a: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; </a:t>
            </a: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    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   </a:t>
            </a:r>
            <a:r>
              <a:rPr lang="en-US" altLang="zh-CN" sz="2400" dirty="0" err="1" smtClean="0">
                <a:solidFill>
                  <a:srgbClr val="0B0349"/>
                </a:solidFill>
                <a:latin typeface="Courier New" pitchFamily="49" charset="0"/>
              </a:rPr>
              <a:t>j++</a:t>
            </a:r>
            <a:r>
              <a:rPr lang="en-US" altLang="zh-CN" sz="2400" dirty="0" smtClean="0">
                <a:solidFill>
                  <a:srgbClr val="0B0349"/>
                </a:solidFill>
                <a:latin typeface="Courier New" pitchFamily="49" charset="0"/>
              </a:rPr>
              <a:t>;</a:t>
            </a:r>
            <a:endParaRPr lang="en-US" altLang="zh-CN" sz="2400" dirty="0">
              <a:solidFill>
                <a:srgbClr val="0B0349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B0349"/>
                </a:solidFill>
                <a:latin typeface="Courier New" pitchFamily="49" charset="0"/>
              </a:rPr>
              <a:t> 	   }</a:t>
            </a: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if 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(flag) </a:t>
            </a:r>
            <a:r>
              <a:rPr lang="en-US" altLang="zh-CN" sz="2400" dirty="0" err="1" smtClean="0">
                <a:solidFill>
                  <a:schemeClr val="hlink"/>
                </a:solidFill>
                <a:latin typeface="Courier New" pitchFamily="49" charset="0"/>
              </a:rPr>
              <a:t>System.out.print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(</a:t>
            </a:r>
            <a:r>
              <a:rPr lang="en-US" altLang="zh-CN" sz="2400" dirty="0" err="1" smtClean="0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altLang="zh-CN" sz="2400" dirty="0" smtClean="0">
                <a:solidFill>
                  <a:schemeClr val="hlink"/>
                </a:solidFill>
                <a:latin typeface="Courier New" pitchFamily="49" charset="0"/>
              </a:rPr>
              <a:t>+" </a:t>
            </a: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");</a:t>
            </a:r>
          </a:p>
          <a:p>
            <a:pPr marL="800100" lvl="1" indent="-3429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ourier New" pitchFamily="49" charset="0"/>
              </a:rPr>
              <a:t>  }</a:t>
            </a: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  }</a:t>
            </a:r>
          </a:p>
          <a:p>
            <a:pPr marL="381000" indent="-381000"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84213" y="549275"/>
            <a:ext cx="6767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996633"/>
                </a:solidFill>
              </a:rPr>
              <a:t>【</a:t>
            </a:r>
            <a:r>
              <a:rPr kumimoji="1" lang="zh-CN" altLang="en-US" sz="2400" b="1">
                <a:solidFill>
                  <a:srgbClr val="996633"/>
                </a:solidFill>
              </a:rPr>
              <a:t>例</a:t>
            </a:r>
            <a:r>
              <a:rPr kumimoji="1" lang="en-US" altLang="zh-CN" sz="2400" b="1">
                <a:solidFill>
                  <a:srgbClr val="996633"/>
                </a:solidFill>
              </a:rPr>
              <a:t>3-16】</a:t>
            </a:r>
            <a:r>
              <a:rPr lang="zh-CN" altLang="en-US" sz="2800" b="1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800" b="1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2-50</a:t>
            </a:r>
            <a:r>
              <a:rPr lang="zh-CN" altLang="en-US" sz="2800" b="1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之间的素数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008063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循环控制</a:t>
            </a:r>
            <a:r>
              <a:rPr lang="en-US" altLang="zh-CN" dirty="0">
                <a:latin typeface="隶书" pitchFamily="49" charset="-122"/>
              </a:rPr>
              <a:t>Demo3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50825" y="1557338"/>
            <a:ext cx="8424863" cy="457200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ea typeface="楷体_GB2312" pitchFamily="49" charset="-122"/>
              </a:rPr>
              <a:t>【</a:t>
            </a:r>
            <a:r>
              <a:rPr kumimoji="1" lang="zh-CN" altLang="en-US" sz="2400" b="1">
                <a:ea typeface="楷体_GB2312" pitchFamily="49" charset="-122"/>
              </a:rPr>
              <a:t>例</a:t>
            </a:r>
            <a:r>
              <a:rPr kumimoji="1" lang="en-US" altLang="zh-CN" sz="2400" b="1">
                <a:ea typeface="楷体_GB2312" pitchFamily="49" charset="-122"/>
              </a:rPr>
              <a:t>3-15】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计算输出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！、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！、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…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5!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以及它们的和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68313" y="2276475"/>
            <a:ext cx="3816350" cy="1425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外循环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遍历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1-5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内循环求每个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的阶程</a:t>
            </a:r>
          </a:p>
        </p:txBody>
      </p:sp>
      <p:sp>
        <p:nvSpPr>
          <p:cNvPr id="9318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5148263" y="2276475"/>
            <a:ext cx="2303462" cy="1871663"/>
          </a:xfrm>
          <a:noFill/>
          <a:ln w="19050">
            <a:solidFill>
              <a:schemeClr val="hlink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1!=1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2!=2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3!=6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4!=24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5!=120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1800" dirty="0"/>
              <a:t>Total sum=153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148263" y="4508500"/>
            <a:ext cx="2305050" cy="17589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2400" b="1"/>
              <a:t>*</a:t>
            </a:r>
          </a:p>
          <a:p>
            <a:pPr>
              <a:lnSpc>
                <a:spcPct val="75000"/>
              </a:lnSpc>
            </a:pPr>
            <a:r>
              <a:rPr lang="en-US" altLang="zh-CN" sz="2400" b="1"/>
              <a:t>* *</a:t>
            </a:r>
          </a:p>
          <a:p>
            <a:pPr>
              <a:lnSpc>
                <a:spcPct val="75000"/>
              </a:lnSpc>
            </a:pPr>
            <a:r>
              <a:rPr lang="en-US" altLang="zh-CN" sz="2400" b="1"/>
              <a:t>* * *</a:t>
            </a:r>
          </a:p>
          <a:p>
            <a:pPr>
              <a:lnSpc>
                <a:spcPct val="75000"/>
              </a:lnSpc>
            </a:pPr>
            <a:r>
              <a:rPr lang="en-US" altLang="zh-CN" sz="2400" b="1"/>
              <a:t>* * * *</a:t>
            </a:r>
          </a:p>
          <a:p>
            <a:pPr>
              <a:lnSpc>
                <a:spcPct val="75000"/>
              </a:lnSpc>
            </a:pPr>
            <a:r>
              <a:rPr lang="en-US" altLang="zh-CN" sz="2400" b="1"/>
              <a:t>* * * * *</a:t>
            </a:r>
          </a:p>
          <a:p>
            <a:pPr>
              <a:lnSpc>
                <a:spcPct val="75000"/>
              </a:lnSpc>
            </a:pPr>
            <a:r>
              <a:rPr lang="en-US" altLang="zh-CN" sz="2400" b="1"/>
              <a:t>* * * * * *</a:t>
            </a:r>
            <a:endParaRPr lang="en-US" altLang="zh-CN" b="1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95288" y="4149725"/>
            <a:ext cx="4248720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3-5】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输出右边的图形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39750" y="4724400"/>
            <a:ext cx="4103688" cy="1425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外循环控制行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内循环控制每行输出*个数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333375"/>
            <a:ext cx="5048250" cy="1008063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常用算法总结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84213" y="3933825"/>
            <a:ext cx="8208962" cy="24304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欧几里德算法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个整数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比较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设置为较大数，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为较小数。</a:t>
            </a:r>
          </a:p>
          <a:p>
            <a:pPr marL="342900" indent="-342900" eaLnBrk="0" hangingPunct="0">
              <a:lnSpc>
                <a:spcPct val="95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，得余数为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r</a:t>
            </a:r>
          </a:p>
          <a:p>
            <a:pPr marL="342900" indent="-342900" eaLnBrk="0" hangingPunct="0">
              <a:lnSpc>
                <a:spcPct val="9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判断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r≠0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赋值给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赋值给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，重复步骤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2-4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，直至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r=0</a:t>
            </a:r>
          </a:p>
          <a:p>
            <a:pPr marL="342900" indent="-342900" eaLnBrk="0" hangingPunct="0">
              <a:lnSpc>
                <a:spcPct val="9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r=0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当前的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为最大公约数</a:t>
            </a:r>
          </a:p>
          <a:p>
            <a:pPr marL="342900" indent="-342900" eaLnBrk="0" hangingPunct="0">
              <a:lnSpc>
                <a:spcPct val="95000"/>
              </a:lnSpc>
              <a:spcBef>
                <a:spcPct val="20000"/>
              </a:spcBef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  最小公倍数为：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初始的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a)* (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初始的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b)/ (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当前的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</a:p>
        </p:txBody>
      </p:sp>
      <p:sp>
        <p:nvSpPr>
          <p:cNvPr id="94217" name="Rectangle 9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713788" cy="26638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1800"/>
              <a:t>一、</a:t>
            </a:r>
            <a:r>
              <a:rPr kumimoji="1" lang="zh-CN" altLang="en-US" sz="2400"/>
              <a:t>求最值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/>
              <a:t>1</a:t>
            </a:r>
            <a:r>
              <a:rPr kumimoji="1" lang="zh-CN" altLang="en-US" sz="2400"/>
              <a:t>、最大、最小值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/>
              <a:t>思路：</a:t>
            </a:r>
            <a:r>
              <a:rPr kumimoji="1" lang="zh-CN" altLang="en-US" sz="2200">
                <a:solidFill>
                  <a:schemeClr val="hlink"/>
                </a:solidFill>
              </a:rPr>
              <a:t>第</a:t>
            </a:r>
            <a:r>
              <a:rPr kumimoji="1" lang="en-US" altLang="zh-CN" sz="2200">
                <a:solidFill>
                  <a:schemeClr val="hlink"/>
                </a:solidFill>
              </a:rPr>
              <a:t>1</a:t>
            </a:r>
            <a:r>
              <a:rPr kumimoji="1" lang="zh-CN" altLang="en-US" sz="2200">
                <a:solidFill>
                  <a:schemeClr val="hlink"/>
                </a:solidFill>
              </a:rPr>
              <a:t>个数赋值给</a:t>
            </a:r>
            <a:r>
              <a:rPr kumimoji="1" lang="en-US" altLang="zh-CN" sz="2200">
                <a:solidFill>
                  <a:schemeClr val="hlink"/>
                </a:solidFill>
              </a:rPr>
              <a:t>max,min</a:t>
            </a:r>
            <a:r>
              <a:rPr kumimoji="1" lang="zh-CN" altLang="en-US" sz="2200">
                <a:solidFill>
                  <a:schemeClr val="hlink"/>
                </a:solidFill>
              </a:rPr>
              <a:t>，对于后续输入的每个数</a:t>
            </a:r>
            <a:r>
              <a:rPr kumimoji="1" lang="en-US" altLang="zh-CN" sz="2200">
                <a:solidFill>
                  <a:schemeClr val="hlink"/>
                </a:solidFill>
              </a:rPr>
              <a:t>n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200">
                <a:solidFill>
                  <a:schemeClr val="hlink"/>
                </a:solidFill>
              </a:rPr>
              <a:t>             if (max&lt;n) max=n;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200">
                <a:solidFill>
                  <a:schemeClr val="hlink"/>
                </a:solidFill>
              </a:rPr>
              <a:t>             if (min&gt;n) min=n;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/>
              <a:t>2</a:t>
            </a:r>
            <a:r>
              <a:rPr kumimoji="1" lang="zh-CN" altLang="en-US" sz="2400"/>
              <a:t>、最大公约数，最小公倍数</a:t>
            </a:r>
          </a:p>
          <a:p>
            <a:pPr marL="609600" indent="-609600"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kumimoji="1" lang="en-US" altLang="zh-CN" sz="2400"/>
              <a:t>【</a:t>
            </a:r>
            <a:r>
              <a:rPr kumimoji="1" lang="zh-CN" altLang="en-US" sz="2400"/>
              <a:t>例补</a:t>
            </a:r>
            <a:r>
              <a:rPr kumimoji="1" lang="en-US" altLang="zh-CN" sz="2400"/>
              <a:t>3-6】</a:t>
            </a:r>
            <a:r>
              <a:rPr lang="zh-CN" altLang="en-US" sz="2400"/>
              <a:t>输入两个整数，求它们的最大公约数和最小公倍数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4905375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常用算法总结</a:t>
            </a:r>
          </a:p>
        </p:txBody>
      </p:sp>
      <p:sp>
        <p:nvSpPr>
          <p:cNvPr id="95236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412875"/>
            <a:ext cx="6408738" cy="208915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kumimoji="1" lang="zh-CN" altLang="en-US" sz="2400"/>
              <a:t>二、</a:t>
            </a:r>
            <a:r>
              <a:rPr kumimoji="1" lang="zh-CN" altLang="en-US" sz="2800"/>
              <a:t>统计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kumimoji="1" lang="zh-CN" altLang="en-US" sz="2400"/>
              <a:t>累加（</a:t>
            </a:r>
            <a:r>
              <a:rPr kumimoji="1" lang="en-US" altLang="zh-CN" sz="2400"/>
              <a:t>1+3+5+…+100</a:t>
            </a:r>
            <a:r>
              <a:rPr kumimoji="1" lang="zh-CN" altLang="en-US" sz="2400"/>
              <a:t>）、累积（求</a:t>
            </a:r>
            <a:r>
              <a:rPr kumimoji="1" lang="en-US" altLang="zh-CN" sz="2400"/>
              <a:t>n!)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kumimoji="1" lang="zh-CN" altLang="en-US" sz="2400"/>
              <a:t>平均值、计数</a:t>
            </a:r>
          </a:p>
          <a:p>
            <a:pPr marL="609600" indent="-609600"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例补</a:t>
            </a:r>
            <a:r>
              <a:rPr lang="en-US" altLang="zh-CN" sz="2400"/>
              <a:t>3-7】</a:t>
            </a:r>
            <a:r>
              <a:rPr lang="zh-CN" altLang="en-US" sz="2400"/>
              <a:t>求表达式值。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n</a:t>
            </a:r>
            <a:r>
              <a:rPr lang="zh-CN" altLang="en-US" sz="2400"/>
              <a:t>由键盘输入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39750" y="3500438"/>
            <a:ext cx="8208963" cy="21526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00100" lvl="1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这是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项求和的例子，可表示成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sum=sum+item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的形式                    </a:t>
            </a:r>
          </a:p>
          <a:p>
            <a:pPr marL="800100" lvl="1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项等于第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i-1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项乘以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x/(i+1)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item=item*x/(i+1) </a:t>
            </a:r>
          </a:p>
          <a:p>
            <a:pPr marL="800100" lvl="1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故循环体可由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item=item*x/(i+1)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sum=sum+item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构成。</a:t>
            </a:r>
          </a:p>
          <a:p>
            <a:pPr marL="800100" lvl="1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初值问题：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sum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初值为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item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初值应为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952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227763" y="2492375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r:id="rId3" imgW="1143000" imgH="406400" progId="Equation.3">
                  <p:embed/>
                </p:oleObj>
              </mc:Choice>
              <mc:Fallback>
                <p:oleObj r:id="rId3" imgW="11430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492375"/>
                        <a:ext cx="2232025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4905375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常用算法总结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68313" y="2781300"/>
            <a:ext cx="8135937" cy="30734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设公鸡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只，母鸡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只，小鸡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只，列出方程式：</a:t>
            </a:r>
            <a:b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X+Y+Z=100</a:t>
            </a:r>
            <a:b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5X+3Y+Z/3=100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二个方程求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个未知数，无法用代数方法求解</a:t>
            </a:r>
          </a:p>
          <a:p>
            <a:pPr marL="342900" indent="-342900">
              <a:spcBef>
                <a:spcPct val="25000"/>
              </a:spcBef>
              <a:buFontTx/>
              <a:buAutoNum type="arabicPeriod"/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可将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分别为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0-100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的每种可能性都去试一下，如符合，则就是其中的一种购买方案。</a:t>
            </a:r>
            <a:r>
              <a:rPr kumimoji="1" lang="en-US" altLang="zh-CN" sz="2200" b="1" i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事实上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的循环可分别为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22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33)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395288" y="1268413"/>
            <a:ext cx="8353425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三、穷举法</a:t>
            </a:r>
          </a:p>
          <a:p>
            <a:pPr>
              <a:spcBef>
                <a:spcPct val="3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3-8】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元钱买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只鸡，其中公鸡每只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元，母鸡每只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元，小鸡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元，问可买公鸡、母鸡、小鸡各多少只？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552" y="332656"/>
            <a:ext cx="4905375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常用算法总结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539552" y="3789040"/>
            <a:ext cx="8135937" cy="283680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3-9】</a:t>
            </a: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水仙花数：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是一个三位数，它各位数字的立方和等于它本身</a:t>
            </a:r>
            <a:r>
              <a:rPr kumimoji="1" lang="zh-CN" altLang="en-US" sz="2200" b="1" dirty="0">
                <a:latin typeface="楷体_GB2312" pitchFamily="49" charset="-122"/>
                <a:ea typeface="楷体_GB2312" pitchFamily="49" charset="-122"/>
              </a:rPr>
              <a:t>。如：</a:t>
            </a:r>
            <a:r>
              <a:rPr kumimoji="1" lang="en-US" altLang="zh-CN" sz="2200" b="1" dirty="0">
                <a:latin typeface="楷体_GB2312" pitchFamily="49" charset="-122"/>
                <a:ea typeface="楷体_GB2312" pitchFamily="49" charset="-122"/>
              </a:rPr>
              <a:t>153 = 1*1*1 + 5*5*5 + 3*3*3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3-10】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1-1000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内的所有完数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2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完数：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因子和与它本身相等的数</a:t>
            </a:r>
            <a:r>
              <a:rPr lang="zh-CN" altLang="en-US" dirty="0"/>
              <a:t> </a:t>
            </a:r>
          </a:p>
          <a:p>
            <a:pPr marL="342900" indent="-342900">
              <a:spcBef>
                <a:spcPct val="30000"/>
              </a:spcBef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3-11】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输入一个十进制数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输出对应的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二进制数</a:t>
            </a:r>
            <a:endParaRPr lang="en-US" altLang="zh-CN" sz="22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30000"/>
              </a:spcBef>
            </a:pPr>
            <a:r>
              <a:rPr lang="en-US" altLang="zh-CN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3-13】</a:t>
            </a:r>
            <a:r>
              <a:rPr lang="zh-CN" altLang="en-US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求一个正整数的各位数字之和及逆序数，如输入</a:t>
            </a:r>
            <a:r>
              <a:rPr lang="en-US" altLang="zh-CN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24689</a:t>
            </a:r>
            <a:r>
              <a:rPr lang="zh-CN" altLang="en-US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，输出为</a:t>
            </a:r>
            <a:r>
              <a:rPr lang="en-US" altLang="zh-CN" sz="22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2+4+6+8+9=29</a:t>
            </a:r>
            <a:r>
              <a:rPr lang="zh-CN" altLang="en-US" sz="22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，逆序数</a:t>
            </a:r>
            <a:r>
              <a:rPr lang="en-US" altLang="zh-CN" sz="22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98642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95536" y="1052736"/>
            <a:ext cx="8353425" cy="277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递推法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3-13】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Fibonacci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数列中的前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项。</a:t>
            </a:r>
          </a:p>
          <a:p>
            <a:pPr marL="342900" indent="-342900">
              <a:spcBef>
                <a:spcPct val="35000"/>
              </a:spcBef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五、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数学知识题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rgbClr val="008000"/>
              </a:buClr>
              <a:buFontTx/>
              <a:buAutoNum type="arabicPeriod"/>
            </a:pPr>
            <a:r>
              <a:rPr lang="zh-CN" altLang="en-US" sz="2200" b="1" dirty="0">
                <a:ea typeface="楷体_GB2312" pitchFamily="49" charset="-122"/>
              </a:rPr>
              <a:t>判断是否素数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rgbClr val="008000"/>
              </a:buClr>
              <a:buFontTx/>
              <a:buAutoNum type="arabicPeriod"/>
            </a:pPr>
            <a:r>
              <a:rPr lang="zh-CN" altLang="en-US" sz="2200" b="1" dirty="0">
                <a:ea typeface="楷体_GB2312" pitchFamily="49" charset="-122"/>
              </a:rPr>
              <a:t>求水仙花数、完数；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rgbClr val="008000"/>
              </a:buClr>
              <a:buFontTx/>
              <a:buAutoNum type="arabicPeriod"/>
            </a:pPr>
            <a:r>
              <a:rPr lang="zh-CN" altLang="en-US" sz="2200" b="1" dirty="0">
                <a:ea typeface="楷体_GB2312" pitchFamily="49" charset="-122"/>
              </a:rPr>
              <a:t>分段求函数值；进制转换等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4905375" cy="863600"/>
          </a:xfrm>
        </p:spPr>
        <p:txBody>
          <a:bodyPr/>
          <a:lstStyle/>
          <a:p>
            <a:r>
              <a:rPr lang="zh-CN" altLang="en-US" dirty="0">
                <a:latin typeface="隶书" pitchFamily="49" charset="-122"/>
              </a:rPr>
              <a:t>常用算法总结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042988" y="2708275"/>
            <a:ext cx="1655762" cy="1603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75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en-US" altLang="zh-CN" sz="2600"/>
              <a:t>*</a:t>
            </a:r>
          </a:p>
          <a:p>
            <a:pPr marL="342900" indent="-342900">
              <a:lnSpc>
                <a:spcPct val="75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600"/>
              <a:t>     ***</a:t>
            </a:r>
          </a:p>
          <a:p>
            <a:pPr marL="342900" indent="-342900">
              <a:lnSpc>
                <a:spcPct val="75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600"/>
              <a:t>    *****</a:t>
            </a:r>
          </a:p>
          <a:p>
            <a:pPr marL="342900" indent="-342900">
              <a:lnSpc>
                <a:spcPct val="75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600"/>
              <a:t>   *******</a:t>
            </a:r>
          </a:p>
          <a:p>
            <a:pPr marL="342900" indent="-342900">
              <a:lnSpc>
                <a:spcPct val="75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altLang="zh-CN" sz="2600"/>
              <a:t>  *********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835342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五、输出图形</a:t>
            </a:r>
          </a:p>
          <a:p>
            <a:pPr marL="342900" indent="-342900">
              <a:spcBef>
                <a:spcPct val="3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3-12】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输出如下所示图形。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8353425" cy="3865562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990000"/>
                </a:solidFill>
                <a:latin typeface="Lucida Sans" pitchFamily="34" charset="0"/>
              </a:rPr>
              <a:t>public class</a:t>
            </a:r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Force {      </a:t>
            </a:r>
            <a:r>
              <a:rPr lang="en-US" altLang="zh-CN" sz="3200">
                <a:solidFill>
                  <a:srgbClr val="0000CC"/>
                </a:solidFill>
                <a:latin typeface="Lucida Sans" pitchFamily="34" charset="0"/>
              </a:rPr>
              <a:t>// </a:t>
            </a:r>
            <a:r>
              <a:rPr lang="en-US" altLang="zh-CN" sz="2000">
                <a:latin typeface="Lucida Sans" pitchFamily="34" charset="0"/>
              </a:rPr>
              <a:t> </a:t>
            </a:r>
            <a:r>
              <a:rPr lang="zh-CN" altLang="en-US" sz="2200">
                <a:latin typeface="Lucida Sans" pitchFamily="34" charset="0"/>
              </a:rPr>
              <a:t>计算太阳和地球之间的万有引力</a:t>
            </a:r>
            <a:endParaRPr lang="zh-CN" altLang="en-US" sz="2200">
              <a:solidFill>
                <a:srgbClr val="0000CC"/>
              </a:solidFill>
              <a:latin typeface="Lucida Sans" pitchFamily="34" charset="0"/>
            </a:endParaRPr>
          </a:p>
          <a:p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    </a:t>
            </a:r>
            <a:r>
              <a:rPr lang="en-US" altLang="zh-CN" sz="2400">
                <a:solidFill>
                  <a:srgbClr val="990000"/>
                </a:solidFill>
                <a:latin typeface="Lucida Sans" pitchFamily="34" charset="0"/>
              </a:rPr>
              <a:t>public static void</a:t>
            </a:r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main(String args[])  {</a:t>
            </a:r>
          </a:p>
          <a:p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        double g, mSun, mEarth, f;</a:t>
            </a:r>
          </a:p>
          <a:p>
            <a:pPr lvl="1"/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  g=6.66667E-8</a:t>
            </a:r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；</a:t>
            </a:r>
          </a:p>
          <a:p>
            <a:pPr lvl="1"/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mSun = 1.987E33</a:t>
            </a:r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；</a:t>
            </a:r>
          </a:p>
          <a:p>
            <a:pPr lvl="1"/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mEarth = 5.975E27</a:t>
            </a:r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；</a:t>
            </a:r>
          </a:p>
          <a:p>
            <a:pPr lvl="1"/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f = g* mSun* mEarth /(1.495E13*1.495E13);</a:t>
            </a:r>
          </a:p>
          <a:p>
            <a:pPr lvl="1"/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  System.out.println("The force is "+f);</a:t>
            </a:r>
          </a:p>
          <a:p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   }</a:t>
            </a:r>
          </a:p>
          <a:p>
            <a:r>
              <a:rPr lang="en-US" altLang="zh-CN" sz="2400">
                <a:solidFill>
                  <a:srgbClr val="0000CC"/>
                </a:solidFill>
                <a:latin typeface="Lucida Sans" pitchFamily="34" charset="0"/>
              </a:rPr>
              <a:t>}</a:t>
            </a:r>
          </a:p>
        </p:txBody>
      </p:sp>
      <p:sp>
        <p:nvSpPr>
          <p:cNvPr id="30728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7353300" cy="863600"/>
          </a:xfrm>
        </p:spPr>
        <p:txBody>
          <a:bodyPr/>
          <a:lstStyle/>
          <a:p>
            <a:r>
              <a:rPr lang="zh-CN" altLang="en-US" dirty="0"/>
              <a:t>顺序结构 </a:t>
            </a:r>
            <a:r>
              <a:rPr lang="en-US" altLang="zh-CN" dirty="0"/>
              <a:t>Demo1</a:t>
            </a:r>
            <a:r>
              <a:rPr lang="zh-CN" altLang="en-US" dirty="0"/>
              <a:t>，</a:t>
            </a:r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3-1】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95288" y="5300663"/>
            <a:ext cx="4537075" cy="7810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200" b="1">
                <a:ea typeface="楷体_GB2312" pitchFamily="49" charset="-122"/>
              </a:rPr>
              <a:t>程序运行结果如下：</a:t>
            </a:r>
          </a:p>
          <a:p>
            <a:r>
              <a:rPr lang="en-US" altLang="zh-CN" sz="2200" b="1">
                <a:solidFill>
                  <a:schemeClr val="hlink"/>
                </a:solidFill>
              </a:rPr>
              <a:t>The force is 3.5413E27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zh-CN" altLang="en-US" dirty="0"/>
              <a:t>顺序结构 </a:t>
            </a:r>
            <a:r>
              <a:rPr lang="en-US" altLang="zh-CN" dirty="0"/>
              <a:t>Demo2 </a:t>
            </a:r>
            <a:r>
              <a:rPr lang="zh-CN" altLang="en-US" dirty="0"/>
              <a:t>，</a:t>
            </a:r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3-2】</a:t>
            </a:r>
          </a:p>
        </p:txBody>
      </p:sp>
      <p:sp>
        <p:nvSpPr>
          <p:cNvPr id="31749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84313"/>
            <a:ext cx="7772400" cy="49403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0" dirty="0">
                <a:solidFill>
                  <a:srgbClr val="996633"/>
                </a:solidFill>
              </a:rPr>
              <a:t>// </a:t>
            </a:r>
            <a:r>
              <a:rPr lang="zh-CN" altLang="en-US" sz="2400" dirty="0"/>
              <a:t>华氏温度转换为摄氏温度</a:t>
            </a:r>
            <a:r>
              <a:rPr lang="zh-CN" altLang="en-US" sz="2400" b="0" dirty="0"/>
              <a:t>：</a:t>
            </a:r>
            <a:r>
              <a:rPr lang="en-US" altLang="zh-CN" sz="2400" b="0" dirty="0"/>
              <a:t>c=5(F-32)/9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Lucida Sans" pitchFamily="34" charset="0"/>
              </a:rPr>
              <a:t>public class Conversion{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Lucida Sans" pitchFamily="34" charset="0"/>
              </a:rPr>
              <a:t>    public static void main(String </a:t>
            </a:r>
            <a:r>
              <a:rPr lang="en-US" altLang="zh-CN" sz="2800" dirty="0" err="1">
                <a:solidFill>
                  <a:srgbClr val="0000CC"/>
                </a:solidFill>
                <a:latin typeface="Lucida Sans" pitchFamily="34" charset="0"/>
              </a:rPr>
              <a:t>args</a:t>
            </a:r>
            <a:r>
              <a:rPr lang="en-US" altLang="zh-CN" sz="2800" dirty="0">
                <a:solidFill>
                  <a:srgbClr val="0000CC"/>
                </a:solidFill>
                <a:latin typeface="Lucida Sans" pitchFamily="34" charset="0"/>
              </a:rPr>
              <a:t>[])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float f, c;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   f=70.0f;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   c=5*(f-32)/9;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dirty="0" err="1">
                <a:solidFill>
                  <a:srgbClr val="0000CC"/>
                </a:solidFill>
                <a:latin typeface="Lucida Sans" pitchFamily="34" charset="0"/>
              </a:rPr>
              <a:t>System.out.println</a:t>
            </a: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("Fahrenheit="+f);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   </a:t>
            </a:r>
            <a:r>
              <a:rPr lang="en-US" altLang="zh-CN" dirty="0" err="1">
                <a:solidFill>
                  <a:srgbClr val="0000CC"/>
                </a:solidFill>
                <a:latin typeface="Lucida Sans" pitchFamily="34" charset="0"/>
              </a:rPr>
              <a:t>System.out.println</a:t>
            </a:r>
            <a:r>
              <a:rPr lang="en-US" altLang="zh-CN" dirty="0">
                <a:solidFill>
                  <a:srgbClr val="0000CC"/>
                </a:solidFill>
                <a:latin typeface="Lucida Sans" pitchFamily="34" charset="0"/>
              </a:rPr>
              <a:t>("Centigrade="+c);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Lucida Sans" pitchFamily="34" charset="0"/>
              </a:rPr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Lucida Sans" pitchFamily="34" charset="0"/>
              </a:rPr>
              <a:t>}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580063" y="5445125"/>
            <a:ext cx="3241675" cy="10255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ea typeface="楷体_GB2312" pitchFamily="49" charset="-122"/>
              </a:rPr>
              <a:t>程序运行结果如下：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Fahrenheit=70.0</a:t>
            </a:r>
          </a:p>
          <a:p>
            <a:r>
              <a:rPr lang="en-US" altLang="zh-CN" sz="2000" b="1">
                <a:solidFill>
                  <a:schemeClr val="hlink"/>
                </a:solidFill>
              </a:rPr>
              <a:t>Centigrade=21.11111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3861048"/>
            <a:ext cx="2520280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C=5/9*(F-32)?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9750" y="549275"/>
            <a:ext cx="7772400" cy="720725"/>
          </a:xfrm>
        </p:spPr>
        <p:txBody>
          <a:bodyPr/>
          <a:lstStyle/>
          <a:p>
            <a:r>
              <a:rPr lang="zh-CN" altLang="en-US" dirty="0"/>
              <a:t>顺序结构</a:t>
            </a:r>
            <a:r>
              <a:rPr lang="en-US" altLang="zh-CN" sz="4000" dirty="0"/>
              <a:t>Demo3 </a:t>
            </a:r>
            <a:r>
              <a:rPr lang="zh-CN" altLang="en-US" sz="4000" dirty="0"/>
              <a:t>，</a:t>
            </a: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3-3】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400" y="1628775"/>
            <a:ext cx="8991600" cy="4086225"/>
          </a:xfrm>
          <a:solidFill>
            <a:srgbClr val="FCFEFE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public class Root  {          </a:t>
            </a:r>
            <a:r>
              <a:rPr lang="en-US" altLang="zh-CN" sz="2000" b="0" dirty="0">
                <a:latin typeface="Dotum" pitchFamily="34" charset="-127"/>
                <a:ea typeface="Dotum" pitchFamily="34" charset="-127"/>
              </a:rPr>
              <a:t>//</a:t>
            </a:r>
            <a:r>
              <a:rPr lang="zh-CN" altLang="en-US" sz="2000" b="0" dirty="0">
                <a:latin typeface="Dotum" pitchFamily="34" charset="-127"/>
                <a:ea typeface="Dotum" pitchFamily="34" charset="-127"/>
              </a:rPr>
              <a:t>求解方程</a:t>
            </a:r>
            <a:r>
              <a:rPr lang="en-US" altLang="zh-CN" sz="2000" b="0" dirty="0" err="1">
                <a:latin typeface="Dotum" pitchFamily="34" charset="-127"/>
                <a:ea typeface="Dotum" pitchFamily="34" charset="-127"/>
              </a:rPr>
              <a:t>ax+b</a:t>
            </a:r>
            <a:r>
              <a:rPr lang="en-US" altLang="zh-CN" sz="2000" b="0" dirty="0">
                <a:latin typeface="Dotum" pitchFamily="34" charset="-127"/>
                <a:ea typeface="Dotum" pitchFamily="34" charset="-127"/>
              </a:rPr>
              <a:t>=0</a:t>
            </a:r>
            <a:r>
              <a:rPr lang="zh-CN" altLang="en-US" sz="2000" b="0" dirty="0">
                <a:latin typeface="Dotum" pitchFamily="34" charset="-127"/>
                <a:ea typeface="Dotum" pitchFamily="34" charset="-127"/>
              </a:rPr>
              <a:t>的根</a:t>
            </a:r>
            <a:r>
              <a:rPr lang="en-US" altLang="zh-CN" sz="2000" b="0" dirty="0">
                <a:latin typeface="Dotum" pitchFamily="34" charset="-127"/>
                <a:ea typeface="Dotum" pitchFamily="34" charset="-127"/>
              </a:rPr>
              <a:t>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 public static void main(String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[])   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float a, b,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a=2.0f;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b=6.0f;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x=-b/a;	             </a:t>
            </a:r>
            <a:r>
              <a:rPr lang="en-US" altLang="zh-CN" sz="2000" b="0" dirty="0">
                <a:latin typeface="Dotum" pitchFamily="34" charset="-127"/>
                <a:ea typeface="Dotum" pitchFamily="34" charset="-127"/>
              </a:rPr>
              <a:t>//</a:t>
            </a:r>
            <a:r>
              <a:rPr lang="zh-CN" altLang="en-US" sz="20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求根</a:t>
            </a:r>
            <a:r>
              <a:rPr lang="zh-CN" altLang="en-US" sz="24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x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("a="+a);    </a:t>
            </a:r>
            <a:r>
              <a:rPr lang="en-US" altLang="zh-CN" sz="2400" dirty="0">
                <a:solidFill>
                  <a:srgbClr val="000810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Out Result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("b="+b);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("x="+x);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lang="en-US" altLang="zh-CN" sz="1400" dirty="0">
                <a:solidFill>
                  <a:srgbClr val="0000CC"/>
                </a:solidFill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09800" y="2743200"/>
            <a:ext cx="6400800" cy="389980"/>
          </a:xfrm>
          <a:prstGeom prst="rect">
            <a:avLst/>
          </a:prstGeom>
          <a:solidFill>
            <a:srgbClr val="CCFFCC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8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如何将键盘输入的数据赋值给变量</a:t>
            </a:r>
            <a:r>
              <a:rPr lang="en-US" altLang="zh-CN" sz="2400" b="1" dirty="0" err="1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a,b</a:t>
            </a:r>
            <a:r>
              <a:rPr lang="zh-CN" altLang="en-US" sz="2400" b="1" dirty="0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cs typeface="Arial Unicode MS" pitchFamily="34" charset="-122"/>
              </a:rPr>
              <a:t>？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795963" y="5084763"/>
            <a:ext cx="3024187" cy="13271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程序运行结果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a=2.0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b=6.0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>
                <a:solidFill>
                  <a:schemeClr val="hlink"/>
                </a:solidFill>
                <a:ea typeface="楷体_GB2312" pitchFamily="49" charset="-122"/>
              </a:rPr>
              <a:t>x=-3.0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nimBg="1"/>
      <p:bldP spid="337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719138"/>
          </a:xfrm>
        </p:spPr>
        <p:txBody>
          <a:bodyPr/>
          <a:lstStyle/>
          <a:p>
            <a:r>
              <a:rPr lang="zh-CN" altLang="en-US">
                <a:solidFill>
                  <a:srgbClr val="5E381E"/>
                </a:solidFill>
              </a:rPr>
              <a:t>选择结构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84313"/>
            <a:ext cx="8280400" cy="4078287"/>
          </a:xfrm>
        </p:spPr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选择结构，也叫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分支结构</a:t>
            </a:r>
          </a:p>
          <a:p>
            <a:r>
              <a:rPr lang="en-US" altLang="zh-CN" dirty="0">
                <a:latin typeface="楷体_GB2312" pitchFamily="49" charset="-122"/>
              </a:rPr>
              <a:t>Java</a:t>
            </a:r>
            <a:r>
              <a:rPr lang="zh-CN" altLang="en-US" dirty="0">
                <a:latin typeface="楷体_GB2312" pitchFamily="49" charset="-122"/>
              </a:rPr>
              <a:t>分支选择语句：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基本</a:t>
            </a: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</a:rPr>
              <a:t>if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语句   </a:t>
            </a:r>
            <a:r>
              <a:rPr lang="zh-CN" altLang="en-US" dirty="0">
                <a:latin typeface="楷体_GB2312" pitchFamily="49" charset="-122"/>
              </a:rPr>
              <a:t>二选一</a:t>
            </a:r>
            <a:endParaRPr lang="zh-CN" altLang="en-US" dirty="0">
              <a:solidFill>
                <a:srgbClr val="0000CC"/>
              </a:solidFill>
              <a:latin typeface="楷体_GB2312" pitchFamily="49" charset="-122"/>
            </a:endParaRP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</a:rPr>
              <a:t>if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语句扩展、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</a:rPr>
              <a:t>if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语句嵌套或</a:t>
            </a:r>
            <a:r>
              <a:rPr lang="en-US" altLang="zh-CN" dirty="0">
                <a:solidFill>
                  <a:srgbClr val="0000CC"/>
                </a:solidFill>
                <a:latin typeface="楷体_GB2312" pitchFamily="49" charset="-122"/>
              </a:rPr>
              <a:t>switch</a:t>
            </a:r>
            <a:r>
              <a:rPr lang="zh-CN" altLang="en-US" dirty="0">
                <a:solidFill>
                  <a:srgbClr val="0000CC"/>
                </a:solidFill>
                <a:latin typeface="楷体_GB2312" pitchFamily="49" charset="-122"/>
              </a:rPr>
              <a:t>语句 </a:t>
            </a:r>
            <a:r>
              <a:rPr lang="zh-CN" altLang="en-US" dirty="0">
                <a:latin typeface="楷体_GB2312" pitchFamily="49" charset="-122"/>
              </a:rPr>
              <a:t>多选一</a:t>
            </a:r>
          </a:p>
        </p:txBody>
      </p:sp>
      <p:pic>
        <p:nvPicPr>
          <p:cNvPr id="4100" name="Picture 4" descr="02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0" y="5681663"/>
            <a:ext cx="1109663" cy="839787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476250"/>
            <a:ext cx="7772400" cy="792163"/>
          </a:xfrm>
        </p:spPr>
        <p:txBody>
          <a:bodyPr/>
          <a:lstStyle/>
          <a:p>
            <a:r>
              <a:rPr lang="en-US" altLang="zh-CN" dirty="0">
                <a:solidFill>
                  <a:srgbClr val="5B361D"/>
                </a:solidFill>
                <a:latin typeface="隶书" pitchFamily="49" charset="-122"/>
              </a:rPr>
              <a:t>if </a:t>
            </a:r>
            <a:r>
              <a:rPr lang="zh-CN" altLang="en-US" dirty="0">
                <a:solidFill>
                  <a:srgbClr val="5B361D"/>
                </a:solidFill>
                <a:latin typeface="隶书" pitchFamily="49" charset="-122"/>
              </a:rPr>
              <a:t>语句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3024188" cy="2232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if  (</a:t>
            </a:r>
            <a:r>
              <a:rPr lang="zh-CN" altLang="en-US" sz="2800">
                <a:latin typeface="楷体_GB2312" pitchFamily="49" charset="-122"/>
              </a:rPr>
              <a:t>布尔表达式</a:t>
            </a:r>
            <a:r>
              <a:rPr lang="en-US" altLang="zh-CN" sz="2800">
                <a:latin typeface="楷体_GB2312" pitchFamily="49" charset="-122"/>
              </a:rPr>
              <a:t>)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楷体_GB2312" pitchFamily="49" charset="-122"/>
              </a:rPr>
              <a:t>语句</a:t>
            </a:r>
            <a:r>
              <a:rPr lang="en-US" altLang="zh-CN" sz="2800">
                <a:solidFill>
                  <a:srgbClr val="0000CC"/>
                </a:solidFill>
                <a:latin typeface="楷体_GB2312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[else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楷体_GB2312" pitchFamily="49" charset="-122"/>
              </a:rPr>
              <a:t>语句</a:t>
            </a:r>
            <a:r>
              <a:rPr lang="en-US" altLang="zh-CN" sz="2800">
                <a:solidFill>
                  <a:srgbClr val="0000CC"/>
                </a:solidFill>
                <a:latin typeface="楷体_GB2312" pitchFamily="49" charset="-122"/>
              </a:rPr>
              <a:t>2]</a:t>
            </a:r>
          </a:p>
        </p:txBody>
      </p: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107950" y="4076700"/>
            <a:ext cx="4679950" cy="2520950"/>
            <a:chOff x="2699" y="2251"/>
            <a:chExt cx="2948" cy="1678"/>
          </a:xfrm>
        </p:grpSpPr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4150" y="2251"/>
              <a:ext cx="0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81" name="AutoShape 61"/>
            <p:cNvSpPr>
              <a:spLocks noChangeArrowheads="1"/>
            </p:cNvSpPr>
            <p:nvPr/>
          </p:nvSpPr>
          <p:spPr bwMode="auto">
            <a:xfrm>
              <a:off x="2925" y="2478"/>
              <a:ext cx="2450" cy="453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ctr">
                <a:spcBef>
                  <a:spcPts val="150"/>
                </a:spcBef>
              </a:pPr>
              <a:r>
                <a:rPr lang="zh-CN" altLang="en-US" sz="2400" b="1" noProof="1">
                  <a:latin typeface="Times New Roman" pitchFamily="18" charset="0"/>
                </a:rPr>
                <a:t>布尔表达式</a:t>
              </a:r>
              <a:endParaRPr lang="zh-CN" altLang="en-US" sz="2400" b="1"/>
            </a:p>
          </p:txBody>
        </p:sp>
        <p:sp>
          <p:nvSpPr>
            <p:cNvPr id="5183" name="Line 63"/>
            <p:cNvSpPr>
              <a:spLocks noChangeShapeType="1"/>
            </p:cNvSpPr>
            <p:nvPr/>
          </p:nvSpPr>
          <p:spPr bwMode="auto">
            <a:xfrm flipH="1">
              <a:off x="5375" y="2704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84" name="AutoShape 64"/>
            <p:cNvSpPr>
              <a:spLocks noChangeArrowheads="1"/>
            </p:cNvSpPr>
            <p:nvPr/>
          </p:nvSpPr>
          <p:spPr bwMode="auto">
            <a:xfrm>
              <a:off x="4513" y="3203"/>
              <a:ext cx="1134" cy="227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ctr">
                <a:spcBef>
                  <a:spcPts val="150"/>
                </a:spcBef>
              </a:pPr>
              <a:r>
                <a:rPr lang="zh-CN" altLang="en-US" sz="2400" noProof="1">
                  <a:latin typeface="Times New Roman" pitchFamily="18" charset="0"/>
                </a:rPr>
                <a:t>语句</a:t>
              </a:r>
              <a:r>
                <a:rPr lang="zh-CN" altLang="zh-CN" sz="2400" noProof="1">
                  <a:latin typeface="Times New Roman" pitchFamily="18" charset="0"/>
                </a:rPr>
                <a:t>2</a:t>
              </a:r>
              <a:endParaRPr lang="en-US" altLang="zh-CN" sz="2400"/>
            </a:p>
          </p:txBody>
        </p:sp>
        <p:sp>
          <p:nvSpPr>
            <p:cNvPr id="5185" name="Line 65"/>
            <p:cNvSpPr>
              <a:spLocks noChangeShapeType="1"/>
            </p:cNvSpPr>
            <p:nvPr/>
          </p:nvSpPr>
          <p:spPr bwMode="auto">
            <a:xfrm>
              <a:off x="5103" y="343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87" name="Text Box 67"/>
            <p:cNvSpPr txBox="1">
              <a:spLocks noChangeArrowheads="1"/>
            </p:cNvSpPr>
            <p:nvPr/>
          </p:nvSpPr>
          <p:spPr bwMode="auto">
            <a:xfrm>
              <a:off x="4902" y="2822"/>
              <a:ext cx="4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just"/>
              <a:r>
                <a:rPr lang="en-US" altLang="zh-CN" sz="2000" noProof="1">
                  <a:solidFill>
                    <a:srgbClr val="0000CC"/>
                  </a:solidFill>
                  <a:latin typeface="Times New Roman" pitchFamily="18" charset="0"/>
                </a:rPr>
                <a:t>false</a:t>
              </a:r>
              <a:endParaRPr lang="en-US" altLang="zh-CN" sz="2000">
                <a:solidFill>
                  <a:srgbClr val="0000CC"/>
                </a:solidFill>
              </a:endParaRPr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 flipH="1">
              <a:off x="4195" y="3748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89" name="Text Box 69"/>
            <p:cNvSpPr txBox="1">
              <a:spLocks noChangeArrowheads="1"/>
            </p:cNvSpPr>
            <p:nvPr/>
          </p:nvSpPr>
          <p:spPr bwMode="auto">
            <a:xfrm>
              <a:off x="2744" y="2750"/>
              <a:ext cx="54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58775" lvl="2" algn="ctr"/>
              <a:r>
                <a:rPr lang="en-US" altLang="zh-CN" sz="2400" noProof="1">
                  <a:solidFill>
                    <a:srgbClr val="0000CC"/>
                  </a:solidFill>
                  <a:latin typeface="Times New Roman" pitchFamily="18" charset="0"/>
                </a:rPr>
                <a:t>true</a:t>
              </a:r>
              <a:endParaRPr lang="en-US" altLang="zh-CN" sz="2400">
                <a:solidFill>
                  <a:srgbClr val="0000CC"/>
                </a:solidFill>
              </a:endParaRPr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>
              <a:off x="2925" y="2704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 flipH="1">
              <a:off x="3198" y="3430"/>
              <a:ext cx="0" cy="3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93" name="Line 73"/>
            <p:cNvSpPr>
              <a:spLocks noChangeShapeType="1"/>
            </p:cNvSpPr>
            <p:nvPr/>
          </p:nvSpPr>
          <p:spPr bwMode="auto">
            <a:xfrm>
              <a:off x="3198" y="3748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94" name="AutoShape 74"/>
            <p:cNvSpPr>
              <a:spLocks noChangeArrowheads="1"/>
            </p:cNvSpPr>
            <p:nvPr/>
          </p:nvSpPr>
          <p:spPr bwMode="auto">
            <a:xfrm>
              <a:off x="2699" y="3203"/>
              <a:ext cx="1225" cy="23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ctr">
                <a:spcBef>
                  <a:spcPts val="150"/>
                </a:spcBef>
              </a:pPr>
              <a:r>
                <a:rPr lang="zh-CN" altLang="en-US" sz="2400" noProof="1">
                  <a:latin typeface="Times New Roman" pitchFamily="18" charset="0"/>
                </a:rPr>
                <a:t>语句</a:t>
              </a:r>
              <a:r>
                <a:rPr lang="zh-CN" altLang="zh-CN" sz="2400" noProof="1"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</p:grpSp>
      <p:grpSp>
        <p:nvGrpSpPr>
          <p:cNvPr id="5196" name="Group 76"/>
          <p:cNvGrpSpPr>
            <a:grpSpLocks/>
          </p:cNvGrpSpPr>
          <p:nvPr/>
        </p:nvGrpSpPr>
        <p:grpSpPr bwMode="auto">
          <a:xfrm>
            <a:off x="4643438" y="3933825"/>
            <a:ext cx="4159250" cy="2590800"/>
            <a:chOff x="2880" y="346"/>
            <a:chExt cx="2620" cy="1723"/>
          </a:xfrm>
        </p:grpSpPr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3969" y="346"/>
              <a:ext cx="0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diamond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AutoShape 51"/>
            <p:cNvSpPr>
              <a:spLocks noChangeArrowheads="1"/>
            </p:cNvSpPr>
            <p:nvPr/>
          </p:nvSpPr>
          <p:spPr bwMode="auto">
            <a:xfrm>
              <a:off x="2880" y="618"/>
              <a:ext cx="2223" cy="502"/>
            </a:xfrm>
            <a:prstGeom prst="flowChartDecision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/>
              <a:r>
                <a:rPr lang="zh-CN" altLang="en-US" sz="2400" noProof="1">
                  <a:latin typeface="Times New Roman" pitchFamily="18" charset="0"/>
                </a:rPr>
                <a:t>布尔表达式</a:t>
              </a:r>
              <a:endParaRPr lang="zh-CN" altLang="en-US" sz="2400"/>
            </a:p>
          </p:txBody>
        </p:sp>
        <p:sp>
          <p:nvSpPr>
            <p:cNvPr id="5172" name="AutoShape 52"/>
            <p:cNvSpPr>
              <a:spLocks noChangeArrowheads="1"/>
            </p:cNvSpPr>
            <p:nvPr/>
          </p:nvSpPr>
          <p:spPr bwMode="auto">
            <a:xfrm>
              <a:off x="3243" y="1426"/>
              <a:ext cx="1451" cy="280"/>
            </a:xfrm>
            <a:prstGeom prst="flowChartProcess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ctr"/>
              <a:r>
                <a:rPr lang="zh-CN" altLang="en-US" sz="2800" b="1" noProof="1">
                  <a:solidFill>
                    <a:srgbClr val="0000CC"/>
                  </a:solidFill>
                  <a:latin typeface="Times New Roman" pitchFamily="18" charset="0"/>
                </a:rPr>
                <a:t>语句</a:t>
              </a:r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  <a:endParaRPr lang="en-US" altLang="zh-CN" sz="2800" b="1">
                <a:solidFill>
                  <a:srgbClr val="0000CC"/>
                </a:solidFill>
              </a:endParaRP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3878" y="1117"/>
              <a:ext cx="468" cy="20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just"/>
              <a:r>
                <a:rPr lang="en-US" altLang="zh-CN" sz="2400" b="1" noProof="1">
                  <a:latin typeface="Times New Roman" pitchFamily="18" charset="0"/>
                </a:rPr>
                <a:t>true</a:t>
              </a:r>
              <a:endParaRPr lang="en-US" altLang="zh-CN" sz="2400" b="1"/>
            </a:p>
          </p:txBody>
        </p:sp>
        <p:sp>
          <p:nvSpPr>
            <p:cNvPr id="5174" name="Line 54"/>
            <p:cNvSpPr>
              <a:spLocks noChangeShapeType="1"/>
            </p:cNvSpPr>
            <p:nvPr/>
          </p:nvSpPr>
          <p:spPr bwMode="auto">
            <a:xfrm flipH="1">
              <a:off x="3969" y="1706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4967" y="618"/>
              <a:ext cx="533" cy="2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79388" lvl="1" algn="just"/>
              <a:r>
                <a:rPr lang="en-US" altLang="zh-CN" sz="2400" b="1" noProof="1">
                  <a:solidFill>
                    <a:srgbClr val="0000CC"/>
                  </a:solidFill>
                  <a:latin typeface="Times New Roman" pitchFamily="18" charset="0"/>
                </a:rPr>
                <a:t>false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3951" y="111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Line 57"/>
            <p:cNvSpPr>
              <a:spLocks noChangeShapeType="1"/>
            </p:cNvSpPr>
            <p:nvPr/>
          </p:nvSpPr>
          <p:spPr bwMode="auto">
            <a:xfrm>
              <a:off x="5148" y="890"/>
              <a:ext cx="0" cy="9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 flipH="1">
              <a:off x="3986" y="1823"/>
              <a:ext cx="1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5" name="Line 75"/>
            <p:cNvSpPr>
              <a:spLocks noChangeShapeType="1"/>
            </p:cNvSpPr>
            <p:nvPr/>
          </p:nvSpPr>
          <p:spPr bwMode="auto">
            <a:xfrm>
              <a:off x="5057" y="890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3348038" y="1341438"/>
            <a:ext cx="5473700" cy="25209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子句是可选项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则布尔表达式的值为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true,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执行语句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，否则，执行语句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若无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则布尔表达式的值为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true,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执行语句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，否则，执行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语句的后续语句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语句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或语句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可以是单语句，也可以是复合语句等（花括号括起）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863600"/>
          </a:xfrm>
        </p:spPr>
        <p:txBody>
          <a:bodyPr/>
          <a:lstStyle/>
          <a:p>
            <a:r>
              <a:rPr lang="zh-CN" altLang="en-US" dirty="0"/>
              <a:t>选择结构 </a:t>
            </a:r>
            <a:r>
              <a:rPr lang="en-US" altLang="zh-CN" dirty="0"/>
              <a:t>Demo1</a:t>
            </a:r>
            <a:r>
              <a:rPr lang="zh-CN" altLang="en-US" dirty="0"/>
              <a:t>：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8316913" cy="457200"/>
          </a:xfrm>
          <a:prstGeom prst="rect">
            <a:avLst/>
          </a:prstGeom>
          <a:solidFill>
            <a:srgbClr val="FCFE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3-4】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个整数，输出较小者</a:t>
            </a:r>
            <a:r>
              <a:rPr lang="zh-CN" altLang="en-US" sz="2400">
                <a:solidFill>
                  <a:srgbClr val="0000CC"/>
                </a:solidFill>
                <a:latin typeface="Lucida Sans" pitchFamily="34" charset="0"/>
              </a:rPr>
              <a:t>   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1188" y="2205038"/>
            <a:ext cx="5976937" cy="13382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Scanner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类的方法输入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个整数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语句进行判断，输出较小者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288" y="3573463"/>
            <a:ext cx="626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3-1】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判断某一年份是否为润年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84213" y="4149725"/>
            <a:ext cx="7991475" cy="212583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输入年份数据</a:t>
            </a: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润年判断：条件是能被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整除但又不能被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整除或能被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整除的公元年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5000"/>
              </a:lnSpc>
              <a:spcBef>
                <a:spcPct val="25000"/>
              </a:spcBef>
              <a:buFontTx/>
              <a:buAutoNum type="arabicPeriod"/>
            </a:pPr>
            <a:endParaRPr lang="en-US" altLang="zh-CN" sz="2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5805264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year%4==0 &amp;&amp; year%100!=0 || year%400==0</a:t>
            </a:r>
            <a:endParaRPr lang="zh-CN" altLang="en-US" sz="2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40" grpId="0" animBg="1"/>
      <p:bldP spid="9" grpId="0"/>
    </p:bld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9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16836</TotalTime>
  <Words>3340</Words>
  <Application>Microsoft Office PowerPoint</Application>
  <PresentationFormat>全屏显示(4:3)</PresentationFormat>
  <Paragraphs>519</Paragraphs>
  <Slides>39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Ricepaper</vt:lpstr>
      <vt:lpstr>古瓶荷花</vt:lpstr>
      <vt:lpstr>Equation.3</vt:lpstr>
      <vt:lpstr>第三章  基本控制结构</vt:lpstr>
      <vt:lpstr>程序结构</vt:lpstr>
      <vt:lpstr>语句</vt:lpstr>
      <vt:lpstr>顺序结构 Demo1，【例3-1】</vt:lpstr>
      <vt:lpstr>顺序结构 Demo2 ，【例3-2】</vt:lpstr>
      <vt:lpstr>顺序结构Demo3 ，【例3-3】</vt:lpstr>
      <vt:lpstr>选择结构</vt:lpstr>
      <vt:lpstr>if 语句</vt:lpstr>
      <vt:lpstr>选择结构 Demo1：</vt:lpstr>
      <vt:lpstr>选择结构 Demo2:</vt:lpstr>
      <vt:lpstr>选择结构（注意点）</vt:lpstr>
      <vt:lpstr>if 语句扩展形式</vt:lpstr>
      <vt:lpstr>PowerPoint 演示文稿</vt:lpstr>
      <vt:lpstr>Demo</vt:lpstr>
      <vt:lpstr>Demo</vt:lpstr>
      <vt:lpstr>if 语句嵌套</vt:lpstr>
      <vt:lpstr>if 语句嵌套Demo </vt:lpstr>
      <vt:lpstr>if 语句嵌套Demo </vt:lpstr>
      <vt:lpstr>PowerPoint 演示文稿</vt:lpstr>
      <vt:lpstr>PowerPoint 演示文稿</vt:lpstr>
      <vt:lpstr>多分支Demo</vt:lpstr>
      <vt:lpstr>多分支Demo</vt:lpstr>
      <vt:lpstr>循环结构</vt:lpstr>
      <vt:lpstr>for语句</vt:lpstr>
      <vt:lpstr>for语句示例</vt:lpstr>
      <vt:lpstr>循环控制Demo1</vt:lpstr>
      <vt:lpstr>循环控制Demo2</vt:lpstr>
      <vt:lpstr>while 语句 </vt:lpstr>
      <vt:lpstr>do…while语句</vt:lpstr>
      <vt:lpstr>循环控制Demo3</vt:lpstr>
      <vt:lpstr>跳转语句</vt:lpstr>
      <vt:lpstr>多重循环  Multi-Loop</vt:lpstr>
      <vt:lpstr>PowerPoint 演示文稿</vt:lpstr>
      <vt:lpstr>循环控制Demo3</vt:lpstr>
      <vt:lpstr>常用算法总结</vt:lpstr>
      <vt:lpstr>常用算法总结</vt:lpstr>
      <vt:lpstr>常用算法总结</vt:lpstr>
      <vt:lpstr>常用算法总结</vt:lpstr>
      <vt:lpstr>常用算法总结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creator>USER</dc:creator>
  <cp:lastModifiedBy>xy pan</cp:lastModifiedBy>
  <cp:revision>228</cp:revision>
  <dcterms:created xsi:type="dcterms:W3CDTF">2008-02-23T04:32:28Z</dcterms:created>
  <dcterms:modified xsi:type="dcterms:W3CDTF">2021-03-15T03:47:52Z</dcterms:modified>
</cp:coreProperties>
</file>