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73" r:id="rId3"/>
    <p:sldId id="258" r:id="rId4"/>
    <p:sldId id="284" r:id="rId5"/>
    <p:sldId id="285" r:id="rId6"/>
    <p:sldId id="286" r:id="rId7"/>
    <p:sldId id="287" r:id="rId8"/>
    <p:sldId id="259" r:id="rId9"/>
    <p:sldId id="274" r:id="rId10"/>
    <p:sldId id="260" r:id="rId11"/>
    <p:sldId id="292" r:id="rId12"/>
    <p:sldId id="262" r:id="rId13"/>
    <p:sldId id="263" r:id="rId14"/>
    <p:sldId id="265" r:id="rId15"/>
    <p:sldId id="293" r:id="rId16"/>
    <p:sldId id="294" r:id="rId17"/>
    <p:sldId id="266" r:id="rId18"/>
    <p:sldId id="275" r:id="rId19"/>
    <p:sldId id="288" r:id="rId20"/>
    <p:sldId id="269" r:id="rId21"/>
    <p:sldId id="270" r:id="rId22"/>
    <p:sldId id="295" r:id="rId23"/>
    <p:sldId id="291" r:id="rId24"/>
    <p:sldId id="276" r:id="rId25"/>
    <p:sldId id="296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800000"/>
    <a:srgbClr val="660066"/>
    <a:srgbClr val="996600"/>
    <a:srgbClr val="FFCC00"/>
    <a:srgbClr val="003300"/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94636" autoAdjust="0"/>
  </p:normalViewPr>
  <p:slideViewPr>
    <p:cSldViewPr>
      <p:cViewPr varScale="1">
        <p:scale>
          <a:sx n="80" d="100"/>
          <a:sy n="80" d="100"/>
        </p:scale>
        <p:origin x="8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7.xml"/><Relationship Id="rId10" Type="http://schemas.openxmlformats.org/officeDocument/2006/relationships/slide" Target="slides/slide10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4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410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A83103-CA2E-4DF7-80E5-AC01C2015F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C501E-F788-4225-A58B-5EDD2B2D24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F951B-5CFB-4037-995F-144C1E7AF8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D1D03A6-95DF-42AC-A0C7-2548201202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6875C-7116-473B-A94D-03731AB9BB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1026-5DC3-406B-B525-5A260A7BE3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B7CB4-C136-4EB4-8333-3E69F41AB4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8641-85A1-4EBE-911D-12C2AABCF0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2ED7A-176B-400C-8E03-EC48DDB863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06AE0-6C40-4644-A493-9D78458025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A8632-2F34-44DE-928A-479537F186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9DD6D-D760-4C22-80DE-4E6059F986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4EA060-3E48-44C7-B042-2F90C4727D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982BE-5788-446D-A411-F3C5269CAC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620713"/>
            <a:ext cx="2209800" cy="5246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620713"/>
            <a:ext cx="6477000" cy="5246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A9DA-D321-4BE8-B1E8-078431AB56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8E50A-DABB-43A0-814F-BB278BDEA5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2E6D1-9D8A-4631-8006-2FE3D77246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29686-B540-4FB4-9C68-38196EAAFB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9141F-3906-402A-8B34-388FE602E6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58A69-EB4F-4F26-BFFB-C0AACA329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6773F-3D02-4C65-B7E1-2827CBBF8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C41E3-DCAF-454C-9BFC-C8094E0E0A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3080" name="Rectangle 8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61AEB077-60CD-4218-98ED-498C923C5F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blinds dir="vert"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3250" y="620713"/>
            <a:ext cx="85407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6D4E80-676C-4BD7-9B5B-4466B86F2C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E381E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85000"/>
        <a:buFont typeface="Wingdings" pitchFamily="2" charset="2"/>
        <a:buChar char="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871538"/>
          </a:xfrm>
        </p:spPr>
        <p:txBody>
          <a:bodyPr/>
          <a:lstStyle/>
          <a:p>
            <a:r>
              <a:rPr lang="zh-CN" altLang="en-US">
                <a:latin typeface="隶书" pitchFamily="49" charset="-122"/>
              </a:rPr>
              <a:t>第四章 方法</a:t>
            </a:r>
            <a:r>
              <a:rPr lang="en-US" altLang="zh-CN">
                <a:latin typeface="隶书" pitchFamily="49" charset="-122"/>
              </a:rPr>
              <a:t>-Method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484313"/>
            <a:ext cx="7129463" cy="3313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本章是课程教学重点之一</a:t>
            </a:r>
            <a:endParaRPr lang="zh-CN" altLang="en-US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4.1  </a:t>
            </a:r>
            <a:r>
              <a:rPr lang="zh-CN" altLang="en-US" sz="2800">
                <a:latin typeface="楷体_GB2312" pitchFamily="49" charset="-122"/>
              </a:rPr>
              <a:t>方法声明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4.2  </a:t>
            </a:r>
            <a:r>
              <a:rPr lang="zh-CN" altLang="en-US" sz="2800">
                <a:latin typeface="楷体_GB2312" pitchFamily="49" charset="-122"/>
              </a:rPr>
              <a:t>方法调用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4.3  </a:t>
            </a:r>
            <a:r>
              <a:rPr lang="zh-CN" altLang="en-US" sz="2800">
                <a:latin typeface="楷体_GB2312" pitchFamily="49" charset="-122"/>
              </a:rPr>
              <a:t>参数传递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800">
                <a:latin typeface="楷体_GB2312" pitchFamily="49" charset="-122"/>
              </a:rPr>
              <a:t>4.4  </a:t>
            </a:r>
            <a:r>
              <a:rPr lang="zh-CN" altLang="en-US" sz="2800">
                <a:latin typeface="楷体_GB2312" pitchFamily="49" charset="-122"/>
              </a:rPr>
              <a:t>递归</a:t>
            </a:r>
            <a:r>
              <a:rPr lang="zh-CN" altLang="en-US" sz="3600" b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4689475" cy="871538"/>
          </a:xfrm>
        </p:spPr>
        <p:txBody>
          <a:bodyPr/>
          <a:lstStyle/>
          <a:p>
            <a:r>
              <a:rPr lang="zh-CN" altLang="en-US">
                <a:latin typeface="隶书" pitchFamily="49" charset="-122"/>
              </a:rPr>
              <a:t>方法调用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540750" cy="4392613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定义了方法后，要使用</a:t>
            </a:r>
            <a:r>
              <a:rPr lang="zh-CN" altLang="en-US" sz="2400">
                <a:latin typeface="Arial"/>
              </a:rPr>
              <a:t>“</a:t>
            </a:r>
            <a:r>
              <a:rPr lang="zh-CN" altLang="en-US" sz="2400">
                <a:latin typeface="楷体_GB2312" pitchFamily="49" charset="-122"/>
              </a:rPr>
              <a:t>方法</a:t>
            </a:r>
            <a:r>
              <a:rPr lang="zh-CN" altLang="en-US" sz="2400">
                <a:latin typeface="Arial"/>
              </a:rPr>
              <a:t>”</a:t>
            </a:r>
            <a:r>
              <a:rPr lang="zh-CN" altLang="en-US" sz="2400">
                <a:latin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sym typeface="Wingdings" pitchFamily="2" charset="2"/>
              </a:rPr>
              <a:t> 方法调用</a:t>
            </a:r>
            <a:r>
              <a:rPr lang="en-US" altLang="zh-CN" sz="2400">
                <a:solidFill>
                  <a:srgbClr val="5E381E"/>
                </a:solidFill>
                <a:ea typeface="黑体" pitchFamily="2" charset="-122"/>
                <a:sym typeface="Wingdings" pitchFamily="2" charset="2"/>
              </a:rPr>
              <a:t>(Call)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200">
                <a:latin typeface="宋体" charset="-122"/>
              </a:rPr>
              <a:t>有返回值的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>
                <a:latin typeface="宋体" charset="-122"/>
              </a:rPr>
              <a:t>方法</a:t>
            </a:r>
            <a:r>
              <a:rPr lang="zh-CN" altLang="en-US" sz="2200">
                <a:latin typeface="Arial"/>
              </a:rPr>
              <a:t>”</a:t>
            </a:r>
            <a:r>
              <a:rPr lang="zh-CN" altLang="en-US" sz="2200">
                <a:latin typeface="宋体" charset="-122"/>
              </a:rPr>
              <a:t>可作为表达式或表达式的一部分来调用</a:t>
            </a:r>
          </a:p>
          <a:p>
            <a:pPr lvl="1" algn="just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200">
                <a:latin typeface="宋体" charset="-122"/>
              </a:rPr>
              <a:t>  例如： </a:t>
            </a:r>
            <a:r>
              <a:rPr lang="en-US" altLang="zh-CN" sz="2200">
                <a:solidFill>
                  <a:srgbClr val="990000"/>
                </a:solidFill>
              </a:rPr>
              <a:t>y=square(20)+20;</a:t>
            </a:r>
          </a:p>
          <a:p>
            <a:pPr lvl="1" algn="just"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200">
                <a:latin typeface="宋体" charset="-122"/>
              </a:rPr>
              <a:t>        </a:t>
            </a:r>
            <a:r>
              <a:rPr lang="en-US" altLang="zh-CN" sz="2200">
                <a:solidFill>
                  <a:srgbClr val="990000"/>
                </a:solidFill>
              </a:rPr>
              <a:t>System.out.print(square(20));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200">
                <a:latin typeface="宋体" charset="-122"/>
              </a:rPr>
              <a:t>无返回值的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>
                <a:latin typeface="宋体" charset="-122"/>
              </a:rPr>
              <a:t>方法</a:t>
            </a:r>
            <a:r>
              <a:rPr lang="zh-CN" altLang="en-US" sz="2200">
                <a:latin typeface="Arial"/>
              </a:rPr>
              <a:t>”</a:t>
            </a:r>
            <a:r>
              <a:rPr lang="zh-CN" altLang="en-US" sz="2200">
                <a:latin typeface="宋体" charset="-122"/>
              </a:rPr>
              <a:t>以独立语句的方式调用，其形式：</a:t>
            </a:r>
          </a:p>
          <a:p>
            <a:pPr lvl="1" algn="just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200">
                <a:solidFill>
                  <a:schemeClr val="hlink"/>
                </a:solidFill>
                <a:latin typeface="宋体" charset="-122"/>
              </a:rPr>
              <a:t>   方法名（</a:t>
            </a:r>
            <a:r>
              <a:rPr lang="en-US" altLang="zh-CN" sz="220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[</a:t>
            </a:r>
            <a:r>
              <a:rPr lang="zh-CN" altLang="en-US" sz="2200">
                <a:solidFill>
                  <a:schemeClr val="hlink"/>
                </a:solidFill>
                <a:latin typeface="宋体" charset="-122"/>
              </a:rPr>
              <a:t>实际参数表</a:t>
            </a:r>
            <a:r>
              <a:rPr lang="en-US" altLang="zh-CN" sz="2200">
                <a:solidFill>
                  <a:schemeClr val="hlink"/>
                </a:solidFill>
                <a:latin typeface="宋体" charset="-122"/>
                <a:cs typeface="Times New Roman" pitchFamily="18" charset="0"/>
              </a:rPr>
              <a:t>]</a:t>
            </a:r>
            <a:r>
              <a:rPr lang="zh-CN" altLang="en-US" sz="2200">
                <a:solidFill>
                  <a:schemeClr val="hlink"/>
                </a:solidFill>
                <a:latin typeface="宋体" charset="-122"/>
              </a:rPr>
              <a:t>）</a:t>
            </a:r>
            <a:endParaRPr lang="zh-CN" altLang="en-US" sz="2200">
              <a:latin typeface="宋体" charset="-122"/>
            </a:endParaRPr>
          </a:p>
          <a:p>
            <a:pPr algn="just">
              <a:spcBef>
                <a:spcPct val="25000"/>
              </a:spcBef>
            </a:pPr>
            <a:r>
              <a:rPr lang="zh-CN" altLang="en-US" sz="2400">
                <a:latin typeface="宋体" charset="-122"/>
              </a:rPr>
              <a:t>方法调用时的参数称为实际参数（实参）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200">
                <a:latin typeface="宋体" charset="-122"/>
              </a:rPr>
              <a:t>实参可以是常量、变量或表达式</a:t>
            </a:r>
          </a:p>
          <a:p>
            <a:pPr lvl="1" algn="just">
              <a:spcBef>
                <a:spcPct val="25000"/>
              </a:spcBef>
            </a:pPr>
            <a:r>
              <a:rPr lang="zh-CN" altLang="en-US" sz="2200">
                <a:solidFill>
                  <a:schemeClr val="hlink"/>
                </a:solidFill>
                <a:latin typeface="宋体" charset="-122"/>
              </a:rPr>
              <a:t>实参的个数、顺序、类型和形参要一一对应</a:t>
            </a:r>
          </a:p>
          <a:p>
            <a:pPr algn="just">
              <a:spcBef>
                <a:spcPct val="25000"/>
              </a:spcBef>
            </a:pPr>
            <a:r>
              <a:rPr lang="zh-CN" altLang="en-US" sz="2400">
                <a:latin typeface="宋体" charset="-122"/>
                <a:cs typeface="Times New Roman" pitchFamily="18" charset="0"/>
              </a:rPr>
              <a:t>调用的执行过程：</a:t>
            </a:r>
            <a:r>
              <a:rPr lang="zh-CN" altLang="en-US" sz="2400">
                <a:latin typeface="宋体" charset="-122"/>
              </a:rPr>
              <a:t>实参传递给形参</a:t>
            </a:r>
            <a:r>
              <a:rPr lang="zh-CN" altLang="en-US" sz="2400">
                <a:latin typeface="楷体_GB2312" pitchFamily="49" charset="-122"/>
                <a:sym typeface="Wingdings" pitchFamily="2" charset="2"/>
              </a:rPr>
              <a:t></a:t>
            </a:r>
            <a:r>
              <a:rPr lang="zh-CN" altLang="en-US" sz="2400">
                <a:latin typeface="宋体" charset="-122"/>
              </a:rPr>
              <a:t>执行方法体</a:t>
            </a:r>
            <a:endParaRPr lang="zh-CN" altLang="en-US" sz="28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5888"/>
            <a:ext cx="8893175" cy="5545137"/>
          </a:xfrm>
          <a:noFill/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【</a:t>
            </a:r>
            <a:r>
              <a:rPr lang="zh-CN" altLang="en-US" sz="2800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例</a:t>
            </a:r>
            <a:r>
              <a:rPr lang="en-US" altLang="zh-CN" sz="2800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4-2】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public class SquareC{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zh-CN" sz="24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static int square(int x){   </a:t>
            </a:r>
            <a:r>
              <a:rPr lang="en-US" altLang="zh-CN" sz="2000">
                <a:solidFill>
                  <a:srgbClr val="800000"/>
                </a:solidFill>
                <a:latin typeface="楷体_GB2312" pitchFamily="49" charset="-122"/>
                <a:cs typeface="Times New Roman" pitchFamily="18" charset="0"/>
              </a:rPr>
              <a:t>// </a:t>
            </a:r>
            <a:r>
              <a:rPr lang="zh-CN" altLang="en-US" sz="2000">
                <a:solidFill>
                  <a:srgbClr val="800000"/>
                </a:solidFill>
                <a:latin typeface="楷体_GB2312" pitchFamily="49" charset="-122"/>
                <a:cs typeface="Times New Roman" pitchFamily="18" charset="0"/>
              </a:rPr>
              <a:t>计算平方的方法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altLang="zh-CN" sz="24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int s;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       s=x*x;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       return s;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public static void main(String[] args){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 int n = 5;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altLang="zh-CN" sz="240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int result = square(n);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800000"/>
                </a:solidFill>
                <a:latin typeface="楷体_GB2312" pitchFamily="49" charset="-122"/>
                <a:cs typeface="Times New Roman" pitchFamily="18" charset="0"/>
              </a:rPr>
              <a:t>// </a:t>
            </a:r>
            <a:r>
              <a:rPr lang="zh-CN" altLang="en-US" sz="2000">
                <a:solidFill>
                  <a:srgbClr val="800000"/>
                </a:solidFill>
                <a:latin typeface="楷体_GB2312" pitchFamily="49" charset="-122"/>
                <a:cs typeface="Times New Roman" pitchFamily="18" charset="0"/>
              </a:rPr>
              <a:t>调用</a:t>
            </a:r>
            <a:r>
              <a:rPr lang="zh-CN" altLang="en-US" sz="2000">
                <a:solidFill>
                  <a:srgbClr val="800000"/>
                </a:solidFill>
                <a:latin typeface="Courier New"/>
                <a:cs typeface="Times New Roman" pitchFamily="18" charset="0"/>
              </a:rPr>
              <a:t>“</a:t>
            </a:r>
            <a:r>
              <a:rPr lang="zh-CN" altLang="en-US" sz="2000">
                <a:solidFill>
                  <a:srgbClr val="800000"/>
                </a:solidFill>
                <a:latin typeface="楷体_GB2312" pitchFamily="49" charset="-122"/>
                <a:cs typeface="Times New Roman" pitchFamily="18" charset="0"/>
              </a:rPr>
              <a:t>方法</a:t>
            </a:r>
            <a:r>
              <a:rPr lang="zh-CN" altLang="en-US" sz="2000">
                <a:solidFill>
                  <a:srgbClr val="800000"/>
                </a:solidFill>
                <a:latin typeface="Courier New"/>
                <a:cs typeface="Times New Roman" pitchFamily="18" charset="0"/>
              </a:rPr>
              <a:t>”</a:t>
            </a:r>
            <a:endParaRPr lang="zh-CN" altLang="en-US" sz="2000">
              <a:solidFill>
                <a:srgbClr val="800000"/>
              </a:solidFill>
              <a:latin typeface="楷体_GB2312" pitchFamily="49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System.out.println(result);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}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-36513" y="1268413"/>
            <a:ext cx="4032251" cy="2881312"/>
          </a:xfrm>
          <a:custGeom>
            <a:avLst/>
            <a:gdLst/>
            <a:ahLst/>
            <a:cxnLst>
              <a:cxn ang="0">
                <a:pos x="3281" y="1542"/>
              </a:cxn>
              <a:cxn ang="0">
                <a:pos x="423" y="1270"/>
              </a:cxn>
              <a:cxn ang="0">
                <a:pos x="741" y="0"/>
              </a:cxn>
            </a:cxnLst>
            <a:rect l="0" t="0" r="r" b="b"/>
            <a:pathLst>
              <a:path w="3281" h="1542">
                <a:moveTo>
                  <a:pt x="3281" y="1542"/>
                </a:moveTo>
                <a:cubicBezTo>
                  <a:pt x="2063" y="1534"/>
                  <a:pt x="846" y="1527"/>
                  <a:pt x="423" y="1270"/>
                </a:cubicBezTo>
                <a:cubicBezTo>
                  <a:pt x="0" y="1013"/>
                  <a:pt x="748" y="144"/>
                  <a:pt x="741" y="0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2987675" y="1784350"/>
            <a:ext cx="1079500" cy="2076450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635" y="174"/>
              </a:cxn>
              <a:cxn ang="0">
                <a:pos x="272" y="1308"/>
              </a:cxn>
            </a:cxnLst>
            <a:rect l="0" t="0" r="r" b="b"/>
            <a:pathLst>
              <a:path w="680" h="1308">
                <a:moveTo>
                  <a:pt x="0" y="265"/>
                </a:moveTo>
                <a:cubicBezTo>
                  <a:pt x="295" y="132"/>
                  <a:pt x="590" y="0"/>
                  <a:pt x="635" y="174"/>
                </a:cubicBezTo>
                <a:cubicBezTo>
                  <a:pt x="680" y="348"/>
                  <a:pt x="332" y="1126"/>
                  <a:pt x="272" y="1308"/>
                </a:cubicBezTo>
              </a:path>
            </a:pathLst>
          </a:custGeom>
          <a:noFill/>
          <a:ln w="38100" cmpd="sng">
            <a:solidFill>
              <a:srgbClr val="CC0066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813" y="5084763"/>
            <a:ext cx="22336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5E381E"/>
                </a:solidFill>
              </a:rPr>
              <a:t>实际参数 </a:t>
            </a:r>
            <a:r>
              <a:rPr lang="en-US" altLang="zh-CN" sz="2800" b="1">
                <a:solidFill>
                  <a:srgbClr val="5E381E"/>
                </a:solidFill>
              </a:rPr>
              <a:t>n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659563" y="5084763"/>
            <a:ext cx="2160587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/>
              <a:t>形式参数 </a:t>
            </a:r>
            <a:r>
              <a:rPr lang="en-US" altLang="zh-CN" sz="2800" b="1"/>
              <a:t>x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4067175" y="4868863"/>
            <a:ext cx="2376488" cy="504825"/>
            <a:chOff x="2562" y="3067"/>
            <a:chExt cx="1497" cy="318"/>
          </a:xfrm>
        </p:grpSpPr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562" y="3385"/>
              <a:ext cx="1497" cy="0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880" y="3067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CC0066"/>
                  </a:solidFill>
                </a:rPr>
                <a:t>参数传递</a:t>
              </a:r>
            </a:p>
          </p:txBody>
        </p:sp>
      </p:grpSp>
      <p:sp>
        <p:nvSpPr>
          <p:cNvPr id="10254" name="Freeform 14"/>
          <p:cNvSpPr>
            <a:spLocks/>
          </p:cNvSpPr>
          <p:nvPr/>
        </p:nvSpPr>
        <p:spPr bwMode="auto">
          <a:xfrm>
            <a:off x="3779838" y="4005263"/>
            <a:ext cx="1439862" cy="1079500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544" y="408"/>
              </a:cxn>
              <a:cxn ang="0">
                <a:pos x="862" y="0"/>
              </a:cxn>
            </a:cxnLst>
            <a:rect l="0" t="0" r="r" b="b"/>
            <a:pathLst>
              <a:path w="862" h="635">
                <a:moveTo>
                  <a:pt x="0" y="635"/>
                </a:moveTo>
                <a:cubicBezTo>
                  <a:pt x="200" y="574"/>
                  <a:pt x="400" y="514"/>
                  <a:pt x="544" y="408"/>
                </a:cubicBezTo>
                <a:cubicBezTo>
                  <a:pt x="688" y="302"/>
                  <a:pt x="817" y="53"/>
                  <a:pt x="862" y="0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848225" y="1341438"/>
            <a:ext cx="4319588" cy="3743325"/>
          </a:xfrm>
          <a:custGeom>
            <a:avLst/>
            <a:gdLst/>
            <a:ahLst/>
            <a:cxnLst>
              <a:cxn ang="0">
                <a:pos x="2502" y="2358"/>
              </a:cxn>
              <a:cxn ang="0">
                <a:pos x="2366" y="907"/>
              </a:cxn>
              <a:cxn ang="0">
                <a:pos x="370" y="453"/>
              </a:cxn>
              <a:cxn ang="0">
                <a:pos x="144" y="0"/>
              </a:cxn>
            </a:cxnLst>
            <a:rect l="0" t="0" r="r" b="b"/>
            <a:pathLst>
              <a:path w="2721" h="2358">
                <a:moveTo>
                  <a:pt x="2502" y="2358"/>
                </a:moveTo>
                <a:cubicBezTo>
                  <a:pt x="2611" y="1791"/>
                  <a:pt x="2721" y="1224"/>
                  <a:pt x="2366" y="907"/>
                </a:cubicBezTo>
                <a:cubicBezTo>
                  <a:pt x="2011" y="590"/>
                  <a:pt x="740" y="604"/>
                  <a:pt x="370" y="453"/>
                </a:cubicBezTo>
                <a:cubicBezTo>
                  <a:pt x="0" y="302"/>
                  <a:pt x="174" y="68"/>
                  <a:pt x="144" y="0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549275"/>
            <a:ext cx="8748712" cy="6119813"/>
          </a:xfrm>
          <a:solidFill>
            <a:srgbClr val="FAFCFC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5E381E"/>
                </a:solidFill>
                <a:latin typeface="宋体" charset="-122"/>
              </a:rPr>
              <a:t>例</a:t>
            </a:r>
            <a:r>
              <a:rPr lang="en-US" altLang="zh-CN" sz="2800">
                <a:solidFill>
                  <a:srgbClr val="5E381E"/>
                </a:solidFill>
                <a:latin typeface="宋体" charset="-122"/>
              </a:rPr>
              <a:t>【4-3】</a:t>
            </a:r>
            <a:r>
              <a:rPr lang="en-US" altLang="zh-CN" sz="2800">
                <a:solidFill>
                  <a:srgbClr val="5E381E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lang="zh-CN" altLang="en-US" sz="2800">
                <a:solidFill>
                  <a:srgbClr val="5E381E"/>
                </a:solidFill>
                <a:latin typeface="宋体" charset="-122"/>
              </a:rPr>
              <a:t>以独立语句方式调用方法</a:t>
            </a:r>
            <a:endParaRPr lang="zh-CN" altLang="en-US" sz="2800">
              <a:solidFill>
                <a:srgbClr val="5E381E"/>
              </a:solidFill>
              <a:latin typeface="宋体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class AreaC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static void area(int a , int b) {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      int s;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      s = a * b; 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      System.out.println(s);   </a:t>
            </a:r>
            <a:r>
              <a:rPr lang="en-US" altLang="zh-CN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// </a:t>
            </a:r>
            <a:r>
              <a:rPr lang="zh-CN" altLang="en-US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直接输出，没有返回值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public static void main(String[] args){  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  int x = 5</a:t>
            </a:r>
            <a:r>
              <a:rPr lang="zh-CN" altLang="en-US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y=3;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  </a:t>
            </a:r>
            <a:r>
              <a:rPr lang="en-US" altLang="zh-CN" sz="240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area(x, y);</a:t>
            </a: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 </a:t>
            </a:r>
            <a:r>
              <a:rPr lang="en-US" altLang="zh-CN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// </a:t>
            </a:r>
            <a:r>
              <a:rPr lang="zh-CN" altLang="en-US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调用方法</a:t>
            </a:r>
            <a:r>
              <a:rPr lang="en-US" altLang="zh-CN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AreaC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Lucida Sans" pitchFamily="34" charset="0"/>
              </a:rPr>
              <a:t>} 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871538"/>
          </a:xfrm>
        </p:spPr>
        <p:txBody>
          <a:bodyPr/>
          <a:lstStyle/>
          <a:p>
            <a:r>
              <a:rPr lang="zh-CN" altLang="en-US">
                <a:latin typeface="宋体" charset="-122"/>
              </a:rPr>
              <a:t>无参方法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341438"/>
            <a:ext cx="8064500" cy="4724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>
                <a:latin typeface="宋体" charset="-122"/>
              </a:rPr>
              <a:t>有些“方法”没有输入参数，例</a:t>
            </a:r>
            <a:r>
              <a:rPr lang="en-US" altLang="zh-CN" sz="2800">
                <a:latin typeface="宋体" charset="-122"/>
              </a:rPr>
              <a:t>【4-4】</a:t>
            </a:r>
            <a:r>
              <a:rPr lang="zh-CN" altLang="en-US" sz="2800">
                <a:latin typeface="宋体" charset="-122"/>
              </a:rPr>
              <a:t>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class SumC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static void  sum( )  {</a:t>
            </a:r>
            <a:r>
              <a:rPr lang="en-US" altLang="zh-CN" sz="2800" b="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    </a:t>
            </a:r>
            <a:r>
              <a:rPr lang="en-US" altLang="zh-CN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// </a:t>
            </a:r>
            <a:r>
              <a:rPr lang="zh-CN" altLang="en-US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无参、无返回值“方法”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CC0066"/>
                </a:solidFill>
                <a:latin typeface="Lucida Sans" pitchFamily="34" charset="0"/>
                <a:cs typeface="Times New Roman" pitchFamily="18" charset="0"/>
              </a:rPr>
              <a:t>        </a:t>
            </a:r>
            <a:r>
              <a:rPr lang="en-US" altLang="zh-CN" sz="2800">
                <a:solidFill>
                  <a:schemeClr val="hlink"/>
                </a:solidFill>
                <a:cs typeface="Times New Roman" pitchFamily="18" charset="0"/>
              </a:rPr>
              <a:t>int  i=3</a:t>
            </a:r>
            <a:r>
              <a:rPr lang="zh-CN" altLang="en-US" sz="2800">
                <a:solidFill>
                  <a:schemeClr val="hlink"/>
                </a:solidFill>
                <a:cs typeface="Times New Roman" pitchFamily="18" charset="0"/>
              </a:rPr>
              <a:t>，</a:t>
            </a:r>
            <a:r>
              <a:rPr lang="en-US" altLang="zh-CN" sz="2800">
                <a:solidFill>
                  <a:schemeClr val="hlink"/>
                </a:solidFill>
                <a:cs typeface="Times New Roman" pitchFamily="18" charset="0"/>
              </a:rPr>
              <a:t>j=6; 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hlink"/>
                </a:solidFill>
                <a:cs typeface="Times New Roman" pitchFamily="18" charset="0"/>
              </a:rPr>
              <a:t>          int  s = i + j;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hlink"/>
                </a:solidFill>
                <a:cs typeface="Times New Roman" pitchFamily="18" charset="0"/>
              </a:rPr>
              <a:t>         System.out.println(s);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  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public static void main(String[] args) {</a:t>
            </a:r>
            <a:r>
              <a:rPr lang="en-US" altLang="zh-CN" sz="28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   </a:t>
            </a:r>
            <a:r>
              <a:rPr lang="en-US" altLang="zh-CN" sz="2800">
                <a:solidFill>
                  <a:schemeClr val="hlink"/>
                </a:solidFill>
                <a:cs typeface="Times New Roman" pitchFamily="18" charset="0"/>
              </a:rPr>
              <a:t>sum( );</a:t>
            </a:r>
            <a:r>
              <a:rPr lang="en-US" altLang="zh-CN" sz="28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// </a:t>
            </a:r>
            <a:r>
              <a:rPr lang="zh-CN" altLang="en-US" sz="2000">
                <a:solidFill>
                  <a:srgbClr val="800000"/>
                </a:solidFill>
                <a:latin typeface="Lucida Sans" pitchFamily="34" charset="0"/>
                <a:cs typeface="Times New Roman" pitchFamily="18" charset="0"/>
              </a:rPr>
              <a:t>调用无参数“方法”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Lucida Sans" pitchFamily="34" charset="0"/>
                <a:cs typeface="Times New Roman" pitchFamily="18" charset="0"/>
              </a:rPr>
              <a:t>    </a:t>
            </a: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7424738" cy="871538"/>
          </a:xfrm>
        </p:spPr>
        <p:txBody>
          <a:bodyPr/>
          <a:lstStyle/>
          <a:p>
            <a:r>
              <a:rPr lang="en-US" altLang="zh-CN"/>
              <a:t>Demo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4-1】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求表达式的值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      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要求输入数据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的值必须大于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否则重输。</a:t>
            </a:r>
          </a:p>
        </p:txBody>
      </p:sp>
      <p:graphicFrame>
        <p:nvGraphicFramePr>
          <p:cNvPr id="675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211638" y="1196975"/>
          <a:ext cx="18018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Microsoft 公式 3.0" r:id="rId3" imgW="520474" imgH="342751" progId="Equation.3">
                  <p:embed/>
                </p:oleObj>
              </mc:Choice>
              <mc:Fallback>
                <p:oleObj name="Microsoft 公式 3.0" r:id="rId3" imgW="520474" imgH="34275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96975"/>
                        <a:ext cx="1801812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68313" y="3500438"/>
            <a:ext cx="82819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4-2】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验证哥德巴赫猜想：一个大于等于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的偶数，都能将它分解为两个素数之和。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84213" y="2205038"/>
            <a:ext cx="4895850" cy="11842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解题：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设计一个求阶程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p!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的方法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fac(p)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调用该方法求出表达式的值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84213" y="4292600"/>
            <a:ext cx="8208962" cy="22574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解题：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设计一个求判断素数的方法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prime(p)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输入的数放在变量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中（要求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&gt;=6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的偶数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调用方法计算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prime(a)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prime(n-a)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的返回值，若均为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可以分解成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a+(n-a)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二个素数之和</a:t>
            </a:r>
            <a:r>
              <a:rPr lang="zh-CN" altLang="en-US" sz="2200" b="1"/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3→n/2,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</a:rPr>
              <a:t>步长为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7424738" cy="871538"/>
          </a:xfrm>
        </p:spPr>
        <p:txBody>
          <a:bodyPr/>
          <a:lstStyle/>
          <a:p>
            <a:r>
              <a:rPr lang="en-US" altLang="zh-CN"/>
              <a:t>Demo(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4-3】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个正整数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n,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a+aa+aaa+aa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a(n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之和。 要求定义并调用函数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fn(a,n)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，它的功能是返回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aa</a:t>
            </a:r>
            <a:r>
              <a:rPr lang="en-US" altLang="zh-CN" sz="2400" b="1">
                <a:latin typeface="Arial"/>
                <a:ea typeface="楷体_GB2312" pitchFamily="49" charset="-122"/>
              </a:rPr>
              <a:t>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a(n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。例如，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fn(3,2)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的返回值是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4-5】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输出如下所示图形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403350" y="3284538"/>
            <a:ext cx="3097213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b="1"/>
              <a:t>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****</a:t>
            </a:r>
          </a:p>
          <a:p>
            <a:pPr>
              <a:lnSpc>
                <a:spcPct val="75000"/>
              </a:lnSpc>
            </a:pPr>
            <a:r>
              <a:rPr lang="en-US" altLang="zh-CN" b="1"/>
              <a:t>*****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8181975" cy="865188"/>
          </a:xfrm>
        </p:spPr>
        <p:txBody>
          <a:bodyPr/>
          <a:lstStyle/>
          <a:p>
            <a:r>
              <a:rPr lang="en-US" altLang="zh-CN">
                <a:latin typeface="隶书" pitchFamily="49" charset="-122"/>
              </a:rPr>
              <a:t>4.3 </a:t>
            </a:r>
            <a:r>
              <a:rPr lang="zh-CN" altLang="en-US">
                <a:latin typeface="隶书" pitchFamily="49" charset="-122"/>
              </a:rPr>
              <a:t>参数传递</a:t>
            </a:r>
            <a:r>
              <a:rPr lang="en-US" altLang="zh-CN">
                <a:latin typeface="Arial"/>
              </a:rPr>
              <a:t>——</a:t>
            </a:r>
            <a:r>
              <a:rPr lang="zh-CN" altLang="en-US">
                <a:latin typeface="隶书" pitchFamily="49" charset="-122"/>
              </a:rPr>
              <a:t>值传递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00113" y="1844675"/>
            <a:ext cx="5688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4341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7772400" cy="4322762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 sz="2800"/>
              <a:t>参数传递规则</a:t>
            </a:r>
          </a:p>
          <a:p>
            <a:pPr lvl="1"/>
            <a:r>
              <a:rPr lang="zh-CN" altLang="en-US" sz="2400"/>
              <a:t>调用带形参的“方法”时，必须提供实参</a:t>
            </a:r>
          </a:p>
          <a:p>
            <a:pPr lvl="1"/>
            <a:r>
              <a:rPr lang="zh-CN" altLang="en-US" sz="2400"/>
              <a:t>实参 </a:t>
            </a:r>
            <a:r>
              <a:rPr lang="zh-CN" altLang="en-US" sz="2400">
                <a:sym typeface="Wingdings" pitchFamily="2" charset="2"/>
              </a:rPr>
              <a:t> </a:t>
            </a:r>
            <a:r>
              <a:rPr lang="zh-CN" altLang="en-US" sz="2400"/>
              <a:t>形参，称为参数传递</a:t>
            </a:r>
          </a:p>
          <a:p>
            <a:pPr lvl="1"/>
            <a:r>
              <a:rPr lang="zh-CN" altLang="en-US" sz="2400"/>
              <a:t>被调用的“方法” 用实参执行方法体</a:t>
            </a:r>
          </a:p>
          <a:p>
            <a:r>
              <a:rPr lang="zh-CN" altLang="en-US" sz="2800"/>
              <a:t>在</a:t>
            </a:r>
            <a:r>
              <a:rPr lang="en-US" altLang="zh-CN" sz="2800"/>
              <a:t>Java</a:t>
            </a:r>
            <a:r>
              <a:rPr lang="zh-CN" altLang="en-US" sz="2800"/>
              <a:t>中，只有值传递</a:t>
            </a:r>
          </a:p>
          <a:p>
            <a:pPr lvl="1"/>
            <a:r>
              <a:rPr lang="zh-CN" altLang="en-US" sz="2400"/>
              <a:t>参数以值的方式进行传递，即调用时将</a:t>
            </a:r>
            <a:r>
              <a:rPr lang="zh-CN" altLang="en-US" sz="2400">
                <a:solidFill>
                  <a:srgbClr val="CC0066"/>
                </a:solidFill>
              </a:rPr>
              <a:t>实参的值</a:t>
            </a:r>
            <a:r>
              <a:rPr lang="zh-CN" altLang="en-US" sz="2400"/>
              <a:t>传递</a:t>
            </a:r>
            <a:r>
              <a:rPr lang="zh-CN" altLang="en-US" sz="2400">
                <a:solidFill>
                  <a:srgbClr val="CC0066"/>
                </a:solidFill>
              </a:rPr>
              <a:t>给“方法”的形参</a:t>
            </a: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rgbClr val="663300"/>
                </a:solidFill>
              </a:rPr>
              <a:t>？问题：如果形参变了，实参变吗？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333375"/>
            <a:ext cx="7823200" cy="841375"/>
          </a:xfrm>
        </p:spPr>
        <p:txBody>
          <a:bodyPr/>
          <a:lstStyle/>
          <a:p>
            <a:r>
              <a:rPr lang="zh-CN" altLang="en-US" sz="3600"/>
              <a:t>例</a:t>
            </a:r>
            <a:r>
              <a:rPr lang="en-US" altLang="zh-CN" sz="3200"/>
              <a:t>【4-5】</a:t>
            </a:r>
            <a:r>
              <a:rPr lang="zh-CN" altLang="en-US" sz="3600"/>
              <a:t>：交换两个变量的值</a:t>
            </a:r>
            <a:r>
              <a:rPr lang="zh-CN" altLang="en-US" sz="3600">
                <a:latin typeface="Times New Roman"/>
              </a:rPr>
              <a:t>“</a:t>
            </a:r>
            <a:r>
              <a:rPr lang="zh-CN" altLang="en-US" sz="3600"/>
              <a:t>方法</a:t>
            </a:r>
            <a:r>
              <a:rPr lang="zh-CN" altLang="en-US" sz="3600">
                <a:latin typeface="Times New Roman"/>
              </a:rPr>
              <a:t>”</a:t>
            </a:r>
            <a:endParaRPr lang="zh-CN" altLang="en-US" sz="360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7887" cy="54737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public class Chap45Swap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static void swap(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y) {</a:t>
            </a:r>
            <a:r>
              <a:rPr lang="en-US" altLang="zh-CN" sz="2400" dirty="0">
                <a:solidFill>
                  <a:schemeClr val="hlink"/>
                </a:solidFill>
              </a:rPr>
              <a:t>            </a:t>
            </a:r>
            <a:endParaRPr lang="en-US" altLang="zh-CN" sz="2000" dirty="0">
              <a:solidFill>
                <a:srgbClr val="6633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		</a:t>
            </a:r>
            <a:r>
              <a:rPr lang="en-US" altLang="zh-CN" sz="2400" dirty="0" err="1">
                <a:solidFill>
                  <a:schemeClr val="hlink"/>
                </a:solidFill>
              </a:rPr>
              <a:t>System.out.println</a:t>
            </a:r>
            <a:r>
              <a:rPr lang="en-US" altLang="zh-CN" sz="2400" dirty="0">
                <a:solidFill>
                  <a:schemeClr val="hlink"/>
                </a:solidFill>
              </a:rPr>
              <a:t>("</a:t>
            </a:r>
            <a:r>
              <a:rPr lang="zh-CN" altLang="en-US" sz="2400" dirty="0">
                <a:solidFill>
                  <a:schemeClr val="hlink"/>
                </a:solidFill>
              </a:rPr>
              <a:t>交换前：</a:t>
            </a:r>
            <a:r>
              <a:rPr lang="en-US" altLang="zh-CN" sz="2400" dirty="0">
                <a:solidFill>
                  <a:schemeClr val="hlink"/>
                </a:solidFill>
              </a:rPr>
              <a:t>x="+x+"  y="+y);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		</a:t>
            </a:r>
            <a:r>
              <a:rPr lang="en-US" altLang="zh-CN" sz="2400" dirty="0" err="1">
                <a:solidFill>
                  <a:schemeClr val="hlink"/>
                </a:solidFill>
              </a:rPr>
              <a:t>int</a:t>
            </a:r>
            <a:r>
              <a:rPr lang="en-US" altLang="zh-CN" sz="2400" dirty="0">
                <a:solidFill>
                  <a:schemeClr val="hlink"/>
                </a:solidFill>
              </a:rPr>
              <a:t> temp = x; x = y; y = temp;            </a:t>
            </a:r>
            <a:r>
              <a:rPr lang="en-US" altLang="zh-CN" sz="2000" dirty="0">
                <a:solidFill>
                  <a:srgbClr val="800000"/>
                </a:solidFill>
              </a:rPr>
              <a:t>// </a:t>
            </a:r>
            <a:r>
              <a:rPr lang="zh-CN" altLang="en-US" sz="2000" dirty="0">
                <a:solidFill>
                  <a:srgbClr val="800000"/>
                </a:solidFill>
              </a:rPr>
              <a:t>交换</a:t>
            </a:r>
            <a:r>
              <a:rPr lang="zh-CN" altLang="en-US" sz="2000" dirty="0">
                <a:solidFill>
                  <a:srgbClr val="663300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		</a:t>
            </a:r>
            <a:r>
              <a:rPr lang="en-US" altLang="zh-CN" sz="2400" dirty="0" err="1">
                <a:solidFill>
                  <a:schemeClr val="hlink"/>
                </a:solidFill>
              </a:rPr>
              <a:t>System.out.println</a:t>
            </a:r>
            <a:r>
              <a:rPr lang="en-US" altLang="zh-CN" sz="2400" dirty="0">
                <a:solidFill>
                  <a:schemeClr val="hlink"/>
                </a:solidFill>
              </a:rPr>
              <a:t>("</a:t>
            </a:r>
            <a:r>
              <a:rPr lang="zh-CN" altLang="en-US" sz="2400" dirty="0">
                <a:solidFill>
                  <a:schemeClr val="hlink"/>
                </a:solidFill>
              </a:rPr>
              <a:t>交换后：</a:t>
            </a:r>
            <a:r>
              <a:rPr lang="en-US" altLang="zh-CN" sz="2400" dirty="0">
                <a:solidFill>
                  <a:schemeClr val="hlink"/>
                </a:solidFill>
              </a:rPr>
              <a:t>x="+x+"  y="+ 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en-US" altLang="zh-CN" sz="2400" dirty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 = 23, b = 10;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zh-CN" altLang="en-US" sz="2400" dirty="0"/>
              <a:t>调用前：</a:t>
            </a:r>
            <a:r>
              <a:rPr lang="en-US" altLang="zh-CN" sz="2400" dirty="0"/>
              <a:t>a="+a+"  b="+b);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hlink"/>
                </a:solidFill>
              </a:rPr>
              <a:t>swap(a, b);</a:t>
            </a:r>
            <a:r>
              <a:rPr lang="en-US" altLang="zh-CN" sz="2400" dirty="0"/>
              <a:t>                             </a:t>
            </a:r>
            <a:r>
              <a:rPr lang="en-US" altLang="zh-CN" sz="2000" dirty="0">
                <a:solidFill>
                  <a:srgbClr val="800000"/>
                </a:solidFill>
              </a:rPr>
              <a:t>// </a:t>
            </a:r>
            <a:r>
              <a:rPr lang="zh-CN" altLang="en-US" sz="2000" dirty="0">
                <a:solidFill>
                  <a:srgbClr val="800000"/>
                </a:solidFill>
              </a:rPr>
              <a:t>调用“方法”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</a:t>
            </a:r>
            <a:r>
              <a:rPr lang="zh-CN" altLang="en-US" sz="2400" dirty="0"/>
              <a:t>调用后：</a:t>
            </a:r>
            <a:r>
              <a:rPr lang="en-US" altLang="zh-CN" sz="2400" dirty="0"/>
              <a:t>a="+a+"  b="+b);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3897313" cy="720725"/>
          </a:xfrm>
        </p:spPr>
        <p:txBody>
          <a:bodyPr/>
          <a:lstStyle/>
          <a:p>
            <a:r>
              <a:rPr lang="zh-CN" altLang="en-US"/>
              <a:t>值传递的例子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4-5】</a:t>
            </a:r>
            <a:r>
              <a:rPr lang="zh-CN" altLang="en-US" sz="2800"/>
              <a:t>运行的结果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调用前：</a:t>
            </a:r>
            <a:r>
              <a:rPr lang="en-US" altLang="zh-CN" sz="2400"/>
              <a:t>a=23  b=10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交换前：</a:t>
            </a:r>
            <a:r>
              <a:rPr lang="en-US" altLang="zh-CN" sz="2400"/>
              <a:t>x=23  y=10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交换后：</a:t>
            </a:r>
            <a:r>
              <a:rPr lang="en-US" altLang="zh-CN" sz="2400"/>
              <a:t>x=10  y=23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调用后：</a:t>
            </a:r>
            <a:r>
              <a:rPr lang="en-US" altLang="zh-CN" sz="2400"/>
              <a:t>a=23  b=10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说明：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参数传递： </a:t>
            </a:r>
            <a:r>
              <a:rPr lang="en-US" altLang="zh-CN" sz="2400"/>
              <a:t>a </a:t>
            </a:r>
            <a:r>
              <a:rPr lang="en-US" altLang="zh-CN" sz="2400">
                <a:sym typeface="Wingdings" pitchFamily="2" charset="2"/>
              </a:rPr>
              <a:t> x</a:t>
            </a:r>
            <a:r>
              <a:rPr lang="zh-CN" altLang="en-US" sz="2400"/>
              <a:t>；</a:t>
            </a:r>
            <a:r>
              <a:rPr lang="en-US" altLang="zh-CN" sz="2400"/>
              <a:t>b  </a:t>
            </a:r>
            <a:r>
              <a:rPr lang="en-US" altLang="zh-CN" sz="2400">
                <a:sym typeface="Wingdings" pitchFamily="2" charset="2"/>
              </a:rPr>
              <a:t> y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ym typeface="Wingdings" pitchFamily="2" charset="2"/>
              </a:rPr>
              <a:t>交换前后：</a:t>
            </a:r>
            <a:r>
              <a:rPr lang="en-US" altLang="zh-CN" sz="2400">
                <a:sym typeface="Wingdings" pitchFamily="2" charset="2"/>
              </a:rPr>
              <a:t>x</a:t>
            </a:r>
            <a:r>
              <a:rPr lang="zh-CN" altLang="en-US" sz="2400">
                <a:sym typeface="Wingdings" pitchFamily="2" charset="2"/>
              </a:rPr>
              <a:t>、</a:t>
            </a:r>
            <a:r>
              <a:rPr lang="en-US" altLang="zh-CN" sz="2400">
                <a:sym typeface="Wingdings" pitchFamily="2" charset="2"/>
              </a:rPr>
              <a:t>y</a:t>
            </a:r>
            <a:r>
              <a:rPr lang="zh-CN" altLang="en-US" sz="2400">
                <a:sym typeface="Wingdings" pitchFamily="2" charset="2"/>
              </a:rPr>
              <a:t>的值改变了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sym typeface="Wingdings" pitchFamily="2" charset="2"/>
              </a:rPr>
              <a:t>调用前后：</a:t>
            </a:r>
            <a:r>
              <a:rPr lang="en-US" altLang="zh-CN" sz="2400">
                <a:sym typeface="Wingdings" pitchFamily="2" charset="2"/>
              </a:rPr>
              <a:t>a</a:t>
            </a:r>
            <a:r>
              <a:rPr lang="zh-CN" altLang="en-US" sz="2400">
                <a:sym typeface="Wingdings" pitchFamily="2" charset="2"/>
              </a:rPr>
              <a:t>、</a:t>
            </a:r>
            <a:r>
              <a:rPr lang="en-US" altLang="zh-CN" sz="2400">
                <a:sym typeface="Wingdings" pitchFamily="2" charset="2"/>
              </a:rPr>
              <a:t>b</a:t>
            </a:r>
            <a:r>
              <a:rPr lang="zh-CN" altLang="en-US" sz="2400">
                <a:sym typeface="Wingdings" pitchFamily="2" charset="2"/>
              </a:rPr>
              <a:t>的值没有变</a:t>
            </a:r>
          </a:p>
          <a:p>
            <a:pPr lvl="1">
              <a:lnSpc>
                <a:spcPct val="90000"/>
              </a:lnSpc>
            </a:pPr>
            <a:endParaRPr lang="en-US" altLang="zh-CN" sz="2400">
              <a:sym typeface="Wingdings" pitchFamily="2" charset="2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78363" y="0"/>
            <a:ext cx="4465637" cy="3113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5E381E"/>
                </a:solidFill>
              </a:rPr>
              <a:t>static void swap(int x, int y) {</a:t>
            </a:r>
          </a:p>
          <a:p>
            <a:r>
              <a:rPr lang="en-US" altLang="zh-CN" b="1">
                <a:solidFill>
                  <a:srgbClr val="5E381E"/>
                </a:solidFill>
              </a:rPr>
              <a:t>		</a:t>
            </a:r>
          </a:p>
          <a:p>
            <a:r>
              <a:rPr lang="en-US" altLang="zh-CN" b="1">
                <a:solidFill>
                  <a:srgbClr val="5E381E"/>
                </a:solidFill>
              </a:rPr>
              <a:t>    int temp = x; x = y; y = temp;   </a:t>
            </a:r>
            <a:r>
              <a:rPr lang="en-US" altLang="zh-CN" b="1">
                <a:solidFill>
                  <a:srgbClr val="CC3300"/>
                </a:solidFill>
              </a:rPr>
              <a:t>// </a:t>
            </a:r>
            <a:r>
              <a:rPr lang="zh-CN" altLang="en-US" b="1">
                <a:solidFill>
                  <a:srgbClr val="CC3300"/>
                </a:solidFill>
              </a:rPr>
              <a:t>交换</a:t>
            </a:r>
          </a:p>
          <a:p>
            <a:r>
              <a:rPr lang="en-US" altLang="zh-CN" b="1">
                <a:solidFill>
                  <a:srgbClr val="5E381E"/>
                </a:solidFill>
              </a:rPr>
              <a:t>}</a:t>
            </a:r>
          </a:p>
          <a:p>
            <a:r>
              <a:rPr lang="en-US" altLang="zh-CN" b="1"/>
              <a:t>public static void main(String[] args) {</a:t>
            </a:r>
          </a:p>
          <a:p>
            <a:endParaRPr lang="en-US" altLang="zh-CN" b="1"/>
          </a:p>
          <a:p>
            <a:r>
              <a:rPr lang="en-US" altLang="zh-CN" b="1"/>
              <a:t>    int a = 23, b = 10;</a:t>
            </a:r>
          </a:p>
          <a:p>
            <a:endParaRPr lang="en-US" altLang="zh-CN" b="1"/>
          </a:p>
          <a:p>
            <a:r>
              <a:rPr lang="en-US" altLang="zh-CN" b="1"/>
              <a:t>    swap(a, b);       </a:t>
            </a:r>
            <a:r>
              <a:rPr lang="en-US" altLang="zh-CN" b="1">
                <a:solidFill>
                  <a:srgbClr val="CC3300"/>
                </a:solidFill>
              </a:rPr>
              <a:t>// </a:t>
            </a:r>
            <a:r>
              <a:rPr lang="zh-CN" altLang="en-US" b="1">
                <a:solidFill>
                  <a:srgbClr val="CC3300"/>
                </a:solidFill>
              </a:rPr>
              <a:t>调用“方法”</a:t>
            </a:r>
          </a:p>
          <a:p>
            <a:r>
              <a:rPr lang="en-US" altLang="zh-CN" b="1"/>
              <a:t>}</a:t>
            </a:r>
          </a:p>
          <a:p>
            <a:endParaRPr lang="en-US" altLang="zh-CN" b="1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5724525" y="476250"/>
            <a:ext cx="1295400" cy="1296988"/>
          </a:xfrm>
          <a:custGeom>
            <a:avLst/>
            <a:gdLst/>
            <a:ahLst/>
            <a:cxnLst>
              <a:cxn ang="0">
                <a:pos x="0" y="907"/>
              </a:cxn>
              <a:cxn ang="0">
                <a:pos x="227" y="363"/>
              </a:cxn>
              <a:cxn ang="0">
                <a:pos x="635" y="136"/>
              </a:cxn>
              <a:cxn ang="0">
                <a:pos x="816" y="0"/>
              </a:cxn>
            </a:cxnLst>
            <a:rect l="0" t="0" r="r" b="b"/>
            <a:pathLst>
              <a:path w="816" h="907">
                <a:moveTo>
                  <a:pt x="0" y="907"/>
                </a:moveTo>
                <a:cubicBezTo>
                  <a:pt x="60" y="699"/>
                  <a:pt x="121" y="491"/>
                  <a:pt x="227" y="363"/>
                </a:cubicBezTo>
                <a:cubicBezTo>
                  <a:pt x="333" y="235"/>
                  <a:pt x="537" y="197"/>
                  <a:pt x="635" y="136"/>
                </a:cubicBezTo>
                <a:cubicBezTo>
                  <a:pt x="733" y="75"/>
                  <a:pt x="774" y="37"/>
                  <a:pt x="816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ysDot"/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6516688" y="476250"/>
            <a:ext cx="1330325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725" y="454"/>
              </a:cxn>
              <a:cxn ang="0">
                <a:pos x="680" y="0"/>
              </a:cxn>
            </a:cxnLst>
            <a:rect l="0" t="0" r="r" b="b"/>
            <a:pathLst>
              <a:path w="838" h="817">
                <a:moveTo>
                  <a:pt x="0" y="817"/>
                </a:moveTo>
                <a:cubicBezTo>
                  <a:pt x="306" y="703"/>
                  <a:pt x="612" y="590"/>
                  <a:pt x="725" y="454"/>
                </a:cubicBezTo>
                <a:cubicBezTo>
                  <a:pt x="838" y="318"/>
                  <a:pt x="759" y="159"/>
                  <a:pt x="680" y="0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ysDot"/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038724" y="3789040"/>
            <a:ext cx="3744913" cy="156966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基本数据类型变量作为参数传递是</a:t>
            </a:r>
            <a:r>
              <a:rPr lang="zh-CN" altLang="en-US" sz="2400" b="1" dirty="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值传递</a:t>
            </a:r>
            <a:r>
              <a:rPr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形参的改变对实参没有影响</a:t>
            </a:r>
            <a:r>
              <a:rPr lang="en-US" altLang="zh-CN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即实参不变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7064375" cy="871538"/>
          </a:xfrm>
        </p:spPr>
        <p:txBody>
          <a:bodyPr/>
          <a:lstStyle/>
          <a:p>
            <a:r>
              <a:rPr lang="en-US" altLang="zh-CN">
                <a:solidFill>
                  <a:srgbClr val="663300"/>
                </a:solidFill>
                <a:latin typeface="隶书" pitchFamily="49" charset="-122"/>
              </a:rPr>
              <a:t>4.4 </a:t>
            </a:r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递归</a:t>
            </a:r>
            <a:r>
              <a:rPr lang="en-US" altLang="zh-CN" b="1">
                <a:solidFill>
                  <a:srgbClr val="663300"/>
                </a:solidFill>
                <a:latin typeface="隶书" pitchFamily="49" charset="-122"/>
              </a:rPr>
              <a:t>(recursion)</a:t>
            </a:r>
            <a:endParaRPr lang="en-US" altLang="zh-CN">
              <a:solidFill>
                <a:srgbClr val="663300"/>
              </a:solidFill>
              <a:latin typeface="隶书" pitchFamily="49" charset="-122"/>
            </a:endParaRP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7772400" cy="3600450"/>
          </a:xfrm>
        </p:spPr>
        <p:txBody>
          <a:bodyPr/>
          <a:lstStyle/>
          <a:p>
            <a:pPr indent="38100"/>
            <a:r>
              <a:rPr lang="en-US" altLang="zh-CN" sz="3600">
                <a:latin typeface="宋体" charset="-122"/>
              </a:rPr>
              <a:t> </a:t>
            </a:r>
            <a:r>
              <a:rPr lang="zh-CN" altLang="en-US">
                <a:latin typeface="宋体" charset="-122"/>
              </a:rPr>
              <a:t>递归</a:t>
            </a:r>
          </a:p>
          <a:p>
            <a:pPr marL="857250" lvl="1"/>
            <a:r>
              <a:rPr lang="zh-CN" altLang="en-US">
                <a:latin typeface="宋体" charset="-122"/>
              </a:rPr>
              <a:t>用自身的结构来描述自身</a:t>
            </a:r>
          </a:p>
          <a:p>
            <a:pPr marL="857250" lvl="1"/>
            <a:r>
              <a:rPr lang="zh-CN" altLang="en-US">
                <a:latin typeface="宋体" charset="-122"/>
              </a:rPr>
              <a:t>典型的例子是阶乘运算</a:t>
            </a:r>
            <a:endParaRPr lang="zh-CN" altLang="en-US" sz="2400"/>
          </a:p>
          <a:p>
            <a:pPr indent="38100"/>
            <a:r>
              <a:rPr lang="zh-CN" altLang="en-US" sz="3600">
                <a:latin typeface="宋体" charset="-122"/>
              </a:rPr>
              <a:t> </a:t>
            </a:r>
            <a:r>
              <a:rPr lang="zh-CN" altLang="en-US">
                <a:latin typeface="宋体" charset="-122"/>
              </a:rPr>
              <a:t>简而言之</a:t>
            </a:r>
          </a:p>
          <a:p>
            <a:pPr marL="857250" lvl="1"/>
            <a:r>
              <a:rPr lang="zh-CN" altLang="en-US">
                <a:latin typeface="宋体" charset="-122"/>
              </a:rPr>
              <a:t>递归就是自己调用自己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3897313" cy="871538"/>
          </a:xfrm>
        </p:spPr>
        <p:txBody>
          <a:bodyPr/>
          <a:lstStyle/>
          <a:p>
            <a:r>
              <a:rPr lang="zh-CN" altLang="en-US"/>
              <a:t>概念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4824412"/>
          </a:xfrm>
        </p:spPr>
        <p:txBody>
          <a:bodyPr/>
          <a:lstStyle/>
          <a:p>
            <a:pPr marL="0" indent="0" algn="just"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>
                <a:ea typeface="黑体" pitchFamily="2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方法</a:t>
            </a:r>
            <a:r>
              <a:rPr lang="en-US" altLang="zh-CN" sz="2800">
                <a:latin typeface="楷体_GB2312" pitchFamily="49" charset="-122"/>
              </a:rPr>
              <a:t>(Method)</a:t>
            </a:r>
          </a:p>
          <a:p>
            <a:pPr marL="898525" lvl="1" indent="-173038" algn="just"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</a:rPr>
              <a:t>这是</a:t>
            </a:r>
            <a:r>
              <a:rPr lang="en-US" altLang="zh-CN" sz="2400">
                <a:latin typeface="楷体_GB2312" pitchFamily="49" charset="-122"/>
              </a:rPr>
              <a:t>Java</a:t>
            </a:r>
            <a:r>
              <a:rPr lang="zh-CN" altLang="en-US" sz="2400">
                <a:latin typeface="楷体_GB2312" pitchFamily="49" charset="-122"/>
              </a:rPr>
              <a:t>的一种命名</a:t>
            </a:r>
          </a:p>
          <a:p>
            <a:pPr marL="898525" lvl="1" indent="-173038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 和通常意义上的</a:t>
            </a:r>
            <a:r>
              <a:rPr lang="zh-CN" altLang="en-US" sz="2400">
                <a:latin typeface="Times New Roman"/>
              </a:rPr>
              <a:t>“</a:t>
            </a:r>
            <a:r>
              <a:rPr lang="zh-CN" altLang="en-US" sz="2400">
                <a:latin typeface="楷体_GB2312" pitchFamily="49" charset="-122"/>
              </a:rPr>
              <a:t>方法</a:t>
            </a:r>
            <a:r>
              <a:rPr lang="zh-CN" altLang="en-US" sz="2400">
                <a:latin typeface="Times New Roman"/>
              </a:rPr>
              <a:t>”</a:t>
            </a:r>
            <a:r>
              <a:rPr lang="zh-CN" altLang="en-US" sz="2400">
                <a:latin typeface="楷体_GB2312" pitchFamily="49" charset="-122"/>
              </a:rPr>
              <a:t>不同</a:t>
            </a:r>
          </a:p>
          <a:p>
            <a:pPr marL="0" indent="0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en-US" altLang="zh-CN" sz="2800">
                <a:latin typeface="楷体_GB2312" pitchFamily="49" charset="-122"/>
              </a:rPr>
              <a:t>Java </a:t>
            </a:r>
            <a:r>
              <a:rPr lang="en-US" altLang="zh-CN" sz="2800">
                <a:latin typeface="Times New Roman"/>
              </a:rPr>
              <a:t>“</a:t>
            </a:r>
            <a:r>
              <a:rPr lang="zh-CN" altLang="en-US" sz="2800">
                <a:latin typeface="楷体_GB2312" pitchFamily="49" charset="-122"/>
              </a:rPr>
              <a:t>方法</a:t>
            </a:r>
            <a:r>
              <a:rPr lang="zh-CN" altLang="en-US" sz="2800">
                <a:latin typeface="Times New Roman"/>
              </a:rPr>
              <a:t>”</a:t>
            </a:r>
            <a:r>
              <a:rPr lang="zh-CN" altLang="en-US" sz="2800">
                <a:latin typeface="楷体_GB2312" pitchFamily="49" charset="-122"/>
              </a:rPr>
              <a:t>的定义</a:t>
            </a:r>
          </a:p>
          <a:p>
            <a:pPr marL="898525" lvl="1" indent="-173038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完成特定功能的、相对独立的程序段</a:t>
            </a:r>
          </a:p>
          <a:p>
            <a:pPr marL="0" indent="0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 特点</a:t>
            </a:r>
          </a:p>
          <a:p>
            <a:pPr marL="898525" lvl="1" indent="-173038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 方法可以在不同的程序段中被多次调用</a:t>
            </a:r>
          </a:p>
          <a:p>
            <a:pPr marL="898525" lvl="1" indent="-173038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 可增强程序结构的清晰度，提高编程效率</a:t>
            </a:r>
          </a:p>
          <a:p>
            <a:pPr marL="0" indent="0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800">
                <a:latin typeface="楷体_GB2312" pitchFamily="49" charset="-122"/>
              </a:rPr>
              <a:t> 学习重点</a:t>
            </a:r>
          </a:p>
          <a:p>
            <a:pPr marL="898525" lvl="1" indent="-173038" algn="just">
              <a:lnSpc>
                <a:spcPct val="95000"/>
              </a:lnSpc>
              <a:spcBef>
                <a:spcPct val="25000"/>
              </a:spcBef>
            </a:pPr>
            <a:r>
              <a:rPr lang="zh-CN" altLang="en-US" sz="2400">
                <a:latin typeface="楷体_GB2312" pitchFamily="49" charset="-122"/>
              </a:rPr>
              <a:t>方法的声明和调用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6769100" cy="1008063"/>
          </a:xfrm>
        </p:spPr>
        <p:txBody>
          <a:bodyPr/>
          <a:lstStyle/>
          <a:p>
            <a:r>
              <a:rPr lang="en-US" altLang="zh-CN" dirty="0">
                <a:solidFill>
                  <a:srgbClr val="663300"/>
                </a:solidFill>
                <a:latin typeface="隶书" pitchFamily="49" charset="-122"/>
              </a:rPr>
              <a:t>【</a:t>
            </a:r>
            <a:r>
              <a:rPr lang="zh-CN" altLang="en-US" dirty="0">
                <a:solidFill>
                  <a:srgbClr val="663300"/>
                </a:solidFill>
                <a:latin typeface="隶书" pitchFamily="49" charset="-122"/>
              </a:rPr>
              <a:t>例</a:t>
            </a:r>
            <a:r>
              <a:rPr lang="en-US" altLang="zh-CN" dirty="0">
                <a:solidFill>
                  <a:srgbClr val="663300"/>
                </a:solidFill>
                <a:latin typeface="隶书" pitchFamily="49" charset="-122"/>
              </a:rPr>
              <a:t>4-6】</a:t>
            </a:r>
            <a:r>
              <a:rPr lang="zh-CN" altLang="en-US" dirty="0">
                <a:solidFill>
                  <a:srgbClr val="663300"/>
                </a:solidFill>
                <a:latin typeface="隶书" pitchFamily="49" charset="-122"/>
              </a:rPr>
              <a:t>递归算法求</a:t>
            </a:r>
            <a:r>
              <a:rPr lang="en-US" altLang="zh-CN" dirty="0">
                <a:solidFill>
                  <a:srgbClr val="663300"/>
                </a:solidFill>
                <a:latin typeface="隶书" pitchFamily="49" charset="-122"/>
                <a:cs typeface="Times New Roman" pitchFamily="18" charset="0"/>
              </a:rPr>
              <a:t>n!</a:t>
            </a:r>
            <a:endParaRPr lang="en-US" altLang="zh-CN" dirty="0">
              <a:solidFill>
                <a:srgbClr val="663300"/>
              </a:solidFill>
              <a:latin typeface="隶书" pitchFamily="49" charset="-122"/>
            </a:endParaRP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8137525" cy="4679950"/>
          </a:xfrm>
        </p:spPr>
        <p:txBody>
          <a:bodyPr/>
          <a:lstStyle/>
          <a:p>
            <a:pPr marL="533400" indent="-533400" algn="just"/>
            <a:r>
              <a:rPr lang="en-US" altLang="zh-CN" sz="2800" b="0" dirty="0">
                <a:latin typeface="Lucida Sans" pitchFamily="34" charset="0"/>
              </a:rPr>
              <a:t>n!</a:t>
            </a:r>
            <a:r>
              <a:rPr lang="zh-CN" altLang="en-US" sz="2800" b="0" dirty="0">
                <a:latin typeface="Lucida Sans" pitchFamily="34" charset="0"/>
              </a:rPr>
              <a:t>的算法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zh-CN" altLang="en-US" sz="2400" b="0" dirty="0">
                <a:latin typeface="Lucida Sans" pitchFamily="34" charset="0"/>
              </a:rPr>
              <a:t>     </a:t>
            </a:r>
            <a:r>
              <a:rPr lang="en-US" altLang="zh-CN" sz="2400" b="0" dirty="0">
                <a:latin typeface="Lucida Sans" pitchFamily="34" charset="0"/>
              </a:rPr>
              <a:t>n! = n×(n-1)!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en-US" altLang="zh-CN" sz="2400" b="0" dirty="0">
                <a:latin typeface="Lucida Sans" pitchFamily="34" charset="0"/>
              </a:rPr>
              <a:t>(n-1)! = (n-1)×(n-2)!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en-US" altLang="zh-CN" sz="2400" b="0" dirty="0">
                <a:latin typeface="Lucida Sans" pitchFamily="34" charset="0"/>
              </a:rPr>
              <a:t>(n-2)! = (n-2)×(n-3)!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en-US" altLang="zh-CN" sz="2400" b="0" dirty="0">
                <a:latin typeface="Lucida Sans" pitchFamily="34" charset="0"/>
              </a:rPr>
              <a:t>……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en-US" altLang="zh-CN" sz="2400" b="0" dirty="0">
                <a:latin typeface="Lucida Sans" pitchFamily="34" charset="0"/>
              </a:rPr>
              <a:t>    2</a:t>
            </a:r>
            <a:r>
              <a:rPr lang="zh-CN" altLang="en-US" sz="2400" b="0" dirty="0">
                <a:latin typeface="Lucida Sans" pitchFamily="34" charset="0"/>
              </a:rPr>
              <a:t>！</a:t>
            </a:r>
            <a:r>
              <a:rPr lang="en-US" altLang="zh-CN" sz="2400" b="0" dirty="0">
                <a:latin typeface="Lucida Sans" pitchFamily="34" charset="0"/>
              </a:rPr>
              <a:t>= 2×1</a:t>
            </a:r>
            <a:r>
              <a:rPr lang="zh-CN" altLang="en-US" sz="2400" b="0" dirty="0">
                <a:latin typeface="Lucida Sans" pitchFamily="34" charset="0"/>
              </a:rPr>
              <a:t>！</a:t>
            </a:r>
          </a:p>
          <a:p>
            <a:pPr marL="914400" lvl="1" indent="-457200" algn="just">
              <a:buFont typeface="Wingdings" pitchFamily="2" charset="2"/>
              <a:buNone/>
            </a:pPr>
            <a:r>
              <a:rPr lang="zh-CN" altLang="en-US" sz="2400" b="0" dirty="0">
                <a:latin typeface="Lucida Sans" pitchFamily="34" charset="0"/>
              </a:rPr>
              <a:t>    </a:t>
            </a:r>
            <a:r>
              <a:rPr lang="en-US" altLang="zh-CN" sz="2400" b="0" dirty="0">
                <a:latin typeface="Lucida Sans" pitchFamily="34" charset="0"/>
              </a:rPr>
              <a:t>1</a:t>
            </a:r>
            <a:r>
              <a:rPr lang="zh-CN" altLang="en-US" sz="2400" b="0" dirty="0">
                <a:latin typeface="Lucida Sans" pitchFamily="34" charset="0"/>
              </a:rPr>
              <a:t>！</a:t>
            </a:r>
            <a:r>
              <a:rPr lang="en-US" altLang="zh-CN" sz="2400" b="0" dirty="0">
                <a:latin typeface="Lucida Sans" pitchFamily="34" charset="0"/>
              </a:rPr>
              <a:t>= 1</a:t>
            </a:r>
            <a:r>
              <a:rPr lang="zh-CN" altLang="en-US" sz="2400" b="0" dirty="0">
                <a:latin typeface="Lucida Sans" pitchFamily="34" charset="0"/>
              </a:rPr>
              <a:t>；</a:t>
            </a:r>
          </a:p>
          <a:p>
            <a:pPr marL="533400" indent="-533400" algn="just"/>
            <a:r>
              <a:rPr lang="zh-CN" altLang="en-US" sz="2800" dirty="0">
                <a:latin typeface="Lucida Sans" pitchFamily="34" charset="0"/>
              </a:rPr>
              <a:t>递归定义 </a:t>
            </a:r>
            <a:r>
              <a:rPr lang="en-US" altLang="zh-CN" sz="2800" dirty="0">
                <a:latin typeface="Lucida Sans" pitchFamily="34" charset="0"/>
              </a:rPr>
              <a:t>F=n</a:t>
            </a:r>
            <a:r>
              <a:rPr lang="zh-CN" altLang="en-US" sz="2800" dirty="0">
                <a:latin typeface="Lucida Sans" pitchFamily="34" charset="0"/>
              </a:rPr>
              <a:t>！，设计算阶乘的“方法”为</a:t>
            </a:r>
            <a:r>
              <a:rPr lang="en-US" altLang="zh-CN" sz="2800" dirty="0" err="1">
                <a:latin typeface="Lucida Sans" pitchFamily="34" charset="0"/>
              </a:rPr>
              <a:t>fac</a:t>
            </a:r>
            <a:r>
              <a:rPr lang="en-US" altLang="zh-CN" sz="2800" dirty="0">
                <a:latin typeface="Lucida Sans" pitchFamily="34" charset="0"/>
              </a:rPr>
              <a:t>(n)</a:t>
            </a:r>
          </a:p>
          <a:p>
            <a:pPr marL="914400" lvl="1" indent="-457200" algn="just">
              <a:buFont typeface="Wingdings" pitchFamily="2" charset="2"/>
              <a:buAutoNum type="arabicPeriod"/>
            </a:pPr>
            <a:r>
              <a:rPr lang="zh-CN" altLang="en-US" sz="2400" b="0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sz="2400" b="0" dirty="0">
                <a:solidFill>
                  <a:srgbClr val="0000FF"/>
                </a:solidFill>
                <a:cs typeface="Times New Roman" pitchFamily="18" charset="0"/>
              </a:rPr>
              <a:t>n&gt;1</a:t>
            </a:r>
            <a:r>
              <a:rPr lang="zh-CN" altLang="en-US" sz="2400" b="0" dirty="0">
                <a:solidFill>
                  <a:srgbClr val="0000FF"/>
                </a:solidFill>
                <a:cs typeface="Times New Roman" pitchFamily="18" charset="0"/>
              </a:rPr>
              <a:t>时，</a:t>
            </a:r>
            <a:r>
              <a:rPr lang="en-US" altLang="zh-CN" sz="2400" b="0" dirty="0" err="1">
                <a:solidFill>
                  <a:srgbClr val="0000FF"/>
                </a:solidFill>
                <a:cs typeface="Times New Roman" pitchFamily="18" charset="0"/>
              </a:rPr>
              <a:t>fac</a:t>
            </a:r>
            <a:r>
              <a:rPr lang="en-US" altLang="zh-CN" sz="2400" b="0" dirty="0">
                <a:solidFill>
                  <a:srgbClr val="0000FF"/>
                </a:solidFill>
                <a:cs typeface="Times New Roman" pitchFamily="18" charset="0"/>
              </a:rPr>
              <a:t>(n) = n * </a:t>
            </a:r>
            <a:r>
              <a:rPr lang="en-US" altLang="zh-CN" sz="2400" b="0" dirty="0" err="1">
                <a:solidFill>
                  <a:srgbClr val="0000FF"/>
                </a:solidFill>
                <a:cs typeface="Times New Roman" pitchFamily="18" charset="0"/>
              </a:rPr>
              <a:t>fac</a:t>
            </a:r>
            <a:r>
              <a:rPr lang="en-US" altLang="zh-CN" sz="2400" b="0" dirty="0">
                <a:solidFill>
                  <a:srgbClr val="0000FF"/>
                </a:solidFill>
                <a:cs typeface="Times New Roman" pitchFamily="18" charset="0"/>
              </a:rPr>
              <a:t>(n-1)  </a:t>
            </a:r>
          </a:p>
          <a:p>
            <a:pPr marL="914400" lvl="1" indent="-457200" algn="just">
              <a:buFont typeface="Wingdings" pitchFamily="2" charset="2"/>
              <a:buAutoNum type="arabicPeriod"/>
            </a:pPr>
            <a:r>
              <a:rPr lang="zh-CN" altLang="en-US" sz="2400" b="0" dirty="0">
                <a:solidFill>
                  <a:srgbClr val="0000FF"/>
                </a:solidFill>
                <a:cs typeface="Times New Roman" pitchFamily="18" charset="0"/>
              </a:rPr>
              <a:t>当</a:t>
            </a:r>
            <a:r>
              <a:rPr lang="en-US" altLang="zh-CN" sz="2400" b="0" dirty="0">
                <a:solidFill>
                  <a:srgbClr val="0000FF"/>
                </a:solidFill>
                <a:cs typeface="Times New Roman" pitchFamily="18" charset="0"/>
              </a:rPr>
              <a:t>n=1</a:t>
            </a:r>
            <a:r>
              <a:rPr lang="zh-CN" altLang="en-US" sz="2400" b="0" dirty="0">
                <a:solidFill>
                  <a:srgbClr val="0000FF"/>
                </a:solidFill>
                <a:cs typeface="Times New Roman" pitchFamily="18" charset="0"/>
              </a:rPr>
              <a:t>时，</a:t>
            </a:r>
            <a:r>
              <a:rPr lang="en-US" altLang="zh-CN" sz="2400" b="0" dirty="0" err="1">
                <a:solidFill>
                  <a:srgbClr val="0000FF"/>
                </a:solidFill>
                <a:cs typeface="Times New Roman" pitchFamily="18" charset="0"/>
              </a:rPr>
              <a:t>fac</a:t>
            </a:r>
            <a:r>
              <a:rPr lang="en-US" altLang="zh-CN" sz="2400" b="0" dirty="0">
                <a:solidFill>
                  <a:srgbClr val="0000FF"/>
                </a:solidFill>
                <a:cs typeface="Times New Roman" pitchFamily="18" charset="0"/>
              </a:rPr>
              <a:t>(n)=1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084168" y="5661248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6084168" y="6165304"/>
            <a:ext cx="7921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092280" y="5445224"/>
            <a:ext cx="1366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hlink"/>
                </a:solidFill>
                <a:ea typeface="楷体_GB2312" pitchFamily="49" charset="-122"/>
              </a:rPr>
              <a:t>递归公式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164288" y="5949280"/>
            <a:ext cx="1366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hlink"/>
                </a:solidFill>
                <a:ea typeface="楷体_GB2312" pitchFamily="49" charset="-122"/>
              </a:rPr>
              <a:t>递归出口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04048" y="1916832"/>
            <a:ext cx="3240360" cy="1938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=5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=4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=3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=2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=1</a:t>
            </a:r>
            <a:endParaRPr lang="zh-CN" altLang="en-US" sz="24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6769100" cy="1008063"/>
          </a:xfrm>
        </p:spPr>
        <p:txBody>
          <a:bodyPr/>
          <a:lstStyle/>
          <a:p>
            <a:r>
              <a:rPr lang="en-US" altLang="zh-CN">
                <a:solidFill>
                  <a:srgbClr val="663300"/>
                </a:solidFill>
                <a:latin typeface="隶书" pitchFamily="49" charset="-122"/>
              </a:rPr>
              <a:t>【</a:t>
            </a:r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例</a:t>
            </a:r>
            <a:r>
              <a:rPr lang="en-US" altLang="zh-CN">
                <a:solidFill>
                  <a:srgbClr val="663300"/>
                </a:solidFill>
                <a:latin typeface="隶书" pitchFamily="49" charset="-122"/>
              </a:rPr>
              <a:t>4-6】</a:t>
            </a:r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递归算法求</a:t>
            </a:r>
            <a:r>
              <a:rPr lang="en-US" altLang="zh-CN">
                <a:solidFill>
                  <a:srgbClr val="663300"/>
                </a:solidFill>
                <a:latin typeface="隶书" pitchFamily="49" charset="-122"/>
                <a:cs typeface="Times New Roman" pitchFamily="18" charset="0"/>
              </a:rPr>
              <a:t>n!</a:t>
            </a:r>
            <a:endParaRPr lang="en-US" altLang="zh-CN">
              <a:solidFill>
                <a:srgbClr val="663300"/>
              </a:solidFill>
              <a:latin typeface="隶书" pitchFamily="49" charset="-122"/>
            </a:endParaRP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775"/>
            <a:ext cx="3455987" cy="3168650"/>
          </a:xfrm>
          <a:noFill/>
          <a:ln w="19050">
            <a:solidFill>
              <a:schemeClr val="hlink"/>
            </a:solidFill>
          </a:ln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static long fac( int n){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  if  (n == 1)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     return 1;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  else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     return n*fac(n-1);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Dotum" pitchFamily="34" charset="-127"/>
                <a:ea typeface="Dotum" pitchFamily="34" charset="-127"/>
                <a:cs typeface="Times New Roman" pitchFamily="18" charset="0"/>
              </a:rPr>
              <a:t> } </a:t>
            </a:r>
          </a:p>
          <a:p>
            <a:pPr marL="533400" indent="-533400" algn="just">
              <a:buFont typeface="Wingdings" pitchFamily="2" charset="2"/>
              <a:buNone/>
            </a:pPr>
            <a:endParaRPr lang="en-US" altLang="zh-CN" sz="2400">
              <a:solidFill>
                <a:srgbClr val="0000FF"/>
              </a:solidFill>
              <a:latin typeface="Dotum" pitchFamily="34" charset="-127"/>
              <a:ea typeface="Dotum" pitchFamily="34" charset="-127"/>
              <a:cs typeface="Times New Roman" pitchFamily="18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067175" y="1484313"/>
            <a:ext cx="4608513" cy="35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执行分成两步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先递推，再回推。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n=5</a:t>
            </a:r>
          </a:p>
          <a:p>
            <a:pPr lvl="1">
              <a:spcBef>
                <a:spcPct val="50000"/>
              </a:spcBef>
            </a:pPr>
            <a:r>
              <a:rPr lang="en-US" altLang="zh-CN" sz="2400"/>
              <a:t>5*fac(4)             fac(5)=120</a:t>
            </a:r>
          </a:p>
          <a:p>
            <a:pPr lvl="1">
              <a:spcBef>
                <a:spcPct val="50000"/>
              </a:spcBef>
            </a:pPr>
            <a:r>
              <a:rPr lang="en-US" altLang="zh-CN" sz="2400"/>
              <a:t>4*fac(3)             fac(4)=24</a:t>
            </a:r>
          </a:p>
          <a:p>
            <a:pPr lvl="1">
              <a:spcBef>
                <a:spcPct val="50000"/>
              </a:spcBef>
            </a:pPr>
            <a:r>
              <a:rPr lang="en-US" altLang="zh-CN" sz="2400"/>
              <a:t>3*fac(2)             fac(3)=6</a:t>
            </a:r>
          </a:p>
          <a:p>
            <a:pPr lvl="1">
              <a:spcBef>
                <a:spcPct val="50000"/>
              </a:spcBef>
            </a:pPr>
            <a:r>
              <a:rPr lang="en-US" altLang="zh-CN" sz="2400"/>
              <a:t>2*fac(1)             fac(2)=2</a:t>
            </a:r>
          </a:p>
          <a:p>
            <a:pPr lvl="1">
              <a:spcBef>
                <a:spcPct val="50000"/>
              </a:spcBef>
            </a:pPr>
            <a:r>
              <a:rPr lang="en-US" altLang="zh-CN" sz="2400"/>
              <a:t>                          fac(1)=1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4427538" y="2565400"/>
            <a:ext cx="0" cy="18716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8388350" y="3213100"/>
            <a:ext cx="5492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回推</a:t>
            </a:r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V="1">
            <a:off x="8388350" y="2492375"/>
            <a:ext cx="0" cy="24479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924300" y="2997200"/>
            <a:ext cx="54927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800000"/>
                </a:solidFill>
                <a:ea typeface="楷体_GB2312" pitchFamily="49" charset="-122"/>
              </a:rPr>
              <a:t>递推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递归程序设计的规范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640763" cy="2665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计算递归公式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确定递归出口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例补</a:t>
            </a:r>
            <a:r>
              <a:rPr lang="en-US" altLang="zh-CN" sz="2400"/>
              <a:t>4-4】</a:t>
            </a:r>
            <a:r>
              <a:rPr lang="zh-CN" altLang="en-US" sz="2400">
                <a:latin typeface="楷体_GB2312" pitchFamily="49" charset="-122"/>
              </a:rPr>
              <a:t>输出前</a:t>
            </a:r>
            <a:r>
              <a:rPr lang="en-US" altLang="zh-CN" sz="2400">
                <a:latin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</a:rPr>
              <a:t>项</a:t>
            </a:r>
            <a:r>
              <a:rPr lang="en-US" altLang="zh-CN" sz="2400">
                <a:latin typeface="楷体_GB2312" pitchFamily="49" charset="-122"/>
              </a:rPr>
              <a:t>Fibonacci </a:t>
            </a:r>
            <a:r>
              <a:rPr lang="zh-CN" altLang="en-US" sz="2400">
                <a:latin typeface="楷体_GB2312" pitchFamily="49" charset="-122"/>
              </a:rPr>
              <a:t>序列 </a:t>
            </a:r>
            <a:r>
              <a:rPr lang="en-US" altLang="zh-CN" sz="2400">
                <a:latin typeface="楷体_GB2312" pitchFamily="49" charset="-122"/>
              </a:rPr>
              <a:t>,</a:t>
            </a:r>
            <a:r>
              <a:rPr lang="zh-CN" altLang="en-US" sz="2400">
                <a:latin typeface="楷体_GB2312" pitchFamily="49" charset="-122"/>
              </a:rPr>
              <a:t>每行输出</a:t>
            </a:r>
            <a:r>
              <a:rPr lang="en-US" altLang="zh-CN" sz="2400">
                <a:latin typeface="楷体_GB2312" pitchFamily="49" charset="-122"/>
              </a:rPr>
              <a:t>6</a:t>
            </a:r>
            <a:r>
              <a:rPr lang="zh-CN" altLang="en-US" sz="2400">
                <a:latin typeface="楷体_GB2312" pitchFamily="49" charset="-122"/>
              </a:rPr>
              <a:t>个。 </a:t>
            </a:r>
            <a:r>
              <a:rPr lang="en-US" altLang="zh-CN" sz="2400">
                <a:latin typeface="楷体_GB2312" pitchFamily="49" charset="-122"/>
              </a:rPr>
              <a:t>Fibonacci </a:t>
            </a:r>
            <a:r>
              <a:rPr lang="zh-CN" altLang="en-US" sz="2400">
                <a:latin typeface="楷体_GB2312" pitchFamily="49" charset="-122"/>
              </a:rPr>
              <a:t>序列： 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5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8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13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21</a:t>
            </a:r>
            <a:r>
              <a:rPr lang="zh-CN" altLang="en-US" sz="2400">
                <a:latin typeface="楷体_GB2312" pitchFamily="49" charset="-122"/>
              </a:rPr>
              <a:t>，</a:t>
            </a:r>
            <a:r>
              <a:rPr lang="en-US" altLang="zh-CN" sz="2400">
                <a:latin typeface="楷体_GB2312" pitchFamily="49" charset="-122"/>
              </a:rPr>
              <a:t>34</a:t>
            </a:r>
            <a:r>
              <a:rPr lang="en-US" altLang="zh-CN" sz="2400">
                <a:latin typeface="Arial"/>
              </a:rPr>
              <a:t>……</a:t>
            </a:r>
            <a:endParaRPr lang="en-US" altLang="zh-CN" sz="2400">
              <a:latin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zh-CN" altLang="en-US" sz="2400">
                <a:latin typeface="楷体_GB2312" pitchFamily="49" charset="-122"/>
              </a:rPr>
              <a:t>要求定义并调用函数</a:t>
            </a:r>
            <a:r>
              <a:rPr lang="en-US" altLang="zh-CN" sz="2400">
                <a:latin typeface="楷体_GB2312" pitchFamily="49" charset="-122"/>
              </a:rPr>
              <a:t>fib(n)</a:t>
            </a:r>
            <a:r>
              <a:rPr lang="zh-CN" altLang="en-US" sz="2400">
                <a:latin typeface="楷体_GB2312" pitchFamily="49" charset="-122"/>
              </a:rPr>
              <a:t>，其功能是返回第</a:t>
            </a:r>
            <a:r>
              <a:rPr lang="en-US" altLang="zh-CN" sz="2400">
                <a:latin typeface="楷体_GB2312" pitchFamily="49" charset="-122"/>
              </a:rPr>
              <a:t>n</a:t>
            </a:r>
            <a:r>
              <a:rPr lang="zh-CN" altLang="en-US" sz="2400">
                <a:latin typeface="楷体_GB2312" pitchFamily="49" charset="-122"/>
              </a:rPr>
              <a:t>项</a:t>
            </a:r>
            <a:r>
              <a:rPr lang="en-US" altLang="zh-CN" sz="2400">
                <a:latin typeface="楷体_GB2312" pitchFamily="49" charset="-122"/>
              </a:rPr>
              <a:t>Fibonacci</a:t>
            </a:r>
            <a:r>
              <a:rPr lang="zh-CN" altLang="en-US" sz="2400">
                <a:latin typeface="楷体_GB2312" pitchFamily="49" charset="-122"/>
              </a:rPr>
              <a:t>数。例如，</a:t>
            </a:r>
            <a:r>
              <a:rPr lang="en-US" altLang="zh-CN" sz="2400">
                <a:latin typeface="楷体_GB2312" pitchFamily="49" charset="-122"/>
              </a:rPr>
              <a:t>fib(7)</a:t>
            </a:r>
            <a:r>
              <a:rPr lang="zh-CN" altLang="en-US" sz="2400">
                <a:latin typeface="楷体_GB2312" pitchFamily="49" charset="-122"/>
              </a:rPr>
              <a:t>的返回值是</a:t>
            </a:r>
            <a:r>
              <a:rPr lang="en-US" altLang="zh-CN" sz="2400">
                <a:latin typeface="楷体_GB2312" pitchFamily="49" charset="-122"/>
              </a:rPr>
              <a:t>13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84213" y="4149725"/>
            <a:ext cx="6551612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递归公式：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fib(n) = fib(n-1)+fib(n-2)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递归出口：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fib(1)=1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fib(2)=1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7713663" cy="649288"/>
          </a:xfrm>
        </p:spPr>
        <p:txBody>
          <a:bodyPr/>
          <a:lstStyle/>
          <a:p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例：汉诺塔（</a:t>
            </a:r>
            <a:r>
              <a:rPr lang="en-US" altLang="zh-CN">
                <a:solidFill>
                  <a:srgbClr val="663300"/>
                </a:solidFill>
                <a:latin typeface="隶书" pitchFamily="49" charset="-122"/>
              </a:rPr>
              <a:t>Hanoi)</a:t>
            </a:r>
            <a:r>
              <a:rPr lang="zh-CN" altLang="en-US">
                <a:solidFill>
                  <a:srgbClr val="663300"/>
                </a:solidFill>
                <a:latin typeface="隶书" pitchFamily="49" charset="-122"/>
              </a:rPr>
              <a:t>问题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628775"/>
            <a:ext cx="4608513" cy="4608513"/>
          </a:xfrm>
          <a:noFill/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en-US" altLang="zh-CN" sz="2000" b="0"/>
              <a:t>       </a:t>
            </a:r>
            <a:r>
              <a:rPr lang="zh-CN" altLang="en-US" sz="2200"/>
              <a:t>据古印度神话，在贝拿勒斯的圣庙里安放着一块铜板，板上有</a:t>
            </a:r>
            <a:r>
              <a:rPr lang="en-US" altLang="zh-CN" sz="2200"/>
              <a:t>3</a:t>
            </a:r>
            <a:r>
              <a:rPr lang="zh-CN" altLang="en-US" sz="2200"/>
              <a:t>根宝石针。梵天（印度教的主神）在创造世界的时候，在其中的一根针上摆放了由小到大共</a:t>
            </a:r>
            <a:r>
              <a:rPr lang="en-US" altLang="zh-CN" sz="2200"/>
              <a:t>64</a:t>
            </a:r>
            <a:r>
              <a:rPr lang="zh-CN" altLang="en-US" sz="2200"/>
              <a:t>片中间有空的金片。无论白天和黑夜，都有一位僧侣负责移动这些金片。移动金片的规则是：一次只能将一个金片移动到另一根针上，并且在任何时候以及任意一根针上，小片只能在大片的上面。当</a:t>
            </a:r>
            <a:r>
              <a:rPr lang="en-US" altLang="zh-CN" sz="2200"/>
              <a:t>64</a:t>
            </a:r>
            <a:r>
              <a:rPr lang="zh-CN" altLang="en-US" sz="2200"/>
              <a:t>个金片全部由最初的那根针上移动到另一根针上时，这世界就在一声霹雳中消失。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319463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029200" y="2209800"/>
          <a:ext cx="3886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r:id="rId3" imgW="3343742" imgH="1762371" progId="PBrush">
                  <p:embed/>
                </p:oleObj>
              </mc:Choice>
              <mc:Fallback>
                <p:oleObj r:id="rId3" imgW="3343742" imgH="17623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0"/>
                        <a:ext cx="3886200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11188" y="549275"/>
            <a:ext cx="7993062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5000"/>
              </a:spcBef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若用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根针，将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个金片由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针移动到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针，步骤如下： </a:t>
            </a:r>
          </a:p>
          <a:p>
            <a:pPr marL="342900" indent="-342900">
              <a:spcBef>
                <a:spcPct val="25000"/>
              </a:spcBef>
              <a:buClr>
                <a:schemeClr val="hlink"/>
              </a:buClr>
              <a:buFontTx/>
              <a:buAutoNum type="arabicPeriod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个金片借助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针移动到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针上。</a:t>
            </a:r>
          </a:p>
          <a:p>
            <a:pPr marL="342900" indent="-342900">
              <a:spcBef>
                <a:spcPct val="25000"/>
              </a:spcBef>
              <a:buClr>
                <a:schemeClr val="hlink"/>
              </a:buClr>
              <a:buFontTx/>
              <a:buAutoNum type="arabicPeriod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针上剩下的一个金片由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针移动到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针上。</a:t>
            </a:r>
          </a:p>
          <a:p>
            <a:pPr marL="342900" indent="-342900">
              <a:spcBef>
                <a:spcPct val="25000"/>
              </a:spcBef>
              <a:buClr>
                <a:schemeClr val="hlink"/>
              </a:buClr>
              <a:buFontTx/>
              <a:buAutoNum type="arabicPeriod"/>
            </a:pP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将最后剩下的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个金片借助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针由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针移动到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</a:rPr>
              <a:t>针上。</a:t>
            </a:r>
          </a:p>
          <a:p>
            <a:pPr marL="342900" indent="-342900">
              <a:spcBef>
                <a:spcPct val="25000"/>
              </a:spcBef>
              <a:buClr>
                <a:schemeClr val="hlink"/>
              </a:buClr>
            </a:pPr>
            <a:endParaRPr lang="en-US" altLang="zh-CN" dirty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95536" y="2564904"/>
            <a:ext cx="7848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static void  </a:t>
            </a:r>
            <a:r>
              <a:rPr lang="en-US" altLang="zh-CN" sz="2200" b="1" dirty="0" err="1">
                <a:solidFill>
                  <a:srgbClr val="0000FF"/>
                </a:solidFill>
                <a:ea typeface="Dotum" pitchFamily="34" charset="-127"/>
              </a:rPr>
              <a:t>hanoi</a:t>
            </a:r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( </a:t>
            </a:r>
            <a:r>
              <a:rPr lang="en-US" altLang="zh-CN" sz="2200" b="1" dirty="0" err="1">
                <a:solidFill>
                  <a:srgbClr val="0000FF"/>
                </a:solidFill>
                <a:ea typeface="Dotum" pitchFamily="34" charset="-127"/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n , char  a ,  char b  ,  char c ) </a:t>
            </a:r>
          </a:p>
          <a:p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{           if (n = = 1) 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    moves(a, c);</a:t>
            </a:r>
          </a:p>
          <a:p>
            <a:pPr lvl="2"/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else</a:t>
            </a:r>
          </a:p>
          <a:p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                </a:t>
            </a:r>
            <a:r>
              <a:rPr lang="en-US" altLang="zh-CN" sz="2200" b="1" dirty="0" err="1">
                <a:solidFill>
                  <a:srgbClr val="0000FF"/>
                </a:solidFill>
                <a:ea typeface="Dotum" pitchFamily="34" charset="-127"/>
              </a:rPr>
              <a:t>hanoi</a:t>
            </a:r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(n - 1, a, c, b);</a:t>
            </a:r>
          </a:p>
          <a:p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                moves(a, c);</a:t>
            </a:r>
          </a:p>
          <a:p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                </a:t>
            </a:r>
            <a:r>
              <a:rPr lang="en-US" altLang="zh-CN" sz="2200" b="1" dirty="0" err="1">
                <a:solidFill>
                  <a:srgbClr val="0000FF"/>
                </a:solidFill>
                <a:ea typeface="Dotum" pitchFamily="34" charset="-127"/>
              </a:rPr>
              <a:t>hanoi</a:t>
            </a:r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(n - 1, b, a, c);</a:t>
            </a:r>
          </a:p>
          <a:p>
            <a:r>
              <a:rPr lang="en-US" altLang="zh-CN" sz="2200" b="1" dirty="0">
                <a:solidFill>
                  <a:srgbClr val="0000FF"/>
                </a:solidFill>
                <a:ea typeface="Dotum" pitchFamily="34" charset="-127"/>
              </a:rPr>
              <a:t>            }</a:t>
            </a:r>
            <a:endParaRPr lang="en-US" altLang="zh-CN" sz="2200" b="1" dirty="0">
              <a:ea typeface="Dotum" pitchFamily="34" charset="-127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859338" y="3068638"/>
            <a:ext cx="3960812" cy="30654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main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中调用</a:t>
            </a:r>
            <a:r>
              <a:rPr lang="en-US" altLang="zh-CN" sz="2000" b="1">
                <a:solidFill>
                  <a:schemeClr val="hlink"/>
                </a:solidFill>
                <a:ea typeface="楷体_GB2312" pitchFamily="49" charset="-122"/>
              </a:rPr>
              <a:t>hanoi(3,’A’,’B’,C’)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A  To  C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A  To  B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C  To  B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A  To  C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B  To  A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B  To  C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800000"/>
                </a:solidFill>
              </a:rPr>
              <a:t>From A  To  C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4329113" cy="871538"/>
          </a:xfrm>
        </p:spPr>
        <p:txBody>
          <a:bodyPr/>
          <a:lstStyle/>
          <a:p>
            <a:r>
              <a:rPr lang="zh-CN" altLang="en-US"/>
              <a:t>一个例子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3886200"/>
          </a:xfrm>
        </p:spPr>
        <p:txBody>
          <a:bodyPr/>
          <a:lstStyle/>
          <a:p>
            <a:pPr marL="609600" indent="-609600"/>
            <a:r>
              <a:rPr lang="zh-CN" altLang="en-US"/>
              <a:t>数学计算</a:t>
            </a:r>
          </a:p>
          <a:p>
            <a:pPr marL="990600" lvl="1" indent="-533400"/>
            <a:r>
              <a:rPr lang="en-US" altLang="zh-CN"/>
              <a:t>Y=</a:t>
            </a:r>
            <a:r>
              <a:rPr lang="en-US" altLang="zh-CN">
                <a:cs typeface="Arial" charset="0"/>
              </a:rPr>
              <a:t>∑</a:t>
            </a:r>
            <a:r>
              <a:rPr lang="en-US" altLang="zh-CN">
                <a:solidFill>
                  <a:srgbClr val="0000FF"/>
                </a:solidFill>
                <a:cs typeface="Arial" charset="0"/>
              </a:rPr>
              <a:t>(1, 2, … 100)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>
                <a:cs typeface="Arial" charset="0"/>
              </a:rPr>
              <a:t>        +∑</a:t>
            </a:r>
            <a:r>
              <a:rPr lang="en-US" altLang="zh-CN">
                <a:solidFill>
                  <a:srgbClr val="0000FF"/>
                </a:solidFill>
                <a:cs typeface="Arial" charset="0"/>
              </a:rPr>
              <a:t>(200,201, … 298)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cs typeface="Arial" charset="0"/>
              </a:rPr>
              <a:t>        </a:t>
            </a:r>
            <a:r>
              <a:rPr lang="en-US" altLang="zh-CN">
                <a:cs typeface="Arial" charset="0"/>
              </a:rPr>
              <a:t>+∑</a:t>
            </a:r>
            <a:r>
              <a:rPr lang="en-US" altLang="zh-CN">
                <a:solidFill>
                  <a:srgbClr val="0000FF"/>
                </a:solidFill>
                <a:cs typeface="Arial" charset="0"/>
              </a:rPr>
              <a:t>(-1,-2 … -99)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altLang="zh-CN">
                <a:cs typeface="Arial" charset="0"/>
              </a:rPr>
              <a:t>        +∑</a:t>
            </a:r>
            <a:r>
              <a:rPr lang="en-US" altLang="zh-CN">
                <a:solidFill>
                  <a:srgbClr val="0000FF"/>
                </a:solidFill>
                <a:cs typeface="Arial" charset="0"/>
              </a:rPr>
              <a:t>(51,52, … 199)</a:t>
            </a:r>
          </a:p>
          <a:p>
            <a:pPr marL="609600" indent="-609600"/>
            <a:r>
              <a:rPr lang="en-US" altLang="zh-CN"/>
              <a:t>How to do?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zh-CN" altLang="en-US"/>
              <a:t>在程序中使用</a:t>
            </a:r>
            <a:r>
              <a:rPr lang="en-US" altLang="zh-CN"/>
              <a:t>4</a:t>
            </a:r>
            <a:r>
              <a:rPr lang="zh-CN" altLang="en-US"/>
              <a:t>个循环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459788" y="0"/>
            <a:ext cx="684212" cy="3284538"/>
          </a:xfrm>
          <a:solidFill>
            <a:srgbClr val="99CCFF"/>
          </a:solidFill>
        </p:spPr>
        <p:txBody>
          <a:bodyPr/>
          <a:lstStyle/>
          <a:p>
            <a:pPr algn="r"/>
            <a:r>
              <a:rPr lang="zh-CN" altLang="en-US" sz="4000"/>
              <a:t>第一种做法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476250"/>
            <a:ext cx="8132763" cy="612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Chap4DemoMathod1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args)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int f=0;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for(int i=1; i&lt;=100; i++)   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//∑(1,2,3,4…100)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f=f+i;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for(int i=200; i&lt;=298; i++) 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//∑(200,201, …298)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f=f+i;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2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for(int i=-99; i&lt;=-1; i++)  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//+∑(-1,-2…-99)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f=f+i;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for(int i=51; i&lt;=199; i++) 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//+∑(51,52, …199)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  f=f+i;</a:t>
            </a:r>
            <a:endParaRPr lang="en-US" altLang="zh-CN" sz="10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System.out.printf("The Rusult:", f);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795963" y="6021388"/>
            <a:ext cx="3095625" cy="51911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hlink"/>
                </a:solidFill>
              </a:rPr>
              <a:t>The R</a:t>
            </a:r>
            <a:r>
              <a:rPr lang="en-US" altLang="zh-CN" sz="2800">
                <a:solidFill>
                  <a:schemeClr val="hlink"/>
                </a:solidFill>
              </a:rPr>
              <a:t>e</a:t>
            </a:r>
            <a:r>
              <a:rPr lang="en-US" altLang="en-US" sz="2800">
                <a:solidFill>
                  <a:schemeClr val="hlink"/>
                </a:solidFill>
              </a:rPr>
              <a:t>sult: 4337</a:t>
            </a:r>
            <a:r>
              <a:rPr lang="en-US" altLang="zh-CN" sz="28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84213" y="1052513"/>
            <a:ext cx="7248525" cy="476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编写一个累加的</a:t>
            </a:r>
            <a:r>
              <a:rPr lang="zh-CN" altLang="en-US" sz="2800" b="1">
                <a:solidFill>
                  <a:schemeClr val="hlink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zh-CN" altLang="en-US" sz="2800" b="1">
                <a:solidFill>
                  <a:schemeClr val="hlink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，然后调用</a:t>
            </a:r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次？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459788" y="0"/>
            <a:ext cx="684212" cy="3167063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sz="3600">
                <a:solidFill>
                  <a:srgbClr val="990000"/>
                </a:solidFill>
              </a:rPr>
              <a:t>第二种做法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60350"/>
            <a:ext cx="8893175" cy="6597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Chap4DemoMathod2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static int </a:t>
            </a:r>
            <a:r>
              <a:rPr lang="en-US" altLang="zh-CN" sz="280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func</a:t>
            </a: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(int n,int m){ 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  <a:p>
            <a:pPr marL="522288" lvl="1" indent="0">
              <a:buFont typeface="Wingdings" pitchFamily="2" charset="2"/>
              <a:buNone/>
            </a:pP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4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 sum=0;</a:t>
            </a:r>
          </a:p>
          <a:p>
            <a:pPr marL="522288" lvl="1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for( ; n&lt;=m; n++ ) </a:t>
            </a: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//∑(n,n+1,...m)</a:t>
            </a:r>
          </a:p>
          <a:p>
            <a:pPr marL="522288" lvl="1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   sum=sum+n;</a:t>
            </a:r>
          </a:p>
          <a:p>
            <a:pPr marL="522288" lvl="1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return sum;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static void main(String[] args)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 f;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en-US" sz="2000">
                <a:solidFill>
                  <a:srgbClr val="99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调用方法</a:t>
            </a:r>
            <a:endParaRPr lang="zh-CN" altLang="en-US" sz="240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4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f=</a:t>
            </a:r>
            <a:r>
              <a:rPr lang="en-US" altLang="zh-CN" sz="2400">
                <a:solidFill>
                  <a:schemeClr val="hlin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func(1,100)+func(200,298)+func(-99,-1)+func(51,199);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System.out.printf("The Result:", f);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867400" y="6092825"/>
            <a:ext cx="3095625" cy="51911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chemeClr val="hlink"/>
                </a:solidFill>
              </a:rPr>
              <a:t>The R</a:t>
            </a:r>
            <a:r>
              <a:rPr lang="en-US" altLang="zh-CN" sz="2800">
                <a:solidFill>
                  <a:schemeClr val="hlink"/>
                </a:solidFill>
              </a:rPr>
              <a:t>e</a:t>
            </a:r>
            <a:r>
              <a:rPr lang="en-US" altLang="en-US" sz="2800">
                <a:solidFill>
                  <a:schemeClr val="hlink"/>
                </a:solidFill>
              </a:rPr>
              <a:t>sult: 4337</a:t>
            </a:r>
            <a:r>
              <a:rPr lang="en-US" altLang="zh-CN" sz="28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4821" name="Freeform 5"/>
          <p:cNvSpPr>
            <a:spLocks/>
          </p:cNvSpPr>
          <p:nvPr/>
        </p:nvSpPr>
        <p:spPr bwMode="auto">
          <a:xfrm>
            <a:off x="323850" y="1196975"/>
            <a:ext cx="1368425" cy="3455988"/>
          </a:xfrm>
          <a:custGeom>
            <a:avLst/>
            <a:gdLst/>
            <a:ahLst/>
            <a:cxnLst>
              <a:cxn ang="0">
                <a:pos x="975" y="2177"/>
              </a:cxn>
              <a:cxn ang="0">
                <a:pos x="113" y="1542"/>
              </a:cxn>
              <a:cxn ang="0">
                <a:pos x="294" y="0"/>
              </a:cxn>
            </a:cxnLst>
            <a:rect l="0" t="0" r="r" b="b"/>
            <a:pathLst>
              <a:path w="975" h="2177">
                <a:moveTo>
                  <a:pt x="975" y="2177"/>
                </a:moveTo>
                <a:cubicBezTo>
                  <a:pt x="600" y="2041"/>
                  <a:pt x="226" y="1905"/>
                  <a:pt x="113" y="1542"/>
                </a:cubicBezTo>
                <a:cubicBezTo>
                  <a:pt x="0" y="1179"/>
                  <a:pt x="264" y="249"/>
                  <a:pt x="294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2" name="Freeform 6"/>
          <p:cNvSpPr>
            <a:spLocks/>
          </p:cNvSpPr>
          <p:nvPr/>
        </p:nvSpPr>
        <p:spPr bwMode="auto">
          <a:xfrm>
            <a:off x="1703388" y="2781300"/>
            <a:ext cx="636587" cy="1943100"/>
          </a:xfrm>
          <a:custGeom>
            <a:avLst/>
            <a:gdLst/>
            <a:ahLst/>
            <a:cxnLst>
              <a:cxn ang="0">
                <a:pos x="401" y="0"/>
              </a:cxn>
              <a:cxn ang="0">
                <a:pos x="38" y="317"/>
              </a:cxn>
              <a:cxn ang="0">
                <a:pos x="174" y="1224"/>
              </a:cxn>
            </a:cxnLst>
            <a:rect l="0" t="0" r="r" b="b"/>
            <a:pathLst>
              <a:path w="401" h="1224">
                <a:moveTo>
                  <a:pt x="401" y="0"/>
                </a:moveTo>
                <a:cubicBezTo>
                  <a:pt x="238" y="56"/>
                  <a:pt x="76" y="113"/>
                  <a:pt x="38" y="317"/>
                </a:cubicBezTo>
                <a:cubicBezTo>
                  <a:pt x="0" y="521"/>
                  <a:pt x="144" y="1088"/>
                  <a:pt x="174" y="122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871537"/>
          </a:xfrm>
        </p:spPr>
        <p:txBody>
          <a:bodyPr/>
          <a:lstStyle/>
          <a:p>
            <a:r>
              <a:rPr lang="zh-CN" altLang="en-US"/>
              <a:t>什么时候使用“方法”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84313"/>
            <a:ext cx="8540750" cy="468153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sz="2800"/>
              <a:t>用户程序经常重复的任务</a:t>
            </a:r>
          </a:p>
          <a:p>
            <a:pPr lvl="1">
              <a:spcBef>
                <a:spcPct val="30000"/>
              </a:spcBef>
            </a:pPr>
            <a:r>
              <a:rPr lang="zh-CN" altLang="en-US" sz="2400"/>
              <a:t>用户自己编写“方法”代码</a:t>
            </a:r>
          </a:p>
          <a:p>
            <a:pPr lvl="1">
              <a:spcBef>
                <a:spcPct val="30000"/>
              </a:spcBef>
            </a:pPr>
            <a:r>
              <a:rPr lang="zh-CN" altLang="en-US" sz="2400"/>
              <a:t>例如前面举例的第二种做法</a:t>
            </a:r>
          </a:p>
          <a:p>
            <a:pPr>
              <a:spcBef>
                <a:spcPct val="30000"/>
              </a:spcBef>
            </a:pPr>
            <a:r>
              <a:rPr lang="zh-CN" altLang="en-US" sz="2800"/>
              <a:t>常用的任务</a:t>
            </a:r>
            <a:r>
              <a:rPr lang="en-US" altLang="zh-CN" sz="2800"/>
              <a:t>——</a:t>
            </a:r>
            <a:r>
              <a:rPr lang="zh-CN" altLang="en-US" sz="2800"/>
              <a:t>由</a:t>
            </a:r>
            <a:r>
              <a:rPr lang="en-US" altLang="zh-CN" sz="2800"/>
              <a:t>Java</a:t>
            </a:r>
            <a:r>
              <a:rPr lang="zh-CN" altLang="en-US" sz="2800"/>
              <a:t>提供</a:t>
            </a:r>
          </a:p>
          <a:p>
            <a:pPr lvl="1">
              <a:spcBef>
                <a:spcPct val="30000"/>
              </a:spcBef>
            </a:pPr>
            <a:r>
              <a:rPr lang="zh-CN" altLang="en-US" sz="2400"/>
              <a:t>数学函数</a:t>
            </a:r>
            <a:r>
              <a:rPr lang="en-US" altLang="zh-CN" sz="2400"/>
              <a:t>;</a:t>
            </a:r>
          </a:p>
          <a:p>
            <a:pPr lvl="1">
              <a:spcBef>
                <a:spcPct val="30000"/>
              </a:spcBef>
            </a:pPr>
            <a:r>
              <a:rPr lang="zh-CN" altLang="en-US" sz="2400"/>
              <a:t>输出操作</a:t>
            </a:r>
            <a:r>
              <a:rPr lang="en-US" altLang="zh-CN" sz="2400"/>
              <a:t>(print);</a:t>
            </a:r>
          </a:p>
          <a:p>
            <a:pPr lvl="1">
              <a:spcBef>
                <a:spcPct val="30000"/>
              </a:spcBef>
            </a:pPr>
            <a:r>
              <a:rPr lang="zh-CN" altLang="en-US" sz="2400"/>
              <a:t>字符串操作</a:t>
            </a:r>
          </a:p>
          <a:p>
            <a:pPr lvl="1">
              <a:spcBef>
                <a:spcPct val="30000"/>
              </a:spcBef>
            </a:pPr>
            <a:r>
              <a:rPr lang="zh-CN" altLang="en-US" sz="2400"/>
              <a:t>界面操作</a:t>
            </a:r>
          </a:p>
          <a:p>
            <a:pPr lvl="1">
              <a:spcBef>
                <a:spcPct val="30000"/>
              </a:spcBef>
            </a:pPr>
            <a:r>
              <a:rPr lang="en-US" altLang="zh-CN" sz="2400"/>
              <a:t>……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6705600" cy="871538"/>
          </a:xfrm>
        </p:spPr>
        <p:txBody>
          <a:bodyPr/>
          <a:lstStyle/>
          <a:p>
            <a:pPr algn="just"/>
            <a:r>
              <a:rPr lang="zh-CN" altLang="en-US">
                <a:latin typeface="隶书" pitchFamily="49" charset="-122"/>
              </a:rPr>
              <a:t>关于</a:t>
            </a:r>
            <a:r>
              <a:rPr lang="zh-CN" altLang="en-US">
                <a:latin typeface="Arial"/>
              </a:rPr>
              <a:t>“</a:t>
            </a:r>
            <a:r>
              <a:rPr lang="zh-CN" altLang="en-US">
                <a:latin typeface="隶书" pitchFamily="49" charset="-122"/>
              </a:rPr>
              <a:t>方法</a:t>
            </a:r>
            <a:r>
              <a:rPr lang="zh-CN" altLang="en-US">
                <a:latin typeface="Arial"/>
              </a:rPr>
              <a:t>”</a:t>
            </a:r>
            <a:r>
              <a:rPr lang="zh-CN" altLang="en-US" sz="5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557338"/>
            <a:ext cx="7772400" cy="431958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400">
                <a:latin typeface="宋体" charset="-122"/>
              </a:rPr>
              <a:t>Java</a:t>
            </a:r>
            <a:r>
              <a:rPr lang="zh-CN" altLang="en-US" sz="2400">
                <a:latin typeface="宋体" charset="-122"/>
              </a:rPr>
              <a:t>的方法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200">
                <a:latin typeface="宋体" charset="-122"/>
              </a:rPr>
              <a:t>在其他语言中，多半被叫做“子程序”、“函数”</a:t>
            </a:r>
          </a:p>
          <a:p>
            <a:pPr algn="just">
              <a:lnSpc>
                <a:spcPct val="90000"/>
              </a:lnSpc>
            </a:pPr>
            <a:r>
              <a:rPr lang="en-US" altLang="zh-CN" sz="2400">
                <a:latin typeface="宋体" charset="-122"/>
              </a:rPr>
              <a:t>Java“</a:t>
            </a:r>
            <a:r>
              <a:rPr lang="zh-CN" altLang="en-US" sz="2400">
                <a:latin typeface="宋体" charset="-122"/>
              </a:rPr>
              <a:t>方法”的规则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200">
                <a:latin typeface="宋体" charset="-122"/>
              </a:rPr>
              <a:t>先声明，后使用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200">
                <a:latin typeface="宋体" charset="-122"/>
              </a:rPr>
              <a:t>只能在类</a:t>
            </a:r>
            <a:r>
              <a:rPr lang="en-US" altLang="zh-CN" sz="2200">
                <a:latin typeface="宋体" charset="-122"/>
              </a:rPr>
              <a:t>(Class)</a:t>
            </a:r>
            <a:r>
              <a:rPr lang="zh-CN" altLang="en-US" sz="2200">
                <a:latin typeface="宋体" charset="-122"/>
              </a:rPr>
              <a:t>中声明</a:t>
            </a:r>
          </a:p>
          <a:p>
            <a:pPr algn="just">
              <a:lnSpc>
                <a:spcPct val="90000"/>
              </a:lnSpc>
            </a:pPr>
            <a:r>
              <a:rPr lang="en-US" altLang="zh-CN" sz="2200">
                <a:latin typeface="宋体" charset="-122"/>
              </a:rPr>
              <a:t>Java“</a:t>
            </a:r>
            <a:r>
              <a:rPr lang="zh-CN" altLang="en-US" sz="2200">
                <a:latin typeface="宋体" charset="-122"/>
              </a:rPr>
              <a:t>方法” 声明的格式</a:t>
            </a:r>
            <a:r>
              <a:rPr lang="zh-CN" altLang="en-US" sz="2400">
                <a:latin typeface="宋体" charset="-122"/>
              </a:rPr>
              <a:t>：</a:t>
            </a:r>
            <a:endParaRPr lang="zh-CN" altLang="en-US" sz="2400">
              <a:latin typeface="宋体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  <a:cs typeface="Times New Roman" pitchFamily="18" charset="0"/>
              </a:rPr>
              <a:t>[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修饰符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]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类型标识符 方法名 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[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（参数表）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]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{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  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变量声明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   语句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333375"/>
            <a:ext cx="2663825" cy="935038"/>
          </a:xfrm>
        </p:spPr>
        <p:txBody>
          <a:bodyPr/>
          <a:lstStyle/>
          <a:p>
            <a:r>
              <a:rPr lang="zh-CN" altLang="en-US"/>
              <a:t>方法声明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773238"/>
            <a:ext cx="8280400" cy="46799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latin typeface="楷体_GB2312" pitchFamily="49" charset="-122"/>
              </a:rPr>
              <a:t>说明：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80000"/>
              <a:buFont typeface="Wingdings" pitchFamily="2" charset="2"/>
              <a:buAutoNum type="arabicPeriod"/>
            </a:pPr>
            <a:r>
              <a:rPr lang="zh-CN" altLang="en-US" sz="2400" dirty="0">
                <a:latin typeface="楷体_GB2312" pitchFamily="49" charset="-122"/>
              </a:rPr>
              <a:t>修饰符可以是：</a:t>
            </a:r>
            <a:r>
              <a:rPr lang="en-US" altLang="zh-CN" sz="2400" dirty="0">
                <a:latin typeface="楷体_GB2312" pitchFamily="49" charset="-122"/>
              </a:rPr>
              <a:t>public</a:t>
            </a:r>
            <a:r>
              <a:rPr lang="zh-CN" altLang="en-US" sz="2400" dirty="0">
                <a:latin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</a:rPr>
              <a:t>private</a:t>
            </a:r>
            <a:r>
              <a:rPr lang="zh-CN" altLang="en-US" sz="2400" dirty="0">
                <a:latin typeface="楷体_GB2312" pitchFamily="49" charset="-122"/>
              </a:rPr>
              <a:t>、 </a:t>
            </a:r>
            <a:r>
              <a:rPr lang="en-US" altLang="zh-CN" sz="2400" dirty="0">
                <a:latin typeface="楷体_GB2312" pitchFamily="49" charset="-122"/>
              </a:rPr>
              <a:t>protected</a:t>
            </a:r>
            <a:r>
              <a:rPr lang="zh-CN" altLang="en-US" sz="2400" dirty="0">
                <a:latin typeface="楷体_GB2312" pitchFamily="49" charset="-122"/>
              </a:rPr>
              <a:t>等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80000"/>
              <a:buFont typeface="Wingdings" pitchFamily="2" charset="2"/>
              <a:buAutoNum type="arabicPeriod"/>
            </a:pPr>
            <a:r>
              <a:rPr lang="zh-CN" altLang="en-US" sz="2400" dirty="0">
                <a:latin typeface="楷体_GB2312" pitchFamily="49" charset="-122"/>
              </a:rPr>
              <a:t>类型标识符指方法执行完成后返回值的数据类型</a:t>
            </a:r>
          </a:p>
          <a:p>
            <a:pPr marL="762000" lvl="1" indent="-304800">
              <a:lnSpc>
                <a:spcPct val="90000"/>
              </a:lnSpc>
              <a:spcBef>
                <a:spcPct val="25000"/>
              </a:spcBef>
              <a:buFont typeface="Wingdings" pitchFamily="2" charset="2"/>
              <a:buAutoNum type="circleNumDbPlain"/>
            </a:pPr>
            <a:r>
              <a:rPr lang="zh-CN" altLang="en-US" sz="2200" dirty="0">
                <a:latin typeface="楷体_GB2312" pitchFamily="49" charset="-122"/>
              </a:rPr>
              <a:t>若方法没有返回值，用</a:t>
            </a:r>
            <a:r>
              <a:rPr lang="en-US" altLang="zh-CN" sz="2200" dirty="0">
                <a:latin typeface="楷体_GB2312" pitchFamily="49" charset="-122"/>
              </a:rPr>
              <a:t>void</a:t>
            </a:r>
            <a:r>
              <a:rPr lang="zh-CN" altLang="en-US" sz="2200" dirty="0">
                <a:latin typeface="楷体_GB2312" pitchFamily="49" charset="-122"/>
              </a:rPr>
              <a:t>关键字说明</a:t>
            </a:r>
          </a:p>
          <a:p>
            <a:pPr marL="762000" lvl="1" indent="-304800">
              <a:lnSpc>
                <a:spcPct val="90000"/>
              </a:lnSpc>
              <a:spcBef>
                <a:spcPct val="25000"/>
              </a:spcBef>
              <a:buFont typeface="Wingdings" pitchFamily="2" charset="2"/>
              <a:buAutoNum type="circleNumDbPlain"/>
            </a:pPr>
            <a:r>
              <a:rPr lang="zh-CN" altLang="en-US" sz="2200" dirty="0">
                <a:latin typeface="楷体_GB2312" pitchFamily="49" charset="-122"/>
              </a:rPr>
              <a:t>若方法有返回值，方法体中至少有一条</a:t>
            </a:r>
            <a:r>
              <a:rPr lang="en-US" altLang="zh-CN" sz="2200" dirty="0">
                <a:latin typeface="楷体_GB2312" pitchFamily="49" charset="-122"/>
              </a:rPr>
              <a:t>return</a:t>
            </a:r>
            <a:r>
              <a:rPr lang="zh-CN" altLang="en-US" sz="2200" dirty="0">
                <a:latin typeface="楷体_GB2312" pitchFamily="49" charset="-122"/>
              </a:rPr>
              <a:t>语句，形式：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r</a:t>
            </a:r>
            <a:r>
              <a:rPr lang="en-US" altLang="zh-CN" sz="2400" dirty="0" smtClean="0">
                <a:solidFill>
                  <a:schemeClr val="hlink"/>
                </a:solidFill>
                <a:latin typeface="楷体_GB2312" pitchFamily="49" charset="-122"/>
              </a:rPr>
              <a:t>eturn 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（表达式）</a:t>
            </a:r>
            <a:r>
              <a:rPr lang="zh-CN" altLang="en-US" sz="2400" dirty="0">
                <a:latin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800000"/>
                </a:solidFill>
                <a:latin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800000"/>
                </a:solidFill>
                <a:latin typeface="楷体_GB2312" pitchFamily="49" charset="-122"/>
              </a:rPr>
              <a:t>表达式的值即方法的返回值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75000"/>
              <a:buFont typeface="Wingdings" pitchFamily="2" charset="2"/>
              <a:buAutoNum type="arabicPeriod" startAt="3"/>
            </a:pP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方法名 采用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  <a:sym typeface="Wingdings" pitchFamily="2" charset="2"/>
              </a:rPr>
              <a:t>用户定义的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标识符，不与 </a:t>
            </a:r>
            <a:r>
              <a:rPr lang="en-US" altLang="zh-CN" sz="2400" dirty="0">
                <a:latin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关键字重名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75000"/>
              <a:buFont typeface="Wingdings" pitchFamily="2" charset="2"/>
              <a:buAutoNum type="arabicPeriod" startAt="3"/>
            </a:pP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参数表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  <a:sym typeface="Wingdings" pitchFamily="2" charset="2"/>
              </a:rPr>
              <a:t>指</a:t>
            </a: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调用方法时，应该传递的参数个数及其数据类型</a:t>
            </a:r>
          </a:p>
          <a:p>
            <a:pPr marL="762000" lvl="1" indent="-304800">
              <a:lnSpc>
                <a:spcPct val="90000"/>
              </a:lnSpc>
              <a:spcBef>
                <a:spcPct val="25000"/>
              </a:spcBef>
              <a:buFont typeface="Wingdings" pitchFamily="2" charset="2"/>
              <a:buAutoNum type="circleNumDbPlain"/>
            </a:pPr>
            <a:r>
              <a:rPr lang="zh-CN" altLang="en-US" sz="2200" dirty="0">
                <a:latin typeface="楷体_GB2312" pitchFamily="49" charset="-122"/>
                <a:cs typeface="Times New Roman" pitchFamily="18" charset="0"/>
              </a:rPr>
              <a:t>方法申明时的参数称为</a:t>
            </a:r>
            <a:r>
              <a:rPr lang="zh-CN" altLang="en-US" sz="2200" dirty="0">
                <a:solidFill>
                  <a:schemeClr val="hlink"/>
                </a:solidFill>
                <a:latin typeface="楷体_GB2312" pitchFamily="49" charset="-122"/>
                <a:cs typeface="Times New Roman" pitchFamily="18" charset="0"/>
              </a:rPr>
              <a:t>形式参数</a:t>
            </a:r>
          </a:p>
          <a:p>
            <a:pPr>
              <a:lnSpc>
                <a:spcPct val="90000"/>
              </a:lnSpc>
              <a:spcBef>
                <a:spcPct val="25000"/>
              </a:spcBef>
              <a:buSzPct val="75000"/>
              <a:buFont typeface="Wingdings" pitchFamily="2" charset="2"/>
              <a:buAutoNum type="arabicPeriod" startAt="3"/>
            </a:pPr>
            <a:r>
              <a:rPr lang="zh-CN" altLang="en-US" sz="2400" dirty="0">
                <a:latin typeface="楷体_GB2312" pitchFamily="49" charset="-122"/>
                <a:cs typeface="Times New Roman" pitchFamily="18" charset="0"/>
              </a:rPr>
              <a:t>方法声明不能嵌套：不能在方法中再声明其它的方法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76600" y="260350"/>
            <a:ext cx="5688013" cy="1431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修饰符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类型标识符 方法名 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（参数表）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 lvl="2"/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lvl="2"/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变量声明</a:t>
            </a:r>
          </a:p>
          <a:p>
            <a:pPr lvl="2"/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语句   </a:t>
            </a:r>
            <a:r>
              <a:rPr lang="en-US" altLang="zh-CN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2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7321550" cy="966787"/>
          </a:xfrm>
        </p:spPr>
        <p:txBody>
          <a:bodyPr/>
          <a:lstStyle/>
          <a:p>
            <a:pPr algn="just"/>
            <a:r>
              <a:rPr lang="en-US" altLang="zh-CN">
                <a:latin typeface="宋体" charset="-122"/>
                <a:cs typeface="Times New Roman" pitchFamily="18" charset="0"/>
              </a:rPr>
              <a:t>【</a:t>
            </a:r>
            <a:r>
              <a:rPr lang="zh-CN" altLang="en-US">
                <a:latin typeface="宋体" charset="-122"/>
                <a:cs typeface="Times New Roman" pitchFamily="18" charset="0"/>
              </a:rPr>
              <a:t>例</a:t>
            </a:r>
            <a:r>
              <a:rPr lang="en-US" altLang="zh-CN">
                <a:latin typeface="宋体" charset="-122"/>
                <a:cs typeface="Times New Roman" pitchFamily="18" charset="0"/>
              </a:rPr>
              <a:t>4-1】</a:t>
            </a:r>
            <a:r>
              <a:rPr lang="zh-CN" altLang="en-US">
                <a:latin typeface="宋体" charset="-122"/>
              </a:rPr>
              <a:t>计算平方的方法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55663" y="2393950"/>
            <a:ext cx="7121525" cy="3403600"/>
          </a:xfrm>
          <a:solidFill>
            <a:srgbClr val="FAFCFC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static int</a:t>
            </a: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square(</a:t>
            </a:r>
            <a:r>
              <a:rPr lang="en-US" altLang="zh-CN" b="0">
                <a:solidFill>
                  <a:srgbClr val="5E381E"/>
                </a:solidFill>
                <a:latin typeface="Courier New" pitchFamily="49" charset="0"/>
                <a:cs typeface="Times New Roman" pitchFamily="18" charset="0"/>
              </a:rPr>
              <a:t>int x</a:t>
            </a: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int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s=x*x;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  return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   }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03350" y="1844675"/>
            <a:ext cx="223202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 b="1" i="1">
                <a:solidFill>
                  <a:srgbClr val="CC0066"/>
                </a:solidFill>
              </a:rPr>
              <a:t>修饰类型符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995738" y="1844675"/>
            <a:ext cx="1512887" cy="457200"/>
          </a:xfrm>
          <a:prstGeom prst="rect">
            <a:avLst/>
          </a:prstGeom>
          <a:solidFill>
            <a:srgbClr val="3366FF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方法名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795963" y="1844675"/>
            <a:ext cx="1152525" cy="457200"/>
          </a:xfrm>
          <a:prstGeom prst="rect">
            <a:avLst/>
          </a:prstGeom>
          <a:solidFill>
            <a:srgbClr val="5E381E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5E381E"/>
                </a:solidFill>
              </a:rPr>
              <a:t>参数</a:t>
            </a: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981075" y="3068638"/>
            <a:ext cx="854075" cy="2447925"/>
            <a:chOff x="618" y="1933"/>
            <a:chExt cx="538" cy="1542"/>
          </a:xfrm>
        </p:grpSpPr>
        <p:sp>
          <p:nvSpPr>
            <p:cNvPr id="8200" name="AutoShape 8"/>
            <p:cNvSpPr>
              <a:spLocks/>
            </p:cNvSpPr>
            <p:nvPr/>
          </p:nvSpPr>
          <p:spPr bwMode="auto">
            <a:xfrm>
              <a:off x="1020" y="1933"/>
              <a:ext cx="136" cy="1542"/>
            </a:xfrm>
            <a:prstGeom prst="leftBrace">
              <a:avLst>
                <a:gd name="adj1" fmla="val 944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618" y="2387"/>
              <a:ext cx="385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altLang="en-US" sz="2800" b="1">
                  <a:solidFill>
                    <a:srgbClr val="CC3300"/>
                  </a:solidFill>
                </a:rPr>
                <a:t>方法体</a:t>
              </a:r>
            </a:p>
          </p:txBody>
        </p:sp>
      </p:grp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4572000" y="3068638"/>
            <a:ext cx="1584325" cy="504825"/>
          </a:xfrm>
          <a:prstGeom prst="wedgeRectCallout">
            <a:avLst>
              <a:gd name="adj1" fmla="val -69940"/>
              <a:gd name="adj2" fmla="val 82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变量声明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6084888" y="3716338"/>
            <a:ext cx="1439862" cy="504825"/>
          </a:xfrm>
          <a:prstGeom prst="wedgeRectCallout">
            <a:avLst>
              <a:gd name="adj1" fmla="val -168852"/>
              <a:gd name="adj2" fmla="val 584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CC3300"/>
                </a:solidFill>
              </a:rPr>
              <a:t>语句</a:t>
            </a:r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5651500" y="4652963"/>
            <a:ext cx="1655763" cy="431800"/>
          </a:xfrm>
          <a:prstGeom prst="wedgeRectCallout">
            <a:avLst>
              <a:gd name="adj1" fmla="val -90366"/>
              <a:gd name="adj2" fmla="val -28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5E381E"/>
                </a:solidFill>
              </a:rPr>
              <a:t>返回语句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2209</Words>
  <Application>Microsoft Office PowerPoint</Application>
  <PresentationFormat>全屏显示(4:3)</PresentationFormat>
  <Paragraphs>301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Unicode MS</vt:lpstr>
      <vt:lpstr>Dotum</vt:lpstr>
      <vt:lpstr>黑体</vt:lpstr>
      <vt:lpstr>楷体_GB2312</vt:lpstr>
      <vt:lpstr>隶书</vt:lpstr>
      <vt:lpstr>宋体</vt:lpstr>
      <vt:lpstr>Arial</vt:lpstr>
      <vt:lpstr>Courier New</vt:lpstr>
      <vt:lpstr>Lucida Sans</vt:lpstr>
      <vt:lpstr>Times New Roman</vt:lpstr>
      <vt:lpstr>Wingdings</vt:lpstr>
      <vt:lpstr>Ricepaper</vt:lpstr>
      <vt:lpstr>古瓶荷花</vt:lpstr>
      <vt:lpstr>Microsoft 公式 3.0</vt:lpstr>
      <vt:lpstr>第四章 方法-Method</vt:lpstr>
      <vt:lpstr>概念</vt:lpstr>
      <vt:lpstr>一个例子</vt:lpstr>
      <vt:lpstr>第一种做法</vt:lpstr>
      <vt:lpstr>第二种做法</vt:lpstr>
      <vt:lpstr>什么时候使用“方法”</vt:lpstr>
      <vt:lpstr>关于“方法” </vt:lpstr>
      <vt:lpstr>方法声明</vt:lpstr>
      <vt:lpstr>【例4-1】计算平方的方法</vt:lpstr>
      <vt:lpstr>方法调用</vt:lpstr>
      <vt:lpstr>PowerPoint 演示文稿</vt:lpstr>
      <vt:lpstr>PowerPoint 演示文稿</vt:lpstr>
      <vt:lpstr>无参方法</vt:lpstr>
      <vt:lpstr>Demo</vt:lpstr>
      <vt:lpstr>Demo(续)</vt:lpstr>
      <vt:lpstr>4.3 参数传递——值传递</vt:lpstr>
      <vt:lpstr>例【4-5】：交换两个变量的值“方法”</vt:lpstr>
      <vt:lpstr>值传递的例子</vt:lpstr>
      <vt:lpstr>4.4 递归(recursion)</vt:lpstr>
      <vt:lpstr>【例4-6】递归算法求n!</vt:lpstr>
      <vt:lpstr>【例4-6】递归算法求n!</vt:lpstr>
      <vt:lpstr>递归程序设计的规范</vt:lpstr>
      <vt:lpstr>例：汉诺塔（Hanoi)问题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</dc:title>
  <dc:creator>USER</dc:creator>
  <cp:lastModifiedBy>xy pan</cp:lastModifiedBy>
  <cp:revision>103</cp:revision>
  <dcterms:created xsi:type="dcterms:W3CDTF">2008-02-23T04:54:13Z</dcterms:created>
  <dcterms:modified xsi:type="dcterms:W3CDTF">2020-04-13T12:44:17Z</dcterms:modified>
</cp:coreProperties>
</file>