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52"/>
  </p:notesMasterIdLst>
  <p:sldIdLst>
    <p:sldId id="276" r:id="rId3"/>
    <p:sldId id="268" r:id="rId4"/>
    <p:sldId id="315" r:id="rId5"/>
    <p:sldId id="257" r:id="rId6"/>
    <p:sldId id="258" r:id="rId7"/>
    <p:sldId id="331" r:id="rId8"/>
    <p:sldId id="332" r:id="rId9"/>
    <p:sldId id="281" r:id="rId10"/>
    <p:sldId id="317" r:id="rId11"/>
    <p:sldId id="260" r:id="rId12"/>
    <p:sldId id="333" r:id="rId13"/>
    <p:sldId id="283" r:id="rId14"/>
    <p:sldId id="334" r:id="rId15"/>
    <p:sldId id="284" r:id="rId16"/>
    <p:sldId id="262" r:id="rId17"/>
    <p:sldId id="352" r:id="rId18"/>
    <p:sldId id="287" r:id="rId19"/>
    <p:sldId id="288" r:id="rId20"/>
    <p:sldId id="318" r:id="rId21"/>
    <p:sldId id="336" r:id="rId22"/>
    <p:sldId id="350" r:id="rId23"/>
    <p:sldId id="353" r:id="rId24"/>
    <p:sldId id="296" r:id="rId25"/>
    <p:sldId id="351" r:id="rId26"/>
    <p:sldId id="338" r:id="rId27"/>
    <p:sldId id="330" r:id="rId28"/>
    <p:sldId id="297" r:id="rId29"/>
    <p:sldId id="354" r:id="rId30"/>
    <p:sldId id="337" r:id="rId31"/>
    <p:sldId id="270" r:id="rId32"/>
    <p:sldId id="273" r:id="rId33"/>
    <p:sldId id="272" r:id="rId34"/>
    <p:sldId id="274" r:id="rId35"/>
    <p:sldId id="304" r:id="rId36"/>
    <p:sldId id="305" r:id="rId37"/>
    <p:sldId id="339" r:id="rId38"/>
    <p:sldId id="306" r:id="rId39"/>
    <p:sldId id="340" r:id="rId40"/>
    <p:sldId id="275" r:id="rId41"/>
    <p:sldId id="341" r:id="rId42"/>
    <p:sldId id="342" r:id="rId43"/>
    <p:sldId id="343" r:id="rId44"/>
    <p:sldId id="349" r:id="rId45"/>
    <p:sldId id="344" r:id="rId46"/>
    <p:sldId id="310" r:id="rId47"/>
    <p:sldId id="345" r:id="rId48"/>
    <p:sldId id="346" r:id="rId49"/>
    <p:sldId id="347" r:id="rId50"/>
    <p:sldId id="348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6600"/>
    <a:srgbClr val="006600"/>
    <a:srgbClr val="00FFFF"/>
    <a:srgbClr val="FFFF00"/>
    <a:srgbClr val="800000"/>
    <a:srgbClr val="993300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6411" autoAdjust="0"/>
  </p:normalViewPr>
  <p:slideViewPr>
    <p:cSldViewPr>
      <p:cViewPr varScale="1">
        <p:scale>
          <a:sx n="76" d="100"/>
          <a:sy n="76" d="100"/>
        </p:scale>
        <p:origin x="-15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7.xml"/><Relationship Id="rId39" Type="http://schemas.openxmlformats.org/officeDocument/2006/relationships/slide" Target="slides/slide41.xml"/><Relationship Id="rId21" Type="http://schemas.openxmlformats.org/officeDocument/2006/relationships/slide" Target="slides/slide21.xml"/><Relationship Id="rId34" Type="http://schemas.openxmlformats.org/officeDocument/2006/relationships/slide" Target="slides/slide36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3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6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20" Type="http://schemas.openxmlformats.org/officeDocument/2006/relationships/slide" Target="slides/slide20.xml"/><Relationship Id="rId41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F02DC-BC55-4EC3-B1A7-65AC207B1B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65B5-A9BD-4E65-8BDC-5F78518E6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65B5-A9BD-4E65-8BDC-5F78518E6B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4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6BFA3C-8088-44ED-9965-50449F71CD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0D979-6D2F-4105-A156-B1C247E4FA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8A34F-CD43-4120-A15C-8DB8A1DACB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D6CE9DB-CA34-44D7-A512-04534B1579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楷体" pitchFamily="2" charset="-122"/>
              </a:defRPr>
            </a:lvl1pPr>
            <a:lvl2pPr>
              <a:defRPr baseline="0">
                <a:ea typeface="华文楷体" pitchFamily="2" charset="-122"/>
              </a:defRPr>
            </a:lvl2pPr>
            <a:lvl3pPr>
              <a:defRPr baseline="0">
                <a:ea typeface="华文楷体" pitchFamily="2" charset="-122"/>
              </a:defRPr>
            </a:lvl3pPr>
            <a:lvl4pPr>
              <a:defRPr baseline="0">
                <a:ea typeface="华文楷体" pitchFamily="2" charset="-122"/>
              </a:defRPr>
            </a:lvl4pPr>
            <a:lvl5pPr>
              <a:defRPr baseline="0"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BDBEA-72DC-4B0B-9D2C-EA458A1785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AE69-5467-48CD-A26E-B00AD8019A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15A5A-0AA9-42F4-B011-C96D09DA26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57178-00B8-4FF2-8B40-A2D2BB6EA4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1770D-D99D-4852-895F-E50933F90A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968-BFDE-4A67-A244-6581257CC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A4C84-ADC9-40A0-9C6D-C2884856CE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1A22D-86AB-4A8C-99F8-EDD2F1622A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CFED8-FA9A-46D6-A70B-10FB5E4431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E3839-D0A4-4FBA-BD6D-18D1DE0066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A50D8-F6D5-45BE-82C6-B4511325B3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6BFBA9F-9BE4-4F38-8CC3-8B20EC30DF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497C7-B0E4-46F6-A20A-1AF5C3C584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1E947-8583-42F3-90FF-C2C74BB9FB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419B3-3F09-4BBF-8EA2-2208FCB3E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ADEE9-B6A6-464B-82CA-7A28F19CD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365BF-E20A-4B17-AB3C-3F35DD48B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0B69A-C647-464E-944F-45A7838E05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9507D-2B06-4972-96E0-B7CFCE26AC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80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A487C406-E6A7-4692-906F-FC1E15612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blinds dir="vert"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B07365-9860-4C60-B8AC-3FEC62DE7E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600"/>
        </a:buClr>
        <a:buSzPct val="85000"/>
        <a:buFont typeface="Wingdings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5905500" cy="798513"/>
          </a:xfrm>
        </p:spPr>
        <p:txBody>
          <a:bodyPr/>
          <a:lstStyle/>
          <a:p>
            <a:r>
              <a:rPr lang="zh-CN" altLang="en-US" dirty="0"/>
              <a:t>第五章 数组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557338"/>
            <a:ext cx="6345238" cy="3527425"/>
          </a:xfrm>
        </p:spPr>
        <p:txBody>
          <a:bodyPr/>
          <a:lstStyle/>
          <a:p>
            <a:r>
              <a:rPr lang="en-US" altLang="zh-CN" sz="2800">
                <a:latin typeface="楷体_GB2312" pitchFamily="49" charset="-122"/>
              </a:rPr>
              <a:t>5.1   </a:t>
            </a:r>
            <a:r>
              <a:rPr lang="zh-CN" altLang="en-US" sz="2800">
                <a:latin typeface="楷体_GB2312" pitchFamily="49" charset="-122"/>
              </a:rPr>
              <a:t>一维数组</a:t>
            </a:r>
          </a:p>
          <a:p>
            <a:r>
              <a:rPr lang="en-US" altLang="zh-CN" sz="2800">
                <a:latin typeface="楷体_GB2312" pitchFamily="49" charset="-122"/>
              </a:rPr>
              <a:t>5.2   </a:t>
            </a:r>
            <a:r>
              <a:rPr lang="zh-CN" altLang="en-US" sz="2800">
                <a:latin typeface="楷体_GB2312" pitchFamily="49" charset="-122"/>
              </a:rPr>
              <a:t>多维数组</a:t>
            </a:r>
          </a:p>
          <a:p>
            <a:r>
              <a:rPr lang="en-US" altLang="zh-CN" sz="2800">
                <a:latin typeface="楷体_GB2312" pitchFamily="49" charset="-122"/>
              </a:rPr>
              <a:t>5.3   </a:t>
            </a:r>
            <a:r>
              <a:rPr lang="zh-CN" altLang="en-US" sz="2800">
                <a:latin typeface="楷体_GB2312" pitchFamily="49" charset="-122"/>
              </a:rPr>
              <a:t>数组的基本操作</a:t>
            </a:r>
          </a:p>
          <a:p>
            <a:r>
              <a:rPr lang="en-US" altLang="zh-CN" sz="2800">
                <a:latin typeface="楷体_GB2312" pitchFamily="49" charset="-122"/>
              </a:rPr>
              <a:t>5.4   </a:t>
            </a:r>
            <a:r>
              <a:rPr lang="zh-CN" altLang="en-US" sz="2800">
                <a:latin typeface="楷体_GB2312" pitchFamily="49" charset="-122"/>
              </a:rPr>
              <a:t>数组应用举例</a:t>
            </a:r>
          </a:p>
          <a:p>
            <a:r>
              <a:rPr lang="en-US" altLang="zh-CN" sz="2800">
                <a:latin typeface="楷体_GB2312" pitchFamily="49" charset="-122"/>
              </a:rPr>
              <a:t>5.5   </a:t>
            </a:r>
            <a:r>
              <a:rPr lang="zh-CN" altLang="en-US" sz="2800">
                <a:latin typeface="楷体_GB2312" pitchFamily="49" charset="-122"/>
              </a:rPr>
              <a:t>数组参数</a:t>
            </a:r>
          </a:p>
          <a:p>
            <a:r>
              <a:rPr lang="en-US" altLang="zh-CN" sz="2800">
                <a:latin typeface="楷体_GB2312" pitchFamily="49" charset="-122"/>
              </a:rPr>
              <a:t>5.6   </a:t>
            </a:r>
            <a:r>
              <a:rPr lang="zh-CN" altLang="en-US" sz="2800">
                <a:latin typeface="楷体_GB2312" pitchFamily="49" charset="-122"/>
              </a:rPr>
              <a:t>字符串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5624513" cy="792163"/>
          </a:xfrm>
        </p:spPr>
        <p:txBody>
          <a:bodyPr/>
          <a:lstStyle/>
          <a:p>
            <a:r>
              <a:rPr lang="en-US" altLang="zh-CN">
                <a:latin typeface="隶书" pitchFamily="49" charset="-122"/>
              </a:rPr>
              <a:t>5.2  </a:t>
            </a:r>
            <a:r>
              <a:rPr lang="zh-CN" altLang="en-US">
                <a:latin typeface="隶书" pitchFamily="49" charset="-122"/>
              </a:rPr>
              <a:t>多维数组</a:t>
            </a:r>
            <a:endParaRPr lang="zh-CN" altLang="en-US">
              <a:latin typeface="隶书" pitchFamily="49" charset="-122"/>
              <a:cs typeface="Times New Roman" pitchFamily="18" charset="0"/>
            </a:endParaRPr>
          </a:p>
        </p:txBody>
      </p:sp>
      <p:sp>
        <p:nvSpPr>
          <p:cNvPr id="922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540750" cy="4465637"/>
          </a:xfrm>
        </p:spPr>
        <p:txBody>
          <a:bodyPr/>
          <a:lstStyle/>
          <a:p>
            <a:r>
              <a:rPr lang="zh-CN" altLang="en-US" sz="2800">
                <a:latin typeface="宋体" charset="-122"/>
              </a:rPr>
              <a:t>二维数组的声明</a:t>
            </a:r>
          </a:p>
          <a:p>
            <a:pPr lvl="1"/>
            <a:r>
              <a:rPr lang="zh-CN" altLang="en-US" sz="2400">
                <a:latin typeface="宋体" charset="-122"/>
              </a:rPr>
              <a:t>二维数组经常表示一个矩阵</a:t>
            </a:r>
          </a:p>
          <a:p>
            <a:pPr lvl="1"/>
            <a:r>
              <a:rPr lang="zh-CN" altLang="en-US" sz="2400">
                <a:latin typeface="宋体" charset="-122"/>
              </a:rPr>
              <a:t>二维数组的声明方式与一维数组类似，只是要给出两对方括号。二维数组声明形式如下：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Times New Roman" pitchFamily="18" charset="0"/>
              </a:rPr>
              <a:t>[][]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latin typeface="Courier New" pitchFamily="49" charset="0"/>
              </a:rPr>
              <a:t>或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Times New Roman" pitchFamily="18" charset="0"/>
              </a:rPr>
              <a:t>[][]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latin typeface="Courier New" pitchFamily="49" charset="0"/>
              </a:rPr>
              <a:t>例如：</a:t>
            </a:r>
            <a:r>
              <a:rPr lang="en-US" altLang="zh-CN" sz="2400">
                <a:solidFill>
                  <a:srgbClr val="800000"/>
                </a:solidFill>
                <a:latin typeface="GungsuhChe" pitchFamily="49" charset="-127"/>
                <a:ea typeface="GungsuhChe" pitchFamily="49" charset="-127"/>
                <a:cs typeface="Courier New" pitchFamily="49" charset="0"/>
              </a:rPr>
              <a:t>int a[][];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// </a:t>
            </a:r>
            <a:r>
              <a:rPr lang="zh-CN" altLang="en-US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第一个</a:t>
            </a:r>
            <a:r>
              <a:rPr lang="en-US" altLang="zh-CN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[]</a:t>
            </a:r>
            <a:r>
              <a:rPr lang="zh-CN" altLang="en-US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叫做行，第二个</a:t>
            </a:r>
            <a:r>
              <a:rPr lang="en-US" altLang="zh-CN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[]</a:t>
            </a:r>
            <a:r>
              <a:rPr lang="zh-CN" altLang="en-US" sz="2200">
                <a:solidFill>
                  <a:srgbClr val="006600"/>
                </a:solidFill>
                <a:latin typeface="楷体_GB2312" pitchFamily="49" charset="-122"/>
                <a:cs typeface="Courier New" pitchFamily="49" charset="0"/>
              </a:rPr>
              <a:t>叫做列</a:t>
            </a:r>
          </a:p>
          <a:p>
            <a:pPr lvl="2" algn="just">
              <a:buFont typeface="Wingdings" pitchFamily="2" charset="2"/>
              <a:buNone/>
            </a:pPr>
            <a:endParaRPr lang="en-US" altLang="zh-CN" sz="2200">
              <a:solidFill>
                <a:srgbClr val="006600"/>
              </a:solidFill>
              <a:latin typeface="楷体_GB2312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5768975" cy="863600"/>
          </a:xfrm>
        </p:spPr>
        <p:txBody>
          <a:bodyPr/>
          <a:lstStyle/>
          <a:p>
            <a:r>
              <a:rPr lang="zh-CN" altLang="en-US">
                <a:latin typeface="宋体" charset="-122"/>
              </a:rPr>
              <a:t>二维数组的初始化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84313"/>
            <a:ext cx="8540750" cy="5040312"/>
          </a:xfrm>
        </p:spPr>
        <p:txBody>
          <a:bodyPr/>
          <a:lstStyle/>
          <a:p>
            <a:r>
              <a:rPr lang="zh-CN" altLang="en-US" sz="2800">
                <a:latin typeface="楷体_GB2312" pitchFamily="49" charset="-122"/>
              </a:rPr>
              <a:t>先声明数组再初始化</a:t>
            </a:r>
          </a:p>
          <a:p>
            <a:pPr lvl="1"/>
            <a:r>
              <a:rPr lang="zh-CN" altLang="en-US" sz="2400">
                <a:latin typeface="楷体_GB2312" pitchFamily="49" charset="-122"/>
              </a:rPr>
              <a:t>用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new</a:t>
            </a:r>
            <a:r>
              <a:rPr lang="zh-CN" altLang="en-US" sz="2400">
                <a:latin typeface="楷体_GB2312" pitchFamily="49" charset="-122"/>
              </a:rPr>
              <a:t>初始化二维数组</a:t>
            </a:r>
            <a:endParaRPr lang="zh-CN" altLang="en-US" sz="2400">
              <a:latin typeface="楷体_GB2312" pitchFamily="49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  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= new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行数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列数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例如：</a:t>
            </a:r>
            <a:r>
              <a:rPr lang="en-US" altLang="zh-CN" sz="2400">
                <a:solidFill>
                  <a:srgbClr val="800000"/>
                </a:solidFill>
                <a:latin typeface="楷体_GB2312" pitchFamily="49" charset="-122"/>
              </a:rPr>
              <a:t>int a[][];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楷体_GB2312" pitchFamily="49" charset="-122"/>
              </a:rPr>
              <a:t>      a=new int[3][4];</a:t>
            </a:r>
          </a:p>
          <a:p>
            <a:pPr algn="just"/>
            <a:r>
              <a:rPr lang="zh-CN" altLang="en-US" sz="2800">
                <a:latin typeface="楷体_GB2312" pitchFamily="49" charset="-122"/>
              </a:rPr>
              <a:t>声明同时初始化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  类型标识符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[][]=new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行数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列数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或</a:t>
            </a:r>
            <a:endParaRPr lang="zh-CN" altLang="en-US" sz="2400">
              <a:latin typeface="楷体_GB2312" pitchFamily="49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  类型标识符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[][]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=new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行数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列数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cs typeface="Courier New" pitchFamily="49" charset="0"/>
              </a:rPr>
              <a:t>例如：</a:t>
            </a:r>
            <a:r>
              <a:rPr lang="en-US" altLang="zh-CN" sz="24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int a[][]=new int[3][4];</a:t>
            </a:r>
            <a:endParaRPr lang="en-US" altLang="zh-CN" sz="2400">
              <a:solidFill>
                <a:srgbClr val="8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1944688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int a[][]=new int[3][4];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数组中各元素通过两个下标来区分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每个下标的最小值为</a:t>
            </a:r>
            <a:r>
              <a:rPr lang="en-US" altLang="zh-CN" sz="24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，最大值分别比行数或列数少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系统为该数组</a:t>
            </a: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</a:rPr>
              <a:t>的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12</a:t>
            </a:r>
            <a:r>
              <a:rPr lang="zh-CN" altLang="en-US" sz="2400">
                <a:latin typeface="楷体_GB2312" pitchFamily="49" charset="-122"/>
              </a:rPr>
              <a:t>个元素分配存储空间，形式如表所示：</a:t>
            </a:r>
          </a:p>
        </p:txBody>
      </p: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684213" y="3213100"/>
            <a:ext cx="6415087" cy="1295400"/>
            <a:chOff x="-3" y="-3"/>
            <a:chExt cx="3132" cy="957"/>
          </a:xfrm>
        </p:grpSpPr>
        <p:grpSp>
          <p:nvGrpSpPr>
            <p:cNvPr id="33832" name="Group 40"/>
            <p:cNvGrpSpPr>
              <a:grpSpLocks/>
            </p:cNvGrpSpPr>
            <p:nvPr/>
          </p:nvGrpSpPr>
          <p:grpSpPr bwMode="auto">
            <a:xfrm>
              <a:off x="0" y="0"/>
              <a:ext cx="3126" cy="951"/>
              <a:chOff x="0" y="0"/>
              <a:chExt cx="3126" cy="951"/>
            </a:xfrm>
          </p:grpSpPr>
          <p:grpSp>
            <p:nvGrpSpPr>
              <p:cNvPr id="33809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783" cy="317"/>
                <a:chOff x="0" y="0"/>
                <a:chExt cx="783" cy="317"/>
              </a:xfrm>
            </p:grpSpPr>
            <p:sp>
              <p:nvSpPr>
                <p:cNvPr id="33796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a[0][ 0]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0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11" name="Group 19"/>
              <p:cNvGrpSpPr>
                <a:grpSpLocks/>
              </p:cNvGrpSpPr>
              <p:nvPr/>
            </p:nvGrpSpPr>
            <p:grpSpPr bwMode="auto">
              <a:xfrm>
                <a:off x="783" y="0"/>
                <a:ext cx="783" cy="317"/>
                <a:chOff x="783" y="0"/>
                <a:chExt cx="783" cy="317"/>
              </a:xfrm>
            </p:grpSpPr>
            <p:sp>
              <p:nvSpPr>
                <p:cNvPr id="33797" name="Rectangle 5"/>
                <p:cNvSpPr>
                  <a:spLocks noChangeArrowheads="1"/>
                </p:cNvSpPr>
                <p:nvPr/>
              </p:nvSpPr>
              <p:spPr bwMode="auto">
                <a:xfrm>
                  <a:off x="826" y="0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a[0][ 1]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10" name="Rectangle 18"/>
                <p:cNvSpPr>
                  <a:spLocks noChangeArrowheads="1"/>
                </p:cNvSpPr>
                <p:nvPr/>
              </p:nvSpPr>
              <p:spPr bwMode="auto">
                <a:xfrm>
                  <a:off x="783" y="0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13" name="Group 21"/>
              <p:cNvGrpSpPr>
                <a:grpSpLocks/>
              </p:cNvGrpSpPr>
              <p:nvPr/>
            </p:nvGrpSpPr>
            <p:grpSpPr bwMode="auto">
              <a:xfrm>
                <a:off x="1566" y="0"/>
                <a:ext cx="783" cy="317"/>
                <a:chOff x="1566" y="0"/>
                <a:chExt cx="783" cy="317"/>
              </a:xfrm>
            </p:grpSpPr>
            <p:sp>
              <p:nvSpPr>
                <p:cNvPr id="33798" name="Rectangle 6"/>
                <p:cNvSpPr>
                  <a:spLocks noChangeArrowheads="1"/>
                </p:cNvSpPr>
                <p:nvPr/>
              </p:nvSpPr>
              <p:spPr bwMode="auto">
                <a:xfrm>
                  <a:off x="1609" y="0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a[0][ 2]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1566" y="0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15" name="Group 23"/>
              <p:cNvGrpSpPr>
                <a:grpSpLocks/>
              </p:cNvGrpSpPr>
              <p:nvPr/>
            </p:nvGrpSpPr>
            <p:grpSpPr bwMode="auto">
              <a:xfrm>
                <a:off x="2349" y="0"/>
                <a:ext cx="777" cy="317"/>
                <a:chOff x="2349" y="0"/>
                <a:chExt cx="777" cy="317"/>
              </a:xfrm>
            </p:grpSpPr>
            <p:sp>
              <p:nvSpPr>
                <p:cNvPr id="33799" name="Rectangle 7"/>
                <p:cNvSpPr>
                  <a:spLocks noChangeArrowheads="1"/>
                </p:cNvSpPr>
                <p:nvPr/>
              </p:nvSpPr>
              <p:spPr bwMode="auto">
                <a:xfrm>
                  <a:off x="2392" y="0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a[0][3]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2349" y="0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17" name="Group 25"/>
              <p:cNvGrpSpPr>
                <a:grpSpLocks/>
              </p:cNvGrpSpPr>
              <p:nvPr/>
            </p:nvGrpSpPr>
            <p:grpSpPr bwMode="auto">
              <a:xfrm>
                <a:off x="0" y="317"/>
                <a:ext cx="783" cy="317"/>
                <a:chOff x="0" y="317"/>
                <a:chExt cx="783" cy="317"/>
              </a:xfrm>
            </p:grpSpPr>
            <p:sp>
              <p:nvSpPr>
                <p:cNvPr id="3380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17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a[1 ][0]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19" name="Group 27"/>
              <p:cNvGrpSpPr>
                <a:grpSpLocks/>
              </p:cNvGrpSpPr>
              <p:nvPr/>
            </p:nvGrpSpPr>
            <p:grpSpPr bwMode="auto">
              <a:xfrm>
                <a:off x="783" y="317"/>
                <a:ext cx="783" cy="317"/>
                <a:chOff x="783" y="317"/>
                <a:chExt cx="783" cy="317"/>
              </a:xfrm>
            </p:grpSpPr>
            <p:sp>
              <p:nvSpPr>
                <p:cNvPr id="33801" name="Rectangle 9"/>
                <p:cNvSpPr>
                  <a:spLocks noChangeArrowheads="1"/>
                </p:cNvSpPr>
                <p:nvPr/>
              </p:nvSpPr>
              <p:spPr bwMode="auto">
                <a:xfrm>
                  <a:off x="826" y="317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a[1][ 1]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783" y="317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21" name="Group 29"/>
              <p:cNvGrpSpPr>
                <a:grpSpLocks/>
              </p:cNvGrpSpPr>
              <p:nvPr/>
            </p:nvGrpSpPr>
            <p:grpSpPr bwMode="auto">
              <a:xfrm>
                <a:off x="1566" y="317"/>
                <a:ext cx="783" cy="317"/>
                <a:chOff x="1566" y="317"/>
                <a:chExt cx="783" cy="317"/>
              </a:xfrm>
            </p:grpSpPr>
            <p:sp>
              <p:nvSpPr>
                <p:cNvPr id="33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09" y="317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a[1][ 2]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566" y="317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23" name="Group 31"/>
              <p:cNvGrpSpPr>
                <a:grpSpLocks/>
              </p:cNvGrpSpPr>
              <p:nvPr/>
            </p:nvGrpSpPr>
            <p:grpSpPr bwMode="auto">
              <a:xfrm>
                <a:off x="2349" y="317"/>
                <a:ext cx="777" cy="317"/>
                <a:chOff x="2349" y="317"/>
                <a:chExt cx="777" cy="317"/>
              </a:xfrm>
            </p:grpSpPr>
            <p:sp>
              <p:nvSpPr>
                <p:cNvPr id="33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392" y="317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a[1][ 3]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22" name="Rectangle 30"/>
                <p:cNvSpPr>
                  <a:spLocks noChangeArrowheads="1"/>
                </p:cNvSpPr>
                <p:nvPr/>
              </p:nvSpPr>
              <p:spPr bwMode="auto">
                <a:xfrm>
                  <a:off x="2349" y="317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25" name="Group 33"/>
              <p:cNvGrpSpPr>
                <a:grpSpLocks/>
              </p:cNvGrpSpPr>
              <p:nvPr/>
            </p:nvGrpSpPr>
            <p:grpSpPr bwMode="auto">
              <a:xfrm>
                <a:off x="0" y="634"/>
                <a:ext cx="783" cy="317"/>
                <a:chOff x="0" y="634"/>
                <a:chExt cx="783" cy="317"/>
              </a:xfrm>
            </p:grpSpPr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634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a[2][ 0]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2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634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27" name="Group 35"/>
              <p:cNvGrpSpPr>
                <a:grpSpLocks/>
              </p:cNvGrpSpPr>
              <p:nvPr/>
            </p:nvGrpSpPr>
            <p:grpSpPr bwMode="auto">
              <a:xfrm>
                <a:off x="783" y="634"/>
                <a:ext cx="783" cy="317"/>
                <a:chOff x="783" y="634"/>
                <a:chExt cx="783" cy="317"/>
              </a:xfrm>
            </p:grpSpPr>
            <p:sp>
              <p:nvSpPr>
                <p:cNvPr id="33805" name="Rectangle 13"/>
                <p:cNvSpPr>
                  <a:spLocks noChangeArrowheads="1"/>
                </p:cNvSpPr>
                <p:nvPr/>
              </p:nvSpPr>
              <p:spPr bwMode="auto">
                <a:xfrm>
                  <a:off x="826" y="634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a[2][ 1]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26" name="Rectangle 34"/>
                <p:cNvSpPr>
                  <a:spLocks noChangeArrowheads="1"/>
                </p:cNvSpPr>
                <p:nvPr/>
              </p:nvSpPr>
              <p:spPr bwMode="auto">
                <a:xfrm>
                  <a:off x="783" y="634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29" name="Group 37"/>
              <p:cNvGrpSpPr>
                <a:grpSpLocks/>
              </p:cNvGrpSpPr>
              <p:nvPr/>
            </p:nvGrpSpPr>
            <p:grpSpPr bwMode="auto">
              <a:xfrm>
                <a:off x="1566" y="634"/>
                <a:ext cx="783" cy="317"/>
                <a:chOff x="1566" y="634"/>
                <a:chExt cx="783" cy="317"/>
              </a:xfrm>
            </p:grpSpPr>
            <p:sp>
              <p:nvSpPr>
                <p:cNvPr id="3380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09" y="634"/>
                  <a:ext cx="69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a[2][ 2]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66" y="634"/>
                  <a:ext cx="783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31" name="Group 39"/>
              <p:cNvGrpSpPr>
                <a:grpSpLocks/>
              </p:cNvGrpSpPr>
              <p:nvPr/>
            </p:nvGrpSpPr>
            <p:grpSpPr bwMode="auto">
              <a:xfrm>
                <a:off x="2349" y="634"/>
                <a:ext cx="777" cy="317"/>
                <a:chOff x="2349" y="634"/>
                <a:chExt cx="777" cy="317"/>
              </a:xfrm>
            </p:grpSpPr>
            <p:sp>
              <p:nvSpPr>
                <p:cNvPr id="33807" name="Rectangle 15"/>
                <p:cNvSpPr>
                  <a:spLocks noChangeArrowheads="1"/>
                </p:cNvSpPr>
                <p:nvPr/>
              </p:nvSpPr>
              <p:spPr bwMode="auto">
                <a:xfrm>
                  <a:off x="2392" y="634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200">
                      <a:latin typeface="Times New Roman" pitchFamily="18" charset="0"/>
                      <a:cs typeface="Times New Roman" pitchFamily="18" charset="0"/>
                    </a:rPr>
                    <a:t>a[2][ 3]</a:t>
                  </a:r>
                </a:p>
                <a:p>
                  <a:pPr algn="just" eaLnBrk="0" hangingPunct="0"/>
                  <a:endParaRPr lang="en-US" altLang="zh-CN" sz="2200"/>
                </a:p>
              </p:txBody>
            </p:sp>
            <p:sp>
              <p:nvSpPr>
                <p:cNvPr id="33830" name="Rectangle 38"/>
                <p:cNvSpPr>
                  <a:spLocks noChangeArrowheads="1"/>
                </p:cNvSpPr>
                <p:nvPr/>
              </p:nvSpPr>
              <p:spPr bwMode="auto">
                <a:xfrm>
                  <a:off x="2349" y="634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3132" cy="95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 sz="2400"/>
            </a:p>
          </p:txBody>
        </p:sp>
      </p:grp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7380288" y="3141663"/>
            <a:ext cx="720725" cy="503237"/>
          </a:xfrm>
          <a:prstGeom prst="wedgeRectCallout">
            <a:avLst>
              <a:gd name="adj1" fmla="val -251981"/>
              <a:gd name="adj2" fmla="val 24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行</a:t>
            </a:r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0" y="4221163"/>
            <a:ext cx="611188" cy="503237"/>
          </a:xfrm>
          <a:prstGeom prst="wedgeRectCallout">
            <a:avLst>
              <a:gd name="adj1" fmla="val 215713"/>
              <a:gd name="adj2" fmla="val -834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列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684213" y="549275"/>
            <a:ext cx="575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5B361D"/>
                </a:solidFill>
                <a:ea typeface="隶书" pitchFamily="49" charset="-122"/>
              </a:rPr>
              <a:t>二维数组的初始化</a:t>
            </a:r>
          </a:p>
        </p:txBody>
      </p:sp>
      <p:sp>
        <p:nvSpPr>
          <p:cNvPr id="33839" name="Rectangle 47"/>
          <p:cNvSpPr>
            <a:spLocks noRot="1" noChangeArrowheads="1"/>
          </p:cNvSpPr>
          <p:nvPr/>
        </p:nvSpPr>
        <p:spPr bwMode="auto">
          <a:xfrm>
            <a:off x="395288" y="4652963"/>
            <a:ext cx="854075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初始化后，通过属性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length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获取行数和列数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Wingdings" pitchFamily="2" charset="2"/>
              <a:buChar char=""/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获取数组行数：</a:t>
            </a: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数组名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.length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例：</a:t>
            </a:r>
            <a:r>
              <a:rPr lang="en-US" altLang="zh-CN" sz="22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a.length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值为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3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Wingdings" pitchFamily="2" charset="2"/>
              <a:buChar char=""/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获取数组列数：</a:t>
            </a: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数组名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行标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].length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2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a[0].length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000" b="1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endParaRPr lang="en-US" altLang="zh-CN" sz="2000" b="1" dirty="0">
              <a:solidFill>
                <a:srgbClr val="0066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1944688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int a[][]=new int[3][4];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楷体_GB2312" pitchFamily="49" charset="-122"/>
              </a:rPr>
              <a:t>Java</a:t>
            </a:r>
            <a:r>
              <a:rPr lang="zh-CN" altLang="en-US" sz="2800">
                <a:latin typeface="楷体_GB2312" pitchFamily="49" charset="-122"/>
              </a:rPr>
              <a:t>中，二维数组作为一维数组来处理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</a:rPr>
              <a:t>可看作一维数组，有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个元素</a:t>
            </a:r>
            <a:r>
              <a:rPr lang="en-US" altLang="zh-CN" sz="2400">
                <a:latin typeface="楷体_GB2312" pitchFamily="49" charset="-122"/>
              </a:rPr>
              <a:t>a[0]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a[1]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a[2]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每个元素本身是一维数组，例：</a:t>
            </a: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684213" y="549275"/>
            <a:ext cx="575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5B361D"/>
                </a:solidFill>
                <a:ea typeface="隶书" pitchFamily="49" charset="-122"/>
              </a:rPr>
              <a:t>二维数组的初始化</a:t>
            </a:r>
          </a:p>
        </p:txBody>
      </p:sp>
      <p:sp>
        <p:nvSpPr>
          <p:cNvPr id="111661" name="Rectangle 45"/>
          <p:cNvSpPr>
            <a:spLocks noRot="1" noChangeArrowheads="1"/>
          </p:cNvSpPr>
          <p:nvPr/>
        </p:nvSpPr>
        <p:spPr bwMode="auto">
          <a:xfrm>
            <a:off x="395288" y="4005263"/>
            <a:ext cx="85407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在初始化时，可以各行单独进行，允许各行元素不同、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 c[][]=new </a:t>
            </a:r>
            <a:r>
              <a:rPr lang="en-US" altLang="zh-CN" sz="24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[3][];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//c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行二维数组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c[0]=new </a:t>
            </a:r>
            <a:r>
              <a:rPr lang="en-US" altLang="zh-CN" sz="24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[1];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//c[0]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具有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个元素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c[1]=new </a:t>
            </a:r>
            <a:r>
              <a:rPr lang="en-US" altLang="zh-CN" sz="24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[3];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//c[1]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具有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个元素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c[2]=new </a:t>
            </a:r>
            <a:r>
              <a:rPr lang="en-US" altLang="zh-CN" sz="2400" b="1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[5];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//c[2]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具有</a:t>
            </a:r>
            <a:r>
              <a:rPr lang="en-US" altLang="zh-CN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000" b="1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个元素</a:t>
            </a:r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3419475" y="3284538"/>
            <a:ext cx="4465638" cy="44608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6600"/>
                </a:solidFill>
                <a:ea typeface="楷体_GB2312" pitchFamily="49" charset="-122"/>
              </a:rPr>
              <a:t>a[0][0] </a:t>
            </a:r>
            <a:r>
              <a:rPr lang="zh-CN" altLang="en-US" sz="2200">
                <a:solidFill>
                  <a:srgbClr val="006600"/>
                </a:solidFill>
                <a:ea typeface="楷体_GB2312" pitchFamily="49" charset="-122"/>
              </a:rPr>
              <a:t>、</a:t>
            </a:r>
            <a:r>
              <a:rPr lang="en-US" altLang="zh-CN" sz="2200">
                <a:solidFill>
                  <a:srgbClr val="006600"/>
                </a:solidFill>
                <a:ea typeface="楷体_GB2312" pitchFamily="49" charset="-122"/>
              </a:rPr>
              <a:t>a[0][1]</a:t>
            </a:r>
            <a:r>
              <a:rPr lang="zh-CN" altLang="en-US" sz="2200">
                <a:solidFill>
                  <a:srgbClr val="006600"/>
                </a:solidFill>
                <a:ea typeface="楷体_GB2312" pitchFamily="49" charset="-122"/>
              </a:rPr>
              <a:t>、</a:t>
            </a:r>
            <a:r>
              <a:rPr lang="en-US" altLang="zh-CN" sz="2200">
                <a:solidFill>
                  <a:srgbClr val="006600"/>
                </a:solidFill>
                <a:ea typeface="楷体_GB2312" pitchFamily="49" charset="-122"/>
              </a:rPr>
              <a:t>a[0][2]</a:t>
            </a:r>
            <a:r>
              <a:rPr lang="zh-CN" altLang="en-US" sz="2200">
                <a:solidFill>
                  <a:srgbClr val="006600"/>
                </a:solidFill>
                <a:ea typeface="楷体_GB2312" pitchFamily="49" charset="-122"/>
              </a:rPr>
              <a:t>、</a:t>
            </a:r>
            <a:r>
              <a:rPr lang="en-US" altLang="zh-CN" sz="2200">
                <a:solidFill>
                  <a:srgbClr val="006600"/>
                </a:solidFill>
                <a:ea typeface="楷体_GB2312" pitchFamily="49" charset="-122"/>
              </a:rPr>
              <a:t>a[0][3]</a:t>
            </a:r>
          </a:p>
        </p:txBody>
      </p:sp>
      <p:sp>
        <p:nvSpPr>
          <p:cNvPr id="111663" name="AutoShape 47"/>
          <p:cNvSpPr>
            <a:spLocks noChangeArrowheads="1"/>
          </p:cNvSpPr>
          <p:nvPr/>
        </p:nvSpPr>
        <p:spPr bwMode="auto">
          <a:xfrm>
            <a:off x="5508625" y="2781300"/>
            <a:ext cx="215900" cy="504825"/>
          </a:xfrm>
          <a:prstGeom prst="downArrow">
            <a:avLst>
              <a:gd name="adj1" fmla="val 50000"/>
              <a:gd name="adj2" fmla="val 58456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6345237" cy="792163"/>
          </a:xfrm>
        </p:spPr>
        <p:txBody>
          <a:bodyPr/>
          <a:lstStyle/>
          <a:p>
            <a:pPr algn="just"/>
            <a:r>
              <a:rPr lang="zh-CN" altLang="en-US">
                <a:latin typeface="隶书" pitchFamily="49" charset="-122"/>
              </a:rPr>
              <a:t>赋初值初始化二维数组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0825" y="1412875"/>
            <a:ext cx="9036050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类型标识符 数组名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[][]={{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初值表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0},{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初值表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1},…,{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初值表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n}};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例：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gd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[][]={{65,34,78},{81,56,92},{56,87,90}, {92, 69, 75}};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79388" y="2276475"/>
            <a:ext cx="86407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</a:rPr>
              <a:t>//</a:t>
            </a:r>
            <a:r>
              <a:rPr lang="en-US" altLang="zh-CN" sz="2200" b="1">
                <a:solidFill>
                  <a:srgbClr val="006600"/>
                </a:solidFill>
              </a:rPr>
              <a:t>gd</a:t>
            </a:r>
            <a:r>
              <a:rPr lang="zh-CN" altLang="en-US" sz="2200" b="1">
                <a:solidFill>
                  <a:srgbClr val="006600"/>
                </a:solidFill>
              </a:rPr>
              <a:t>共有</a:t>
            </a:r>
            <a:r>
              <a:rPr lang="en-US" altLang="zh-CN" sz="2200" b="1">
                <a:solidFill>
                  <a:srgbClr val="006600"/>
                </a:solidFill>
              </a:rPr>
              <a:t>12</a:t>
            </a:r>
            <a:r>
              <a:rPr lang="zh-CN" altLang="en-US" sz="2200" b="1">
                <a:solidFill>
                  <a:srgbClr val="006600"/>
                </a:solidFill>
              </a:rPr>
              <a:t>个元素，元素</a:t>
            </a:r>
            <a:r>
              <a:rPr lang="en-US" altLang="zh-CN" sz="2200">
                <a:solidFill>
                  <a:srgbClr val="006600"/>
                </a:solidFill>
              </a:rPr>
              <a:t>gd[0][0]</a:t>
            </a:r>
            <a:r>
              <a:rPr lang="zh-CN" altLang="en-US" sz="2200">
                <a:solidFill>
                  <a:srgbClr val="006600"/>
                </a:solidFill>
              </a:rPr>
              <a:t>，</a:t>
            </a:r>
            <a:r>
              <a:rPr lang="en-US" altLang="zh-CN" sz="2200">
                <a:solidFill>
                  <a:srgbClr val="006600"/>
                </a:solidFill>
              </a:rPr>
              <a:t>gd[0][1]</a:t>
            </a:r>
            <a:r>
              <a:rPr lang="zh-CN" altLang="en-US" sz="2200">
                <a:solidFill>
                  <a:srgbClr val="006600"/>
                </a:solidFill>
              </a:rPr>
              <a:t>，</a:t>
            </a:r>
            <a:r>
              <a:rPr lang="en-US" altLang="zh-CN" sz="2200">
                <a:solidFill>
                  <a:srgbClr val="006600"/>
                </a:solidFill>
              </a:rPr>
              <a:t>gd[0][2]</a:t>
            </a:r>
            <a:r>
              <a:rPr lang="zh-CN" altLang="en-US" sz="2200">
                <a:solidFill>
                  <a:srgbClr val="006600"/>
                </a:solidFill>
              </a:rPr>
              <a:t>，</a:t>
            </a:r>
            <a:r>
              <a:rPr lang="en-US" altLang="zh-CN" sz="2200">
                <a:solidFill>
                  <a:srgbClr val="006600"/>
                </a:solidFill>
              </a:rPr>
              <a:t>gd[1][0] </a:t>
            </a:r>
            <a:r>
              <a:rPr lang="en-US" altLang="zh-CN" sz="2200" b="1">
                <a:solidFill>
                  <a:srgbClr val="006600"/>
                </a:solidFill>
              </a:rPr>
              <a:t>,…, </a:t>
            </a:r>
            <a:r>
              <a:rPr lang="en-US" altLang="zh-CN" sz="2200">
                <a:solidFill>
                  <a:srgbClr val="006600"/>
                </a:solidFill>
              </a:rPr>
              <a:t>gd[3][2]</a:t>
            </a:r>
            <a:r>
              <a:rPr lang="zh-CN" altLang="en-US" sz="2200" b="1">
                <a:solidFill>
                  <a:srgbClr val="006600"/>
                </a:solidFill>
              </a:rPr>
              <a:t>的初始值分别为</a:t>
            </a:r>
            <a:r>
              <a:rPr lang="en-US" altLang="zh-CN" sz="2200" b="1">
                <a:solidFill>
                  <a:srgbClr val="006600"/>
                </a:solidFill>
              </a:rPr>
              <a:t>65</a:t>
            </a:r>
            <a:r>
              <a:rPr lang="zh-CN" altLang="en-US" sz="2200" b="1">
                <a:solidFill>
                  <a:srgbClr val="006600"/>
                </a:solidFill>
              </a:rPr>
              <a:t>，</a:t>
            </a:r>
            <a:r>
              <a:rPr lang="en-US" altLang="zh-CN" sz="2200" b="1">
                <a:solidFill>
                  <a:srgbClr val="006600"/>
                </a:solidFill>
              </a:rPr>
              <a:t>34</a:t>
            </a:r>
            <a:r>
              <a:rPr lang="zh-CN" altLang="en-US" sz="2200" b="1">
                <a:solidFill>
                  <a:srgbClr val="006600"/>
                </a:solidFill>
              </a:rPr>
              <a:t>，</a:t>
            </a:r>
            <a:r>
              <a:rPr lang="en-US" altLang="zh-CN" sz="2200" b="1">
                <a:solidFill>
                  <a:srgbClr val="006600"/>
                </a:solidFill>
              </a:rPr>
              <a:t>78</a:t>
            </a:r>
            <a:r>
              <a:rPr lang="zh-CN" altLang="en-US" sz="2200" b="1">
                <a:solidFill>
                  <a:srgbClr val="006600"/>
                </a:solidFill>
              </a:rPr>
              <a:t>，</a:t>
            </a:r>
            <a:r>
              <a:rPr lang="en-US" altLang="zh-CN" sz="2200" b="1">
                <a:solidFill>
                  <a:srgbClr val="006600"/>
                </a:solidFill>
              </a:rPr>
              <a:t>…</a:t>
            </a:r>
            <a:r>
              <a:rPr lang="zh-CN" altLang="en-US" sz="2200" b="1">
                <a:solidFill>
                  <a:srgbClr val="006600"/>
                </a:solidFill>
              </a:rPr>
              <a:t>，</a:t>
            </a:r>
            <a:r>
              <a:rPr lang="en-US" altLang="zh-CN" sz="2200" b="1">
                <a:solidFill>
                  <a:srgbClr val="006600"/>
                </a:solidFill>
              </a:rPr>
              <a:t>75</a:t>
            </a:r>
            <a:r>
              <a:rPr lang="zh-CN" altLang="en-US" sz="2200" b="1">
                <a:solidFill>
                  <a:srgbClr val="006600"/>
                </a:solidFill>
              </a:rPr>
              <a:t>，如表所示</a:t>
            </a:r>
            <a:endParaRPr lang="zh-CN" altLang="en-US" sz="2200"/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755650" y="3213100"/>
            <a:ext cx="7416800" cy="2160588"/>
            <a:chOff x="-3" y="-3"/>
            <a:chExt cx="3132" cy="127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0" y="0"/>
              <a:ext cx="3126" cy="1268"/>
              <a:chOff x="0" y="0"/>
              <a:chExt cx="3126" cy="1268"/>
            </a:xfrm>
          </p:grpSpPr>
          <p:grpSp>
            <p:nvGrpSpPr>
              <p:cNvPr id="34827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317"/>
                <a:chOff x="0" y="0"/>
                <a:chExt cx="1042" cy="317"/>
              </a:xfrm>
            </p:grpSpPr>
            <p:sp>
              <p:nvSpPr>
                <p:cNvPr id="3482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[0][0]  </a:t>
                  </a:r>
                  <a:r>
                    <a:rPr lang="en-US" altLang="zh-CN" sz="2400">
                      <a:solidFill>
                        <a:srgbClr val="FAFCF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65</a:t>
                  </a:r>
                </a:p>
                <a:p>
                  <a:pPr algn="just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3482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0" name="Group 14"/>
              <p:cNvGrpSpPr>
                <a:grpSpLocks/>
              </p:cNvGrpSpPr>
              <p:nvPr/>
            </p:nvGrpSpPr>
            <p:grpSpPr bwMode="auto">
              <a:xfrm>
                <a:off x="1042" y="0"/>
                <a:ext cx="1042" cy="317"/>
                <a:chOff x="1042" y="0"/>
                <a:chExt cx="1042" cy="317"/>
              </a:xfrm>
            </p:grpSpPr>
            <p:sp>
              <p:nvSpPr>
                <p:cNvPr id="34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1085" y="0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[0][1]</a:t>
                  </a:r>
                  <a:r>
                    <a:rPr lang="en-US" altLang="zh-CN" sz="2400">
                      <a:solidFill>
                        <a:srgbClr val="FAFCFC"/>
                      </a:solidFill>
                      <a:latin typeface="Times New Roman" pitchFamily="18" charset="0"/>
                      <a:cs typeface="Times New Roman" pitchFamily="18" charset="0"/>
                    </a:rPr>
                    <a:t>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34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42" y="0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3" name="Group 17"/>
              <p:cNvGrpSpPr>
                <a:grpSpLocks/>
              </p:cNvGrpSpPr>
              <p:nvPr/>
            </p:nvGrpSpPr>
            <p:grpSpPr bwMode="auto">
              <a:xfrm>
                <a:off x="2084" y="0"/>
                <a:ext cx="1042" cy="317"/>
                <a:chOff x="2084" y="0"/>
                <a:chExt cx="1042" cy="317"/>
              </a:xfrm>
            </p:grpSpPr>
            <p:sp>
              <p:nvSpPr>
                <p:cNvPr id="34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2127" y="0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[0][2]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78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2084" y="0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6" name="Group 20"/>
              <p:cNvGrpSpPr>
                <a:grpSpLocks/>
              </p:cNvGrpSpPr>
              <p:nvPr/>
            </p:nvGrpSpPr>
            <p:grpSpPr bwMode="auto">
              <a:xfrm>
                <a:off x="0" y="317"/>
                <a:ext cx="1042" cy="317"/>
                <a:chOff x="0" y="317"/>
                <a:chExt cx="1042" cy="317"/>
              </a:xfrm>
            </p:grpSpPr>
            <p:sp>
              <p:nvSpPr>
                <p:cNvPr id="34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17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[1][0] 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81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FAFCF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1042" y="317"/>
                <a:ext cx="1042" cy="317"/>
                <a:chOff x="1042" y="317"/>
                <a:chExt cx="1042" cy="317"/>
              </a:xfrm>
            </p:grpSpPr>
            <p:sp>
              <p:nvSpPr>
                <p:cNvPr id="34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1085" y="317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[1][1]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56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2" y="317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2" name="Group 26"/>
              <p:cNvGrpSpPr>
                <a:grpSpLocks/>
              </p:cNvGrpSpPr>
              <p:nvPr/>
            </p:nvGrpSpPr>
            <p:grpSpPr bwMode="auto">
              <a:xfrm>
                <a:off x="2084" y="317"/>
                <a:ext cx="1042" cy="317"/>
                <a:chOff x="2084" y="317"/>
                <a:chExt cx="1042" cy="317"/>
              </a:xfrm>
            </p:grpSpPr>
            <p:sp>
              <p:nvSpPr>
                <p:cNvPr id="34843" name="Rectangle 27"/>
                <p:cNvSpPr>
                  <a:spLocks noChangeArrowheads="1"/>
                </p:cNvSpPr>
                <p:nvPr/>
              </p:nvSpPr>
              <p:spPr bwMode="auto">
                <a:xfrm>
                  <a:off x="2127" y="317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[1][2]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92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44" name="Rectangle 28"/>
                <p:cNvSpPr>
                  <a:spLocks noChangeArrowheads="1"/>
                </p:cNvSpPr>
                <p:nvPr/>
              </p:nvSpPr>
              <p:spPr bwMode="auto">
                <a:xfrm>
                  <a:off x="2084" y="317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5" name="Group 29"/>
              <p:cNvGrpSpPr>
                <a:grpSpLocks/>
              </p:cNvGrpSpPr>
              <p:nvPr/>
            </p:nvGrpSpPr>
            <p:grpSpPr bwMode="auto">
              <a:xfrm>
                <a:off x="0" y="634"/>
                <a:ext cx="1042" cy="317"/>
                <a:chOff x="0" y="634"/>
                <a:chExt cx="1042" cy="317"/>
              </a:xfrm>
            </p:grpSpPr>
            <p:sp>
              <p:nvSpPr>
                <p:cNvPr id="3484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634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[2][0]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56</a:t>
                  </a:r>
                </a:p>
                <a:p>
                  <a:pPr algn="just" eaLnBrk="0" hangingPunct="0"/>
                  <a:endParaRPr lang="en-US" altLang="zh-CN" sz="2400"/>
                </a:p>
              </p:txBody>
            </p:sp>
            <p:sp>
              <p:nvSpPr>
                <p:cNvPr id="3484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634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8" name="Group 32"/>
              <p:cNvGrpSpPr>
                <a:grpSpLocks/>
              </p:cNvGrpSpPr>
              <p:nvPr/>
            </p:nvGrpSpPr>
            <p:grpSpPr bwMode="auto">
              <a:xfrm>
                <a:off x="1042" y="634"/>
                <a:ext cx="1042" cy="317"/>
                <a:chOff x="1042" y="634"/>
                <a:chExt cx="1042" cy="317"/>
              </a:xfrm>
            </p:grpSpPr>
            <p:sp>
              <p:nvSpPr>
                <p:cNvPr id="34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085" y="634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[2][1] </a:t>
                  </a:r>
                  <a:r>
                    <a:rPr lang="en-US" altLang="zh-CN" sz="2400">
                      <a:solidFill>
                        <a:srgbClr val="FAFCF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87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042" y="634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1" name="Group 35"/>
              <p:cNvGrpSpPr>
                <a:grpSpLocks/>
              </p:cNvGrpSpPr>
              <p:nvPr/>
            </p:nvGrpSpPr>
            <p:grpSpPr bwMode="auto">
              <a:xfrm>
                <a:off x="2084" y="634"/>
                <a:ext cx="1042" cy="317"/>
                <a:chOff x="2084" y="634"/>
                <a:chExt cx="1042" cy="317"/>
              </a:xfrm>
            </p:grpSpPr>
            <p:sp>
              <p:nvSpPr>
                <p:cNvPr id="34852" name="Rectangle 36"/>
                <p:cNvSpPr>
                  <a:spLocks noChangeArrowheads="1"/>
                </p:cNvSpPr>
                <p:nvPr/>
              </p:nvSpPr>
              <p:spPr bwMode="auto">
                <a:xfrm>
                  <a:off x="2127" y="634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[2][2] </a:t>
                  </a:r>
                  <a:r>
                    <a:rPr lang="en-US" altLang="zh-CN" sz="2400">
                      <a:solidFill>
                        <a:srgbClr val="FAFCF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90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53" name="Rectangle 37"/>
                <p:cNvSpPr>
                  <a:spLocks noChangeArrowheads="1"/>
                </p:cNvSpPr>
                <p:nvPr/>
              </p:nvSpPr>
              <p:spPr bwMode="auto">
                <a:xfrm>
                  <a:off x="2084" y="634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4" name="Group 38"/>
              <p:cNvGrpSpPr>
                <a:grpSpLocks/>
              </p:cNvGrpSpPr>
              <p:nvPr/>
            </p:nvGrpSpPr>
            <p:grpSpPr bwMode="auto">
              <a:xfrm>
                <a:off x="0" y="951"/>
                <a:ext cx="1042" cy="317"/>
                <a:chOff x="0" y="951"/>
                <a:chExt cx="1042" cy="317"/>
              </a:xfrm>
            </p:grpSpPr>
            <p:sp>
              <p:nvSpPr>
                <p:cNvPr id="34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951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[3][0]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92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FAFCF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56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951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7" name="Group 41"/>
              <p:cNvGrpSpPr>
                <a:grpSpLocks/>
              </p:cNvGrpSpPr>
              <p:nvPr/>
            </p:nvGrpSpPr>
            <p:grpSpPr bwMode="auto">
              <a:xfrm>
                <a:off x="1042" y="951"/>
                <a:ext cx="1042" cy="317"/>
                <a:chOff x="1042" y="951"/>
                <a:chExt cx="1042" cy="317"/>
              </a:xfrm>
            </p:grpSpPr>
            <p:sp>
              <p:nvSpPr>
                <p:cNvPr id="34858" name="Rectangle 42"/>
                <p:cNvSpPr>
                  <a:spLocks noChangeArrowheads="1"/>
                </p:cNvSpPr>
                <p:nvPr/>
              </p:nvSpPr>
              <p:spPr bwMode="auto">
                <a:xfrm>
                  <a:off x="1085" y="951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[3][1] 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69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59" name="Rectangle 43"/>
                <p:cNvSpPr>
                  <a:spLocks noChangeArrowheads="1"/>
                </p:cNvSpPr>
                <p:nvPr/>
              </p:nvSpPr>
              <p:spPr bwMode="auto">
                <a:xfrm>
                  <a:off x="1042" y="951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0" name="Group 44"/>
              <p:cNvGrpSpPr>
                <a:grpSpLocks/>
              </p:cNvGrpSpPr>
              <p:nvPr/>
            </p:nvGrpSpPr>
            <p:grpSpPr bwMode="auto">
              <a:xfrm>
                <a:off x="2084" y="951"/>
                <a:ext cx="1042" cy="317"/>
                <a:chOff x="2084" y="951"/>
                <a:chExt cx="1042" cy="317"/>
              </a:xfrm>
            </p:grpSpPr>
            <p:sp>
              <p:nvSpPr>
                <p:cNvPr id="34861" name="Rectangle 45"/>
                <p:cNvSpPr>
                  <a:spLocks noChangeArrowheads="1"/>
                </p:cNvSpPr>
                <p:nvPr/>
              </p:nvSpPr>
              <p:spPr bwMode="auto">
                <a:xfrm>
                  <a:off x="2127" y="951"/>
                  <a:ext cx="95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gd [3][2] </a:t>
                  </a:r>
                  <a:r>
                    <a:rPr lang="en-US" altLang="zh-CN" sz="2400">
                      <a:solidFill>
                        <a:srgbClr val="FAFCF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chemeClr val="hlink"/>
                      </a:solidFill>
                      <a:latin typeface="Times New Roman" pitchFamily="18" charset="0"/>
                      <a:cs typeface="Times New Roman" pitchFamily="18" charset="0"/>
                    </a:rPr>
                    <a:t>75</a:t>
                  </a:r>
                </a:p>
                <a:p>
                  <a:pPr algn="just" eaLnBrk="0" hangingPunct="0"/>
                  <a:endParaRPr lang="en-US" altLang="zh-CN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62" name="Rectangle 46"/>
                <p:cNvSpPr>
                  <a:spLocks noChangeArrowheads="1"/>
                </p:cNvSpPr>
                <p:nvPr/>
              </p:nvSpPr>
              <p:spPr bwMode="auto">
                <a:xfrm>
                  <a:off x="2084" y="951"/>
                  <a:ext cx="104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63" name="Rectangle 47"/>
            <p:cNvSpPr>
              <a:spLocks noChangeArrowheads="1"/>
            </p:cNvSpPr>
            <p:nvPr/>
          </p:nvSpPr>
          <p:spPr bwMode="auto">
            <a:xfrm>
              <a:off x="-3" y="-3"/>
              <a:ext cx="3132" cy="1274"/>
            </a:xfrm>
            <a:prstGeom prst="rect">
              <a:avLst/>
            </a:prstGeom>
            <a:noFill/>
            <a:ln w="476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84213" y="5516563"/>
            <a:ext cx="7704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539750" y="5589588"/>
            <a:ext cx="7704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611188" y="5661025"/>
            <a:ext cx="7993062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2400" b="1" i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u="sng" dirty="0">
                <a:latin typeface="华文楷体" pitchFamily="2" charset="-122"/>
                <a:ea typeface="华文楷体" pitchFamily="2" charset="-122"/>
              </a:rPr>
              <a:t>二维数组元素的赋值和输出可以通过</a:t>
            </a:r>
            <a:r>
              <a:rPr lang="zh-CN" altLang="en-US" sz="2400" b="1" u="sng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双重循环语句</a:t>
            </a:r>
            <a:r>
              <a:rPr lang="zh-CN" altLang="en-US" sz="2400" b="1" u="sng" dirty="0">
                <a:latin typeface="华文楷体" pitchFamily="2" charset="-122"/>
                <a:ea typeface="华文楷体" pitchFamily="2" charset="-122"/>
              </a:rPr>
              <a:t>完成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416675" cy="863600"/>
          </a:xfrm>
        </p:spPr>
        <p:txBody>
          <a:bodyPr/>
          <a:lstStyle/>
          <a:p>
            <a:r>
              <a:rPr lang="en-US" altLang="zh-CN" dirty="0">
                <a:solidFill>
                  <a:srgbClr val="663300"/>
                </a:solidFill>
                <a:latin typeface="隶书" pitchFamily="49" charset="-122"/>
              </a:rPr>
              <a:t>5.3  </a:t>
            </a:r>
            <a:r>
              <a:rPr lang="zh-CN" altLang="en-US" dirty="0">
                <a:solidFill>
                  <a:srgbClr val="663300"/>
                </a:solidFill>
                <a:latin typeface="隶书" pitchFamily="49" charset="-122"/>
              </a:rPr>
              <a:t>数组的基本操作</a:t>
            </a:r>
            <a:r>
              <a:rPr lang="zh-CN" altLang="en-US" dirty="0">
                <a:latin typeface="隶书" pitchFamily="49" charset="-122"/>
              </a:rPr>
              <a:t> </a:t>
            </a:r>
          </a:p>
        </p:txBody>
      </p:sp>
      <p:sp>
        <p:nvSpPr>
          <p:cNvPr id="1126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5112469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2400" dirty="0" smtClean="0">
                <a:latin typeface="楷体_GB2312" pitchFamily="49" charset="-122"/>
              </a:rPr>
              <a:t>数组的输入与输出</a:t>
            </a:r>
          </a:p>
          <a:p>
            <a:pPr lvl="1">
              <a:spcBef>
                <a:spcPct val="35000"/>
              </a:spcBef>
            </a:pPr>
            <a:r>
              <a:rPr lang="zh-CN" altLang="en-US" sz="2200" dirty="0" smtClean="0"/>
              <a:t>数组的输入输出通常是逐个元素结合循环语句实现</a:t>
            </a:r>
            <a:endParaRPr lang="en-US" altLang="zh-CN" sz="2200" dirty="0" smtClean="0"/>
          </a:p>
          <a:p>
            <a:pPr lvl="2">
              <a:spcBef>
                <a:spcPct val="35000"/>
              </a:spcBef>
            </a:pPr>
            <a:r>
              <a:rPr lang="zh-CN" altLang="en-US" sz="2000" dirty="0" smtClean="0"/>
              <a:t>一维数组单循环，二维数组双重循环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008000"/>
                </a:solidFill>
              </a:rPr>
              <a:t>  </a:t>
            </a:r>
            <a:r>
              <a:rPr lang="zh-CN" altLang="en-US" sz="1000" dirty="0" smtClean="0">
                <a:solidFill>
                  <a:srgbClr val="008000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dirty="0" smtClean="0">
                <a:solidFill>
                  <a:schemeClr val="hlink"/>
                </a:solidFill>
              </a:rPr>
              <a:t> a[]=new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dirty="0" smtClean="0">
                <a:solidFill>
                  <a:schemeClr val="hlink"/>
                </a:solidFill>
              </a:rPr>
              <a:t>[6];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hlink"/>
                </a:solidFill>
              </a:rPr>
              <a:t>    for(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dirty="0" smtClean="0">
                <a:solidFill>
                  <a:schemeClr val="hlink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</a:t>
            </a:r>
            <a:r>
              <a:rPr lang="en-US" altLang="zh-CN" sz="2000" dirty="0" smtClean="0">
                <a:solidFill>
                  <a:schemeClr val="hlink"/>
                </a:solidFill>
              </a:rPr>
              <a:t>=0;i&lt;6;i++)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a[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</a:t>
            </a:r>
            <a:r>
              <a:rPr lang="en-US" altLang="zh-CN" sz="2000" dirty="0" smtClean="0">
                <a:solidFill>
                  <a:schemeClr val="hlink"/>
                </a:solidFill>
              </a:rPr>
              <a:t>]=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in.nextInt</a:t>
            </a:r>
            <a:r>
              <a:rPr lang="en-US" altLang="zh-CN" sz="2000" dirty="0" smtClean="0">
                <a:solidFill>
                  <a:schemeClr val="hlink"/>
                </a:solidFill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System.out.print</a:t>
            </a:r>
            <a:r>
              <a:rPr lang="en-US" altLang="zh-CN" sz="2000" dirty="0" smtClean="0">
                <a:solidFill>
                  <a:schemeClr val="hlink"/>
                </a:solidFill>
              </a:rPr>
              <a:t>(a[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</a:t>
            </a:r>
            <a:r>
              <a:rPr lang="en-US" altLang="zh-CN" sz="2000" dirty="0" smtClean="0">
                <a:solidFill>
                  <a:schemeClr val="hlink"/>
                </a:solidFill>
              </a:rPr>
              <a:t>]+”,”);    }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 smtClean="0">
                <a:latin typeface="楷体_GB2312" pitchFamily="49" charset="-122"/>
              </a:rPr>
              <a:t>数组的引用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 smtClean="0"/>
              <a:t>对数组的应用通常是对其元素的引用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 smtClean="0"/>
              <a:t>数组元素可以被赋值、被输出或参加表达式运算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1600" dirty="0" smtClean="0"/>
              <a:t>         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dirty="0" smtClean="0">
                <a:solidFill>
                  <a:schemeClr val="hlink"/>
                </a:solidFill>
              </a:rPr>
              <a:t> age[]=new </a:t>
            </a:r>
            <a:r>
              <a:rPr lang="en-US" altLang="zh-CN" sz="20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dirty="0" smtClean="0">
                <a:solidFill>
                  <a:schemeClr val="hlink"/>
                </a:solidFill>
              </a:rPr>
              <a:t>[3];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  age[0]=25;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  age[2]=2+age[0] 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endParaRPr lang="en-US" altLang="zh-CN" sz="2000" dirty="0">
              <a:solidFill>
                <a:schemeClr val="hlin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20072" y="2996952"/>
            <a:ext cx="2376264" cy="86395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输入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:0 1 2 3 4 5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输出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0,1,2,3,4,5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548680"/>
            <a:ext cx="4472806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数组的基本操作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71406"/>
            <a:ext cx="8540750" cy="453650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 dirty="0" smtClean="0">
                <a:latin typeface="楷体_GB2312" pitchFamily="49" charset="-122"/>
              </a:rPr>
              <a:t>数组的复制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 smtClean="0"/>
              <a:t>可以通过循环语句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 smtClean="0"/>
              <a:t>也可以直接将一个数组赋值给另一数组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000" dirty="0" smtClean="0"/>
              <a:t>       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200" dirty="0" smtClean="0">
                <a:solidFill>
                  <a:schemeClr val="hlink"/>
                </a:solidFill>
              </a:rPr>
              <a:t> a[]=new </a:t>
            </a:r>
            <a:r>
              <a:rPr lang="en-US" altLang="zh-CN" sz="22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200" dirty="0" smtClean="0">
                <a:solidFill>
                  <a:schemeClr val="hlink"/>
                </a:solidFill>
              </a:rPr>
              <a:t>[6];        </a:t>
            </a:r>
            <a:r>
              <a:rPr lang="en-US" altLang="zh-CN" sz="2000" dirty="0" smtClean="0">
                <a:solidFill>
                  <a:srgbClr val="800000"/>
                </a:solidFill>
              </a:rPr>
              <a:t>//</a:t>
            </a:r>
            <a:r>
              <a:rPr lang="zh-CN" altLang="en-US" sz="2000" dirty="0" smtClean="0">
                <a:solidFill>
                  <a:srgbClr val="800000"/>
                </a:solidFill>
              </a:rPr>
              <a:t>将</a:t>
            </a:r>
            <a:r>
              <a:rPr lang="en-US" altLang="zh-CN" sz="2000" dirty="0" smtClean="0">
                <a:solidFill>
                  <a:srgbClr val="800000"/>
                </a:solidFill>
              </a:rPr>
              <a:t>b</a:t>
            </a:r>
            <a:r>
              <a:rPr lang="zh-CN" altLang="en-US" sz="2000" dirty="0" smtClean="0">
                <a:solidFill>
                  <a:srgbClr val="800000"/>
                </a:solidFill>
              </a:rPr>
              <a:t>数组的各元素值赋值</a:t>
            </a:r>
            <a:r>
              <a:rPr lang="en-US" altLang="zh-CN" sz="2000" dirty="0" smtClean="0">
                <a:solidFill>
                  <a:srgbClr val="800000"/>
                </a:solidFill>
              </a:rPr>
              <a:t>a</a:t>
            </a:r>
            <a:r>
              <a:rPr lang="zh-CN" altLang="en-US" sz="2000" dirty="0" smtClean="0">
                <a:solidFill>
                  <a:srgbClr val="800000"/>
                </a:solidFill>
              </a:rPr>
              <a:t>数组的相应元素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000" dirty="0" smtClean="0">
                <a:solidFill>
                  <a:schemeClr val="hlink"/>
                </a:solidFill>
              </a:rPr>
              <a:t>   </a:t>
            </a:r>
            <a:r>
              <a:rPr lang="en-US" altLang="zh-CN" sz="22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200" dirty="0" smtClean="0">
                <a:solidFill>
                  <a:schemeClr val="hlink"/>
                </a:solidFill>
              </a:rPr>
              <a:t> b[]={1,2,3,4,5,6};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200" dirty="0" smtClean="0">
                <a:solidFill>
                  <a:schemeClr val="hlink"/>
                </a:solidFill>
              </a:rPr>
              <a:t>   for(</a:t>
            </a:r>
            <a:r>
              <a:rPr lang="en-US" altLang="zh-CN" sz="2200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200" dirty="0" smtClean="0">
                <a:solidFill>
                  <a:schemeClr val="hlink"/>
                </a:solidFill>
              </a:rPr>
              <a:t> i=0;i&lt;6;i++) a[i]=b[i];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200" dirty="0" err="1" smtClean="0">
                <a:solidFill>
                  <a:schemeClr val="hlink"/>
                </a:solidFill>
              </a:rPr>
              <a:t>System.out.println</a:t>
            </a:r>
            <a:r>
              <a:rPr lang="en-US" altLang="zh-CN" sz="2200" dirty="0" smtClean="0">
                <a:solidFill>
                  <a:schemeClr val="hlink"/>
                </a:solidFill>
              </a:rPr>
              <a:t>(a==b) </a:t>
            </a:r>
            <a:endParaRPr lang="en-US" altLang="zh-CN" sz="22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zh-CN" altLang="en-US" sz="2200" dirty="0" smtClean="0">
                <a:solidFill>
                  <a:schemeClr val="hlink"/>
                </a:solidFill>
              </a:rPr>
              <a:t>或</a:t>
            </a:r>
            <a:endParaRPr lang="en-US" altLang="zh-CN" sz="22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200" dirty="0" smtClean="0">
                <a:solidFill>
                  <a:schemeClr val="hlink"/>
                </a:solidFill>
              </a:rPr>
              <a:t>a=b;</a:t>
            </a:r>
            <a:r>
              <a:rPr lang="zh-CN" altLang="en-US" sz="2200" dirty="0" smtClean="0">
                <a:solidFill>
                  <a:schemeClr val="hlink"/>
                </a:solidFill>
              </a:rPr>
              <a:t>（传递的是地址）</a:t>
            </a:r>
            <a:endParaRPr lang="en-US" altLang="zh-CN" sz="22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sz="2200" dirty="0" err="1">
                <a:solidFill>
                  <a:schemeClr val="hlink"/>
                </a:solidFill>
              </a:rPr>
              <a:t>System.out.println</a:t>
            </a:r>
            <a:r>
              <a:rPr lang="en-US" altLang="zh-CN" sz="2200" dirty="0">
                <a:solidFill>
                  <a:schemeClr val="hlink"/>
                </a:solidFill>
              </a:rPr>
              <a:t>(a==b</a:t>
            </a:r>
            <a:r>
              <a:rPr lang="en-US" altLang="zh-CN" sz="2200" dirty="0" smtClean="0">
                <a:solidFill>
                  <a:schemeClr val="hlink"/>
                </a:solidFill>
              </a:rPr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2930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hlink"/>
                </a:solidFill>
              </a:rPr>
              <a:t>输出</a:t>
            </a:r>
            <a:r>
              <a:rPr lang="en-US" altLang="zh-CN" sz="1800" b="1" dirty="0" smtClean="0">
                <a:solidFill>
                  <a:schemeClr val="hlink"/>
                </a:solidFill>
              </a:rPr>
              <a:t>false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hlink"/>
                </a:solidFill>
              </a:rPr>
              <a:t>输出</a:t>
            </a:r>
            <a:r>
              <a:rPr lang="en-US" altLang="zh-CN" sz="1800" b="1" dirty="0" smtClean="0">
                <a:solidFill>
                  <a:schemeClr val="hlink"/>
                </a:solidFill>
              </a:rPr>
              <a:t>true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8137525" cy="841375"/>
          </a:xfrm>
        </p:spPr>
        <p:txBody>
          <a:bodyPr/>
          <a:lstStyle/>
          <a:p>
            <a:r>
              <a:rPr lang="zh-CN" altLang="en-US" dirty="0">
                <a:solidFill>
                  <a:srgbClr val="663300"/>
                </a:solidFill>
              </a:rPr>
              <a:t>例</a:t>
            </a:r>
            <a:r>
              <a:rPr lang="en-US" altLang="zh-CN" sz="4000" dirty="0"/>
              <a:t>【5-2】</a:t>
            </a:r>
            <a:r>
              <a:rPr lang="zh-CN" altLang="en-US" sz="4000" dirty="0"/>
              <a:t>一维数组的复制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4675" y="1412875"/>
            <a:ext cx="8569325" cy="4824413"/>
          </a:xfrm>
          <a:noFill/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class ArrayC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public static void main(String[] args)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int a[],b[], i, j;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a=new int[3];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b=new int[5];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System.out.println("a.length="+a.length);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for ( i=0; i&lt;a.length; i++)  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     a[i]=i;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     System.out.print(a[i]+" 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   System.out.println();   </a:t>
            </a: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Courier New" pitchFamily="49" charset="0"/>
              </a:rPr>
              <a:t>作用？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Dotum" pitchFamily="34" charset="-127"/>
                <a:ea typeface="Dotum" pitchFamily="34" charset="-127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Dotum" pitchFamily="34" charset="-127"/>
                <a:cs typeface="Courier New" pitchFamily="49" charset="0"/>
              </a:rPr>
              <a:t>（接下页）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20713"/>
            <a:ext cx="8820150" cy="6237287"/>
          </a:xfrm>
          <a:solidFill>
            <a:srgbClr val="FAFCFC"/>
          </a:solidFill>
        </p:spPr>
        <p:txBody>
          <a:bodyPr tIns="1080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System.out.println("Before array assignment");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System.out.println("b.length="+b.length);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for (j=0; j&lt;b.length; j++){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  </a:t>
            </a: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b[j]=j*10;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        System.out.print(b[j]+</a:t>
            </a:r>
            <a:r>
              <a:rPr lang="en-US" altLang="zh-CN" sz="2400" b="0"/>
              <a:t>"  "</a:t>
            </a: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System.out.println();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b=a;</a:t>
            </a: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                      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</a:rPr>
              <a:t>// </a:t>
            </a:r>
            <a:r>
              <a:rPr lang="zh-CN" altLang="en-US" sz="2000">
                <a:solidFill>
                  <a:schemeClr val="hlink"/>
                </a:solidFill>
                <a:latin typeface="楷体_GB2312" pitchFamily="49" charset="-122"/>
              </a:rPr>
              <a:t>注意，数组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</a:rPr>
              <a:t>a</a:t>
            </a:r>
            <a:r>
              <a:rPr lang="zh-CN" altLang="en-US" sz="2000">
                <a:solidFill>
                  <a:schemeClr val="hlink"/>
                </a:solidFill>
                <a:latin typeface="楷体_GB2312" pitchFamily="49" charset="-122"/>
              </a:rPr>
              <a:t>、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</a:rPr>
              <a:t>b</a:t>
            </a:r>
            <a:r>
              <a:rPr lang="zh-CN" altLang="en-US" sz="2000">
                <a:solidFill>
                  <a:schemeClr val="hlink"/>
                </a:solidFill>
                <a:latin typeface="楷体_GB2312" pitchFamily="49" charset="-122"/>
              </a:rPr>
              <a:t>长度不一样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Courier New" pitchFamily="49" charset="0"/>
              </a:rPr>
              <a:t>System.out.println("After array assignment");</a:t>
            </a:r>
            <a:endParaRPr lang="en-US" altLang="zh-CN" sz="2400">
              <a:solidFill>
                <a:srgbClr val="0000FF"/>
              </a:solidFill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40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System.out.println("b.length="+b.length);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for (j=0; j&lt;b.length;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System.out.print(b[j</a:t>
            </a:r>
            <a:r>
              <a:rPr lang="en-US" altLang="zh-CN" sz="2400" b="0">
                <a:solidFill>
                  <a:srgbClr val="0000FF"/>
                </a:solidFill>
                <a:ea typeface="Dotum" pitchFamily="34" charset="-127"/>
              </a:rPr>
              <a:t>]+</a:t>
            </a:r>
            <a:r>
              <a:rPr lang="en-US" altLang="zh-CN" sz="2400" b="0"/>
              <a:t>" "</a:t>
            </a:r>
            <a:r>
              <a:rPr lang="en-US" altLang="zh-CN" sz="2400" b="0">
                <a:solidFill>
                  <a:srgbClr val="0000FF"/>
                </a:solidFill>
                <a:ea typeface="Dotum" pitchFamily="34" charset="-127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System.out.println();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56325" y="4327525"/>
            <a:ext cx="2987675" cy="2530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a.length=3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0     1     2     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Before array assignment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b.length=5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0 10 20 30 40 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After array assignment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b.length=3</a:t>
            </a:r>
          </a:p>
          <a:p>
            <a:r>
              <a:rPr lang="en-US" altLang="zh-CN" sz="2000">
                <a:solidFill>
                  <a:schemeClr val="hlink"/>
                </a:solidFill>
              </a:rPr>
              <a:t>0 1 2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11188" y="476250"/>
            <a:ext cx="8532812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int c[][],d[][],i, j;   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c=new int[2][2];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d=new int[3][3];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.println("Array d:");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for(i=0;i&lt;d.length; i++) {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for (j=0; j&lt;d[i].length; j++){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    d[i][j]=i+j;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.print(d[i][j]+“ ");           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 }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.println();    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}  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c=d;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.println("Array c:");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for(i=0;i&lt;c.length; i++){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for (j=0; j&lt;c[i].length; j++)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.print(c[i][j]+“ "); 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  System.</a:t>
            </a:r>
            <a:r>
              <a:rPr lang="en-US" altLang="zh-CN" sz="2200" b="1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200" b="1">
                <a:latin typeface="Dotum" pitchFamily="34" charset="-127"/>
                <a:ea typeface="Dotum" pitchFamily="34" charset="-127"/>
              </a:rPr>
              <a:t>.println();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   }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11188" y="0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【5-3】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二维数组的复制</a:t>
            </a:r>
          </a:p>
        </p:txBody>
      </p:sp>
      <p:sp>
        <p:nvSpPr>
          <p:cNvPr id="82950" name="Rectangle 6"/>
          <p:cNvSpPr>
            <a:spLocks noRot="1" noChangeArrowheads="1"/>
          </p:cNvSpPr>
          <p:nvPr/>
        </p:nvSpPr>
        <p:spPr bwMode="auto">
          <a:xfrm>
            <a:off x="5724525" y="2781300"/>
            <a:ext cx="2827338" cy="31765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>
                <a:ea typeface="楷体_GB2312" pitchFamily="49" charset="-122"/>
              </a:rPr>
              <a:t>程序运行结果如下：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Array d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0    1    2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1    2    3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2    3    4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Array  c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0    1    2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1    2    3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2    3    4</a:t>
            </a:r>
            <a:endParaRPr lang="en-US" altLang="zh-CN" sz="2200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932363" y="1773238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932363" y="1773238"/>
            <a:ext cx="2303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外循环控制行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4932363" y="2205038"/>
            <a:ext cx="2303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内循环控制列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nimBg="1"/>
      <p:bldP spid="82952" grpId="0"/>
      <p:bldP spid="829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6632575" cy="863600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700213"/>
            <a:ext cx="8069262" cy="2744787"/>
          </a:xfrm>
        </p:spPr>
        <p:txBody>
          <a:bodyPr/>
          <a:lstStyle/>
          <a:p>
            <a:pPr marL="0" indent="0"/>
            <a:r>
              <a:rPr lang="en-US" altLang="zh-CN" sz="2800">
                <a:ea typeface="黑体" pitchFamily="2" charset="-122"/>
              </a:rPr>
              <a:t>  </a:t>
            </a:r>
            <a:r>
              <a:rPr lang="zh-CN" altLang="en-US" sz="2800">
                <a:latin typeface="楷体_GB2312" pitchFamily="49" charset="-122"/>
              </a:rPr>
              <a:t>数组，</a:t>
            </a:r>
            <a:r>
              <a:rPr lang="en-US" altLang="zh-CN" sz="2800">
                <a:latin typeface="楷体_GB2312" pitchFamily="49" charset="-122"/>
              </a:rPr>
              <a:t>Array(</a:t>
            </a:r>
            <a:r>
              <a:rPr lang="zh-CN" altLang="en-US" sz="2800">
                <a:latin typeface="楷体_GB2312" pitchFamily="49" charset="-122"/>
              </a:rPr>
              <a:t>阵列</a:t>
            </a:r>
            <a:r>
              <a:rPr lang="en-US" altLang="zh-CN" sz="2800">
                <a:latin typeface="楷体_GB2312" pitchFamily="49" charset="-122"/>
              </a:rPr>
              <a:t>) </a:t>
            </a:r>
          </a:p>
          <a:p>
            <a:pPr marL="0" indent="0"/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变量：存储单个数据</a:t>
            </a:r>
          </a:p>
          <a:p>
            <a:pPr marL="0" indent="0"/>
            <a:r>
              <a:rPr lang="zh-CN" altLang="en-US" sz="2800">
                <a:latin typeface="楷体_GB2312" pitchFamily="49" charset="-122"/>
              </a:rPr>
              <a:t> 数组：存储多个数据</a:t>
            </a:r>
          </a:p>
          <a:p>
            <a:pPr marL="822325" lvl="1"/>
            <a:r>
              <a:rPr lang="zh-CN" altLang="en-US" sz="2400">
                <a:latin typeface="楷体_GB2312" pitchFamily="49" charset="-122"/>
              </a:rPr>
              <a:t>具有相同性质的一批数据</a:t>
            </a:r>
          </a:p>
          <a:p>
            <a:pPr marL="822325" lvl="1"/>
            <a:r>
              <a:rPr lang="en-US" altLang="zh-CN" sz="2400">
                <a:latin typeface="楷体_GB2312" pitchFamily="49" charset="-122"/>
              </a:rPr>
              <a:t>Java </a:t>
            </a:r>
            <a:r>
              <a:rPr lang="zh-CN" altLang="en-US" sz="2400">
                <a:latin typeface="楷体_GB2312" pitchFamily="49" charset="-122"/>
              </a:rPr>
              <a:t>数组：用一个变量表示一组相同类型的数据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273800" cy="798513"/>
          </a:xfrm>
        </p:spPr>
        <p:txBody>
          <a:bodyPr/>
          <a:lstStyle/>
          <a:p>
            <a:r>
              <a:rPr lang="en-US" altLang="zh-CN">
                <a:latin typeface="隶书" pitchFamily="49" charset="-122"/>
              </a:rPr>
              <a:t>5.4 </a:t>
            </a:r>
            <a:r>
              <a:rPr lang="zh-CN" altLang="en-US">
                <a:latin typeface="隶书" pitchFamily="49" charset="-122"/>
              </a:rPr>
              <a:t>数组应用举例</a:t>
            </a:r>
            <a:r>
              <a:rPr lang="en-US" altLang="zh-CN">
                <a:latin typeface="隶书" pitchFamily="49" charset="-122"/>
              </a:rPr>
              <a:t>-</a:t>
            </a:r>
            <a:r>
              <a:rPr lang="zh-CN" altLang="en-US">
                <a:latin typeface="隶书" pitchFamily="49" charset="-122"/>
              </a:rPr>
              <a:t>排序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280400" cy="4751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【5-4】</a:t>
            </a:r>
            <a:r>
              <a:rPr lang="zh-CN" altLang="en-US" sz="2800">
                <a:latin typeface="楷体_GB2312" pitchFamily="49" charset="-122"/>
              </a:rPr>
              <a:t>排序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排序是将一组数按照递增或递减的顺序排列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排序的方法很多，其中最基本的是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选择法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基本思想</a:t>
            </a:r>
            <a:r>
              <a:rPr lang="en-US" altLang="zh-CN" sz="2400">
                <a:latin typeface="楷体_GB2312" pitchFamily="49" charset="-122"/>
              </a:rPr>
              <a:t>: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先在</a:t>
            </a:r>
            <a:r>
              <a:rPr lang="en-US" altLang="zh-CN" sz="2200">
                <a:latin typeface="楷体_GB2312" pitchFamily="49" charset="-122"/>
              </a:rPr>
              <a:t>n</a:t>
            </a:r>
            <a:r>
              <a:rPr lang="zh-CN" altLang="en-US" sz="2200">
                <a:latin typeface="楷体_GB2312" pitchFamily="49" charset="-122"/>
              </a:rPr>
              <a:t>个数中选最小数，放在第</a:t>
            </a:r>
            <a:r>
              <a:rPr lang="en-US" altLang="zh-CN" sz="2200">
                <a:latin typeface="楷体_GB2312" pitchFamily="49" charset="-122"/>
              </a:rPr>
              <a:t>1</a:t>
            </a:r>
            <a:r>
              <a:rPr lang="zh-CN" altLang="en-US" sz="2200">
                <a:latin typeface="楷体_GB2312" pitchFamily="49" charset="-122"/>
              </a:rPr>
              <a:t>个数组元素中。</a:t>
            </a:r>
          </a:p>
          <a:p>
            <a:pPr lvl="2"/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取第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个数，与后面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n-1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（即底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到第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n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）个数逐个比较。</a:t>
            </a:r>
          </a:p>
          <a:p>
            <a:pPr lvl="2"/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若第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个数大，则与数组元素中的值进行互换，</a:t>
            </a:r>
            <a:r>
              <a:rPr lang="en-US" altLang="zh-CN" sz="2000">
                <a:solidFill>
                  <a:srgbClr val="990000"/>
                </a:solidFill>
                <a:latin typeface="Arial"/>
              </a:rPr>
              <a:t>…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，直到最后。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再在第</a:t>
            </a:r>
            <a:r>
              <a:rPr lang="en-US" altLang="zh-CN" sz="2200">
                <a:latin typeface="楷体_GB2312" pitchFamily="49" charset="-122"/>
              </a:rPr>
              <a:t>2</a:t>
            </a:r>
            <a:r>
              <a:rPr lang="zh-CN" altLang="en-US" sz="2200">
                <a:latin typeface="楷体_GB2312" pitchFamily="49" charset="-122"/>
              </a:rPr>
              <a:t>至第</a:t>
            </a:r>
            <a:r>
              <a:rPr lang="en-US" altLang="zh-CN" sz="2200">
                <a:latin typeface="楷体_GB2312" pitchFamily="49" charset="-122"/>
              </a:rPr>
              <a:t>n</a:t>
            </a:r>
            <a:r>
              <a:rPr lang="zh-CN" altLang="en-US" sz="2200">
                <a:latin typeface="楷体_GB2312" pitchFamily="49" charset="-122"/>
              </a:rPr>
              <a:t>个元素中，选最小数，放在第</a:t>
            </a:r>
            <a:r>
              <a:rPr lang="en-US" altLang="zh-CN" sz="2200">
                <a:latin typeface="楷体_GB2312" pitchFamily="49" charset="-122"/>
              </a:rPr>
              <a:t>2</a:t>
            </a:r>
            <a:r>
              <a:rPr lang="zh-CN" altLang="en-US" sz="2200">
                <a:latin typeface="楷体_GB2312" pitchFamily="49" charset="-122"/>
              </a:rPr>
              <a:t>个数组元素中。</a:t>
            </a:r>
          </a:p>
          <a:p>
            <a:pPr lvl="2"/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取第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个数，与后面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n-2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（即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3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到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n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）个数逐个比较。</a:t>
            </a:r>
          </a:p>
          <a:p>
            <a:pPr lvl="2"/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若第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个数大，则与数组元素中的值进行互换，</a:t>
            </a:r>
            <a:r>
              <a:rPr lang="en-US" altLang="zh-CN" sz="2000">
                <a:solidFill>
                  <a:srgbClr val="990000"/>
                </a:solidFill>
                <a:latin typeface="Arial"/>
              </a:rPr>
              <a:t>…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，直到最后。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重复以上步骤，直至在最后两个数中选取最小数，放在第</a:t>
            </a:r>
            <a:r>
              <a:rPr lang="en-US" altLang="zh-CN" sz="2200">
                <a:latin typeface="楷体_GB2312" pitchFamily="49" charset="-122"/>
              </a:rPr>
              <a:t>n-1</a:t>
            </a:r>
            <a:r>
              <a:rPr lang="zh-CN" altLang="en-US" sz="2200">
                <a:latin typeface="楷体_GB2312" pitchFamily="49" charset="-122"/>
              </a:rPr>
              <a:t>个数组元素中。最后第</a:t>
            </a:r>
            <a:r>
              <a:rPr lang="en-US" altLang="zh-CN" sz="2200">
                <a:latin typeface="楷体_GB2312" pitchFamily="49" charset="-122"/>
              </a:rPr>
              <a:t>n</a:t>
            </a:r>
            <a:r>
              <a:rPr lang="zh-CN" altLang="en-US" sz="2200">
                <a:latin typeface="楷体_GB2312" pitchFamily="49" charset="-122"/>
              </a:rPr>
              <a:t>个元素已是最大数了。</a:t>
            </a:r>
            <a:r>
              <a:rPr lang="zh-CN" altLang="en-US" sz="1800">
                <a:latin typeface="楷体_GB2312" pitchFamily="49" charset="-122"/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en-US" altLang="zh-CN" sz="180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273800" cy="798513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5.4 </a:t>
            </a:r>
            <a:r>
              <a:rPr lang="zh-CN" altLang="en-US" dirty="0">
                <a:latin typeface="隶书" pitchFamily="49" charset="-122"/>
              </a:rPr>
              <a:t>数组应用举例</a:t>
            </a:r>
            <a:r>
              <a:rPr lang="en-US" altLang="zh-CN" dirty="0">
                <a:latin typeface="隶书" pitchFamily="49" charset="-122"/>
              </a:rPr>
              <a:t>-</a:t>
            </a:r>
            <a:r>
              <a:rPr lang="zh-CN" altLang="en-US" dirty="0">
                <a:latin typeface="隶书" pitchFamily="49" charset="-122"/>
              </a:rPr>
              <a:t>排序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280400" cy="47513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改进的选择法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基本思想</a:t>
            </a:r>
            <a:r>
              <a:rPr lang="en-US" altLang="zh-CN" sz="2400">
                <a:latin typeface="楷体_GB2312" pitchFamily="49" charset="-122"/>
              </a:rPr>
              <a:t>: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对于给定的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latin typeface="楷体_GB2312" pitchFamily="49" charset="-122"/>
              </a:rPr>
              <a:t>个数，找到最小数的位置，与第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个数交换</a:t>
            </a:r>
            <a:r>
              <a:rPr lang="zh-CN" altLang="en-US" sz="2400">
                <a:latin typeface="楷体_GB2312" pitchFamily="49" charset="-122"/>
                <a:sym typeface="Wingdings" pitchFamily="2" charset="2"/>
              </a:rPr>
              <a:t></a:t>
            </a:r>
            <a:r>
              <a:rPr lang="zh-CN" altLang="en-US" sz="2400">
                <a:latin typeface="楷体_GB2312" pitchFamily="49" charset="-122"/>
              </a:rPr>
              <a:t>最小数置于第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个位置</a:t>
            </a:r>
            <a:r>
              <a:rPr lang="en-US" altLang="zh-CN" sz="2400">
                <a:solidFill>
                  <a:srgbClr val="990000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rgbClr val="990000"/>
                </a:solidFill>
                <a:latin typeface="楷体_GB2312" pitchFamily="49" charset="-122"/>
              </a:rPr>
              <a:t>每一轮最多只做一次交换</a:t>
            </a:r>
            <a:r>
              <a:rPr lang="en-US" altLang="zh-CN" sz="2400">
                <a:solidFill>
                  <a:srgbClr val="990000"/>
                </a:solidFill>
                <a:latin typeface="楷体_GB2312" pitchFamily="49" charset="-122"/>
              </a:rPr>
              <a:t>)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对于剩下的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个数，重复步骤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，将次小数置于第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latin typeface="楷体_GB2312" pitchFamily="49" charset="-122"/>
              </a:rPr>
              <a:t>个位置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对于剩下的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Courier New"/>
              </a:rPr>
              <a:t>…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zh-CN" altLang="en-US" sz="2400">
                <a:latin typeface="楷体_GB2312" pitchFamily="49" charset="-122"/>
                <a:cs typeface="Times New Roman" pitchFamily="18" charset="0"/>
              </a:rPr>
              <a:t>最后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latin typeface="楷体_GB2312" pitchFamily="49" charset="-122"/>
              </a:rPr>
              <a:t>个数用同样的方法，分别将第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latin typeface="楷体_GB2312" pitchFamily="49" charset="-122"/>
              </a:rPr>
              <a:t>个最小数置于第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latin typeface="楷体_GB2312" pitchFamily="49" charset="-122"/>
              </a:rPr>
              <a:t>位置，第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latin typeface="楷体_GB2312" pitchFamily="49" charset="-122"/>
              </a:rPr>
              <a:t>个最小数置于第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latin typeface="楷体_GB2312" pitchFamily="49" charset="-122"/>
              </a:rPr>
              <a:t>位置，</a:t>
            </a:r>
            <a:r>
              <a:rPr lang="en-US" altLang="zh-CN" sz="2400">
                <a:latin typeface="Courier New"/>
              </a:rPr>
              <a:t>……</a:t>
            </a:r>
            <a:r>
              <a:rPr lang="zh-CN" altLang="en-US" sz="2400">
                <a:latin typeface="楷体_GB2312" pitchFamily="49" charset="-122"/>
              </a:rPr>
              <a:t>，第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个最小数置于第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latin typeface="楷体_GB2312" pitchFamily="49" charset="-122"/>
              </a:rPr>
              <a:t>位置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最后第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个数已是最大数了。 </a:t>
            </a:r>
          </a:p>
          <a:p>
            <a:pPr>
              <a:lnSpc>
                <a:spcPct val="90000"/>
              </a:lnSpc>
            </a:pPr>
            <a:endParaRPr lang="en-US" altLang="zh-CN" sz="2400" b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1840" y="90872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    a[1]    a[2]     a[3]    a[4] 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33        25     67       13       58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4005064"/>
            <a:ext cx="7561263" cy="21224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for(</a:t>
            </a:r>
            <a:r>
              <a:rPr lang="en-US" altLang="zh-CN" sz="2400" b="1" dirty="0" err="1" smtClean="0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=0;i&lt;4;i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++){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p=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for(j=i+1;j&lt;5;j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++)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   if (a[p]&gt;a[j]) p=j;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temp=a[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];a[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]=a[p];a[p]=temp;}</a:t>
            </a:r>
          </a:p>
        </p:txBody>
      </p:sp>
    </p:spTree>
    <p:extLst>
      <p:ext uri="{BB962C8B-B14F-4D97-AF65-F5344CB8AC3E}">
        <p14:creationId xmlns:p14="http://schemas.microsoft.com/office/powerpoint/2010/main" val="388089258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056437" cy="935037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数组应用举例</a:t>
            </a:r>
            <a:r>
              <a:rPr lang="en-US" altLang="zh-CN" dirty="0">
                <a:latin typeface="隶书" pitchFamily="49" charset="-122"/>
              </a:rPr>
              <a:t>-</a:t>
            </a:r>
            <a:r>
              <a:rPr lang="zh-CN" altLang="en-US" dirty="0">
                <a:latin typeface="隶书" pitchFamily="49" charset="-122"/>
              </a:rPr>
              <a:t>排序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747125" cy="273685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对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个待排序的数，要进行</a:t>
            </a:r>
            <a:r>
              <a:rPr lang="en-US" altLang="zh-CN" sz="2400">
                <a:latin typeface="楷体_GB2312" pitchFamily="49" charset="-122"/>
              </a:rPr>
              <a:t>n-1</a:t>
            </a:r>
            <a:r>
              <a:rPr lang="zh-CN" altLang="en-US" sz="2400">
                <a:latin typeface="楷体_GB2312" pitchFamily="49" charset="-122"/>
              </a:rPr>
              <a:t>轮的选择和交换过程</a:t>
            </a:r>
          </a:p>
          <a:p>
            <a:pPr marL="609600" indent="-609600"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那么，在每轮中，如何确定最小数的位置？</a:t>
            </a:r>
          </a:p>
          <a:p>
            <a:pPr marL="609600" indent="-609600"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思路：第</a:t>
            </a:r>
            <a:r>
              <a:rPr lang="en-US" altLang="zh-CN" sz="24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轮最小数的位置</a:t>
            </a:r>
            <a:r>
              <a:rPr lang="en-US" altLang="zh-CN" sz="2400">
                <a:latin typeface="楷体_GB2312" pitchFamily="49" charset="-122"/>
              </a:rPr>
              <a:t>position</a:t>
            </a:r>
            <a:r>
              <a:rPr lang="zh-CN" altLang="en-US" sz="2400">
                <a:latin typeface="楷体_GB2312" pitchFamily="49" charset="-122"/>
              </a:rPr>
              <a:t>的确定</a:t>
            </a:r>
          </a:p>
          <a:p>
            <a:pPr marL="609600" indent="-609600" algn="just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position=i;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对于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i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后面的每个数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a[j]</a:t>
            </a:r>
          </a:p>
          <a:p>
            <a:pPr marL="609600" indent="-609600" algn="just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    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a[position]&gt;a[j],position=j</a:t>
            </a:r>
          </a:p>
          <a:p>
            <a:pPr marL="609600" indent="-609600"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故第</a:t>
            </a:r>
            <a:r>
              <a:rPr lang="en-US" altLang="zh-CN" sz="24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轮的选择和交换过程中，要进行</a:t>
            </a:r>
            <a:r>
              <a:rPr lang="en-US" altLang="zh-CN" sz="2400">
                <a:latin typeface="楷体_GB2312" pitchFamily="49" charset="-122"/>
              </a:rPr>
              <a:t>n-i</a:t>
            </a:r>
            <a:r>
              <a:rPr lang="zh-CN" altLang="en-US" sz="2400">
                <a:latin typeface="楷体_GB2312" pitchFamily="49" charset="-122"/>
              </a:rPr>
              <a:t>次的比较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55650" y="4292600"/>
            <a:ext cx="7561263" cy="21224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for(</a:t>
            </a:r>
            <a:r>
              <a:rPr lang="en-US" altLang="zh-CN" sz="2400" b="1" dirty="0" err="1" smtClean="0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=0;i&lt;n-1;i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++){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p=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smtClean="0">
                <a:latin typeface="Dotum" pitchFamily="34" charset="-127"/>
                <a:ea typeface="Dotum" pitchFamily="34" charset="-127"/>
              </a:rPr>
              <a:t>for(j=i+1;j&lt;</a:t>
            </a:r>
            <a:r>
              <a:rPr lang="en-US" altLang="zh-CN" sz="2400" b="1" dirty="0" err="1" smtClean="0">
                <a:latin typeface="Dotum" pitchFamily="34" charset="-127"/>
                <a:ea typeface="Dotum" pitchFamily="34" charset="-127"/>
              </a:rPr>
              <a:t>n;j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++)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   if (a[p]&gt;a[j]) p=j;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temp=a[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];a[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]=a[p];a[p]=temp;}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273800" cy="798513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5.4 </a:t>
            </a:r>
            <a:r>
              <a:rPr lang="zh-CN" altLang="en-US" dirty="0">
                <a:latin typeface="隶书" pitchFamily="49" charset="-122"/>
              </a:rPr>
              <a:t>数组应用举例</a:t>
            </a:r>
            <a:r>
              <a:rPr lang="en-US" altLang="zh-CN" dirty="0">
                <a:latin typeface="隶书" pitchFamily="49" charset="-122"/>
              </a:rPr>
              <a:t>-</a:t>
            </a:r>
            <a:r>
              <a:rPr lang="zh-CN" altLang="en-US" dirty="0">
                <a:latin typeface="隶书" pitchFamily="49" charset="-122"/>
              </a:rPr>
              <a:t>排序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280400" cy="47513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另一种排序法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冒泡法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基本思想</a:t>
            </a:r>
            <a:r>
              <a:rPr lang="en-US" altLang="zh-CN" sz="2400">
                <a:latin typeface="楷体_GB2312" pitchFamily="49" charset="-122"/>
              </a:rPr>
              <a:t>:</a:t>
            </a:r>
          </a:p>
          <a:p>
            <a:pPr lvl="1"/>
            <a:r>
              <a:rPr lang="zh-CN" altLang="en-US" sz="2400">
                <a:latin typeface="宋体" charset="-122"/>
              </a:rPr>
              <a:t>从数组元素</a:t>
            </a:r>
            <a:r>
              <a:rPr lang="en-US" altLang="zh-CN" sz="2400">
                <a:latin typeface="宋体" charset="-122"/>
              </a:rPr>
              <a:t>a(0)</a:t>
            </a:r>
            <a:r>
              <a:rPr lang="zh-CN" altLang="en-US" sz="2400">
                <a:latin typeface="宋体" charset="-122"/>
              </a:rPr>
              <a:t>到</a:t>
            </a:r>
            <a:r>
              <a:rPr lang="en-US" altLang="zh-CN" sz="2400">
                <a:latin typeface="宋体" charset="-122"/>
              </a:rPr>
              <a:t>a(n-1)</a:t>
            </a:r>
            <a:r>
              <a:rPr lang="zh-CN" altLang="en-US" sz="2400">
                <a:latin typeface="宋体" charset="-122"/>
              </a:rPr>
              <a:t>，将相邻的两个数两两进行比较（共比较</a:t>
            </a:r>
            <a:r>
              <a:rPr lang="en-US" altLang="zh-CN" sz="2400">
                <a:latin typeface="宋体" charset="-122"/>
              </a:rPr>
              <a:t>n-1</a:t>
            </a:r>
            <a:r>
              <a:rPr lang="zh-CN" altLang="en-US" sz="2400">
                <a:latin typeface="宋体" charset="-122"/>
              </a:rPr>
              <a:t>次），若前一个数大于后一个数，则进行对调。一趟操作后，</a:t>
            </a:r>
            <a:r>
              <a:rPr lang="en-US" altLang="zh-CN" sz="2400">
                <a:latin typeface="宋体" charset="-122"/>
              </a:rPr>
              <a:t>a(n-1)</a:t>
            </a:r>
            <a:r>
              <a:rPr lang="zh-CN" altLang="en-US" sz="2400">
                <a:latin typeface="宋体" charset="-122"/>
              </a:rPr>
              <a:t>已为最大数。</a:t>
            </a:r>
          </a:p>
          <a:p>
            <a:pPr lvl="1"/>
            <a:r>
              <a:rPr lang="zh-CN" altLang="en-US" sz="2400">
                <a:latin typeface="宋体" charset="-122"/>
              </a:rPr>
              <a:t>再从数组元素</a:t>
            </a:r>
            <a:r>
              <a:rPr lang="en-US" altLang="zh-CN" sz="2400">
                <a:latin typeface="宋体" charset="-122"/>
              </a:rPr>
              <a:t>a(0)</a:t>
            </a:r>
            <a:r>
              <a:rPr lang="zh-CN" altLang="en-US" sz="2400">
                <a:latin typeface="宋体" charset="-122"/>
              </a:rPr>
              <a:t>到</a:t>
            </a:r>
            <a:r>
              <a:rPr lang="en-US" altLang="zh-CN" sz="2400">
                <a:latin typeface="宋体" charset="-122"/>
              </a:rPr>
              <a:t>a(n-2)</a:t>
            </a:r>
            <a:r>
              <a:rPr lang="zh-CN" altLang="en-US" sz="2400">
                <a:latin typeface="宋体" charset="-122"/>
              </a:rPr>
              <a:t>作同样操作后，结果是</a:t>
            </a:r>
            <a:r>
              <a:rPr lang="en-US" altLang="zh-CN" sz="2400">
                <a:latin typeface="宋体" charset="-122"/>
              </a:rPr>
              <a:t>a(n-2)</a:t>
            </a:r>
            <a:r>
              <a:rPr lang="zh-CN" altLang="en-US" sz="2400">
                <a:latin typeface="宋体" charset="-122"/>
              </a:rPr>
              <a:t>成为次大数。</a:t>
            </a:r>
          </a:p>
          <a:p>
            <a:pPr lvl="1"/>
            <a:r>
              <a:rPr lang="zh-CN" altLang="en-US" sz="2400">
                <a:latin typeface="宋体" charset="-122"/>
              </a:rPr>
              <a:t>重复以上步骤，直至只剩</a:t>
            </a:r>
            <a:r>
              <a:rPr lang="en-US" altLang="zh-CN" sz="2400">
                <a:latin typeface="宋体" charset="-122"/>
              </a:rPr>
              <a:t>a(0)</a:t>
            </a:r>
            <a:r>
              <a:rPr lang="zh-CN" altLang="en-US" sz="2400">
                <a:latin typeface="宋体" charset="-122"/>
              </a:rPr>
              <a:t>和</a:t>
            </a:r>
            <a:r>
              <a:rPr lang="en-US" altLang="zh-CN" sz="2400">
                <a:latin typeface="宋体" charset="-122"/>
              </a:rPr>
              <a:t>a(1)</a:t>
            </a:r>
            <a:r>
              <a:rPr lang="zh-CN" altLang="en-US" sz="2400">
                <a:latin typeface="宋体" charset="-122"/>
              </a:rPr>
              <a:t>作比较</a:t>
            </a:r>
            <a:r>
              <a:rPr lang="en-US" altLang="zh-CN" sz="2400">
                <a:latin typeface="宋体" charset="-122"/>
              </a:rPr>
              <a:t>,</a:t>
            </a:r>
            <a:r>
              <a:rPr lang="zh-CN" altLang="en-US" sz="2400">
                <a:latin typeface="宋体" charset="-122"/>
              </a:rPr>
              <a:t>大的数放在</a:t>
            </a:r>
            <a:r>
              <a:rPr lang="en-US" altLang="zh-CN" sz="2400">
                <a:latin typeface="宋体" charset="-122"/>
              </a:rPr>
              <a:t>a(1),</a:t>
            </a:r>
            <a:r>
              <a:rPr lang="zh-CN" altLang="en-US" sz="2400">
                <a:latin typeface="宋体" charset="-122"/>
              </a:rPr>
              <a:t>剩下的</a:t>
            </a:r>
            <a:r>
              <a:rPr lang="en-US" altLang="zh-CN" sz="2400">
                <a:latin typeface="宋体" charset="-122"/>
              </a:rPr>
              <a:t>a(0)</a:t>
            </a:r>
            <a:r>
              <a:rPr lang="zh-CN" altLang="en-US" sz="2400">
                <a:latin typeface="宋体" charset="-122"/>
              </a:rPr>
              <a:t>自然是最小数了</a:t>
            </a:r>
            <a:r>
              <a:rPr lang="en-US" altLang="zh-CN" sz="2400">
                <a:latin typeface="宋体" charset="-122"/>
              </a:rPr>
              <a:t>.</a:t>
            </a:r>
            <a:r>
              <a:rPr lang="zh-CN" altLang="en-US" sz="2400">
                <a:solidFill>
                  <a:srgbClr val="FFFF00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7569200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数组应用举例</a:t>
            </a:r>
            <a:r>
              <a:rPr lang="en-US" altLang="zh-CN" dirty="0">
                <a:latin typeface="隶书" pitchFamily="49" charset="-122"/>
              </a:rPr>
              <a:t>-</a:t>
            </a:r>
            <a:r>
              <a:rPr lang="zh-CN" altLang="en-US" dirty="0">
                <a:latin typeface="隶书" pitchFamily="49" charset="-122"/>
              </a:rPr>
              <a:t>一维数组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8280400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例补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5-1】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产生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位正整数，按从小到大排序，输入任一正整数，插入到原有数据序列中，保持从小到大次序不变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95288" y="3860800"/>
            <a:ext cx="8353425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例补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5-2】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任意输入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个整数，再输入一个整数，查找该数在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个数中出现的位置和次数。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7640638" cy="863600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>
                <a:latin typeface="隶书" pitchFamily="49" charset="-122"/>
              </a:rPr>
              <a:t>应用</a:t>
            </a:r>
            <a:r>
              <a:rPr lang="zh-CN" altLang="en-US" dirty="0"/>
              <a:t>举例</a:t>
            </a:r>
            <a:r>
              <a:rPr lang="en-US" altLang="zh-CN" dirty="0">
                <a:latin typeface="Times New Roman"/>
              </a:rPr>
              <a:t>—</a:t>
            </a:r>
            <a:r>
              <a:rPr lang="zh-CN" altLang="en-US" dirty="0"/>
              <a:t>二维数组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4392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例补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5-3】</a:t>
            </a:r>
            <a:r>
              <a:rPr lang="zh-CN" altLang="en-US" sz="2400" dirty="0">
                <a:latin typeface="楷体_GB2312" pitchFamily="49" charset="-122"/>
              </a:rPr>
              <a:t>输出杨辉三角型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</a:rPr>
              <a:t>输出</a:t>
            </a:r>
            <a:r>
              <a:rPr lang="en-US" altLang="zh-CN" sz="2400" dirty="0">
                <a:latin typeface="楷体_GB2312" pitchFamily="49" charset="-122"/>
              </a:rPr>
              <a:t>10</a:t>
            </a:r>
            <a:r>
              <a:rPr lang="zh-CN" altLang="en-US" sz="2400" dirty="0">
                <a:latin typeface="楷体_GB2312" pitchFamily="49" charset="-122"/>
              </a:rPr>
              <a:t>行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1 2 1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1 3 3 1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1 4 6 4 1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1 5 10 10 5 1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1 6 15 20 15 6 1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1 7 21 35 35 21 7 1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1 8 28 56 70 56 28 8 1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1 9 36 84 126 126 84 36 9 1</a:t>
            </a:r>
            <a:endParaRPr lang="en-US" altLang="zh-CN" sz="20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例补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5-4】</a:t>
            </a:r>
            <a:r>
              <a:rPr lang="zh-CN" altLang="en-US" sz="2400" dirty="0">
                <a:latin typeface="楷体_GB2312" pitchFamily="49" charset="-122"/>
              </a:rPr>
              <a:t>求一个个位整数构成的</a:t>
            </a:r>
            <a:r>
              <a:rPr lang="en-US" altLang="zh-CN" sz="2400" dirty="0">
                <a:latin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</a:rPr>
              <a:t>行</a:t>
            </a:r>
            <a:r>
              <a:rPr lang="en-US" altLang="zh-CN" sz="2400" dirty="0">
                <a:latin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</a:rPr>
              <a:t>列</a:t>
            </a:r>
            <a:r>
              <a:rPr lang="zh-CN" altLang="en-US" sz="2400" dirty="0" smtClean="0">
                <a:latin typeface="楷体_GB2312" pitchFamily="49" charset="-122"/>
              </a:rPr>
              <a:t>方阵主对角线</a:t>
            </a:r>
            <a:r>
              <a:rPr lang="zh-CN" altLang="en-US" sz="2400" dirty="0">
                <a:latin typeface="楷体_GB2312" pitchFamily="49" charset="-122"/>
              </a:rPr>
              <a:t>上元素之</a:t>
            </a:r>
            <a:r>
              <a:rPr lang="zh-CN" altLang="en-US" sz="2400" dirty="0" smtClean="0">
                <a:latin typeface="楷体_GB2312" pitchFamily="49" charset="-122"/>
              </a:rPr>
              <a:t>积及副对角线上元素之和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924300" y="1844675"/>
            <a:ext cx="4897438" cy="157799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解题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定义一个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行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列的二维数组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a[10][10]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a[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][0]=1;a[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][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]=1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a[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][j]=a[i-1][j-1]+a[i-1][j]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39552" y="5805264"/>
            <a:ext cx="8137525" cy="7810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主对角线元素下标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行号和列号相等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即</a:t>
            </a:r>
            <a:r>
              <a:rPr lang="en-US" altLang="zh-CN" sz="2200" b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=j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副对角线元素下标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行号、列号之和等于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，即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j=4-i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705600" cy="871538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>
                <a:latin typeface="隶书" pitchFamily="49" charset="-122"/>
              </a:rPr>
              <a:t>应用</a:t>
            </a:r>
            <a:r>
              <a:rPr lang="zh-CN" altLang="en-US" dirty="0"/>
              <a:t>举例</a:t>
            </a:r>
            <a:r>
              <a:rPr lang="en-US" altLang="zh-CN" dirty="0"/>
              <a:t>--</a:t>
            </a:r>
            <a:r>
              <a:rPr lang="zh-CN" altLang="en-US" dirty="0"/>
              <a:t>矩阵运算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7993062" cy="489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5-5】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数学中的矩阵在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中用二维数组实现，本例中要进行矩阵的加、乘运算。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/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c[][]={{1,2,3},{4,5,6},{7,8,9}};</a:t>
            </a:r>
          </a:p>
          <a:p>
            <a:pPr marL="342900" indent="-342900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d[][]={{2,2,2},{1,1,1},{3,3,3}};</a:t>
            </a:r>
          </a:p>
          <a:p>
            <a:pPr marL="342900" indent="-342900"/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en-US" altLang="zh-CN" sz="2400" b="1" dirty="0" err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c+d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c*d</a:t>
            </a:r>
            <a:r>
              <a:rPr lang="en-US" altLang="zh-CN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?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</a:t>
            </a:r>
          </a:p>
          <a:p>
            <a:pPr marL="342900" indent="-342900"/>
            <a:r>
              <a:rPr lang="zh-CN" altLang="en-US" sz="2400" b="1" u="sng" dirty="0">
                <a:latin typeface="华文楷体" pitchFamily="2" charset="-122"/>
                <a:ea typeface="华文楷体" pitchFamily="2" charset="-122"/>
              </a:rPr>
              <a:t>矩阵乘法运算</a:t>
            </a:r>
          </a:p>
          <a:p>
            <a:pPr marL="342900" indent="-342900"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用数组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行各个数与数组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列各个数对应相乘后加起来，就是乘法结果中第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列的数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342900" indent="-342900"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用数组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行各个数与数组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列各个数对应相乘后加起来，就是乘法结果中第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列的数；</a:t>
            </a:r>
          </a:p>
          <a:p>
            <a:pPr marL="342900" indent="-342900"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marL="342900" indent="-342900"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用数组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行各个数与数组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列各个数对应相乘后加起来，就是乘法结果中第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行第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列的数；</a:t>
            </a:r>
          </a:p>
          <a:p>
            <a:pPr marL="342900" indent="-342900"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……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005" y="1626081"/>
            <a:ext cx="1728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/>
            </a:pPr>
            <a:r>
              <a:rPr lang="en-US" altLang="zh-CN" dirty="0" smtClean="0"/>
              <a:t>2   3</a:t>
            </a:r>
          </a:p>
          <a:p>
            <a:pPr marL="514350" indent="-514350">
              <a:buAutoNum type="arabicPlain" startAt="4"/>
            </a:pPr>
            <a:r>
              <a:rPr lang="en-US" altLang="zh-CN" dirty="0" smtClean="0"/>
              <a:t>5   6</a:t>
            </a:r>
          </a:p>
          <a:p>
            <a:r>
              <a:rPr lang="en-US" altLang="zh-CN" dirty="0" smtClean="0"/>
              <a:t>7   8   9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66728" y="1636771"/>
            <a:ext cx="1728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2   2   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r>
              <a:rPr lang="en-US" altLang="zh-CN" dirty="0" smtClean="0"/>
              <a:t>1   1   1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   3   3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1663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数组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111062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数组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3013" y="334149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数组</a:t>
            </a:r>
            <a:r>
              <a:rPr lang="en-US" altLang="zh-CN" sz="2400" dirty="0" smtClean="0">
                <a:solidFill>
                  <a:srgbClr val="FF0000"/>
                </a:solidFill>
              </a:rPr>
              <a:t>c*d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7582" y="3933056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 </a:t>
            </a:r>
            <a:r>
              <a:rPr lang="en-US" altLang="zh-CN" dirty="0" smtClean="0"/>
              <a:t>  13   13 </a:t>
            </a:r>
            <a:endParaRPr lang="en-US" altLang="zh-CN" dirty="0"/>
          </a:p>
          <a:p>
            <a:r>
              <a:rPr lang="en-US" altLang="zh-CN" dirty="0"/>
              <a:t>31 </a:t>
            </a:r>
            <a:r>
              <a:rPr lang="en-US" altLang="zh-CN" dirty="0" smtClean="0"/>
              <a:t>  31   31 </a:t>
            </a:r>
            <a:endParaRPr lang="en-US" altLang="zh-CN" dirty="0"/>
          </a:p>
          <a:p>
            <a:r>
              <a:rPr lang="en-US" altLang="zh-CN" dirty="0"/>
              <a:t>49 </a:t>
            </a:r>
            <a:r>
              <a:rPr lang="en-US" altLang="zh-CN" dirty="0" smtClean="0"/>
              <a:t>  49   49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611560" y="1650849"/>
            <a:ext cx="1584176" cy="432048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4922" y="1626081"/>
            <a:ext cx="5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1*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2*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3*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81330" y="1841524"/>
            <a:ext cx="340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+</a:t>
            </a:r>
          </a:p>
          <a:p>
            <a:r>
              <a:rPr lang="en-US" altLang="zh-CN" dirty="0">
                <a:solidFill>
                  <a:srgbClr val="FF3399"/>
                </a:solidFill>
              </a:rPr>
              <a:t>+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44008" y="1636770"/>
            <a:ext cx="5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*4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*5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*6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91502" y="1866873"/>
            <a:ext cx="340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+</a:t>
            </a:r>
          </a:p>
          <a:p>
            <a:r>
              <a:rPr lang="en-US" altLang="zh-CN" dirty="0">
                <a:solidFill>
                  <a:srgbClr val="FF3399"/>
                </a:solidFill>
              </a:rPr>
              <a:t>+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3701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5408612" cy="936625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5.5 </a:t>
            </a:r>
            <a:r>
              <a:rPr lang="zh-CN" altLang="en-US" dirty="0">
                <a:latin typeface="隶书" pitchFamily="49" charset="-122"/>
              </a:rPr>
              <a:t>数组参数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351838" cy="1584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400">
                <a:latin typeface="楷体_GB2312" pitchFamily="49" charset="-122"/>
              </a:rPr>
              <a:t>的过程中，允许参数是数组。在使用数组参数时</a:t>
            </a:r>
            <a:r>
              <a:rPr lang="en-US" altLang="zh-CN" sz="2400">
                <a:latin typeface="楷体_GB2312" pitchFamily="49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latin typeface="宋体" charset="-122"/>
              </a:rPr>
              <a:t>在形式参数表中，数组名后的括号不能省略，括号个数和数组的维数相等。不需给出数组元素的个数</a:t>
            </a:r>
          </a:p>
          <a:p>
            <a:pPr lvl="1">
              <a:lnSpc>
                <a:spcPct val="90000"/>
              </a:lnSpc>
            </a:pPr>
            <a:r>
              <a:rPr lang="zh-CN" altLang="en-US" sz="2200">
                <a:latin typeface="宋体" charset="-122"/>
              </a:rPr>
              <a:t>在实际参数表中，数组名后不需括号</a:t>
            </a:r>
            <a:endParaRPr lang="zh-CN" altLang="en-US" sz="2200">
              <a:solidFill>
                <a:srgbClr val="FFFF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11188" y="2924175"/>
            <a:ext cx="79914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1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class ArrayC4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{           </a:t>
            </a:r>
            <a:r>
              <a:rPr lang="en-US" altLang="zh-CN" sz="20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0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【5-6】</a:t>
            </a:r>
            <a:r>
              <a:rPr lang="zh-CN" altLang="en-US" sz="20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计算数组元素平均值</a:t>
            </a:r>
          </a:p>
          <a:p>
            <a:pPr lvl="1">
              <a:spcBef>
                <a:spcPct val="5000"/>
              </a:spcBef>
            </a:pPr>
            <a:r>
              <a:rPr lang="zh-CN" altLang="en-US" sz="2000" b="1" dirty="0"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public static void main(String[]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args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)  {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c[]={1,2,3,4,5,6,7,8,9};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j;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(" Array c"); 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for (j=0; j&lt;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c.length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; j++)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  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System.out.print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(c[j]+"    "); 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();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(" Array average");  </a:t>
            </a:r>
          </a:p>
          <a:p>
            <a:pPr lvl="2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b="1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( </a:t>
            </a:r>
            <a:r>
              <a:rPr lang="en-US" altLang="zh-CN" sz="2000" b="1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arrayAverage</a:t>
            </a:r>
            <a:r>
              <a:rPr lang="en-US" altLang="zh-CN" sz="2000" b="1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(c</a:t>
            </a:r>
            <a:r>
              <a:rPr lang="en-US" altLang="zh-CN" sz="20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));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0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调用数组</a:t>
            </a:r>
          </a:p>
          <a:p>
            <a:pPr lvl="1">
              <a:spcBef>
                <a:spcPct val="5000"/>
              </a:spcBef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</a:rPr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6273800" cy="1008063"/>
          </a:xfrm>
        </p:spPr>
        <p:txBody>
          <a:bodyPr/>
          <a:lstStyle/>
          <a:p>
            <a:r>
              <a:rPr lang="en-US" altLang="zh-CN" dirty="0"/>
              <a:t>For Example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一组</a:t>
            </a:r>
            <a:r>
              <a:rPr lang="en-US" altLang="zh-CN" sz="2400"/>
              <a:t>n</a:t>
            </a:r>
            <a:r>
              <a:rPr lang="zh-CN" altLang="en-US" sz="2400"/>
              <a:t>个学生的成绩数据处理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输入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输出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排序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求最大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求平均值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判断不及格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统计分数段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……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给每一个学生的成绩数据设定一个变量？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NO!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6192837" cy="649288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5.5 </a:t>
            </a:r>
            <a:r>
              <a:rPr lang="zh-CN" altLang="en-US" dirty="0">
                <a:latin typeface="隶书" pitchFamily="49" charset="-122"/>
              </a:rPr>
              <a:t>数组参数</a:t>
            </a:r>
            <a:r>
              <a:rPr lang="en-US" altLang="zh-CN" dirty="0">
                <a:latin typeface="隶书" pitchFamily="49" charset="-122"/>
              </a:rPr>
              <a:t>-</a:t>
            </a:r>
            <a:r>
              <a:rPr lang="en-US" altLang="zh-CN" sz="4000" dirty="0">
                <a:latin typeface="隶书" pitchFamily="49" charset="-122"/>
              </a:rPr>
              <a:t>DEMO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68760"/>
            <a:ext cx="8675687" cy="3959225"/>
          </a:xfrm>
          <a:noFill/>
        </p:spPr>
        <p:txBody>
          <a:bodyPr/>
          <a:lstStyle/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  <a:cs typeface="Courier New" pitchFamily="49" charset="0"/>
              </a:rPr>
              <a:t>// 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  <a:cs typeface="Courier New" pitchFamily="49" charset="0"/>
              </a:rPr>
              <a:t>通过</a:t>
            </a:r>
            <a:r>
              <a:rPr lang="zh-CN" altLang="en-US" sz="2000" dirty="0">
                <a:solidFill>
                  <a:srgbClr val="800000"/>
                </a:solidFill>
                <a:latin typeface="Arial"/>
                <a:cs typeface="Courier New" pitchFamily="49" charset="0"/>
              </a:rPr>
              <a:t>“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  <a:cs typeface="Courier New" pitchFamily="49" charset="0"/>
              </a:rPr>
              <a:t>方法</a:t>
            </a:r>
            <a:r>
              <a:rPr lang="zh-CN" altLang="en-US" sz="2000" dirty="0">
                <a:solidFill>
                  <a:srgbClr val="800000"/>
                </a:solidFill>
                <a:latin typeface="Arial"/>
                <a:cs typeface="Courier New" pitchFamily="49" charset="0"/>
              </a:rPr>
              <a:t>”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  <a:cs typeface="Courier New" pitchFamily="49" charset="0"/>
              </a:rPr>
              <a:t>计算数组元素的平均值，数组名作为形式参数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static float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arrayAverage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int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d[])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{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 float average=0 ;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 for(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int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=0;i&lt;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d.length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;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++)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    average=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average+d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[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];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 average=average/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  <a:cs typeface="Courier New" pitchFamily="49" charset="0"/>
              </a:rPr>
              <a:t>d.length</a:t>
            </a: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;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 return average;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  }</a:t>
            </a:r>
          </a:p>
          <a:p>
            <a:pPr algn="just"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}</a:t>
            </a:r>
          </a:p>
        </p:txBody>
      </p:sp>
      <p:sp>
        <p:nvSpPr>
          <p:cNvPr id="19460" name="Rectangle 4"/>
          <p:cNvSpPr>
            <a:spLocks noRot="1" noChangeArrowheads="1"/>
          </p:cNvSpPr>
          <p:nvPr/>
        </p:nvSpPr>
        <p:spPr bwMode="auto">
          <a:xfrm>
            <a:off x="4284663" y="2420938"/>
            <a:ext cx="4391025" cy="19526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程序运行结果如下：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Array c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1    2    3    4    5    6    7    8    9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Array average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Dotum" pitchFamily="34" charset="-127"/>
                <a:ea typeface="Dotum" pitchFamily="34" charset="-127"/>
                <a:cs typeface="Courier New" pitchFamily="49" charset="0"/>
              </a:rPr>
              <a:t>5.0</a:t>
            </a:r>
            <a:endParaRPr lang="en-US" altLang="zh-CN" sz="20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9462" name="Rectangle 6"/>
          <p:cNvSpPr>
            <a:spLocks noRot="1" noChangeArrowheads="1"/>
          </p:cNvSpPr>
          <p:nvPr/>
        </p:nvSpPr>
        <p:spPr bwMode="auto">
          <a:xfrm>
            <a:off x="250825" y="4982712"/>
            <a:ext cx="8540750" cy="1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006600"/>
              </a:buClr>
              <a:buSzPct val="85000"/>
              <a:buFont typeface="Wingdings" pitchFamily="2" charset="2"/>
              <a:buChar char=""/>
            </a:pP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数组是引用数据类型，引用型变量中存放的是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地址</a:t>
            </a:r>
            <a:endParaRPr lang="en-US" altLang="zh-CN" sz="22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数组名</a:t>
            </a:r>
            <a:r>
              <a:rPr lang="zh-CN" altLang="en-US" sz="2200" b="1" dirty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做实际参数时，传递的是地址，而不是值 </a:t>
            </a:r>
            <a:r>
              <a:rPr lang="zh-CN" altLang="en-US" sz="2200" b="1" dirty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  <a:sym typeface="Wingdings" pitchFamily="2" charset="2"/>
              </a:rPr>
              <a:t> </a:t>
            </a:r>
            <a:r>
              <a:rPr lang="zh-CN" altLang="en-US" sz="2200" b="1" dirty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即形式参数和实际</a:t>
            </a:r>
            <a:r>
              <a:rPr lang="zh-CN" altLang="en-US" sz="22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参数指向相同</a:t>
            </a:r>
            <a:r>
              <a:rPr lang="zh-CN" altLang="en-US" sz="2200" b="1" dirty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的存储单元。</a:t>
            </a:r>
          </a:p>
          <a:p>
            <a:pPr marL="800100" lvl="1" indent="-34290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形式参数值的改变将导致实际参数的值随之改变</a:t>
            </a:r>
            <a:endParaRPr lang="zh-CN" altLang="en-US" b="1" dirty="0">
              <a:solidFill>
                <a:srgbClr val="CC66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6192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5.5 </a:t>
            </a:r>
            <a:r>
              <a:rPr lang="zh-CN" altLang="en-US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数组参数</a:t>
            </a:r>
            <a:r>
              <a:rPr lang="en-US" altLang="zh-CN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4000">
                <a:solidFill>
                  <a:srgbClr val="5B361D"/>
                </a:solidFill>
              </a:rPr>
              <a:t>DEMO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8313" y="1268413"/>
            <a:ext cx="8351837" cy="520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5-7</a:t>
            </a:r>
            <a:r>
              <a:rPr lang="en-US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展示数组参数传递地址的特性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class ArrayC6  {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public static void main(String[]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args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){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c[][]={{1,2,3,4,5},{6,7,8,9,10}};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, j;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(“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调用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arrayMultiply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之前的数组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");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for (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=0;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&lt;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c.length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;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++){ 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  for(j=0; j&lt;c[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].length; j++)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    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System.out.print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(c[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][j]+"    "); 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  </a:t>
            </a:r>
            <a:r>
              <a:rPr lang="en-US" altLang="zh-CN" sz="2400" b="1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 }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400" b="1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arrayMultiply</a:t>
            </a:r>
            <a:r>
              <a:rPr lang="en-US" altLang="zh-CN" sz="2400" b="1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(c);</a:t>
            </a:r>
            <a:r>
              <a:rPr lang="en-US" altLang="zh-CN" sz="2400" b="1" dirty="0"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0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0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调用数组</a:t>
            </a:r>
            <a:r>
              <a:rPr lang="zh-CN" altLang="en-US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  <a:noFill/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FAFCFC"/>
                </a:solidFill>
                <a:latin typeface="Courier New" pitchFamily="49" charset="0"/>
              </a:rPr>
              <a:t>   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(“</a:t>
            </a:r>
            <a:r>
              <a:rPr lang="zh-CN" altLang="en-US" sz="2000" dirty="0">
                <a:latin typeface="Dotum" pitchFamily="34" charset="-127"/>
                <a:ea typeface="Dotum" pitchFamily="34" charset="-127"/>
              </a:rPr>
              <a:t>调用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arrayMultiply</a:t>
            </a:r>
            <a:r>
              <a:rPr lang="zh-CN" altLang="en-US" sz="2000" dirty="0">
                <a:latin typeface="Dotum" pitchFamily="34" charset="-127"/>
                <a:ea typeface="Dotum" pitchFamily="34" charset="-127"/>
              </a:rPr>
              <a:t>之后的数组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");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     for (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=0;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&lt;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c.length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;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++) {                  </a:t>
            </a:r>
            <a:r>
              <a:rPr lang="en-US" altLang="zh-CN" sz="2000" dirty="0">
                <a:solidFill>
                  <a:srgbClr val="800000"/>
                </a:solidFill>
                <a:latin typeface="Dotum" pitchFamily="34" charset="-127"/>
                <a:ea typeface="Dotum" pitchFamily="34" charset="-127"/>
              </a:rPr>
              <a:t>// What Do? 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     for(j=0; j&lt;c[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].length; j++)               			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System.out.print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(c[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][j]+"    "); 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altLang="zh-CN" sz="2000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();}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latin typeface="Dotum" pitchFamily="34" charset="-127"/>
                <a:ea typeface="Dotum" pitchFamily="34" charset="-127"/>
              </a:rPr>
              <a:t>    }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static void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arrayMultiply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(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d[][]) {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k,l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(" In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arrayMultiply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");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for (k=0; k&lt;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d.length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; k++){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   for(l=0; l&lt;d[k].length; l++){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      d[k][l]=2*d[k][l];     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     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System.out.print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(d[k][l]+"    ");  }</a:t>
            </a:r>
          </a:p>
          <a:p>
            <a:pPr>
              <a:buNone/>
            </a:pP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            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();   }</a:t>
            </a:r>
          </a:p>
          <a:p>
            <a:pPr>
              <a:buNone/>
            </a:pPr>
            <a:r>
              <a:rPr lang="zh-CN" altLang="en-US" sz="2000" dirty="0" smtClean="0">
                <a:latin typeface="Dotum" pitchFamily="34" charset="-127"/>
                <a:ea typeface="Dotum" pitchFamily="34" charset="-127"/>
              </a:rPr>
              <a:t>         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}  // </a:t>
            </a:r>
            <a:r>
              <a:rPr lang="zh-CN" altLang="en-US" sz="2000" dirty="0" smtClean="0">
                <a:latin typeface="Dotum" pitchFamily="34" charset="-127"/>
                <a:ea typeface="Dotum" pitchFamily="34" charset="-127"/>
              </a:rPr>
              <a:t>方法</a:t>
            </a:r>
            <a:r>
              <a:rPr lang="en-US" altLang="zh-CN" sz="2000" dirty="0" err="1" smtClean="0">
                <a:latin typeface="Dotum" pitchFamily="34" charset="-127"/>
                <a:ea typeface="Dotum" pitchFamily="34" charset="-127"/>
              </a:rPr>
              <a:t>arrayMultiply</a:t>
            </a:r>
            <a:r>
              <a:rPr lang="zh-CN" altLang="en-US" sz="2000" dirty="0" smtClean="0">
                <a:latin typeface="Dotum" pitchFamily="34" charset="-127"/>
                <a:ea typeface="Dotum" pitchFamily="34" charset="-127"/>
              </a:rPr>
              <a:t>结束</a:t>
            </a:r>
          </a:p>
          <a:p>
            <a:pPr>
              <a:buNone/>
            </a:pPr>
            <a:r>
              <a:rPr lang="zh-CN" altLang="en-US" sz="2000" dirty="0" smtClean="0">
                <a:latin typeface="Dotum" pitchFamily="34" charset="-127"/>
                <a:ea typeface="Dotum" pitchFamily="34" charset="-127"/>
              </a:rPr>
              <a:t>       </a:t>
            </a:r>
            <a:r>
              <a:rPr lang="en-US" altLang="zh-CN" sz="2000" dirty="0" smtClean="0">
                <a:latin typeface="Dotum" pitchFamily="34" charset="-127"/>
                <a:ea typeface="Dotum" pitchFamily="34" charset="-127"/>
              </a:rPr>
              <a:t>} // </a:t>
            </a:r>
            <a:r>
              <a:rPr lang="zh-CN" altLang="en-US" sz="2000" dirty="0" smtClean="0">
                <a:latin typeface="Dotum" pitchFamily="34" charset="-127"/>
                <a:ea typeface="Dotum" pitchFamily="34" charset="-127"/>
              </a:rPr>
              <a:t>程序结束</a:t>
            </a:r>
            <a:endParaRPr lang="zh-CN" altLang="en-US" sz="20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21508" name="Rectangle 4"/>
          <p:cNvSpPr>
            <a:spLocks noRot="1" noChangeArrowheads="1"/>
          </p:cNvSpPr>
          <p:nvPr/>
        </p:nvSpPr>
        <p:spPr bwMode="auto">
          <a:xfrm>
            <a:off x="5508625" y="1557338"/>
            <a:ext cx="3240088" cy="39592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调用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arrayMultiply</a:t>
            </a: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前的数组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1    2    3    4    5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6    7    8    9    10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2000" b="1">
              <a:ea typeface="楷体_GB2312" pitchFamily="49" charset="-122"/>
              <a:cs typeface="Courier New" pitchFamily="49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In arrayMultiply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2      4     6     8    10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12    14    16    18    20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2000" b="1">
              <a:ea typeface="楷体_GB2312" pitchFamily="49" charset="-122"/>
              <a:cs typeface="Courier New" pitchFamily="49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调用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arrayMultiply</a:t>
            </a: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  <a:cs typeface="Courier New" pitchFamily="49" charset="0"/>
              </a:rPr>
              <a:t>后的数组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2      4     6     8    10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ea typeface="楷体_GB2312" pitchFamily="49" charset="-122"/>
                <a:cs typeface="Courier New" pitchFamily="49" charset="0"/>
              </a:rPr>
              <a:t>12    14    16    18    20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2000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68413"/>
            <a:ext cx="8316912" cy="5329237"/>
          </a:xfrm>
          <a:solidFill>
            <a:srgbClr val="FAFCFC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【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例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5-8</a:t>
            </a:r>
            <a:r>
              <a:rPr lang="en-US" altLang="en-US" sz="2400">
                <a:solidFill>
                  <a:schemeClr val="hlink"/>
                </a:solidFill>
              </a:rPr>
              <a:t>】</a:t>
            </a:r>
            <a:r>
              <a:rPr lang="zh-CN" altLang="en-US" sz="2400">
                <a:latin typeface="楷体_GB2312" pitchFamily="49" charset="-122"/>
              </a:rPr>
              <a:t>展示数组元素参数传递值的特性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class ArrayC7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public static void main(String[] args)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int c[]={1,10,100,1000};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int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System.out.println(“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数组在调用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elementMultiply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前</a:t>
            </a: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for (j=0; j&lt;c.length;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     System.out.print(c[j]+"    ");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System.out.println();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elementMultiply(c[2]);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System.out.println(“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数组在调用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</a:rPr>
              <a:t>elementMultiply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后</a:t>
            </a: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");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6192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5.5 </a:t>
            </a:r>
            <a:r>
              <a:rPr lang="zh-CN" altLang="en-US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数组参数</a:t>
            </a:r>
            <a:r>
              <a:rPr lang="en-US" altLang="zh-CN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4000">
                <a:solidFill>
                  <a:srgbClr val="5B361D"/>
                </a:solidFill>
              </a:rPr>
              <a:t>DEMO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620713"/>
            <a:ext cx="8459787" cy="5949950"/>
          </a:xfrm>
          <a:solidFill>
            <a:srgbClr val="FAFCFC"/>
          </a:solidFill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for (j=0; j&lt;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c.length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j++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System.out.print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(c[j]+"    ");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}    </a:t>
            </a: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</a:rPr>
              <a:t>// main 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</a:rPr>
              <a:t>方法结束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800000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static void 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elementMultiply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d) {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d=2*d;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("d="+d);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}  </a:t>
            </a: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</a:rPr>
              <a:t>// </a:t>
            </a:r>
            <a:r>
              <a:rPr lang="en-US" altLang="zh-CN" sz="2000" dirty="0" err="1">
                <a:solidFill>
                  <a:srgbClr val="800000"/>
                </a:solidFill>
                <a:latin typeface="楷体_GB2312" pitchFamily="49" charset="-122"/>
              </a:rPr>
              <a:t>elementMultiply</a:t>
            </a: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</a:rPr>
              <a:t>方法结束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} </a:t>
            </a: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</a:rPr>
              <a:t>程序结束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376448"/>
            <a:ext cx="8208912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注意：数组元素传递给整型形参变量，整型变量存放的是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zh-CN" altLang="en-US" sz="2400" b="1" i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765175"/>
            <a:ext cx="5541962" cy="2952750"/>
          </a:xfrm>
          <a:noFill/>
          <a:ln w="19050">
            <a:solidFill>
              <a:schemeClr val="hlink"/>
            </a:solidFill>
          </a:ln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该程序的运行结果如下：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200"/>
              <a:t>数组在调用</a:t>
            </a:r>
            <a:r>
              <a:rPr lang="en-US" altLang="zh-CN" sz="2200"/>
              <a:t>elementMultiply</a:t>
            </a:r>
            <a:r>
              <a:rPr lang="zh-CN" altLang="en-US" sz="2200"/>
              <a:t>前</a:t>
            </a:r>
            <a:endParaRPr lang="zh-CN" altLang="en-US" sz="2200"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200">
                <a:cs typeface="Courier New" pitchFamily="49" charset="0"/>
              </a:rPr>
              <a:t>1    10    100    1000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200">
                <a:cs typeface="Courier New" pitchFamily="49" charset="0"/>
              </a:rPr>
              <a:t>d=200  //</a:t>
            </a:r>
            <a:r>
              <a:rPr lang="zh-CN" altLang="en-US" sz="2200">
                <a:cs typeface="Courier New" pitchFamily="49" charset="0"/>
              </a:rPr>
              <a:t>在</a:t>
            </a:r>
            <a:r>
              <a:rPr lang="en-US" altLang="zh-CN" sz="2200"/>
              <a:t>elementMultiply</a:t>
            </a:r>
            <a:r>
              <a:rPr lang="zh-CN" altLang="en-US" sz="2200"/>
              <a:t>中的输出</a:t>
            </a:r>
            <a:endParaRPr lang="zh-CN" altLang="en-US" sz="2200"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200"/>
              <a:t>数组在调用</a:t>
            </a:r>
            <a:r>
              <a:rPr lang="en-US" altLang="zh-CN" sz="2200"/>
              <a:t>elementMultiply</a:t>
            </a:r>
            <a:r>
              <a:rPr lang="zh-CN" altLang="en-US" sz="2200"/>
              <a:t>后</a:t>
            </a:r>
            <a:endParaRPr lang="zh-CN" altLang="en-US" sz="2200"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200">
                <a:cs typeface="Courier New" pitchFamily="49" charset="0"/>
              </a:rPr>
              <a:t>1    10    100    1000</a:t>
            </a:r>
            <a:endParaRPr lang="en-US" altLang="zh-CN" sz="220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9750" y="4149725"/>
            <a:ext cx="7993063" cy="9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sng" dirty="0">
                <a:latin typeface="华文楷体" pitchFamily="2" charset="-122"/>
                <a:ea typeface="华文楷体" pitchFamily="2" charset="-122"/>
              </a:rPr>
              <a:t>数组做方法的参数时传递的是地址</a:t>
            </a:r>
            <a:r>
              <a:rPr lang="en-US" altLang="zh-CN" b="1" u="sng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u="sng" dirty="0">
                <a:latin typeface="华文楷体" pitchFamily="2" charset="-122"/>
                <a:ea typeface="华文楷体" pitchFamily="2" charset="-122"/>
              </a:rPr>
              <a:t>但数组元素做参数时传递的是值。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字符数组与字符串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字符数组指数组的元素是字符类型的数据。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要表</a:t>
            </a:r>
            <a:r>
              <a:rPr lang="zh-CN" altLang="en-US" sz="2400">
                <a:latin typeface="Arial"/>
              </a:rPr>
              <a:t>“</a:t>
            </a:r>
            <a:r>
              <a:rPr lang="en-US" altLang="zh-CN" sz="2400">
                <a:latin typeface="楷体_GB2312" pitchFamily="49" charset="-122"/>
              </a:rPr>
              <a:t>China</a:t>
            </a:r>
            <a:r>
              <a:rPr lang="en-US" altLang="zh-CN" sz="2400">
                <a:latin typeface="Arial"/>
              </a:rPr>
              <a:t>”</a:t>
            </a:r>
            <a:r>
              <a:rPr lang="zh-CN" altLang="en-US" sz="2400">
                <a:latin typeface="楷体_GB2312" pitchFamily="49" charset="-122"/>
              </a:rPr>
              <a:t>，可以使用如下的字符数组：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cs typeface="Courier New" pitchFamily="49" charset="0"/>
              </a:rPr>
              <a:t>char[ ] country={'C','h','i','n','a'};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cs typeface="Courier New" pitchFamily="49" charset="0"/>
              </a:rPr>
              <a:t>       System.out.println(country);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cs typeface="Courier New" pitchFamily="49" charset="0"/>
              </a:rPr>
              <a:t>输出</a:t>
            </a:r>
            <a:r>
              <a:rPr lang="zh-CN" altLang="en-US" sz="2000">
                <a:solidFill>
                  <a:srgbClr val="99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cs typeface="Courier New" pitchFamily="49" charset="0"/>
              </a:rPr>
              <a:t>Chian</a:t>
            </a:r>
            <a:r>
              <a:rPr lang="en-US" altLang="zh-CN" sz="2000">
                <a:solidFill>
                  <a:srgbClr val="990000"/>
                </a:solidFill>
                <a:latin typeface="Arial"/>
                <a:cs typeface="Courier New" pitchFamily="49" charset="0"/>
              </a:rPr>
              <a:t>”</a:t>
            </a:r>
            <a:endParaRPr lang="en-US" altLang="zh-CN" sz="2000">
              <a:solidFill>
                <a:srgbClr val="990000"/>
              </a:solidFill>
              <a:latin typeface="楷体_GB2312" pitchFamily="49" charset="-122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</a:rPr>
              <a:t>要表示长度为</a:t>
            </a:r>
            <a:r>
              <a:rPr lang="en-US" altLang="zh-CN" sz="2400">
                <a:latin typeface="楷体_GB2312" pitchFamily="49" charset="-122"/>
              </a:rPr>
              <a:t>50</a:t>
            </a:r>
            <a:r>
              <a:rPr lang="zh-CN" altLang="en-US" sz="2400">
                <a:latin typeface="楷体_GB2312" pitchFamily="49" charset="-122"/>
              </a:rPr>
              <a:t>的字符串，可以使用如下的字符数组：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cs typeface="Courier New" pitchFamily="49" charset="0"/>
              </a:rPr>
              <a:t>char[ ]  title= new char[50];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楷体_GB2312" pitchFamily="49" charset="-122"/>
                <a:cs typeface="Courier New" pitchFamily="49" charset="0"/>
              </a:rPr>
              <a:t>用字符数组表示</a:t>
            </a:r>
            <a:r>
              <a:rPr lang="zh-CN" altLang="en-US" sz="2400">
                <a:latin typeface="楷体_GB2312" pitchFamily="49" charset="-122"/>
              </a:rPr>
              <a:t>字符串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使用不方便</a:t>
            </a:r>
            <a:r>
              <a:rPr lang="en-US" altLang="zh-CN" sz="2400">
                <a:latin typeface="楷体_GB2312" pitchFamily="49" charset="-122"/>
              </a:rPr>
              <a:t>,Java</a:t>
            </a:r>
            <a:r>
              <a:rPr lang="zh-CN" altLang="en-US" sz="2400">
                <a:latin typeface="楷体_GB2312" pitchFamily="49" charset="-122"/>
              </a:rPr>
              <a:t>提供</a:t>
            </a:r>
            <a:r>
              <a:rPr lang="en-US" altLang="zh-CN" sz="2400">
                <a:latin typeface="楷体_GB2312" pitchFamily="49" charset="-122"/>
              </a:rPr>
              <a:t>String</a:t>
            </a:r>
            <a:r>
              <a:rPr lang="zh-CN" altLang="en-US" sz="2400">
                <a:latin typeface="楷体_GB2312" pitchFamily="49" charset="-122"/>
              </a:rPr>
              <a:t>类</a:t>
            </a:r>
          </a:p>
        </p:txBody>
      </p:sp>
      <p:sp>
        <p:nvSpPr>
          <p:cNvPr id="11878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813"/>
            <a:ext cx="4032250" cy="936625"/>
          </a:xfrm>
          <a:noFill/>
          <a:ln/>
        </p:spPr>
        <p:txBody>
          <a:bodyPr/>
          <a:lstStyle/>
          <a:p>
            <a:r>
              <a:rPr lang="en-US" altLang="zh-CN"/>
              <a:t>5.6  </a:t>
            </a:r>
            <a:r>
              <a:rPr lang="zh-CN" altLang="en-US"/>
              <a:t>字符串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35342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</a:rPr>
              <a:t>字符串变量的声明和初始化：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String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变量名；</a:t>
            </a:r>
            <a:r>
              <a:rPr lang="zh-CN" altLang="en-US" sz="2400" dirty="0">
                <a:latin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3300"/>
                </a:solidFill>
                <a:latin typeface="楷体_GB2312" pitchFamily="49" charset="-122"/>
              </a:rPr>
              <a:t>先申明再初始化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变量名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=new String();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或                   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3300"/>
                </a:solidFill>
                <a:latin typeface="楷体_GB2312" pitchFamily="49" charset="-122"/>
              </a:rPr>
              <a:t>申明的同时初始化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String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字符串变量 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= new String();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例如：</a:t>
            </a: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</a:rPr>
              <a:t>String s=new String();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</a:rPr>
              <a:t>字符串赋值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楷体_GB2312" pitchFamily="49" charset="-122"/>
              </a:rPr>
              <a:t>可以为字符串变量赋一个字符串常量，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楷体_GB2312" pitchFamily="49" charset="-122"/>
              </a:rPr>
              <a:t>也可以将一个字符串变量或表达式的值赋给字符串变量。</a:t>
            </a:r>
            <a:r>
              <a:rPr lang="zh-CN" altLang="en-US" sz="2000" dirty="0">
                <a:latin typeface="楷体_GB2312" pitchFamily="49" charset="-122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</a:rPr>
              <a:t>s1="Chinese people";</a:t>
            </a:r>
          </a:p>
          <a:p>
            <a:pPr lvl="1" algn="just">
              <a:lnSpc>
                <a:spcPct val="8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</a:rPr>
              <a:t>s2=s1;             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// s2</a:t>
            </a:r>
            <a:r>
              <a:rPr lang="zh-CN" altLang="en-US" sz="2000" dirty="0">
                <a:solidFill>
                  <a:srgbClr val="003300"/>
                </a:solidFill>
                <a:latin typeface="楷体_GB2312" pitchFamily="49" charset="-122"/>
              </a:rPr>
              <a:t>的值为</a:t>
            </a:r>
            <a:r>
              <a:rPr lang="zh-CN" altLang="en-US" sz="2000" dirty="0">
                <a:solidFill>
                  <a:srgbClr val="003300"/>
                </a:solidFill>
                <a:latin typeface="Arial"/>
              </a:rPr>
              <a:t>“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Chinese people</a:t>
            </a:r>
            <a:r>
              <a:rPr lang="en-US" altLang="zh-CN" sz="2000" dirty="0">
                <a:solidFill>
                  <a:srgbClr val="003300"/>
                </a:solidFill>
                <a:latin typeface="Arial"/>
              </a:rPr>
              <a:t>”</a:t>
            </a:r>
            <a:endParaRPr lang="en-US" altLang="zh-CN" sz="2000" dirty="0">
              <a:solidFill>
                <a:srgbClr val="003300"/>
              </a:solidFill>
              <a:latin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</a:rPr>
              <a:t>s3="a lot of"+s2;  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// s3</a:t>
            </a:r>
            <a:r>
              <a:rPr lang="zh-CN" altLang="en-US" sz="2000" dirty="0">
                <a:solidFill>
                  <a:srgbClr val="003300"/>
                </a:solidFill>
                <a:latin typeface="楷体_GB2312" pitchFamily="49" charset="-122"/>
              </a:rPr>
              <a:t>的值为</a:t>
            </a:r>
            <a:r>
              <a:rPr lang="zh-CN" altLang="en-US" sz="2000" dirty="0">
                <a:solidFill>
                  <a:srgbClr val="003300"/>
                </a:solidFill>
                <a:latin typeface="Arial"/>
              </a:rPr>
              <a:t>“</a:t>
            </a:r>
            <a:r>
              <a:rPr lang="en-US" altLang="zh-CN" sz="2000" dirty="0">
                <a:solidFill>
                  <a:srgbClr val="003300"/>
                </a:solidFill>
                <a:latin typeface="楷体_GB2312" pitchFamily="49" charset="-122"/>
              </a:rPr>
              <a:t>a lot of Chinese people</a:t>
            </a:r>
            <a:r>
              <a:rPr lang="en-US" altLang="zh-CN" sz="2000" dirty="0">
                <a:solidFill>
                  <a:srgbClr val="003300"/>
                </a:solidFill>
                <a:latin typeface="Arial"/>
              </a:rPr>
              <a:t>”</a:t>
            </a:r>
            <a:endParaRPr lang="en-US" altLang="zh-CN" sz="2000" dirty="0">
              <a:solidFill>
                <a:srgbClr val="003300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运算符</a:t>
            </a:r>
            <a:r>
              <a:rPr lang="zh-CN" altLang="en-US" sz="2200" dirty="0">
                <a:solidFill>
                  <a:schemeClr val="hlink"/>
                </a:solidFill>
                <a:latin typeface="Arial"/>
              </a:rPr>
              <a:t>“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</a:rPr>
              <a:t>+</a:t>
            </a:r>
            <a:r>
              <a:rPr lang="en-US" altLang="zh-CN" sz="2200" dirty="0">
                <a:solidFill>
                  <a:schemeClr val="hlink"/>
                </a:solidFill>
                <a:latin typeface="Arial"/>
              </a:rPr>
              <a:t>”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的作用</a:t>
            </a:r>
            <a:r>
              <a:rPr lang="zh-CN" altLang="en-US" sz="2200" dirty="0">
                <a:latin typeface="楷体_GB2312" pitchFamily="49" charset="-122"/>
              </a:rPr>
              <a:t>是将前后的两个字符串连接起来</a:t>
            </a:r>
          </a:p>
        </p:txBody>
      </p:sp>
      <p:sp>
        <p:nvSpPr>
          <p:cNvPr id="5837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813"/>
            <a:ext cx="4032250" cy="936625"/>
          </a:xfrm>
          <a:noFill/>
          <a:ln/>
        </p:spPr>
        <p:txBody>
          <a:bodyPr/>
          <a:lstStyle/>
          <a:p>
            <a:r>
              <a:rPr lang="zh-CN" altLang="en-US" dirty="0"/>
              <a:t>字符串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4"/>
            <a:ext cx="8540750" cy="51124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声</a:t>
            </a:r>
            <a:r>
              <a:rPr lang="zh-CN" altLang="en-US" sz="2800" dirty="0" smtClean="0"/>
              <a:t>明的同时直接赋初值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String s1="Chinese people";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zh-CN" altLang="en-US" sz="2400" dirty="0">
                <a:latin typeface="Courier New" pitchFamily="49" charset="0"/>
              </a:rPr>
              <a:t>或</a:t>
            </a:r>
            <a:r>
              <a:rPr lang="en-US" altLang="zh-CN" sz="2400" dirty="0">
                <a:latin typeface="Courier New" pitchFamily="49" charset="0"/>
              </a:rPr>
              <a:t>: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 String s1=””;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 s1="Chinese people";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字符串的输出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</a:rPr>
              <a:t>字符串可以通过</a:t>
            </a:r>
            <a:r>
              <a:rPr lang="en-US" altLang="zh-CN" sz="2400" dirty="0" err="1">
                <a:latin typeface="楷体_GB2312" pitchFamily="49" charset="-122"/>
              </a:rPr>
              <a:t>println</a:t>
            </a:r>
            <a:r>
              <a:rPr lang="en-US" altLang="zh-CN" sz="2400" dirty="0">
                <a:latin typeface="楷体_GB2312" pitchFamily="49" charset="-122"/>
              </a:rPr>
              <a:t>()</a:t>
            </a:r>
            <a:r>
              <a:rPr lang="zh-CN" altLang="en-US" sz="2400" dirty="0">
                <a:latin typeface="楷体_GB2312" pitchFamily="49" charset="-122"/>
              </a:rPr>
              <a:t>或</a:t>
            </a:r>
            <a:r>
              <a:rPr lang="en-US" altLang="zh-CN" sz="2400" dirty="0">
                <a:latin typeface="楷体_GB2312" pitchFamily="49" charset="-122"/>
              </a:rPr>
              <a:t>print()</a:t>
            </a:r>
            <a:r>
              <a:rPr lang="zh-CN" altLang="en-US" sz="2400" dirty="0">
                <a:latin typeface="楷体_GB2312" pitchFamily="49" charset="-122"/>
              </a:rPr>
              <a:t>语句输出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例如，以下语句序列为字符串变量</a:t>
            </a:r>
            <a:r>
              <a:rPr lang="en-US" altLang="zh-CN" sz="2400" dirty="0">
                <a:latin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</a:rPr>
              <a:t>赋值并输出其值：</a:t>
            </a:r>
          </a:p>
          <a:p>
            <a:pPr lvl="2"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String s="All the world";</a:t>
            </a:r>
          </a:p>
          <a:p>
            <a:pPr lvl="2"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(s</a:t>
            </a:r>
            <a:r>
              <a:rPr lang="en-US" altLang="zh-CN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algn="just">
              <a:lnSpc>
                <a:spcPct val="80000"/>
              </a:lnSpc>
            </a:pPr>
            <a:r>
              <a:rPr lang="zh-CN" altLang="en-US" i="1" u="sng" dirty="0" smtClean="0">
                <a:latin typeface="楷体_GB2312" pitchFamily="49" charset="-122"/>
              </a:rPr>
              <a:t>注意</a:t>
            </a:r>
            <a:r>
              <a:rPr lang="en-US" altLang="zh-CN" i="1" u="sng" dirty="0" smtClean="0">
                <a:latin typeface="楷体_GB2312" pitchFamily="49" charset="-122"/>
              </a:rPr>
              <a:t>:</a:t>
            </a:r>
            <a:r>
              <a:rPr lang="zh-CN" altLang="en-US" i="1" u="sng" dirty="0" smtClean="0">
                <a:latin typeface="楷体_GB2312" pitchFamily="49" charset="-122"/>
              </a:rPr>
              <a:t>“</a:t>
            </a:r>
            <a:r>
              <a:rPr lang="en-US" altLang="zh-CN" i="1" u="sng" dirty="0" smtClean="0">
                <a:latin typeface="楷体_GB2312" pitchFamily="49" charset="-122"/>
              </a:rPr>
              <a:t>+”</a:t>
            </a:r>
            <a:r>
              <a:rPr lang="zh-CN" altLang="en-US" i="1" u="sng" dirty="0" smtClean="0">
                <a:latin typeface="楷体_GB2312" pitchFamily="49" charset="-122"/>
              </a:rPr>
              <a:t>的作用是将前后的两个字符串连接起来</a:t>
            </a:r>
            <a:endParaRPr lang="en-US" altLang="zh-CN" i="1" u="sng" dirty="0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lvl="2" algn="just">
              <a:lnSpc>
                <a:spcPct val="80000"/>
              </a:lnSpc>
              <a:buNone/>
            </a:pPr>
            <a:r>
              <a:rPr lang="en-US" altLang="zh-CN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("a="+5+4);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altLang="zh-CN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("a="+(5+4));</a:t>
            </a:r>
          </a:p>
          <a:p>
            <a:pPr lvl="2" algn="just">
              <a:lnSpc>
                <a:spcPct val="80000"/>
              </a:lnSpc>
              <a:buNone/>
            </a:pPr>
            <a:endParaRPr lang="en-US" altLang="zh-CN" dirty="0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lvl="2" algn="just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81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813"/>
            <a:ext cx="4032250" cy="936625"/>
          </a:xfrm>
          <a:noFill/>
          <a:ln/>
        </p:spPr>
        <p:txBody>
          <a:bodyPr/>
          <a:lstStyle/>
          <a:p>
            <a:r>
              <a:rPr lang="zh-CN" altLang="en-US" dirty="0"/>
              <a:t>字符串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92150"/>
            <a:ext cx="5867400" cy="6165850"/>
          </a:xfrm>
          <a:solidFill>
            <a:srgbClr val="FAFCFC"/>
          </a:solidFill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public class StringUse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public static void main(String[] args)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{String s1, s2;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s1=new String("Students should ");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s2=new String();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s2="study hard.";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System.out.print(s1);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System.out.println(s2);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s2="learn english, too";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System.out.print(s1);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System.out.println(s2);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s2=s1+s2;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     System.out.println(s2);}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Dotum" pitchFamily="34" charset="-127"/>
                <a:ea typeface="Dotum" pitchFamily="34" charset="-127"/>
              </a:rPr>
              <a:t>}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95288" y="0"/>
            <a:ext cx="453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5-9</a:t>
            </a:r>
            <a:r>
              <a:rPr lang="en-US" altLang="zh-CN" sz="2400" b="1">
                <a:solidFill>
                  <a:schemeClr val="hlink"/>
                </a:solidFill>
              </a:rPr>
              <a:t> 】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字符串应用</a:t>
            </a:r>
          </a:p>
        </p:txBody>
      </p:sp>
      <p:sp>
        <p:nvSpPr>
          <p:cNvPr id="24581" name="Rectangle 5"/>
          <p:cNvSpPr>
            <a:spLocks noRot="1" noChangeArrowheads="1"/>
          </p:cNvSpPr>
          <p:nvPr/>
        </p:nvSpPr>
        <p:spPr bwMode="auto">
          <a:xfrm>
            <a:off x="4356100" y="2852738"/>
            <a:ext cx="4427538" cy="16557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该程序的运行结果如下：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3300"/>
                </a:solidFill>
                <a:ea typeface="楷体_GB2312" pitchFamily="49" charset="-122"/>
                <a:cs typeface="Courier New" pitchFamily="49" charset="0"/>
              </a:rPr>
              <a:t>Students should study hard.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3300"/>
                </a:solidFill>
                <a:ea typeface="楷体_GB2312" pitchFamily="49" charset="-122"/>
                <a:cs typeface="Courier New" pitchFamily="49" charset="0"/>
              </a:rPr>
              <a:t>Students should learn english, too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3300"/>
                </a:solidFill>
                <a:ea typeface="楷体_GB2312" pitchFamily="49" charset="-122"/>
                <a:cs typeface="Courier New" pitchFamily="49" charset="0"/>
              </a:rPr>
              <a:t>Students should learn english, too</a:t>
            </a:r>
            <a:endParaRPr lang="en-US" altLang="zh-CN" sz="2000" b="1">
              <a:solidFill>
                <a:srgbClr val="00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4832350" cy="936625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5.1 </a:t>
            </a:r>
            <a:r>
              <a:rPr lang="zh-CN" altLang="en-US">
                <a:ea typeface="黑体" pitchFamily="2" charset="-122"/>
              </a:rPr>
              <a:t>一维数组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353425" cy="4752975"/>
          </a:xfrm>
        </p:spPr>
        <p:txBody>
          <a:bodyPr/>
          <a:lstStyle/>
          <a:p>
            <a:r>
              <a:rPr lang="zh-CN" altLang="en-US" sz="2400"/>
              <a:t>数组</a:t>
            </a:r>
          </a:p>
          <a:p>
            <a:pPr lvl="1"/>
            <a:r>
              <a:rPr lang="zh-CN" altLang="en-US" sz="2400"/>
              <a:t>一个变量名表示一组数据，每个数据称为数组元素</a:t>
            </a:r>
          </a:p>
          <a:p>
            <a:pPr lvl="1"/>
            <a:r>
              <a:rPr lang="zh-CN" altLang="en-US" sz="2400"/>
              <a:t>每个元素通过下标来区分</a:t>
            </a:r>
          </a:p>
          <a:p>
            <a:r>
              <a:rPr lang="zh-CN" altLang="en-US" sz="2400"/>
              <a:t>一维数组</a:t>
            </a:r>
          </a:p>
          <a:p>
            <a:pPr lvl="1"/>
            <a:r>
              <a:rPr lang="zh-CN" altLang="en-US" sz="2400"/>
              <a:t>以一个下标确定数组中的不同元素</a:t>
            </a:r>
          </a:p>
          <a:p>
            <a:r>
              <a:rPr lang="zh-CN" altLang="en-US" sz="2400"/>
              <a:t>多维数组</a:t>
            </a:r>
          </a:p>
          <a:p>
            <a:pPr lvl="1"/>
            <a:r>
              <a:rPr lang="zh-CN" altLang="en-US" sz="2400"/>
              <a:t>多个下标表示一个数组元素</a:t>
            </a:r>
          </a:p>
          <a:p>
            <a:r>
              <a:rPr lang="zh-CN" altLang="en-US" sz="2400"/>
              <a:t>数组必须先经过申明和初始化后才能使用</a:t>
            </a:r>
          </a:p>
          <a:p>
            <a:pPr lvl="1"/>
            <a:r>
              <a:rPr lang="zh-CN" altLang="en-US" sz="2200"/>
              <a:t>数组申明：确定数组名、数组的维数和数组元素的数据类型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54075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latin typeface="楷体_GB2312" pitchFamily="49" charset="-122"/>
              </a:rPr>
              <a:t>字符串操作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latin typeface="楷体_GB2312" pitchFamily="49" charset="-122"/>
              </a:rPr>
              <a:t>  </a:t>
            </a:r>
            <a:r>
              <a:rPr lang="en-US" altLang="zh-CN" sz="2600" dirty="0">
                <a:latin typeface="楷体_GB2312" pitchFamily="49" charset="-122"/>
              </a:rPr>
              <a:t>String</a:t>
            </a:r>
            <a:r>
              <a:rPr lang="zh-CN" altLang="en-US" sz="2600" dirty="0">
                <a:latin typeface="楷体_GB2312" pitchFamily="49" charset="-122"/>
              </a:rPr>
              <a:t>类用很多成员方法来对字符串进行操作。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latin typeface="楷体_GB2312" pitchFamily="49" charset="-122"/>
              </a:rPr>
              <a:t>  例：</a:t>
            </a:r>
            <a:r>
              <a:rPr lang="en-US" altLang="zh-CN" sz="2600" dirty="0">
                <a:solidFill>
                  <a:schemeClr val="hlink"/>
                </a:solidFill>
              </a:rPr>
              <a:t>s=“I am a student.”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length()</a:t>
            </a:r>
            <a:r>
              <a:rPr lang="zh-CN" altLang="en-US" sz="2400" dirty="0"/>
              <a:t>：返回字符串的长度。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>
                <a:solidFill>
                  <a:schemeClr val="hlink"/>
                </a:solidFill>
              </a:rPr>
              <a:t>s.length</a:t>
            </a:r>
            <a:r>
              <a:rPr lang="en-US" altLang="zh-CN" sz="2400" dirty="0">
                <a:solidFill>
                  <a:schemeClr val="hlink"/>
                </a:solidFill>
              </a:rPr>
              <a:t>()</a:t>
            </a:r>
            <a:r>
              <a:rPr lang="en-US" altLang="zh-CN" sz="2400" dirty="0"/>
              <a:t>      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15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char </a:t>
            </a:r>
            <a:r>
              <a:rPr lang="en-US" altLang="zh-CN" sz="2400" dirty="0" err="1"/>
              <a:t>charAt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index)</a:t>
            </a:r>
            <a:r>
              <a:rPr lang="zh-CN" altLang="en-US" sz="2400" dirty="0"/>
              <a:t>：返回字符串中第</a:t>
            </a:r>
            <a:r>
              <a:rPr lang="en-US" altLang="zh-CN" sz="2400" dirty="0"/>
              <a:t>index</a:t>
            </a:r>
            <a:r>
              <a:rPr lang="zh-CN" altLang="en-US" sz="2400" dirty="0"/>
              <a:t>个字符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 err="1">
                <a:solidFill>
                  <a:schemeClr val="hlink"/>
                </a:solidFill>
              </a:rPr>
              <a:t>s.charAt</a:t>
            </a:r>
            <a:r>
              <a:rPr lang="en-US" altLang="zh-CN" sz="2400" dirty="0">
                <a:solidFill>
                  <a:schemeClr val="hlink"/>
                </a:solidFill>
              </a:rPr>
              <a:t>(7)</a:t>
            </a:r>
            <a:r>
              <a:rPr lang="en-US" altLang="zh-CN" sz="2400" dirty="0"/>
              <a:t>  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zh-CN" altLang="en-US" sz="2000" dirty="0">
                <a:solidFill>
                  <a:srgbClr val="990000"/>
                </a:solidFill>
                <a:latin typeface="Arial"/>
              </a:rPr>
              <a:t>’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s</a:t>
            </a:r>
            <a:r>
              <a:rPr lang="en-US" altLang="zh-CN" sz="2000" dirty="0">
                <a:solidFill>
                  <a:srgbClr val="990000"/>
                </a:solidFill>
                <a:latin typeface="Arial"/>
              </a:rPr>
              <a:t>’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，注意第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个字符序号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indexOf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</a:t>
            </a:r>
            <a:r>
              <a:rPr lang="zh-CN" altLang="en-US" sz="2400" dirty="0"/>
              <a:t>：返回字符串中字符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次出现的位置。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 err="1">
                <a:solidFill>
                  <a:schemeClr val="hlink"/>
                </a:solidFill>
              </a:rPr>
              <a:t>s.indexOf</a:t>
            </a:r>
            <a:r>
              <a:rPr lang="en-US" altLang="zh-CN" sz="2400" dirty="0">
                <a:solidFill>
                  <a:schemeClr val="hlink"/>
                </a:solidFill>
              </a:rPr>
              <a:t>(‘a’)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 err="1">
                <a:solidFill>
                  <a:schemeClr val="hlink"/>
                </a:solidFill>
              </a:rPr>
              <a:t>s.indexOf</a:t>
            </a:r>
            <a:r>
              <a:rPr lang="en-US" altLang="zh-CN" sz="2400" dirty="0">
                <a:solidFill>
                  <a:schemeClr val="hlink"/>
                </a:solidFill>
              </a:rPr>
              <a:t>(97)  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chemeClr val="hlink"/>
                </a:solidFill>
              </a:rPr>
              <a:t>s.indexOf</a:t>
            </a:r>
            <a:r>
              <a:rPr lang="en-US" altLang="zh-CN" sz="2400" dirty="0">
                <a:solidFill>
                  <a:schemeClr val="hlink"/>
                </a:solidFill>
              </a:rPr>
              <a:t>(‘A’)</a:t>
            </a:r>
            <a:r>
              <a:rPr lang="en-US" altLang="zh-CN" sz="2400" dirty="0"/>
              <a:t>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-1,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没有指定的字符</a:t>
            </a:r>
            <a:r>
              <a:rPr lang="en-US" altLang="zh-CN" sz="2000" dirty="0" err="1">
                <a:solidFill>
                  <a:srgbClr val="990000"/>
                </a:solidFill>
                <a:latin typeface="楷体_GB2312" pitchFamily="49" charset="-122"/>
              </a:rPr>
              <a:t>ch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返回值为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-1</a:t>
            </a:r>
          </a:p>
        </p:txBody>
      </p:sp>
      <p:sp>
        <p:nvSpPr>
          <p:cNvPr id="1239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4473575" cy="792162"/>
          </a:xfrm>
        </p:spPr>
        <p:txBody>
          <a:bodyPr/>
          <a:lstStyle/>
          <a:p>
            <a:r>
              <a:rPr lang="zh-CN" altLang="en-US" dirty="0"/>
              <a:t>字符串操作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396288" cy="4968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>
                <a:latin typeface="楷体_GB2312" pitchFamily="49" charset="-122"/>
              </a:rPr>
              <a:t>  </a:t>
            </a:r>
            <a:r>
              <a:rPr lang="zh-CN" altLang="en-US" sz="2600">
                <a:latin typeface="楷体_GB2312" pitchFamily="49" charset="-122"/>
              </a:rPr>
              <a:t>例：</a:t>
            </a:r>
            <a:r>
              <a:rPr lang="en-US" altLang="zh-CN" sz="2600">
                <a:solidFill>
                  <a:schemeClr val="hlink"/>
                </a:solidFill>
              </a:rPr>
              <a:t>s=“I am a student.”</a:t>
            </a:r>
            <a:endParaRPr lang="en-US" altLang="zh-CN" sz="2600" b="0"/>
          </a:p>
          <a:p>
            <a:pPr lvl="1">
              <a:lnSpc>
                <a:spcPct val="80000"/>
              </a:lnSpc>
            </a:pPr>
            <a:r>
              <a:rPr lang="en-US" altLang="zh-CN" sz="2400"/>
              <a:t>indexOf(String str, int index)</a:t>
            </a:r>
            <a:r>
              <a:rPr lang="zh-CN" altLang="en-US" b="0"/>
              <a:t>：</a:t>
            </a:r>
            <a:r>
              <a:rPr lang="zh-CN" altLang="en-US" sz="2400">
                <a:latin typeface="楷体_GB2312" pitchFamily="49" charset="-122"/>
              </a:rPr>
              <a:t>返回在该字符中，从第</a:t>
            </a:r>
            <a:r>
              <a:rPr lang="en-US" altLang="zh-CN" sz="2400">
                <a:latin typeface="楷体_GB2312" pitchFamily="49" charset="-122"/>
              </a:rPr>
              <a:t>index</a:t>
            </a:r>
            <a:r>
              <a:rPr lang="zh-CN" altLang="en-US" sz="2400">
                <a:latin typeface="楷体_GB2312" pitchFamily="49" charset="-122"/>
              </a:rPr>
              <a:t>个位置开始，子字符串</a:t>
            </a:r>
            <a:r>
              <a:rPr lang="en-US" altLang="zh-CN" sz="2400">
                <a:latin typeface="楷体_GB2312" pitchFamily="49" charset="-122"/>
              </a:rPr>
              <a:t>str</a:t>
            </a:r>
            <a:r>
              <a:rPr lang="zh-CN" altLang="en-US" sz="2400">
                <a:latin typeface="楷体_GB2312" pitchFamily="49" charset="-122"/>
              </a:rPr>
              <a:t>第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次出现的位置。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s.indexOf(</a:t>
            </a:r>
            <a:r>
              <a:rPr lang="en-US" altLang="zh-CN" sz="2400">
                <a:solidFill>
                  <a:schemeClr val="hlink"/>
                </a:solidFill>
                <a:latin typeface="Arial"/>
              </a:rPr>
              <a:t>“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stu</a:t>
            </a:r>
            <a:r>
              <a:rPr lang="en-US" altLang="zh-CN" sz="2400">
                <a:solidFill>
                  <a:schemeClr val="hlink"/>
                </a:solidFill>
                <a:latin typeface="Arial"/>
              </a:rPr>
              <a:t>”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,0)</a:t>
            </a: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返回值是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7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  s.indexOf(</a:t>
            </a:r>
            <a:r>
              <a:rPr lang="en-US" altLang="zh-CN" sz="2400">
                <a:solidFill>
                  <a:schemeClr val="hlink"/>
                </a:solidFill>
                <a:latin typeface="Arial"/>
              </a:rPr>
              <a:t>“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stu</a:t>
            </a:r>
            <a:r>
              <a:rPr lang="en-US" altLang="zh-CN" sz="2400">
                <a:solidFill>
                  <a:schemeClr val="hlink"/>
                </a:solidFill>
                <a:latin typeface="Arial"/>
              </a:rPr>
              <a:t>”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,9)</a:t>
            </a: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没有找到，返回值是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-1</a:t>
            </a:r>
          </a:p>
          <a:p>
            <a:pPr lvl="1">
              <a:lnSpc>
                <a:spcPct val="80000"/>
              </a:lnSpc>
            </a:pPr>
            <a:r>
              <a:rPr lang="en-US" altLang="zh-CN" b="0"/>
              <a:t> </a:t>
            </a:r>
            <a:r>
              <a:rPr lang="en-US" altLang="zh-CN" sz="2400"/>
              <a:t>substring (int index1, int index2)</a:t>
            </a:r>
            <a:r>
              <a:rPr lang="zh-CN" altLang="en-US" sz="2400"/>
              <a:t>：</a:t>
            </a:r>
            <a:r>
              <a:rPr lang="zh-CN" altLang="en-US" sz="2400">
                <a:latin typeface="楷体_GB2312" pitchFamily="49" charset="-122"/>
              </a:rPr>
              <a:t>返回值是在该字符串中，从第</a:t>
            </a:r>
            <a:r>
              <a:rPr lang="en-US" altLang="zh-CN" sz="2400">
                <a:latin typeface="楷体_GB2312" pitchFamily="49" charset="-122"/>
              </a:rPr>
              <a:t>index1</a:t>
            </a:r>
            <a:r>
              <a:rPr lang="zh-CN" altLang="en-US" sz="2400">
                <a:latin typeface="楷体_GB2312" pitchFamily="49" charset="-122"/>
              </a:rPr>
              <a:t>个位置开始，到第</a:t>
            </a:r>
            <a:r>
              <a:rPr lang="en-US" altLang="zh-CN" sz="2400">
                <a:latin typeface="楷体_GB2312" pitchFamily="49" charset="-122"/>
              </a:rPr>
              <a:t>index2-1</a:t>
            </a:r>
            <a:r>
              <a:rPr lang="zh-CN" altLang="en-US" sz="2400">
                <a:latin typeface="楷体_GB2312" pitchFamily="49" charset="-122"/>
              </a:rPr>
              <a:t>个位置结束的子字符串。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s.substring(7,13)</a:t>
            </a: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返回值是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studen</a:t>
            </a:r>
            <a:endParaRPr lang="en-US" altLang="zh-CN" sz="2400">
              <a:latin typeface="楷体_GB2312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s.substring(7)</a:t>
            </a:r>
            <a:r>
              <a:rPr lang="en-US" altLang="zh-CN" sz="2400">
                <a:latin typeface="楷体_GB2312" pitchFamily="49" charset="-122"/>
              </a:rPr>
              <a:t>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返回值是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student.</a:t>
            </a:r>
          </a:p>
          <a:p>
            <a:pPr lvl="2">
              <a:lnSpc>
                <a:spcPct val="80000"/>
              </a:lnSpc>
            </a:pPr>
            <a:r>
              <a:rPr lang="zh-CN" altLang="en-US" sz="2200">
                <a:latin typeface="楷体_GB2312" pitchFamily="49" charset="-122"/>
              </a:rPr>
              <a:t>若省略</a:t>
            </a:r>
            <a:r>
              <a:rPr lang="en-US" altLang="zh-CN" sz="2200">
                <a:latin typeface="楷体_GB2312" pitchFamily="49" charset="-122"/>
              </a:rPr>
              <a:t>index2,</a:t>
            </a:r>
            <a:r>
              <a:rPr lang="zh-CN" altLang="en-US" sz="2200">
                <a:latin typeface="楷体_GB2312" pitchFamily="49" charset="-122"/>
              </a:rPr>
              <a:t>从第</a:t>
            </a:r>
            <a:r>
              <a:rPr lang="en-US" altLang="zh-CN" sz="2200">
                <a:latin typeface="楷体_GB2312" pitchFamily="49" charset="-122"/>
              </a:rPr>
              <a:t>index1</a:t>
            </a:r>
            <a:r>
              <a:rPr lang="zh-CN" altLang="en-US" sz="2200">
                <a:latin typeface="楷体_GB2312" pitchFamily="49" charset="-122"/>
              </a:rPr>
              <a:t>个位置开始，到结束的子字符串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   </a:t>
            </a:r>
          </a:p>
        </p:txBody>
      </p:sp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473575" cy="792163"/>
          </a:xfrm>
          <a:noFill/>
          <a:ln/>
        </p:spPr>
        <p:txBody>
          <a:bodyPr/>
          <a:lstStyle/>
          <a:p>
            <a:r>
              <a:rPr lang="zh-CN" altLang="en-US" dirty="0"/>
              <a:t>字符串操作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3816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/>
              <a:t>例：</a:t>
            </a:r>
            <a:r>
              <a:rPr lang="en-US" altLang="zh-CN" sz="2400">
                <a:solidFill>
                  <a:schemeClr val="hlink"/>
                </a:solidFill>
              </a:rPr>
              <a:t>s="student";</a:t>
            </a:r>
          </a:p>
          <a:p>
            <a:r>
              <a:rPr lang="en-US" altLang="zh-CN" sz="2400"/>
              <a:t>boolean</a:t>
            </a:r>
            <a:r>
              <a:rPr lang="en-US" altLang="zh-CN"/>
              <a:t> </a:t>
            </a:r>
            <a:r>
              <a:rPr lang="en-US" altLang="zh-CN" sz="2400"/>
              <a:t>equals(Object obj)</a:t>
            </a:r>
            <a:r>
              <a:rPr lang="zh-CN" altLang="en-US" sz="2400"/>
              <a:t>：</a:t>
            </a:r>
            <a:r>
              <a:rPr lang="zh-CN" altLang="en-US" sz="2400">
                <a:latin typeface="楷体_GB2312" pitchFamily="49" charset="-122"/>
              </a:rPr>
              <a:t>将字符串与</a:t>
            </a:r>
            <a:r>
              <a:rPr lang="en-US" altLang="zh-CN" sz="2400">
                <a:latin typeface="楷体_GB2312" pitchFamily="49" charset="-122"/>
              </a:rPr>
              <a:t>obj</a:t>
            </a:r>
            <a:r>
              <a:rPr lang="zh-CN" altLang="en-US" sz="2400">
                <a:latin typeface="楷体_GB2312" pitchFamily="49" charset="-122"/>
              </a:rPr>
              <a:t>所表示的字符串进行比较，如果两者相等，返回值</a:t>
            </a:r>
            <a:r>
              <a:rPr lang="en-US" altLang="zh-CN" sz="2400">
                <a:latin typeface="楷体_GB2312" pitchFamily="49" charset="-122"/>
              </a:rPr>
              <a:t>true</a:t>
            </a:r>
            <a:r>
              <a:rPr lang="zh-CN" altLang="en-US" sz="2400">
                <a:latin typeface="楷体_GB2312" pitchFamily="49" charset="-122"/>
              </a:rPr>
              <a:t>，否则</a:t>
            </a:r>
            <a:r>
              <a:rPr lang="en-US" altLang="zh-CN" sz="2400">
                <a:latin typeface="楷体_GB2312" pitchFamily="49" charset="-122"/>
              </a:rPr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</a:rPr>
              <a:t>s.equals(“Student”)</a:t>
            </a: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boolean</a:t>
            </a:r>
            <a:r>
              <a:rPr lang="en-US" altLang="zh-CN"/>
              <a:t> </a:t>
            </a:r>
            <a:r>
              <a:rPr lang="en-US" altLang="zh-CN" sz="2400"/>
              <a:t>equalsIgnoreCase(String str)</a:t>
            </a:r>
            <a:r>
              <a:rPr lang="zh-CN" altLang="en-US" sz="2400"/>
              <a:t>：</a:t>
            </a:r>
            <a:r>
              <a:rPr lang="zh-CN" altLang="en-US" sz="2400">
                <a:latin typeface="楷体_GB2312" pitchFamily="49" charset="-122"/>
              </a:rPr>
              <a:t>将字符串与</a:t>
            </a:r>
            <a:r>
              <a:rPr lang="en-US" altLang="zh-CN" sz="2400">
                <a:latin typeface="楷体_GB2312" pitchFamily="49" charset="-122"/>
              </a:rPr>
              <a:t>str</a:t>
            </a:r>
            <a:r>
              <a:rPr lang="zh-CN" altLang="en-US" sz="2400">
                <a:latin typeface="楷体_GB2312" pitchFamily="49" charset="-122"/>
              </a:rPr>
              <a:t>所表示的字符串进行比较，但忽略大小写，如果两者相等，返回值</a:t>
            </a:r>
            <a:r>
              <a:rPr lang="en-US" altLang="zh-CN" sz="2400">
                <a:latin typeface="楷体_GB2312" pitchFamily="49" charset="-122"/>
              </a:rPr>
              <a:t>true</a:t>
            </a:r>
            <a:r>
              <a:rPr lang="zh-CN" altLang="en-US" sz="2400">
                <a:latin typeface="楷体_GB2312" pitchFamily="49" charset="-122"/>
              </a:rPr>
              <a:t>，否则</a:t>
            </a:r>
            <a:r>
              <a:rPr lang="en-US" altLang="zh-CN" sz="2400">
                <a:latin typeface="楷体_GB2312" pitchFamily="49" charset="-122"/>
              </a:rPr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</a:rPr>
              <a:t>s.equalsIgnoreCase (“Student”)</a:t>
            </a: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返回值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true</a:t>
            </a:r>
            <a:endParaRPr lang="en-US" altLang="zh-CN" sz="2400"/>
          </a:p>
        </p:txBody>
      </p:sp>
      <p:sp>
        <p:nvSpPr>
          <p:cNvPr id="12595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473575" cy="792163"/>
          </a:xfrm>
          <a:noFill/>
          <a:ln/>
        </p:spPr>
        <p:txBody>
          <a:bodyPr/>
          <a:lstStyle/>
          <a:p>
            <a:r>
              <a:rPr lang="zh-CN" altLang="en-US"/>
              <a:t>字符串操作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473575" cy="792163"/>
          </a:xfrm>
          <a:noFill/>
          <a:ln/>
        </p:spPr>
        <p:txBody>
          <a:bodyPr/>
          <a:lstStyle/>
          <a:p>
            <a:r>
              <a:rPr lang="zh-CN" altLang="en-US"/>
              <a:t>字符串操作 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8137525" cy="26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u="sng" dirty="0"/>
              <a:t>==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也能进行字符串是否相等的比较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比较的是地址指针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比较的是实际内容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spcBef>
                <a:spcPct val="55000"/>
              </a:spcBef>
            </a:pPr>
            <a:r>
              <a:rPr lang="en-US" altLang="zh-CN" sz="2200" b="1" dirty="0">
                <a:solidFill>
                  <a:schemeClr val="hlink"/>
                </a:solidFill>
              </a:rPr>
              <a:t>String s1=new String("Hello"); </a:t>
            </a:r>
          </a:p>
          <a:p>
            <a:pPr>
              <a:spcBef>
                <a:spcPct val="25000"/>
              </a:spcBef>
            </a:pPr>
            <a:r>
              <a:rPr lang="en-US" altLang="zh-CN" sz="2200" b="1" dirty="0">
                <a:solidFill>
                  <a:schemeClr val="hlink"/>
                </a:solidFill>
              </a:rPr>
              <a:t>String s2=new String("Hello"); </a:t>
            </a:r>
          </a:p>
          <a:p>
            <a:pPr>
              <a:spcBef>
                <a:spcPct val="25000"/>
              </a:spcBef>
            </a:pPr>
            <a:r>
              <a:rPr lang="en-US" altLang="zh-CN" sz="2200" b="1" dirty="0" err="1">
                <a:solidFill>
                  <a:schemeClr val="hlink"/>
                </a:solidFill>
              </a:rPr>
              <a:t>System.</a:t>
            </a:r>
            <a:r>
              <a:rPr lang="en-US" altLang="zh-CN" sz="2200" b="1" i="1" dirty="0" err="1">
                <a:solidFill>
                  <a:schemeClr val="hlink"/>
                </a:solidFill>
              </a:rPr>
              <a:t>out</a:t>
            </a:r>
            <a:r>
              <a:rPr lang="en-US" altLang="zh-CN" sz="2200" b="1" dirty="0" err="1">
                <a:solidFill>
                  <a:schemeClr val="hlink"/>
                </a:solidFill>
              </a:rPr>
              <a:t>.println</a:t>
            </a:r>
            <a:r>
              <a:rPr lang="en-US" altLang="zh-CN" sz="2200" b="1" dirty="0">
                <a:solidFill>
                  <a:schemeClr val="hlink"/>
                </a:solidFill>
              </a:rPr>
              <a:t>(s1==s2); </a:t>
            </a:r>
            <a:r>
              <a:rPr lang="en-US" altLang="zh-CN" sz="2200" b="1" dirty="0" err="1" smtClean="0">
                <a:solidFill>
                  <a:schemeClr val="hlink"/>
                </a:solidFill>
              </a:rPr>
              <a:t>System.</a:t>
            </a:r>
            <a:r>
              <a:rPr lang="en-US" altLang="zh-CN" sz="2200" b="1" i="1" dirty="0" err="1" smtClean="0">
                <a:solidFill>
                  <a:schemeClr val="hlink"/>
                </a:solidFill>
              </a:rPr>
              <a:t>out</a:t>
            </a:r>
            <a:r>
              <a:rPr lang="en-US" altLang="zh-CN" sz="2200" b="1" dirty="0" err="1" smtClean="0">
                <a:solidFill>
                  <a:schemeClr val="hlink"/>
                </a:solidFill>
              </a:rPr>
              <a:t>.println</a:t>
            </a:r>
            <a:r>
              <a:rPr lang="en-US" altLang="zh-CN" sz="2200" b="1" dirty="0" smtClean="0">
                <a:solidFill>
                  <a:schemeClr val="hlink"/>
                </a:solidFill>
              </a:rPr>
              <a:t>(s1.equals(s2</a:t>
            </a:r>
            <a:r>
              <a:rPr lang="en-US" altLang="zh-CN" sz="2200" b="1" dirty="0">
                <a:solidFill>
                  <a:schemeClr val="hlink"/>
                </a:solidFill>
              </a:rPr>
              <a:t>)); </a:t>
            </a:r>
            <a:endParaRPr lang="en-US" altLang="zh-CN" sz="2200" b="1" dirty="0" smtClean="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3433" y="363341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990000"/>
                </a:solidFill>
              </a:rPr>
              <a:t>输出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true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321879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00"/>
                </a:solidFill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</a:rPr>
              <a:t>输出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false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5338" y="42930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当要比较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个字符串是否相等时，应用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例：</a:t>
            </a:r>
            <a:r>
              <a:rPr lang="en-US" altLang="zh-CN" sz="2400">
                <a:solidFill>
                  <a:schemeClr val="hlink"/>
                </a:solidFill>
              </a:rPr>
              <a:t>s="student";</a:t>
            </a:r>
          </a:p>
          <a:p>
            <a:r>
              <a:rPr lang="en-US" altLang="zh-CN" sz="2400">
                <a:latin typeface="楷体_GB2312" pitchFamily="49" charset="-122"/>
              </a:rPr>
              <a:t>int compareTo(String str):</a:t>
            </a:r>
            <a:r>
              <a:rPr lang="zh-CN" altLang="en-US" sz="2400">
                <a:latin typeface="楷体_GB2312" pitchFamily="49" charset="-122"/>
              </a:rPr>
              <a:t>将字符串与</a:t>
            </a:r>
            <a:r>
              <a:rPr lang="en-US" altLang="zh-CN" sz="2400">
                <a:latin typeface="楷体_GB2312" pitchFamily="49" charset="-122"/>
              </a:rPr>
              <a:t>str</a:t>
            </a:r>
            <a:r>
              <a:rPr lang="zh-CN" altLang="en-US" sz="2400">
                <a:latin typeface="楷体_GB2312" pitchFamily="49" charset="-122"/>
              </a:rPr>
              <a:t>所表示的字符串进行比较</a:t>
            </a:r>
            <a:r>
              <a:rPr lang="en-US" altLang="zh-CN" sz="2400">
                <a:latin typeface="楷体_GB2312" pitchFamily="49" charset="-122"/>
              </a:rPr>
              <a:t>,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如果该字符串比</a:t>
            </a:r>
            <a:r>
              <a:rPr lang="en-US" altLang="zh-CN" sz="2200">
                <a:latin typeface="楷体_GB2312" pitchFamily="49" charset="-122"/>
              </a:rPr>
              <a:t>str</a:t>
            </a:r>
            <a:r>
              <a:rPr lang="zh-CN" altLang="en-US" sz="2200">
                <a:latin typeface="楷体_GB2312" pitchFamily="49" charset="-122"/>
              </a:rPr>
              <a:t>表示的字符串大，返回正值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若比</a:t>
            </a:r>
            <a:r>
              <a:rPr lang="en-US" altLang="zh-CN" sz="2200">
                <a:latin typeface="楷体_GB2312" pitchFamily="49" charset="-122"/>
              </a:rPr>
              <a:t>str</a:t>
            </a:r>
            <a:r>
              <a:rPr lang="zh-CN" altLang="en-US" sz="2200">
                <a:latin typeface="楷体_GB2312" pitchFamily="49" charset="-122"/>
              </a:rPr>
              <a:t>表示的字符串小，返回负值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如果两者相等，返回</a:t>
            </a:r>
            <a:r>
              <a:rPr lang="en-US" altLang="zh-CN" sz="2200">
                <a:latin typeface="楷体_GB2312" pitchFamily="49" charset="-122"/>
              </a:rPr>
              <a:t>0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返回值等于两个字符串中第一对不相等字符的</a:t>
            </a:r>
            <a:r>
              <a:rPr lang="en-US" altLang="zh-CN" sz="2200">
                <a:latin typeface="楷体_GB2312" pitchFamily="49" charset="-122"/>
              </a:rPr>
              <a:t>ASCII</a:t>
            </a:r>
            <a:r>
              <a:rPr lang="zh-CN" altLang="en-US" sz="2200">
                <a:latin typeface="楷体_GB2312" pitchFamily="49" charset="-122"/>
              </a:rPr>
              <a:t>码的差值</a:t>
            </a:r>
          </a:p>
          <a:p>
            <a:pPr>
              <a:buFont typeface="Wingdings" pitchFamily="2" charset="2"/>
              <a:buNone/>
            </a:pPr>
            <a:r>
              <a:rPr lang="zh-CN" altLang="en-US" sz="2200">
                <a:latin typeface="楷体_GB2312" pitchFamily="49" charset="-122"/>
              </a:rPr>
              <a:t>   </a:t>
            </a:r>
            <a:r>
              <a:rPr lang="en-US" altLang="zh-CN" sz="2400">
                <a:solidFill>
                  <a:schemeClr val="hlink"/>
                </a:solidFill>
              </a:rPr>
              <a:t>s.compareTo(“stuate”)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返回值</a:t>
            </a:r>
            <a:r>
              <a:rPr lang="en-US" altLang="zh-CN" sz="2000">
                <a:solidFill>
                  <a:srgbClr val="990000"/>
                </a:solidFill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s.compareTo("swap") 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返回值</a:t>
            </a:r>
            <a:r>
              <a:rPr lang="en-US" altLang="zh-CN" sz="2000">
                <a:solidFill>
                  <a:srgbClr val="990000"/>
                </a:solidFill>
              </a:rPr>
              <a:t>-3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s.compareTo("student")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返回值</a:t>
            </a:r>
            <a:r>
              <a:rPr lang="en-US" altLang="zh-CN" sz="2000">
                <a:solidFill>
                  <a:srgbClr val="990000"/>
                </a:solidFill>
              </a:rPr>
              <a:t>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473575" cy="792163"/>
          </a:xfrm>
          <a:noFill/>
          <a:ln/>
        </p:spPr>
        <p:txBody>
          <a:bodyPr/>
          <a:lstStyle/>
          <a:p>
            <a:r>
              <a:rPr lang="zh-CN" altLang="en-US"/>
              <a:t>字符串操作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281987" cy="1800225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</a:rPr>
              <a:t>将</a:t>
            </a:r>
            <a:r>
              <a:rPr lang="en-US" altLang="zh-CN" sz="2400">
                <a:latin typeface="楷体_GB2312" pitchFamily="49" charset="-122"/>
              </a:rPr>
              <a:t>int, long , float, double, boolean</a:t>
            </a:r>
            <a:r>
              <a:rPr lang="zh-CN" altLang="en-US" sz="2400">
                <a:latin typeface="楷体_GB2312" pitchFamily="49" charset="-122"/>
              </a:rPr>
              <a:t>等基本类型数据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  转换为</a:t>
            </a:r>
            <a:r>
              <a:rPr lang="en-US" altLang="zh-CN" sz="2400">
                <a:latin typeface="楷体_GB2312" pitchFamily="49" charset="-122"/>
              </a:rPr>
              <a:t>String</a:t>
            </a:r>
            <a:r>
              <a:rPr lang="zh-CN" altLang="en-US" sz="2400">
                <a:latin typeface="楷体_GB2312" pitchFamily="49" charset="-122"/>
              </a:rPr>
              <a:t>类型的方法：</a:t>
            </a:r>
          </a:p>
          <a:p>
            <a:pPr marL="825500"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String.valueOf(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基本类型数据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</a:rPr>
              <a:t>将字符串型数据转换为其它基本类型的方法及实例</a:t>
            </a:r>
            <a:r>
              <a:rPr lang="zh-CN" altLang="en-US" sz="3100"/>
              <a:t> </a:t>
            </a:r>
          </a:p>
        </p:txBody>
      </p:sp>
      <p:grpSp>
        <p:nvGrpSpPr>
          <p:cNvPr id="62524" name="Group 60"/>
          <p:cNvGrpSpPr>
            <a:grpSpLocks/>
          </p:cNvGrpSpPr>
          <p:nvPr/>
        </p:nvGrpSpPr>
        <p:grpSpPr bwMode="auto">
          <a:xfrm>
            <a:off x="323850" y="3213100"/>
            <a:ext cx="8424863" cy="3240088"/>
            <a:chOff x="-3" y="-3"/>
            <a:chExt cx="3133" cy="1908"/>
          </a:xfrm>
        </p:grpSpPr>
        <p:grpSp>
          <p:nvGrpSpPr>
            <p:cNvPr id="62522" name="Group 58"/>
            <p:cNvGrpSpPr>
              <a:grpSpLocks/>
            </p:cNvGrpSpPr>
            <p:nvPr/>
          </p:nvGrpSpPr>
          <p:grpSpPr bwMode="auto">
            <a:xfrm>
              <a:off x="0" y="0"/>
              <a:ext cx="3127" cy="1902"/>
              <a:chOff x="0" y="0"/>
              <a:chExt cx="3127" cy="1902"/>
            </a:xfrm>
          </p:grpSpPr>
          <p:grpSp>
            <p:nvGrpSpPr>
              <p:cNvPr id="62487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1690" cy="317"/>
                <a:chOff x="0" y="0"/>
                <a:chExt cx="1690" cy="317"/>
              </a:xfrm>
            </p:grpSpPr>
            <p:sp>
              <p:nvSpPr>
                <p:cNvPr id="6246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zh-CN" altLang="en-US" sz="2400" b="1">
                      <a:latin typeface="Times New Roman" pitchFamily="18" charset="0"/>
                      <a:ea typeface="楷体_GB2312" pitchFamily="49" charset="-122"/>
                    </a:rPr>
                    <a:t>方法</a:t>
                  </a:r>
                  <a:endParaRPr lang="zh-CN" altLang="en-US" sz="24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en-US" altLang="zh-CN" sz="2400" b="1">
                    <a:ea typeface="楷体_GB2312" pitchFamily="49" charset="-122"/>
                  </a:endParaRPr>
                </a:p>
              </p:txBody>
            </p:sp>
            <p:sp>
              <p:nvSpPr>
                <p:cNvPr id="6248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9" name="Group 25"/>
              <p:cNvGrpSpPr>
                <a:grpSpLocks/>
              </p:cNvGrpSpPr>
              <p:nvPr/>
            </p:nvGrpSpPr>
            <p:grpSpPr bwMode="auto">
              <a:xfrm>
                <a:off x="1690" y="0"/>
                <a:ext cx="777" cy="317"/>
                <a:chOff x="1690" y="0"/>
                <a:chExt cx="777" cy="317"/>
              </a:xfrm>
            </p:grpSpPr>
            <p:sp>
              <p:nvSpPr>
                <p:cNvPr id="62469" name="Rectangle 5"/>
                <p:cNvSpPr>
                  <a:spLocks noChangeArrowheads="1"/>
                </p:cNvSpPr>
                <p:nvPr/>
              </p:nvSpPr>
              <p:spPr bwMode="auto">
                <a:xfrm>
                  <a:off x="1733" y="0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zh-CN" altLang="en-US" sz="2400" b="1">
                      <a:latin typeface="Times New Roman" pitchFamily="18" charset="0"/>
                      <a:ea typeface="楷体_GB2312" pitchFamily="49" charset="-122"/>
                    </a:rPr>
                    <a:t>返回值类型</a:t>
                  </a:r>
                </a:p>
              </p:txBody>
            </p:sp>
            <p:sp>
              <p:nvSpPr>
                <p:cNvPr id="6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1" name="Group 27"/>
              <p:cNvGrpSpPr>
                <a:grpSpLocks/>
              </p:cNvGrpSpPr>
              <p:nvPr/>
            </p:nvGrpSpPr>
            <p:grpSpPr bwMode="auto">
              <a:xfrm>
                <a:off x="2467" y="0"/>
                <a:ext cx="660" cy="317"/>
                <a:chOff x="2467" y="0"/>
                <a:chExt cx="660" cy="317"/>
              </a:xfrm>
            </p:grpSpPr>
            <p:sp>
              <p:nvSpPr>
                <p:cNvPr id="62470" name="Rectangle 6"/>
                <p:cNvSpPr>
                  <a:spLocks noChangeArrowheads="1"/>
                </p:cNvSpPr>
                <p:nvPr/>
              </p:nvSpPr>
              <p:spPr bwMode="auto">
                <a:xfrm>
                  <a:off x="2510" y="0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zh-CN" altLang="en-US" sz="2400" b="1">
                      <a:latin typeface="Times New Roman" pitchFamily="18" charset="0"/>
                      <a:ea typeface="楷体_GB2312" pitchFamily="49" charset="-122"/>
                    </a:rPr>
                    <a:t>返回值</a:t>
                  </a:r>
                  <a:endParaRPr lang="zh-CN" altLang="en-US" sz="24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en-US" altLang="zh-CN" sz="2400"/>
                </a:p>
              </p:txBody>
            </p:sp>
            <p:sp>
              <p:nvSpPr>
                <p:cNvPr id="6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467" y="0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3" name="Group 29"/>
              <p:cNvGrpSpPr>
                <a:grpSpLocks/>
              </p:cNvGrpSpPr>
              <p:nvPr/>
            </p:nvGrpSpPr>
            <p:grpSpPr bwMode="auto">
              <a:xfrm>
                <a:off x="0" y="317"/>
                <a:ext cx="1690" cy="317"/>
                <a:chOff x="0" y="317"/>
                <a:chExt cx="1690" cy="317"/>
              </a:xfrm>
            </p:grpSpPr>
            <p:sp>
              <p:nvSpPr>
                <p:cNvPr id="6247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317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Boolean.getBoolean("false"))</a:t>
                  </a:r>
                </a:p>
                <a:p>
                  <a:pPr algn="just" eaLnBrk="0" hangingPunct="0"/>
                  <a:endParaRPr lang="en-US" altLang="zh-CN" sz="2400" b="1"/>
                </a:p>
              </p:txBody>
            </p:sp>
            <p:sp>
              <p:nvSpPr>
                <p:cNvPr id="6249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5" name="Group 31"/>
              <p:cNvGrpSpPr>
                <a:grpSpLocks/>
              </p:cNvGrpSpPr>
              <p:nvPr/>
            </p:nvGrpSpPr>
            <p:grpSpPr bwMode="auto">
              <a:xfrm>
                <a:off x="1690" y="317"/>
                <a:ext cx="777" cy="317"/>
                <a:chOff x="1690" y="317"/>
                <a:chExt cx="777" cy="317"/>
              </a:xfrm>
            </p:grpSpPr>
            <p:sp>
              <p:nvSpPr>
                <p:cNvPr id="62472" name="Rectangle 8"/>
                <p:cNvSpPr>
                  <a:spLocks noChangeArrowheads="1"/>
                </p:cNvSpPr>
                <p:nvPr/>
              </p:nvSpPr>
              <p:spPr bwMode="auto">
                <a:xfrm>
                  <a:off x="1733" y="317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boolean</a:t>
                  </a:r>
                </a:p>
                <a:p>
                  <a:pPr algn="just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4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690" y="317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7" name="Group 33"/>
              <p:cNvGrpSpPr>
                <a:grpSpLocks/>
              </p:cNvGrpSpPr>
              <p:nvPr/>
            </p:nvGrpSpPr>
            <p:grpSpPr bwMode="auto">
              <a:xfrm>
                <a:off x="2467" y="317"/>
                <a:ext cx="660" cy="317"/>
                <a:chOff x="2467" y="317"/>
                <a:chExt cx="660" cy="317"/>
              </a:xfrm>
            </p:grpSpPr>
            <p:sp>
              <p:nvSpPr>
                <p:cNvPr id="62473" name="Rectangle 9"/>
                <p:cNvSpPr>
                  <a:spLocks noChangeArrowheads="1"/>
                </p:cNvSpPr>
                <p:nvPr/>
              </p:nvSpPr>
              <p:spPr bwMode="auto">
                <a:xfrm>
                  <a:off x="2510" y="317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false</a:t>
                  </a:r>
                </a:p>
                <a:p>
                  <a:pPr algn="just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4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467" y="317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9" name="Group 35"/>
              <p:cNvGrpSpPr>
                <a:grpSpLocks/>
              </p:cNvGrpSpPr>
              <p:nvPr/>
            </p:nvGrpSpPr>
            <p:grpSpPr bwMode="auto">
              <a:xfrm>
                <a:off x="0" y="634"/>
                <a:ext cx="1690" cy="317"/>
                <a:chOff x="0" y="634"/>
                <a:chExt cx="1690" cy="317"/>
              </a:xfrm>
            </p:grpSpPr>
            <p:sp>
              <p:nvSpPr>
                <p:cNvPr id="624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634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Integer.parseInt("123")</a:t>
                  </a:r>
                </a:p>
                <a:p>
                  <a:pPr algn="just" eaLnBrk="0" hangingPunct="0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49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634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1" name="Group 37"/>
              <p:cNvGrpSpPr>
                <a:grpSpLocks/>
              </p:cNvGrpSpPr>
              <p:nvPr/>
            </p:nvGrpSpPr>
            <p:grpSpPr bwMode="auto">
              <a:xfrm>
                <a:off x="1690" y="634"/>
                <a:ext cx="777" cy="317"/>
                <a:chOff x="1690" y="634"/>
                <a:chExt cx="777" cy="317"/>
              </a:xfrm>
            </p:grpSpPr>
            <p:sp>
              <p:nvSpPr>
                <p:cNvPr id="624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33" y="634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int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0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90" y="634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3" name="Group 39"/>
              <p:cNvGrpSpPr>
                <a:grpSpLocks/>
              </p:cNvGrpSpPr>
              <p:nvPr/>
            </p:nvGrpSpPr>
            <p:grpSpPr bwMode="auto">
              <a:xfrm>
                <a:off x="2467" y="634"/>
                <a:ext cx="660" cy="317"/>
                <a:chOff x="2467" y="634"/>
                <a:chExt cx="660" cy="317"/>
              </a:xfrm>
            </p:grpSpPr>
            <p:sp>
              <p:nvSpPr>
                <p:cNvPr id="62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510" y="634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123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02" name="Rectangle 38"/>
                <p:cNvSpPr>
                  <a:spLocks noChangeArrowheads="1"/>
                </p:cNvSpPr>
                <p:nvPr/>
              </p:nvSpPr>
              <p:spPr bwMode="auto">
                <a:xfrm>
                  <a:off x="2467" y="634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5" name="Group 41"/>
              <p:cNvGrpSpPr>
                <a:grpSpLocks/>
              </p:cNvGrpSpPr>
              <p:nvPr/>
            </p:nvGrpSpPr>
            <p:grpSpPr bwMode="auto">
              <a:xfrm>
                <a:off x="0" y="951"/>
                <a:ext cx="1690" cy="317"/>
                <a:chOff x="0" y="951"/>
                <a:chExt cx="1690" cy="317"/>
              </a:xfrm>
            </p:grpSpPr>
            <p:sp>
              <p:nvSpPr>
                <p:cNvPr id="6247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951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Long.parseLong("375")</a:t>
                  </a:r>
                </a:p>
                <a:p>
                  <a:pPr algn="just" eaLnBrk="0" hangingPunct="0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50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951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7" name="Group 43"/>
              <p:cNvGrpSpPr>
                <a:grpSpLocks/>
              </p:cNvGrpSpPr>
              <p:nvPr/>
            </p:nvGrpSpPr>
            <p:grpSpPr bwMode="auto">
              <a:xfrm>
                <a:off x="1690" y="951"/>
                <a:ext cx="777" cy="317"/>
                <a:chOff x="1690" y="951"/>
                <a:chExt cx="777" cy="317"/>
              </a:xfrm>
            </p:grpSpPr>
            <p:sp>
              <p:nvSpPr>
                <p:cNvPr id="624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733" y="951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long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690" y="951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Group 45"/>
              <p:cNvGrpSpPr>
                <a:grpSpLocks/>
              </p:cNvGrpSpPr>
              <p:nvPr/>
            </p:nvGrpSpPr>
            <p:grpSpPr bwMode="auto">
              <a:xfrm>
                <a:off x="2467" y="951"/>
                <a:ext cx="660" cy="317"/>
                <a:chOff x="2467" y="951"/>
                <a:chExt cx="660" cy="317"/>
              </a:xfrm>
            </p:grpSpPr>
            <p:sp>
              <p:nvSpPr>
                <p:cNvPr id="62479" name="Rectangle 15"/>
                <p:cNvSpPr>
                  <a:spLocks noChangeArrowheads="1"/>
                </p:cNvSpPr>
                <p:nvPr/>
              </p:nvSpPr>
              <p:spPr bwMode="auto">
                <a:xfrm>
                  <a:off x="2510" y="951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375</a:t>
                  </a:r>
                </a:p>
                <a:p>
                  <a:pPr algn="just"/>
                  <a:endParaRPr lang="en-US" altLang="zh-CN" sz="24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508" name="Rectangle 44"/>
                <p:cNvSpPr>
                  <a:spLocks noChangeArrowheads="1"/>
                </p:cNvSpPr>
                <p:nvPr/>
              </p:nvSpPr>
              <p:spPr bwMode="auto">
                <a:xfrm>
                  <a:off x="2467" y="951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1" name="Group 47"/>
              <p:cNvGrpSpPr>
                <a:grpSpLocks/>
              </p:cNvGrpSpPr>
              <p:nvPr/>
            </p:nvGrpSpPr>
            <p:grpSpPr bwMode="auto">
              <a:xfrm>
                <a:off x="0" y="1268"/>
                <a:ext cx="1690" cy="317"/>
                <a:chOff x="0" y="1268"/>
                <a:chExt cx="1690" cy="317"/>
              </a:xfrm>
            </p:grpSpPr>
            <p:sp>
              <p:nvSpPr>
                <p:cNvPr id="62480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268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Float.parseFloat("345.23")</a:t>
                  </a:r>
                </a:p>
                <a:p>
                  <a:pPr algn="just" eaLnBrk="0" hangingPunct="0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51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68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3" name="Group 49"/>
              <p:cNvGrpSpPr>
                <a:grpSpLocks/>
              </p:cNvGrpSpPr>
              <p:nvPr/>
            </p:nvGrpSpPr>
            <p:grpSpPr bwMode="auto">
              <a:xfrm>
                <a:off x="1690" y="1268"/>
                <a:ext cx="777" cy="317"/>
                <a:chOff x="1690" y="1268"/>
                <a:chExt cx="777" cy="317"/>
              </a:xfrm>
            </p:grpSpPr>
            <p:sp>
              <p:nvSpPr>
                <p:cNvPr id="624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733" y="1268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float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12" name="Rectangle 48"/>
                <p:cNvSpPr>
                  <a:spLocks noChangeArrowheads="1"/>
                </p:cNvSpPr>
                <p:nvPr/>
              </p:nvSpPr>
              <p:spPr bwMode="auto">
                <a:xfrm>
                  <a:off x="1690" y="1268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5" name="Group 51"/>
              <p:cNvGrpSpPr>
                <a:grpSpLocks/>
              </p:cNvGrpSpPr>
              <p:nvPr/>
            </p:nvGrpSpPr>
            <p:grpSpPr bwMode="auto">
              <a:xfrm>
                <a:off x="2467" y="1268"/>
                <a:ext cx="660" cy="317"/>
                <a:chOff x="2467" y="1268"/>
                <a:chExt cx="660" cy="317"/>
              </a:xfrm>
            </p:grpSpPr>
            <p:sp>
              <p:nvSpPr>
                <p:cNvPr id="62482" name="Rectangle 18"/>
                <p:cNvSpPr>
                  <a:spLocks noChangeArrowheads="1"/>
                </p:cNvSpPr>
                <p:nvPr/>
              </p:nvSpPr>
              <p:spPr bwMode="auto">
                <a:xfrm>
                  <a:off x="2510" y="1268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345.23</a:t>
                  </a:r>
                </a:p>
                <a:p>
                  <a:pPr algn="just"/>
                  <a:endParaRPr lang="en-US" altLang="zh-CN" sz="24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514" name="Rectangle 50"/>
                <p:cNvSpPr>
                  <a:spLocks noChangeArrowheads="1"/>
                </p:cNvSpPr>
                <p:nvPr/>
              </p:nvSpPr>
              <p:spPr bwMode="auto">
                <a:xfrm>
                  <a:off x="2467" y="1268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7" name="Group 53"/>
              <p:cNvGrpSpPr>
                <a:grpSpLocks/>
              </p:cNvGrpSpPr>
              <p:nvPr/>
            </p:nvGrpSpPr>
            <p:grpSpPr bwMode="auto">
              <a:xfrm>
                <a:off x="0" y="1585"/>
                <a:ext cx="1690" cy="317"/>
                <a:chOff x="0" y="1585"/>
                <a:chExt cx="1690" cy="317"/>
              </a:xfrm>
            </p:grpSpPr>
            <p:sp>
              <p:nvSpPr>
                <p:cNvPr id="6248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585"/>
                  <a:ext cx="160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Double.parseDouble("6782.34")</a:t>
                  </a:r>
                </a:p>
                <a:p>
                  <a:pPr algn="just"/>
                  <a:endParaRPr lang="en-US" altLang="zh-CN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51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585"/>
                  <a:ext cx="169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9" name="Group 55"/>
              <p:cNvGrpSpPr>
                <a:grpSpLocks/>
              </p:cNvGrpSpPr>
              <p:nvPr/>
            </p:nvGrpSpPr>
            <p:grpSpPr bwMode="auto">
              <a:xfrm>
                <a:off x="1690" y="1585"/>
                <a:ext cx="777" cy="317"/>
                <a:chOff x="1690" y="1585"/>
                <a:chExt cx="777" cy="317"/>
              </a:xfrm>
            </p:grpSpPr>
            <p:sp>
              <p:nvSpPr>
                <p:cNvPr id="624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3" y="1585"/>
                  <a:ext cx="691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double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1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90" y="1585"/>
                  <a:ext cx="777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21" name="Group 57"/>
              <p:cNvGrpSpPr>
                <a:grpSpLocks/>
              </p:cNvGrpSpPr>
              <p:nvPr/>
            </p:nvGrpSpPr>
            <p:grpSpPr bwMode="auto">
              <a:xfrm>
                <a:off x="2467" y="1585"/>
                <a:ext cx="660" cy="317"/>
                <a:chOff x="2467" y="1585"/>
                <a:chExt cx="660" cy="317"/>
              </a:xfrm>
            </p:grpSpPr>
            <p:sp>
              <p:nvSpPr>
                <p:cNvPr id="62485" name="Rectangle 21"/>
                <p:cNvSpPr>
                  <a:spLocks noChangeArrowheads="1"/>
                </p:cNvSpPr>
                <p:nvPr/>
              </p:nvSpPr>
              <p:spPr bwMode="auto">
                <a:xfrm>
                  <a:off x="2510" y="1585"/>
                  <a:ext cx="57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67892.34</a:t>
                  </a:r>
                </a:p>
                <a:p>
                  <a:pPr algn="just" eaLnBrk="0" hangingPunct="0"/>
                  <a:endParaRPr lang="en-US" altLang="zh-CN" sz="2000"/>
                </a:p>
              </p:txBody>
            </p:sp>
            <p:sp>
              <p:nvSpPr>
                <p:cNvPr id="625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467" y="1585"/>
                  <a:ext cx="660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-3" y="-3"/>
              <a:ext cx="3133" cy="1908"/>
            </a:xfrm>
            <a:prstGeom prst="rect">
              <a:avLst/>
            </a:prstGeom>
            <a:noFill/>
            <a:ln w="1587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25" name="Text Box 61"/>
          <p:cNvSpPr txBox="1">
            <a:spLocks noChangeArrowheads="1"/>
          </p:cNvSpPr>
          <p:nvPr/>
        </p:nvSpPr>
        <p:spPr bwMode="auto">
          <a:xfrm>
            <a:off x="611188" y="476250"/>
            <a:ext cx="7993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993300"/>
                </a:solidFill>
                <a:ea typeface="隶书" pitchFamily="49" charset="-122"/>
              </a:rPr>
              <a:t>字符串与其它类型数据转换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792163"/>
          </a:xfrm>
        </p:spPr>
        <p:txBody>
          <a:bodyPr/>
          <a:lstStyle/>
          <a:p>
            <a:r>
              <a:rPr lang="zh-CN" altLang="en-US"/>
              <a:t>字符串操作举例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1412875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5-5】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输入一字符串，判断是否回文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632700" cy="19732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若一个字符串的逆序字符串和原字符串相等，则该字符串是回文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将字符串中的字符逐个取出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反向连接成一个新的字符串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判断新、旧字符串是否相等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5288" y="407670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5-6】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输入一字符串，将字符串中的字符从小到大排序后输出新的字符串。如输入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，输出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densttu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”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792163"/>
          </a:xfrm>
        </p:spPr>
        <p:txBody>
          <a:bodyPr/>
          <a:lstStyle/>
          <a:p>
            <a:r>
              <a:rPr lang="zh-CN" altLang="en-US" dirty="0"/>
              <a:t>字符串操作举例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95288" y="378936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5-8】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将十六进制数转换成十进制数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064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5-7】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先输入一个字符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，再输入一个字符串，在字符串中查找该字符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(ch)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，如果找到，则输出 该字符在字符串中最后出现的位置，否则输出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Not Found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400"/>
              <a:t>。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684213" y="4437063"/>
            <a:ext cx="7777162" cy="19796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输入一个十六进制数字符串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逐个字符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zh-CN" altLang="en-US" sz="2400" b="1">
                <a:ea typeface="楷体_GB2312" pitchFamily="49" charset="-122"/>
              </a:rPr>
              <a:t>存放变量 </a:t>
            </a:r>
            <a:r>
              <a:rPr lang="en-US" altLang="zh-CN" sz="2400" b="1">
                <a:ea typeface="楷体_GB2312" pitchFamily="49" charset="-122"/>
              </a:rPr>
              <a:t>char ch)</a:t>
            </a:r>
            <a:r>
              <a:rPr lang="zh-CN" altLang="en-US" sz="2400" b="1">
                <a:ea typeface="楷体_GB2312" pitchFamily="49" charset="-122"/>
              </a:rPr>
              <a:t>取出转换成</a:t>
            </a:r>
            <a:r>
              <a:rPr lang="en-US" altLang="zh-CN" sz="2400" b="1">
                <a:ea typeface="楷体_GB2312" pitchFamily="49" charset="-122"/>
              </a:rPr>
              <a:t>int</a:t>
            </a:r>
            <a:r>
              <a:rPr lang="zh-CN" altLang="en-US" sz="2400" b="1">
                <a:ea typeface="楷体_GB2312" pitchFamily="49" charset="-122"/>
              </a:rPr>
              <a:t>类型数据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FontTx/>
              <a:buAutoNum type="alphaLcParenR"/>
            </a:pPr>
            <a:r>
              <a:rPr lang="zh-CN" altLang="en-US" sz="2200" b="1">
                <a:ea typeface="楷体_GB2312" pitchFamily="49" charset="-122"/>
              </a:rPr>
              <a:t>如</a:t>
            </a:r>
            <a:r>
              <a:rPr lang="zh-CN" altLang="en-US" sz="2200" b="1"/>
              <a:t>‘</a:t>
            </a:r>
            <a:r>
              <a:rPr lang="en-US" altLang="zh-CN" sz="2200" b="1"/>
              <a:t>9’ → 9      </a:t>
            </a:r>
            <a:r>
              <a:rPr lang="en-US" altLang="zh-CN" sz="2200" b="1">
                <a:solidFill>
                  <a:schemeClr val="hlink"/>
                </a:solidFill>
              </a:rPr>
              <a:t>ch-’0’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FontTx/>
              <a:buAutoNum type="alphaLcParenR"/>
            </a:pPr>
            <a:r>
              <a:rPr lang="zh-CN" altLang="en-US" sz="2200" b="1"/>
              <a:t>如’</a:t>
            </a:r>
            <a:r>
              <a:rPr lang="en-US" altLang="zh-CN" sz="2200" b="1"/>
              <a:t>d’ →13     </a:t>
            </a:r>
            <a:r>
              <a:rPr lang="en-US" altLang="zh-CN" sz="2200" b="1">
                <a:solidFill>
                  <a:schemeClr val="hlink"/>
                </a:solidFill>
              </a:rPr>
              <a:t>10+(ch-'a')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Tx/>
              <a:buAutoNum type="arabicPeriod"/>
            </a:pPr>
            <a:r>
              <a:rPr lang="zh-CN" altLang="en-US" sz="2400" b="1">
                <a:ea typeface="楷体_GB2312" pitchFamily="49" charset="-122"/>
              </a:rPr>
              <a:t>乘以相应的位权再累加起来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684213" y="2492375"/>
            <a:ext cx="7777162" cy="1117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输入字符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ch: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en-US" altLang="zh-CN" sz="2200" b="1">
                <a:solidFill>
                  <a:schemeClr val="hlink"/>
                </a:solidFill>
              </a:rPr>
              <a:t>ch=(in.nextLine()).charAt(0);</a:t>
            </a:r>
            <a:endParaRPr lang="en-US" altLang="zh-CN" sz="2200" b="1">
              <a:solidFill>
                <a:schemeClr val="hlink"/>
              </a:solidFill>
              <a:ea typeface="楷体_GB2312" pitchFamily="49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charAt()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方法将字符串中的字符逐个取出与字符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比较，进行查找。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3968750" cy="719138"/>
          </a:xfrm>
        </p:spPr>
        <p:txBody>
          <a:bodyPr/>
          <a:lstStyle/>
          <a:p>
            <a:r>
              <a:rPr lang="zh-CN" altLang="en-US" dirty="0"/>
              <a:t>字符串数组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341438"/>
            <a:ext cx="854075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要表示一组字符串可以用字符串数组来实现。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String </a:t>
            </a:r>
            <a:r>
              <a:rPr lang="en-US" altLang="zh-CN" sz="2000" dirty="0" err="1" smtClean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str</a:t>
            </a:r>
            <a:r>
              <a:rPr lang="en-US" altLang="zh-CN" sz="2000" dirty="0" smtClean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[]=new 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String[4];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000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str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[0]=“Chinese”;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2000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str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[1]=“English”;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[2]="Tianjin";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chemeClr val="hlink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[3]="Chongqing";</a:t>
            </a:r>
            <a:endParaRPr lang="en-US" altLang="zh-CN" sz="2000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楷体_GB2312" pitchFamily="49" charset="-122"/>
                <a:cs typeface="Times New Roman" pitchFamily="18" charset="0"/>
              </a:rPr>
              <a:t>Main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方法有一个形式参数</a:t>
            </a:r>
            <a:r>
              <a:rPr lang="en-US" altLang="zh-CN" sz="2400" dirty="0" err="1">
                <a:latin typeface="楷体_GB2312" pitchFamily="49" charset="-122"/>
                <a:cs typeface="Times New Roman" pitchFamily="18" charset="0"/>
              </a:rPr>
              <a:t>args</a:t>
            </a:r>
            <a:r>
              <a:rPr lang="en-US" altLang="zh-CN" sz="2400" dirty="0">
                <a:latin typeface="楷体_GB2312" pitchFamily="49" charset="-122"/>
                <a:cs typeface="Times New Roman" pitchFamily="18" charset="0"/>
              </a:rPr>
              <a:t>[]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，其类型就是</a:t>
            </a:r>
            <a:r>
              <a:rPr lang="zh-CN" altLang="en-US" sz="2400" dirty="0">
                <a:latin typeface="楷体_GB2312" pitchFamily="49" charset="-122"/>
              </a:rPr>
              <a:t>字符串数组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</a:rPr>
              <a:t>该参数的功能是接收程序运行时通过命令行输入的数据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public class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StringArray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{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  public static void main(String[]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args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){  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     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int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      for (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=0;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&lt;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args.length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;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++)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           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System.out.println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(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args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[</a:t>
            </a:r>
            <a:r>
              <a:rPr lang="en-US" altLang="zh-CN" sz="2200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]);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   }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Dotum" pitchFamily="34" charset="-127"/>
                <a:ea typeface="Dotum" pitchFamily="34" charset="-127"/>
              </a:rPr>
              <a:t>}</a:t>
            </a:r>
            <a:endParaRPr lang="en-US" altLang="zh-CN" sz="22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3968750" cy="719138"/>
          </a:xfrm>
          <a:noFill/>
          <a:ln/>
        </p:spPr>
        <p:txBody>
          <a:bodyPr/>
          <a:lstStyle/>
          <a:p>
            <a:r>
              <a:rPr lang="zh-CN" altLang="en-US" sz="4000" dirty="0"/>
              <a:t>字符串数组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运行时，在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Eclipse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菜单的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运行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→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运行配置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→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(x)=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自变量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中输入</a:t>
            </a:r>
            <a:r>
              <a:rPr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one two three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”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3311525" cy="17954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运行结果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200" b="1">
                <a:solidFill>
                  <a:srgbClr val="003300"/>
                </a:solidFill>
              </a:rPr>
              <a:t>one </a:t>
            </a:r>
            <a:r>
              <a:rPr lang="en-US" altLang="zh-CN" sz="2200" b="1"/>
              <a:t>→arg[0]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200" b="1">
                <a:solidFill>
                  <a:srgbClr val="003300"/>
                </a:solidFill>
              </a:rPr>
              <a:t>two</a:t>
            </a:r>
            <a:r>
              <a:rPr lang="en-US" altLang="zh-CN" sz="2200" b="1"/>
              <a:t> → arg[1]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200" b="1">
                <a:solidFill>
                  <a:srgbClr val="003300"/>
                </a:solidFill>
              </a:rPr>
              <a:t>three </a:t>
            </a:r>
            <a:r>
              <a:rPr lang="en-US" altLang="zh-CN" sz="2200" b="1"/>
              <a:t>→ arg[2]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611188" y="450850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5-9】</a:t>
            </a:r>
            <a:r>
              <a:rPr lang="zh-CN" altLang="en-US" sz="2400" b="1">
                <a:ea typeface="楷体_GB2312" pitchFamily="49" charset="-122"/>
              </a:rPr>
              <a:t>将输入的</a:t>
            </a:r>
            <a:r>
              <a:rPr lang="en-US" altLang="zh-CN" sz="2400" b="1">
                <a:ea typeface="楷体_GB2312" pitchFamily="49" charset="-122"/>
              </a:rPr>
              <a:t>n</a:t>
            </a:r>
            <a:r>
              <a:rPr lang="zh-CN" altLang="en-US" sz="2400" b="1">
                <a:ea typeface="楷体_GB2312" pitchFamily="49" charset="-122"/>
              </a:rPr>
              <a:t>个英文单词（每个单词间空格间隔），按字典顺序重新排序输出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4976812" cy="935037"/>
          </a:xfrm>
        </p:spPr>
        <p:txBody>
          <a:bodyPr/>
          <a:lstStyle/>
          <a:p>
            <a:r>
              <a:rPr lang="zh-CN" altLang="en-US">
                <a:latin typeface="宋体" charset="-122"/>
              </a:rPr>
              <a:t>一维数组的声明</a:t>
            </a:r>
            <a:endParaRPr lang="zh-CN" altLang="en-US">
              <a:latin typeface="宋体" charset="-122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7848600" cy="4679950"/>
          </a:xfrm>
        </p:spPr>
        <p:txBody>
          <a:bodyPr/>
          <a:lstStyle/>
          <a:p>
            <a:pPr marL="0" indent="0" algn="just"/>
            <a:r>
              <a:rPr lang="en-US" altLang="zh-CN" sz="2800">
                <a:latin typeface="宋体" charset="-122"/>
              </a:rPr>
              <a:t> </a:t>
            </a:r>
            <a:r>
              <a:rPr lang="zh-CN" altLang="en-US" sz="2800">
                <a:latin typeface="宋体" charset="-122"/>
              </a:rPr>
              <a:t>一维数组声明的格式</a:t>
            </a:r>
            <a:endParaRPr lang="zh-CN" altLang="en-US" sz="2800">
              <a:latin typeface="宋体" charset="-122"/>
              <a:cs typeface="Times New Roman" pitchFamily="18" charset="0"/>
            </a:endParaRPr>
          </a:p>
          <a:p>
            <a:pPr lvl="3"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宋体" charset="-122"/>
              </a:rPr>
              <a:t>类型标识符</a:t>
            </a:r>
            <a:r>
              <a:rPr lang="zh-CN" altLang="en-US" sz="240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charset="-122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cs typeface="Times New Roman" pitchFamily="18" charset="0"/>
              </a:rPr>
              <a:t>[]</a:t>
            </a:r>
            <a:endParaRPr lang="en-US" altLang="zh-CN" sz="2400">
              <a:solidFill>
                <a:schemeClr val="hlink"/>
              </a:solidFill>
              <a:latin typeface="宋体" charset="-122"/>
              <a:cs typeface="Times New Roman" pitchFamily="18" charset="0"/>
            </a:endParaRPr>
          </a:p>
          <a:p>
            <a:pPr marL="442913" lvl="1" indent="14288" algn="just">
              <a:buFont typeface="Wingdings" pitchFamily="2" charset="2"/>
              <a:buNone/>
            </a:pPr>
            <a:r>
              <a:rPr lang="en-US" altLang="zh-CN" sz="2400">
                <a:latin typeface="宋体" charset="-122"/>
              </a:rPr>
              <a:t>  </a:t>
            </a:r>
            <a:r>
              <a:rPr lang="zh-CN" altLang="en-US" sz="2400">
                <a:latin typeface="宋体" charset="-122"/>
              </a:rPr>
              <a:t>或</a:t>
            </a:r>
            <a:endParaRPr lang="zh-CN" altLang="en-US" sz="2400">
              <a:latin typeface="宋体" charset="-122"/>
              <a:cs typeface="Times New Roman" pitchFamily="18" charset="0"/>
            </a:endParaRPr>
          </a:p>
          <a:p>
            <a:pPr lvl="3"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宋体" charset="-122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cs typeface="Times New Roman" pitchFamily="18" charset="0"/>
              </a:rPr>
              <a:t>[]</a:t>
            </a:r>
            <a:r>
              <a:rPr lang="en-US" altLang="zh-CN" sz="240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charset="-122"/>
              </a:rPr>
              <a:t>数组名</a:t>
            </a:r>
            <a:r>
              <a:rPr lang="zh-CN" altLang="en-US" sz="2400">
                <a:latin typeface="宋体" charset="-122"/>
              </a:rPr>
              <a:t>    </a:t>
            </a:r>
          </a:p>
          <a:p>
            <a:pPr marL="0" indent="0" algn="just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latin typeface="宋体" charset="-122"/>
              </a:rPr>
              <a:t>例：表示学生的成绩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>
                <a:latin typeface="宋体" charset="-122"/>
              </a:rPr>
              <a:t>整数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>
                <a:latin typeface="宋体" charset="-122"/>
              </a:rPr>
              <a:t>，可以声明数组</a:t>
            </a:r>
            <a:r>
              <a:rPr lang="en-US" altLang="zh-CN" sz="2400">
                <a:cs typeface="Times New Roman" pitchFamily="18" charset="0"/>
              </a:rPr>
              <a:t>score</a:t>
            </a:r>
            <a:r>
              <a:rPr lang="zh-CN" altLang="en-US" sz="2400">
                <a:latin typeface="宋体" charset="-122"/>
              </a:rPr>
              <a:t>：</a:t>
            </a:r>
            <a:endParaRPr lang="zh-CN" altLang="en-US" sz="2400">
              <a:cs typeface="Times New Roman" pitchFamily="18" charset="0"/>
            </a:endParaRPr>
          </a:p>
          <a:p>
            <a:pPr marL="442913" lvl="1" indent="14288" algn="just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800000"/>
                </a:solidFill>
                <a:cs typeface="Courier New" pitchFamily="49" charset="0"/>
              </a:rPr>
              <a:t>int  score[ ]; </a:t>
            </a:r>
          </a:p>
          <a:p>
            <a:pPr marL="442913" lvl="1" indent="14288" algn="just"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表示体重的数组类型为</a:t>
            </a:r>
            <a:r>
              <a:rPr lang="en-US" altLang="zh-CN" sz="2400"/>
              <a:t>float</a:t>
            </a:r>
            <a:r>
              <a:rPr lang="zh-CN" altLang="en-US" sz="2400"/>
              <a:t>的</a:t>
            </a:r>
            <a:r>
              <a:rPr lang="en-US" altLang="zh-CN" sz="2400"/>
              <a:t>weight</a:t>
            </a:r>
            <a:r>
              <a:rPr lang="zh-CN" altLang="en-US" sz="2400"/>
              <a:t>，声明：</a:t>
            </a:r>
          </a:p>
          <a:p>
            <a:pPr marL="442913" lvl="1" indent="14288" algn="just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800000"/>
                </a:solidFill>
                <a:cs typeface="Courier New" pitchFamily="49" charset="0"/>
              </a:rPr>
              <a:t>float [ ]  weight;</a:t>
            </a:r>
            <a:r>
              <a:rPr lang="en-US" altLang="zh-CN" sz="2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42913" lvl="1" indent="14288" algn="just"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i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Note</a:t>
            </a:r>
            <a:r>
              <a:rPr lang="zh-CN" altLang="en-US" sz="2400" i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：方括号可以在变量名的后面，也可以在类型名后面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5481637" cy="792163"/>
          </a:xfrm>
        </p:spPr>
        <p:txBody>
          <a:bodyPr/>
          <a:lstStyle/>
          <a:p>
            <a:r>
              <a:rPr lang="zh-CN" altLang="en-US" dirty="0">
                <a:solidFill>
                  <a:srgbClr val="663300"/>
                </a:solidFill>
                <a:latin typeface="宋体" charset="-122"/>
              </a:rPr>
              <a:t>一维数组的初始化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540750" cy="4032250"/>
          </a:xfrm>
        </p:spPr>
        <p:txBody>
          <a:bodyPr/>
          <a:lstStyle/>
          <a:p>
            <a:r>
              <a:rPr lang="zh-CN" altLang="en-US" sz="2400" dirty="0">
                <a:latin typeface="楷体_GB2312" pitchFamily="49" charset="-122"/>
              </a:rPr>
              <a:t>数组初始化</a:t>
            </a:r>
          </a:p>
          <a:p>
            <a:pPr lvl="1"/>
            <a:r>
              <a:rPr lang="zh-CN" altLang="en-US" sz="2200" dirty="0">
                <a:latin typeface="楷体_GB2312" pitchFamily="49" charset="-122"/>
              </a:rPr>
              <a:t>系统为数组分配存储空间，确定数组元素的个数</a:t>
            </a:r>
          </a:p>
          <a:p>
            <a:pPr lvl="1"/>
            <a:r>
              <a:rPr lang="zh-CN" altLang="en-US" sz="2200" dirty="0">
                <a:latin typeface="楷体_GB2312" pitchFamily="49" charset="-122"/>
              </a:rPr>
              <a:t>用 </a:t>
            </a:r>
            <a:r>
              <a:rPr lang="en-US" altLang="zh-CN" sz="2200" dirty="0">
                <a:latin typeface="楷体_GB2312" pitchFamily="49" charset="-122"/>
                <a:cs typeface="Times New Roman" pitchFamily="18" charset="0"/>
              </a:rPr>
              <a:t>new </a:t>
            </a:r>
            <a:r>
              <a:rPr lang="zh-CN" altLang="en-US" sz="2200" dirty="0">
                <a:latin typeface="楷体_GB2312" pitchFamily="49" charset="-122"/>
              </a:rPr>
              <a:t>初始化数组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数组名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= new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类型标识符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[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元素个数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cs typeface="Courier New" pitchFamily="49" charset="0"/>
              </a:rPr>
              <a:t>]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latin typeface="楷体_GB2312" pitchFamily="49" charset="-122"/>
              </a:rPr>
              <a:t>先声明数组再初始化</a:t>
            </a:r>
            <a:endParaRPr lang="zh-CN" altLang="en-US" sz="2400" dirty="0">
              <a:latin typeface="宋体" charset="-122"/>
            </a:endParaRPr>
          </a:p>
          <a:p>
            <a:pPr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4000" b="0" dirty="0">
                <a:latin typeface="宋体" charset="-122"/>
              </a:rPr>
              <a:t>  </a:t>
            </a:r>
            <a:r>
              <a:rPr lang="en-US" altLang="zh-CN" sz="2200" dirty="0" err="1">
                <a:solidFill>
                  <a:srgbClr val="800000"/>
                </a:solidFill>
              </a:rPr>
              <a:t>int</a:t>
            </a:r>
            <a:r>
              <a:rPr lang="en-US" altLang="zh-CN" sz="2200" dirty="0">
                <a:solidFill>
                  <a:srgbClr val="800000"/>
                </a:solidFill>
              </a:rPr>
              <a:t> sc [ ];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800000"/>
                </a:solidFill>
              </a:rPr>
              <a:t>       sc=new </a:t>
            </a:r>
            <a:r>
              <a:rPr lang="en-US" altLang="zh-CN" sz="2200" dirty="0" err="1">
                <a:solidFill>
                  <a:srgbClr val="800000"/>
                </a:solidFill>
              </a:rPr>
              <a:t>int</a:t>
            </a:r>
            <a:r>
              <a:rPr lang="en-US" altLang="zh-CN" sz="2200" dirty="0">
                <a:solidFill>
                  <a:srgbClr val="800000"/>
                </a:solidFill>
              </a:rPr>
              <a:t>[10];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800000"/>
                </a:solidFill>
              </a:rPr>
              <a:t>       float[ ] weight;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800000"/>
                </a:solidFill>
              </a:rPr>
              <a:t>       weight=new float[50]</a:t>
            </a:r>
            <a:endParaRPr lang="en-US" altLang="zh-CN" sz="2200" dirty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4140200" y="3429000"/>
            <a:ext cx="4175125" cy="1663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数组元素通过下标来区分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 下标最小值为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0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</a:pP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下标最大值为</a:t>
            </a:r>
            <a:r>
              <a:rPr lang="zh-CN" altLang="en-US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元素个数减</a:t>
            </a: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</a:pPr>
            <a:r>
              <a:rPr lang="en-US" altLang="zh-CN" sz="22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各元素的存储空间是连续的</a:t>
            </a:r>
          </a:p>
        </p:txBody>
      </p:sp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0" y="5734050"/>
            <a:ext cx="8893175" cy="457200"/>
            <a:chOff x="-3" y="-3"/>
            <a:chExt cx="4276" cy="323"/>
          </a:xfrm>
        </p:grpSpPr>
        <p:grpSp>
          <p:nvGrpSpPr>
            <p:cNvPr id="108550" name="Group 6"/>
            <p:cNvGrpSpPr>
              <a:grpSpLocks/>
            </p:cNvGrpSpPr>
            <p:nvPr/>
          </p:nvGrpSpPr>
          <p:grpSpPr bwMode="auto">
            <a:xfrm>
              <a:off x="0" y="0"/>
              <a:ext cx="4270" cy="317"/>
              <a:chOff x="0" y="0"/>
              <a:chExt cx="4270" cy="317"/>
            </a:xfrm>
          </p:grpSpPr>
          <p:grpSp>
            <p:nvGrpSpPr>
              <p:cNvPr id="10855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472" cy="317"/>
                <a:chOff x="0" y="0"/>
                <a:chExt cx="472" cy="317"/>
              </a:xfrm>
            </p:grpSpPr>
            <p:sp>
              <p:nvSpPr>
                <p:cNvPr id="10855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sc[0]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0855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2" cy="31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4" name="Group 10"/>
              <p:cNvGrpSpPr>
                <a:grpSpLocks/>
              </p:cNvGrpSpPr>
              <p:nvPr/>
            </p:nvGrpSpPr>
            <p:grpSpPr bwMode="auto">
              <a:xfrm>
                <a:off x="472" y="0"/>
                <a:ext cx="422" cy="317"/>
                <a:chOff x="472" y="0"/>
                <a:chExt cx="422" cy="317"/>
              </a:xfrm>
            </p:grpSpPr>
            <p:sp>
              <p:nvSpPr>
                <p:cNvPr id="108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515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sc[1]</a:t>
                  </a:r>
                </a:p>
                <a:p>
                  <a:pPr algn="just" eaLnBrk="0" hangingPunct="0"/>
                  <a:endParaRPr lang="en-US" altLang="zh-CN" sz="14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08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472" y="0"/>
                  <a:ext cx="422" cy="317"/>
                </a:xfrm>
                <a:prstGeom prst="rect">
                  <a:avLst/>
                </a:prstGeom>
                <a:noFill/>
                <a:ln w="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7" name="Group 13"/>
              <p:cNvGrpSpPr>
                <a:grpSpLocks/>
              </p:cNvGrpSpPr>
              <p:nvPr/>
            </p:nvGrpSpPr>
            <p:grpSpPr bwMode="auto">
              <a:xfrm>
                <a:off x="894" y="0"/>
                <a:ext cx="422" cy="317"/>
                <a:chOff x="894" y="0"/>
                <a:chExt cx="422" cy="317"/>
              </a:xfrm>
            </p:grpSpPr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937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sc[2]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559" name="Rectangle 15"/>
                <p:cNvSpPr>
                  <a:spLocks noChangeArrowheads="1"/>
                </p:cNvSpPr>
                <p:nvPr/>
              </p:nvSpPr>
              <p:spPr bwMode="auto">
                <a:xfrm>
                  <a:off x="894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0" name="Group 16"/>
              <p:cNvGrpSpPr>
                <a:grpSpLocks/>
              </p:cNvGrpSpPr>
              <p:nvPr/>
            </p:nvGrpSpPr>
            <p:grpSpPr bwMode="auto">
              <a:xfrm>
                <a:off x="1316" y="0"/>
                <a:ext cx="422" cy="317"/>
                <a:chOff x="1316" y="0"/>
                <a:chExt cx="422" cy="317"/>
              </a:xfrm>
            </p:grpSpPr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59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sc[3]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562" name="Rectangle 18"/>
                <p:cNvSpPr>
                  <a:spLocks noChangeArrowheads="1"/>
                </p:cNvSpPr>
                <p:nvPr/>
              </p:nvSpPr>
              <p:spPr bwMode="auto">
                <a:xfrm>
                  <a:off x="1316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3" name="Group 19"/>
              <p:cNvGrpSpPr>
                <a:grpSpLocks/>
              </p:cNvGrpSpPr>
              <p:nvPr/>
            </p:nvGrpSpPr>
            <p:grpSpPr bwMode="auto">
              <a:xfrm>
                <a:off x="1738" y="0"/>
                <a:ext cx="422" cy="317"/>
                <a:chOff x="1738" y="0"/>
                <a:chExt cx="422" cy="317"/>
              </a:xfrm>
            </p:grpSpPr>
            <p:sp>
              <p:nvSpPr>
                <p:cNvPr id="108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81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sc[4]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738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6" name="Group 22"/>
              <p:cNvGrpSpPr>
                <a:grpSpLocks/>
              </p:cNvGrpSpPr>
              <p:nvPr/>
            </p:nvGrpSpPr>
            <p:grpSpPr bwMode="auto">
              <a:xfrm>
                <a:off x="2160" y="0"/>
                <a:ext cx="422" cy="317"/>
                <a:chOff x="2160" y="0"/>
                <a:chExt cx="422" cy="317"/>
              </a:xfrm>
            </p:grpSpPr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203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sc[5]</a:t>
                  </a:r>
                </a:p>
                <a:p>
                  <a:pPr algn="just" eaLnBrk="0" hangingPunct="0"/>
                  <a:endParaRPr lang="en-US" altLang="zh-CN" sz="14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08568" name="Rectangle 24"/>
                <p:cNvSpPr>
                  <a:spLocks noChangeArrowheads="1"/>
                </p:cNvSpPr>
                <p:nvPr/>
              </p:nvSpPr>
              <p:spPr bwMode="auto">
                <a:xfrm>
                  <a:off x="2160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9" name="Group 25"/>
              <p:cNvGrpSpPr>
                <a:grpSpLocks/>
              </p:cNvGrpSpPr>
              <p:nvPr/>
            </p:nvGrpSpPr>
            <p:grpSpPr bwMode="auto">
              <a:xfrm>
                <a:off x="2582" y="0"/>
                <a:ext cx="422" cy="317"/>
                <a:chOff x="2582" y="0"/>
                <a:chExt cx="422" cy="317"/>
              </a:xfrm>
            </p:grpSpPr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2625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sc[6]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2582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72" name="Group 28"/>
              <p:cNvGrpSpPr>
                <a:grpSpLocks/>
              </p:cNvGrpSpPr>
              <p:nvPr/>
            </p:nvGrpSpPr>
            <p:grpSpPr bwMode="auto">
              <a:xfrm>
                <a:off x="3004" y="0"/>
                <a:ext cx="422" cy="317"/>
                <a:chOff x="3004" y="0"/>
                <a:chExt cx="422" cy="317"/>
              </a:xfrm>
            </p:grpSpPr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3047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sc[7]</a:t>
                  </a:r>
                </a:p>
                <a:p>
                  <a:pPr algn="just" eaLnBrk="0" hangingPunct="0"/>
                  <a:endParaRPr lang="en-US" altLang="zh-CN" sz="2400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574" name="Rectangle 30"/>
                <p:cNvSpPr>
                  <a:spLocks noChangeArrowheads="1"/>
                </p:cNvSpPr>
                <p:nvPr/>
              </p:nvSpPr>
              <p:spPr bwMode="auto">
                <a:xfrm>
                  <a:off x="3004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75" name="Group 31"/>
              <p:cNvGrpSpPr>
                <a:grpSpLocks/>
              </p:cNvGrpSpPr>
              <p:nvPr/>
            </p:nvGrpSpPr>
            <p:grpSpPr bwMode="auto">
              <a:xfrm>
                <a:off x="3426" y="0"/>
                <a:ext cx="422" cy="317"/>
                <a:chOff x="3426" y="0"/>
                <a:chExt cx="422" cy="317"/>
              </a:xfrm>
            </p:grpSpPr>
            <p:sp>
              <p:nvSpPr>
                <p:cNvPr id="108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9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sc[8]</a:t>
                  </a:r>
                </a:p>
                <a:p>
                  <a:pPr algn="just" eaLnBrk="0" hangingPunct="0"/>
                  <a:endParaRPr lang="en-US" altLang="zh-CN" sz="14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08577" name="Rectangle 33"/>
                <p:cNvSpPr>
                  <a:spLocks noChangeArrowheads="1"/>
                </p:cNvSpPr>
                <p:nvPr/>
              </p:nvSpPr>
              <p:spPr bwMode="auto">
                <a:xfrm>
                  <a:off x="3426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78" name="Group 34"/>
              <p:cNvGrpSpPr>
                <a:grpSpLocks/>
              </p:cNvGrpSpPr>
              <p:nvPr/>
            </p:nvGrpSpPr>
            <p:grpSpPr bwMode="auto">
              <a:xfrm>
                <a:off x="3848" y="0"/>
                <a:ext cx="422" cy="317"/>
                <a:chOff x="3848" y="0"/>
                <a:chExt cx="422" cy="317"/>
              </a:xfrm>
            </p:grpSpPr>
            <p:sp>
              <p:nvSpPr>
                <p:cNvPr id="108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3891" y="0"/>
                  <a:ext cx="33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altLang="zh-CN" sz="2400">
                      <a:solidFill>
                        <a:srgbClr val="800000"/>
                      </a:solidFill>
                      <a:latin typeface="Times New Roman" pitchFamily="18" charset="0"/>
                      <a:cs typeface="Times New Roman" pitchFamily="18" charset="0"/>
                    </a:rPr>
                    <a:t>sc[9]</a:t>
                  </a:r>
                </a:p>
                <a:p>
                  <a:pPr algn="just" eaLnBrk="0" hangingPunct="0"/>
                  <a:endParaRPr lang="en-US" altLang="zh-CN" sz="14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08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848" y="0"/>
                  <a:ext cx="422" cy="317"/>
                </a:xfrm>
                <a:prstGeom prst="rect">
                  <a:avLst/>
                </a:prstGeom>
                <a:noFill/>
                <a:ln w="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4276" cy="323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5048250" cy="792163"/>
          </a:xfrm>
        </p:spPr>
        <p:txBody>
          <a:bodyPr/>
          <a:lstStyle/>
          <a:p>
            <a:r>
              <a:rPr lang="zh-CN" altLang="en-US"/>
              <a:t>一维数组初始化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540750" cy="4968875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在声明的同时进行初始化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即将前述的声明语句、</a:t>
            </a:r>
            <a:r>
              <a:rPr lang="en-US" altLang="zh-CN" sz="2200">
                <a:latin typeface="楷体_GB2312" pitchFamily="49" charset="-122"/>
              </a:rPr>
              <a:t>new</a:t>
            </a:r>
            <a:r>
              <a:rPr lang="zh-CN" altLang="en-US" sz="2200">
                <a:latin typeface="楷体_GB2312" pitchFamily="49" charset="-122"/>
              </a:rPr>
              <a:t>语句合并为一条语句：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类型标识符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[]=new 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元素个数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或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数组名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=new 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类型标识符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Courier New" pitchFamily="49" charset="0"/>
              </a:rPr>
              <a:t>元素个数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/>
              <a:t>例如：</a:t>
            </a:r>
            <a:r>
              <a:rPr lang="en-US" altLang="zh-CN" sz="2400">
                <a:solidFill>
                  <a:srgbClr val="800000"/>
                </a:solidFill>
              </a:rPr>
              <a:t>int sc []=new int[10];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             float[]  weight=new float[50]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初始化数组后，通过数组的</a:t>
            </a:r>
            <a:r>
              <a:rPr lang="en-US" altLang="zh-CN" sz="2400">
                <a:latin typeface="楷体_GB2312" pitchFamily="49" charset="-122"/>
              </a:rPr>
              <a:t>length</a:t>
            </a:r>
            <a:r>
              <a:rPr lang="zh-CN" altLang="en-US" sz="2400">
                <a:latin typeface="楷体_GB2312" pitchFamily="49" charset="-122"/>
              </a:rPr>
              <a:t>获取元素个数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 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数组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.length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例如：</a:t>
            </a:r>
            <a:r>
              <a:rPr lang="en-US" altLang="zh-CN" sz="2400">
                <a:solidFill>
                  <a:srgbClr val="800000"/>
                </a:solidFill>
              </a:rPr>
              <a:t>n=sc.length;                </a:t>
            </a:r>
            <a:r>
              <a:rPr lang="en-US" altLang="zh-CN" sz="2400">
                <a:solidFill>
                  <a:srgbClr val="006600"/>
                </a:solidFill>
              </a:rPr>
              <a:t>//n=10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</a:rPr>
              <a:t>           m=weigth.length;       </a:t>
            </a:r>
            <a:r>
              <a:rPr lang="en-US" altLang="zh-CN" sz="2400">
                <a:solidFill>
                  <a:srgbClr val="006600"/>
                </a:solidFill>
              </a:rPr>
              <a:t>//m=50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endParaRPr lang="en-US" altLang="zh-CN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5048250" cy="863600"/>
          </a:xfrm>
        </p:spPr>
        <p:txBody>
          <a:bodyPr/>
          <a:lstStyle/>
          <a:p>
            <a:r>
              <a:rPr lang="zh-CN" altLang="en-US"/>
              <a:t>赋初值初始化数组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484313"/>
            <a:ext cx="8748713" cy="3176587"/>
          </a:xfrm>
        </p:spPr>
        <p:txBody>
          <a:bodyPr/>
          <a:lstStyle/>
          <a:p>
            <a:pPr marL="539750" indent="-539750" algn="just">
              <a:buSzPct val="75000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可以在声明数组的同时，给数组元素赋初值</a:t>
            </a:r>
          </a:p>
          <a:p>
            <a:pPr marL="539750" indent="-539750" algn="just">
              <a:buSzPct val="75000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所赋初值的个数决定数组元素的数目</a:t>
            </a:r>
          </a:p>
          <a:p>
            <a:pPr marL="539750" indent="-539750" algn="just">
              <a:buSzPct val="75000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其格式如下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：</a:t>
            </a:r>
          </a:p>
          <a:p>
            <a:pPr marL="539750" indent="-539750" algn="just"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类型标识符</a:t>
            </a:r>
            <a:r>
              <a:rPr lang="zh-CN" altLang="en-US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数组名</a:t>
            </a:r>
            <a:r>
              <a:rPr lang="en-US" altLang="zh-CN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[ ]= {</a:t>
            </a:r>
            <a:r>
              <a:rPr lang="zh-CN" altLang="en-US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初值表</a:t>
            </a:r>
            <a:r>
              <a:rPr lang="en-US" altLang="zh-CN" sz="24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}</a:t>
            </a:r>
          </a:p>
          <a:p>
            <a:pPr marL="539750" indent="-539750" algn="just"/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初值表是用逗号隔开的初始值，例如：</a:t>
            </a:r>
          </a:p>
          <a:p>
            <a:pPr marL="539750" indent="-539750" algn="just"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  <a:cs typeface="Courier New" pitchFamily="49" charset="0"/>
              </a:rPr>
              <a:t> score[]={65,34,78,81,56,92,56,87,90,77};</a:t>
            </a:r>
          </a:p>
        </p:txBody>
      </p:sp>
      <p:graphicFrame>
        <p:nvGraphicFramePr>
          <p:cNvPr id="31835" name="Group 91"/>
          <p:cNvGraphicFramePr>
            <a:graphicFrameLocks noGrp="1"/>
          </p:cNvGraphicFramePr>
          <p:nvPr>
            <p:ph sz="half" idx="2"/>
          </p:nvPr>
        </p:nvGraphicFramePr>
        <p:xfrm>
          <a:off x="611188" y="5589588"/>
          <a:ext cx="7772400" cy="579438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837" name="AutoShape 93"/>
          <p:cNvSpPr>
            <a:spLocks noChangeArrowheads="1"/>
          </p:cNvSpPr>
          <p:nvPr/>
        </p:nvSpPr>
        <p:spPr bwMode="auto">
          <a:xfrm>
            <a:off x="250825" y="4724400"/>
            <a:ext cx="1116013" cy="503238"/>
          </a:xfrm>
          <a:prstGeom prst="wedgeRectCallout">
            <a:avLst>
              <a:gd name="adj1" fmla="val 9319"/>
              <a:gd name="adj2" fmla="val 99213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 sz="1800" b="1"/>
              <a:t>score[0]</a:t>
            </a:r>
          </a:p>
        </p:txBody>
      </p:sp>
      <p:sp>
        <p:nvSpPr>
          <p:cNvPr id="31838" name="AutoShape 94"/>
          <p:cNvSpPr>
            <a:spLocks noChangeArrowheads="1"/>
          </p:cNvSpPr>
          <p:nvPr/>
        </p:nvSpPr>
        <p:spPr bwMode="auto">
          <a:xfrm>
            <a:off x="7667625" y="4724400"/>
            <a:ext cx="1116013" cy="504825"/>
          </a:xfrm>
          <a:prstGeom prst="wedgeRectCallout">
            <a:avLst>
              <a:gd name="adj1" fmla="val -37199"/>
              <a:gd name="adj2" fmla="val 1223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US" altLang="zh-CN" sz="1800" b="1"/>
              <a:t>score[9]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5624513" cy="863600"/>
          </a:xfrm>
        </p:spPr>
        <p:txBody>
          <a:bodyPr/>
          <a:lstStyle/>
          <a:p>
            <a:r>
              <a:rPr lang="zh-CN" altLang="en-US"/>
              <a:t>使用数组的好处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540750" cy="3886200"/>
          </a:xfrm>
        </p:spPr>
        <p:txBody>
          <a:bodyPr/>
          <a:lstStyle/>
          <a:p>
            <a:r>
              <a:rPr lang="zh-CN" altLang="en-US" sz="2400"/>
              <a:t>减少程序中的变量数量</a:t>
            </a:r>
          </a:p>
          <a:p>
            <a:r>
              <a:rPr lang="zh-CN" altLang="en-US" sz="2400"/>
              <a:t>统一的数组名，易于理解</a:t>
            </a:r>
          </a:p>
          <a:p>
            <a:r>
              <a:rPr lang="zh-CN" altLang="en-US" sz="2400"/>
              <a:t>对数据元素的操作可以使用循环语句</a:t>
            </a:r>
          </a:p>
          <a:p>
            <a:pPr lvl="1"/>
            <a:r>
              <a:rPr lang="zh-CN" altLang="en-US" sz="2200"/>
              <a:t>一维数组元素的赋值和输出都可以通过</a:t>
            </a:r>
            <a:r>
              <a:rPr lang="zh-CN" altLang="en-US" sz="2200">
                <a:solidFill>
                  <a:schemeClr val="hlink"/>
                </a:solidFill>
              </a:rPr>
              <a:t>单重循环语句</a:t>
            </a:r>
            <a:r>
              <a:rPr lang="zh-CN" altLang="en-US" sz="2200"/>
              <a:t>完成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【</a:t>
            </a:r>
            <a:r>
              <a:rPr lang="zh-CN" altLang="en-US" sz="2400">
                <a:latin typeface="楷体_GB2312" pitchFamily="49" charset="-122"/>
              </a:rPr>
              <a:t>例补</a:t>
            </a:r>
            <a:r>
              <a:rPr lang="en-US" altLang="zh-CN" sz="2400">
                <a:latin typeface="楷体_GB2312" pitchFamily="49" charset="-122"/>
              </a:rPr>
              <a:t>5-10】</a:t>
            </a:r>
            <a:r>
              <a:rPr lang="zh-CN" altLang="en-US" sz="2400">
                <a:latin typeface="CourierPS" pitchFamily="49" charset="0"/>
              </a:rPr>
              <a:t>输入</a:t>
            </a:r>
            <a:r>
              <a:rPr lang="en-US" altLang="zh-CN" sz="2400">
                <a:latin typeface="CourierPS" pitchFamily="49" charset="0"/>
              </a:rPr>
              <a:t>10</a:t>
            </a:r>
            <a:r>
              <a:rPr lang="zh-CN" altLang="en-US" sz="2400">
                <a:latin typeface="CourierPS" pitchFamily="49" charset="0"/>
              </a:rPr>
              <a:t>个学生的成绩，统计最高分，平均分、不及格人数及高于平均分的人数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55650" y="4221163"/>
            <a:ext cx="6624638" cy="8985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定义数组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sc[10]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用于存放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个学生成绩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利用循环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语句输入成绩并统计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</p:bld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10579</TotalTime>
  <Words>4801</Words>
  <Application>Microsoft Office PowerPoint</Application>
  <PresentationFormat>全屏显示(4:3)</PresentationFormat>
  <Paragraphs>639</Paragraphs>
  <Slides>49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Ricepaper</vt:lpstr>
      <vt:lpstr>古瓶荷花</vt:lpstr>
      <vt:lpstr>第五章 数组</vt:lpstr>
      <vt:lpstr>Introduction</vt:lpstr>
      <vt:lpstr>For Example</vt:lpstr>
      <vt:lpstr>5.1 一维数组</vt:lpstr>
      <vt:lpstr>一维数组的声明</vt:lpstr>
      <vt:lpstr>一维数组的初始化</vt:lpstr>
      <vt:lpstr>一维数组初始化</vt:lpstr>
      <vt:lpstr>赋初值初始化数组</vt:lpstr>
      <vt:lpstr>使用数组的好处</vt:lpstr>
      <vt:lpstr>5.2  多维数组</vt:lpstr>
      <vt:lpstr>二维数组的初始化</vt:lpstr>
      <vt:lpstr>PowerPoint 演示文稿</vt:lpstr>
      <vt:lpstr>PowerPoint 演示文稿</vt:lpstr>
      <vt:lpstr>赋初值初始化二维数组</vt:lpstr>
      <vt:lpstr>5.3  数组的基本操作 </vt:lpstr>
      <vt:lpstr>数组的基本操作</vt:lpstr>
      <vt:lpstr>例【5-2】一维数组的复制</vt:lpstr>
      <vt:lpstr>PowerPoint 演示文稿</vt:lpstr>
      <vt:lpstr>PowerPoint 演示文稿</vt:lpstr>
      <vt:lpstr>5.4 数组应用举例-排序</vt:lpstr>
      <vt:lpstr>5.4 数组应用举例-排序</vt:lpstr>
      <vt:lpstr>PowerPoint 演示文稿</vt:lpstr>
      <vt:lpstr>数组应用举例-排序</vt:lpstr>
      <vt:lpstr>5.4 数组应用举例-排序</vt:lpstr>
      <vt:lpstr>数组应用举例-一维数组</vt:lpstr>
      <vt:lpstr>数组应用举例—二维数组</vt:lpstr>
      <vt:lpstr>数组应用举例--矩阵运算</vt:lpstr>
      <vt:lpstr>PowerPoint 演示文稿</vt:lpstr>
      <vt:lpstr>5.5 数组参数</vt:lpstr>
      <vt:lpstr>5.5 数组参数-DEMO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 字符串 </vt:lpstr>
      <vt:lpstr>字符串 </vt:lpstr>
      <vt:lpstr>字符串 </vt:lpstr>
      <vt:lpstr>PowerPoint 演示文稿</vt:lpstr>
      <vt:lpstr>字符串操作 </vt:lpstr>
      <vt:lpstr>字符串操作 </vt:lpstr>
      <vt:lpstr>字符串操作 </vt:lpstr>
      <vt:lpstr>字符串操作 </vt:lpstr>
      <vt:lpstr>字符串操作 </vt:lpstr>
      <vt:lpstr>PowerPoint 演示文稿</vt:lpstr>
      <vt:lpstr>字符串操作举例</vt:lpstr>
      <vt:lpstr>字符串操作举例</vt:lpstr>
      <vt:lpstr>字符串数组</vt:lpstr>
      <vt:lpstr>字符串数组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</dc:title>
  <dc:creator>USER</dc:creator>
  <cp:lastModifiedBy>xy pan</cp:lastModifiedBy>
  <cp:revision>243</cp:revision>
  <dcterms:created xsi:type="dcterms:W3CDTF">2008-02-23T05:11:41Z</dcterms:created>
  <dcterms:modified xsi:type="dcterms:W3CDTF">2021-04-20T05:28:38Z</dcterms:modified>
</cp:coreProperties>
</file>