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sldIdLst>
    <p:sldId id="289" r:id="rId3"/>
    <p:sldId id="351" r:id="rId4"/>
    <p:sldId id="259" r:id="rId5"/>
    <p:sldId id="344" r:id="rId6"/>
    <p:sldId id="348" r:id="rId7"/>
    <p:sldId id="267" r:id="rId8"/>
    <p:sldId id="268" r:id="rId9"/>
    <p:sldId id="269" r:id="rId10"/>
    <p:sldId id="271" r:id="rId11"/>
    <p:sldId id="272" r:id="rId12"/>
    <p:sldId id="316" r:id="rId13"/>
    <p:sldId id="353" r:id="rId14"/>
    <p:sldId id="275" r:id="rId15"/>
    <p:sldId id="323" r:id="rId16"/>
    <p:sldId id="324" r:id="rId17"/>
    <p:sldId id="276" r:id="rId18"/>
    <p:sldId id="277" r:id="rId19"/>
    <p:sldId id="354" r:id="rId20"/>
    <p:sldId id="339" r:id="rId21"/>
    <p:sldId id="326" r:id="rId22"/>
    <p:sldId id="327" r:id="rId23"/>
    <p:sldId id="355" r:id="rId24"/>
    <p:sldId id="325" r:id="rId25"/>
    <p:sldId id="317" r:id="rId26"/>
    <p:sldId id="342" r:id="rId27"/>
    <p:sldId id="356" r:id="rId28"/>
    <p:sldId id="364" r:id="rId29"/>
    <p:sldId id="292" r:id="rId30"/>
    <p:sldId id="358" r:id="rId31"/>
    <p:sldId id="357" r:id="rId32"/>
    <p:sldId id="315" r:id="rId33"/>
    <p:sldId id="330" r:id="rId34"/>
    <p:sldId id="359" r:id="rId35"/>
    <p:sldId id="360" r:id="rId36"/>
    <p:sldId id="320" r:id="rId37"/>
    <p:sldId id="321" r:id="rId38"/>
    <p:sldId id="361" r:id="rId39"/>
    <p:sldId id="333" r:id="rId40"/>
    <p:sldId id="362" r:id="rId41"/>
    <p:sldId id="298" r:id="rId42"/>
    <p:sldId id="300" r:id="rId43"/>
    <p:sldId id="365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CC00"/>
    <a:srgbClr val="F5FA34"/>
    <a:srgbClr val="003399"/>
    <a:srgbClr val="990000"/>
    <a:srgbClr val="663300"/>
    <a:srgbClr val="0000FF"/>
    <a:srgbClr val="008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3" autoAdjust="0"/>
  </p:normalViewPr>
  <p:slideViewPr>
    <p:cSldViewPr>
      <p:cViewPr varScale="1">
        <p:scale>
          <a:sx n="76" d="100"/>
          <a:sy n="76" d="100"/>
        </p:scale>
        <p:origin x="-1493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40.xml"/><Relationship Id="rId21" Type="http://schemas.openxmlformats.org/officeDocument/2006/relationships/slide" Target="slides/slide21.xml"/><Relationship Id="rId34" Type="http://schemas.openxmlformats.org/officeDocument/2006/relationships/slide" Target="slides/slide35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41" Type="http://schemas.openxmlformats.org/officeDocument/2006/relationships/slide" Target="slides/slide4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7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2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6.xml"/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4.xml"/><Relationship Id="rId38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Large confetti"/>
          <p:cNvSpPr>
            <a:spLocks noChangeArrowheads="1"/>
          </p:cNvSpPr>
          <p:nvPr/>
        </p:nvSpPr>
        <p:spPr bwMode="ltGray">
          <a:xfrm>
            <a:off x="484188" y="1549400"/>
            <a:ext cx="8158162" cy="16891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ltGray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ltGray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ltGray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4" name="Rectangle 8" descr="Large confetti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noFill/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A7267B-9E56-495C-85F9-B6DBFEF5E0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10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/>
      <p:bldP spid="4106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0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18BE6-D82F-490A-BDB8-CBA549D7FB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292D7-5C9B-4124-935C-7FFCCB75BD8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C36ADB9B-24DB-4FED-A375-70D458A3E1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064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1064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64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64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64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6002D-F564-461D-84F2-662B114C72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1DE4C-D82C-4BDE-B986-C28266CE828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825E4-7280-493F-A453-B21C59B891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CF723-0EBA-4051-99AA-96AAFC3641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DA69A-6903-4552-A052-3075E306E01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6B0E3-4750-4779-98DE-6565AFC2B20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19637-3192-4464-A18C-05A52CC2B19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F215F-AFFE-466C-B9A4-79E2E61C70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D7232-881A-4510-AE61-E8F106C98FB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A78C3-F847-4806-96BE-15AB75449FB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CDDB7-E135-4F42-845E-CB853FF1FC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854075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4800" y="4000500"/>
            <a:ext cx="854075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A6E5EA7B-BD75-44D9-B263-D58717A0B2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823A3-DF96-4BF5-85F3-11A33A77C6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A0746-0D69-4B11-AAC7-CF9706960E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68B4A-5F0A-4EFF-A489-106D8D9CBD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D6BEB-D066-411D-BAB3-0632EA24723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3ADD22-662D-4B57-8F29-CEE13F285F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C58D4-A44B-42CD-BC5C-56B248F1EE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3651B-A060-4E21-86A5-2CAF92EFFD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3080" name="Rectangle 8" descr="Large confetti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6900" y="6248400"/>
            <a:ext cx="533400" cy="6096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ED4B1832-CAF2-486E-94C6-325EC2ECC0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54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508C9AC-3768-4B9D-A163-EC1500201F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8000"/>
        </a:buClr>
        <a:buSzPct val="85000"/>
        <a:buFont typeface="Wingdings" pitchFamily="2" charset="2"/>
        <a:buChar char=""/>
        <a:defRPr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CC00"/>
        </a:buClr>
        <a:buSzPct val="75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603250" y="620713"/>
            <a:ext cx="8540750" cy="792162"/>
          </a:xfrm>
        </p:spPr>
        <p:txBody>
          <a:bodyPr/>
          <a:lstStyle/>
          <a:p>
            <a:r>
              <a:rPr lang="zh-CN" altLang="en-US" dirty="0">
                <a:latin typeface="隶书" pitchFamily="49" charset="-122"/>
              </a:rPr>
              <a:t>第六章 类和对象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11188" y="1700213"/>
            <a:ext cx="7472362" cy="24701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>
                <a:latin typeface="楷体_GB2312" pitchFamily="49" charset="-122"/>
              </a:rPr>
              <a:t>6.1  </a:t>
            </a:r>
            <a:r>
              <a:rPr lang="zh-CN" altLang="en-US" sz="3200">
                <a:latin typeface="楷体_GB2312" pitchFamily="49" charset="-122"/>
              </a:rPr>
              <a:t>类和对象概述</a:t>
            </a:r>
          </a:p>
          <a:p>
            <a:pPr>
              <a:buFont typeface="Wingdings" pitchFamily="2" charset="2"/>
              <a:buNone/>
            </a:pPr>
            <a:r>
              <a:rPr lang="en-US" altLang="zh-CN" sz="3200">
                <a:latin typeface="楷体_GB2312" pitchFamily="49" charset="-122"/>
              </a:rPr>
              <a:t>6.2  </a:t>
            </a:r>
            <a:r>
              <a:rPr lang="zh-CN" altLang="en-US" sz="3200">
                <a:latin typeface="楷体_GB2312" pitchFamily="49" charset="-122"/>
              </a:rPr>
              <a:t>类的封装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476250"/>
            <a:ext cx="6416675" cy="792163"/>
          </a:xfrm>
        </p:spPr>
        <p:txBody>
          <a:bodyPr/>
          <a:lstStyle/>
          <a:p>
            <a:r>
              <a:rPr lang="en-US" altLang="zh-CN" i="1">
                <a:ea typeface="黑体" pitchFamily="2" charset="-122"/>
              </a:rPr>
              <a:t> </a:t>
            </a:r>
            <a:r>
              <a:rPr lang="en-US" altLang="zh-CN">
                <a:latin typeface="隶书" pitchFamily="49" charset="-122"/>
              </a:rPr>
              <a:t>Java</a:t>
            </a:r>
            <a:r>
              <a:rPr lang="zh-CN" altLang="en-US">
                <a:latin typeface="隶书" pitchFamily="49" charset="-122"/>
              </a:rPr>
              <a:t>实例</a:t>
            </a:r>
            <a:r>
              <a:rPr lang="en-US" altLang="zh-CN">
                <a:latin typeface="Arial"/>
              </a:rPr>
              <a:t>——</a:t>
            </a:r>
            <a:r>
              <a:rPr lang="zh-CN" altLang="en-US">
                <a:latin typeface="隶书" pitchFamily="49" charset="-122"/>
              </a:rPr>
              <a:t>对象使用</a:t>
            </a:r>
          </a:p>
        </p:txBody>
      </p:sp>
      <p:sp>
        <p:nvSpPr>
          <p:cNvPr id="20484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84313"/>
            <a:ext cx="8640763" cy="5040312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【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例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6-2 】</a:t>
            </a:r>
            <a:r>
              <a:rPr lang="zh-CN" altLang="en-US">
                <a:latin typeface="楷体_GB2312" pitchFamily="49" charset="-122"/>
              </a:rPr>
              <a:t>定义一个表示圆形的类，能够计算圆面积和周长。</a:t>
            </a:r>
          </a:p>
          <a:p>
            <a:pPr>
              <a:spcBef>
                <a:spcPct val="5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class Circle1{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  float r;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  final double PI=3.14159;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  public double area() {          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计算面积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rgbClr val="0000FF"/>
                </a:solidFill>
              </a:rPr>
              <a:t>return PI*r*r;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  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  public void  setR(float x) {      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设置半径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</a:rPr>
              <a:t>		</a:t>
            </a:r>
            <a:r>
              <a:rPr lang="en-US" altLang="zh-CN" sz="2400">
                <a:solidFill>
                  <a:srgbClr val="0000FF"/>
                </a:solidFill>
              </a:rPr>
              <a:t>r=x;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  }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  public double  perimeter() {   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计算周长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</a:rPr>
              <a:t>		</a:t>
            </a:r>
            <a:r>
              <a:rPr lang="en-US" altLang="zh-CN" sz="2400">
                <a:solidFill>
                  <a:srgbClr val="0000FF"/>
                </a:solidFill>
              </a:rPr>
              <a:t>return 2*PI*r;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  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792163"/>
          </a:xfrm>
        </p:spPr>
        <p:txBody>
          <a:bodyPr/>
          <a:lstStyle/>
          <a:p>
            <a:r>
              <a:rPr lang="zh-CN" altLang="en-US"/>
              <a:t>创建对象和使用对象调用</a:t>
            </a:r>
          </a:p>
        </p:txBody>
      </p:sp>
      <p:sp>
        <p:nvSpPr>
          <p:cNvPr id="655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557338"/>
            <a:ext cx="8281988" cy="4176712"/>
          </a:xfrm>
          <a:solidFill>
            <a:srgbClr val="FFFFFF"/>
          </a:solidFill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public static void main(String[] args)</a:t>
            </a:r>
            <a:r>
              <a:rPr lang="en-US" altLang="zh-CN">
                <a:solidFill>
                  <a:srgbClr val="0000FF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{      double x,y;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  Circle1 cir=new Circle1();   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创建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Circle1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类的对象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cir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  cir.setR(12.35f);        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引用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cir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对象的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setR()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方法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</a:rPr>
              <a:t>  </a:t>
            </a:r>
            <a:r>
              <a:rPr lang="en-US" altLang="zh-CN" sz="2400">
                <a:solidFill>
                  <a:srgbClr val="0000FF"/>
                </a:solidFill>
              </a:rPr>
              <a:t>x=cir.area();            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引用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cir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对象的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area()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方法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</a:rPr>
              <a:t>  </a:t>
            </a:r>
            <a:r>
              <a:rPr lang="en-US" altLang="zh-CN" sz="2400">
                <a:solidFill>
                  <a:srgbClr val="0000FF"/>
                </a:solidFill>
              </a:rPr>
              <a:t>y=cir.perimeter();       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引用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cir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对象的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perimeter()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方法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</a:rPr>
              <a:t>  </a:t>
            </a:r>
            <a:r>
              <a:rPr lang="en-US" altLang="zh-CN" sz="2400">
                <a:solidFill>
                  <a:srgbClr val="0000FF"/>
                </a:solidFill>
              </a:rPr>
              <a:t>System.out.println("</a:t>
            </a:r>
            <a:r>
              <a:rPr lang="zh-CN" altLang="en-US" sz="2400">
                <a:solidFill>
                  <a:srgbClr val="0000FF"/>
                </a:solidFill>
              </a:rPr>
              <a:t>圆面积</a:t>
            </a:r>
            <a:r>
              <a:rPr lang="en-US" altLang="zh-CN" sz="2400">
                <a:solidFill>
                  <a:srgbClr val="0000FF"/>
                </a:solidFill>
              </a:rPr>
              <a:t>="+x+"\n</a:t>
            </a:r>
            <a:r>
              <a:rPr lang="zh-CN" altLang="en-US" sz="2400">
                <a:solidFill>
                  <a:srgbClr val="0000FF"/>
                </a:solidFill>
              </a:rPr>
              <a:t>圆周长</a:t>
            </a:r>
            <a:r>
              <a:rPr lang="en-US" altLang="zh-CN" sz="2400">
                <a:solidFill>
                  <a:srgbClr val="0000FF"/>
                </a:solidFill>
              </a:rPr>
              <a:t>="+y);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65540" name="Rectangle 4"/>
          <p:cNvSpPr>
            <a:spLocks noRot="1" noChangeArrowheads="1"/>
          </p:cNvSpPr>
          <p:nvPr/>
        </p:nvSpPr>
        <p:spPr bwMode="auto">
          <a:xfrm>
            <a:off x="4500563" y="5084763"/>
            <a:ext cx="4051300" cy="1303337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程序运行结果如下：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圆面积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=479.163190376011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圆周长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=77.59727539684296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8540750" cy="727075"/>
          </a:xfrm>
        </p:spPr>
        <p:txBody>
          <a:bodyPr/>
          <a:lstStyle/>
          <a:p>
            <a:r>
              <a:rPr lang="zh-CN" altLang="en-US" dirty="0"/>
              <a:t>构造方法和对象的初始化</a:t>
            </a:r>
          </a:p>
        </p:txBody>
      </p:sp>
      <p:sp>
        <p:nvSpPr>
          <p:cNvPr id="1095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484313"/>
            <a:ext cx="8540750" cy="3886200"/>
          </a:xfrm>
        </p:spPr>
        <p:txBody>
          <a:bodyPr/>
          <a:lstStyle/>
          <a:p>
            <a:r>
              <a:rPr lang="zh-CN" altLang="en-US">
                <a:latin typeface="楷体_GB2312" pitchFamily="49" charset="-122"/>
              </a:rPr>
              <a:t>在类（</a:t>
            </a:r>
            <a:r>
              <a:rPr lang="en-US" altLang="zh-CN">
                <a:latin typeface="楷体_GB2312" pitchFamily="49" charset="-122"/>
              </a:rPr>
              <a:t>Class</a:t>
            </a:r>
            <a:r>
              <a:rPr lang="zh-CN" altLang="en-US">
                <a:latin typeface="楷体_GB2312" pitchFamily="49" charset="-122"/>
              </a:rPr>
              <a:t>）中，可以定义多种成员方法</a:t>
            </a:r>
          </a:p>
          <a:p>
            <a:r>
              <a:rPr lang="zh-CN" altLang="en-US">
                <a:latin typeface="楷体_GB2312" pitchFamily="49" charset="-122"/>
              </a:rPr>
              <a:t>类中还有一种特殊的成员方法，其方法名与类名相同，称为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构造方法</a:t>
            </a:r>
            <a:r>
              <a:rPr lang="zh-CN" altLang="en-US">
                <a:latin typeface="楷体_GB2312" pitchFamily="49" charset="-122"/>
              </a:rPr>
              <a:t>。</a:t>
            </a:r>
          </a:p>
          <a:p>
            <a:r>
              <a:rPr lang="zh-CN" altLang="en-US">
                <a:latin typeface="楷体_GB2312" pitchFamily="49" charset="-122"/>
              </a:rPr>
              <a:t>当使用</a:t>
            </a:r>
            <a:r>
              <a:rPr lang="en-US" altLang="zh-CN">
                <a:latin typeface="楷体_GB2312" pitchFamily="49" charset="-122"/>
              </a:rPr>
              <a:t>new</a:t>
            </a:r>
            <a:r>
              <a:rPr lang="zh-CN" altLang="en-US">
                <a:latin typeface="楷体_GB2312" pitchFamily="49" charset="-122"/>
              </a:rPr>
              <a:t>运算符实例化一个对象时，</a:t>
            </a:r>
            <a:r>
              <a:rPr lang="en-US" altLang="zh-CN">
                <a:latin typeface="楷体_GB2312" pitchFamily="49" charset="-122"/>
              </a:rPr>
              <a:t>Java</a:t>
            </a:r>
            <a:r>
              <a:rPr lang="zh-CN" altLang="en-US">
                <a:latin typeface="楷体_GB2312" pitchFamily="49" charset="-122"/>
              </a:rPr>
              <a:t>做两件事：</a:t>
            </a:r>
          </a:p>
          <a:p>
            <a:pPr lvl="1"/>
            <a:r>
              <a:rPr lang="zh-CN" altLang="en-US">
                <a:latin typeface="楷体_GB2312" pitchFamily="49" charset="-122"/>
              </a:rPr>
              <a:t>系统为对象创建内存区域</a:t>
            </a:r>
          </a:p>
          <a:p>
            <a:pPr lvl="1"/>
            <a:r>
              <a:rPr lang="zh-CN" altLang="en-US">
                <a:latin typeface="楷体_GB2312" pitchFamily="49" charset="-122"/>
              </a:rPr>
              <a:t>自动调用构造方法初始化成员变量。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549275"/>
            <a:ext cx="7483475" cy="792163"/>
          </a:xfrm>
        </p:spPr>
        <p:txBody>
          <a:bodyPr/>
          <a:lstStyle/>
          <a:p>
            <a:pPr marL="536575" indent="-536575">
              <a:buSzPct val="85000"/>
              <a:buFont typeface="Wingdings" pitchFamily="2" charset="2"/>
              <a:buNone/>
            </a:pPr>
            <a:r>
              <a:rPr lang="zh-CN" altLang="en-US" dirty="0"/>
              <a:t>构造方法的特点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412875"/>
            <a:ext cx="8496300" cy="4464050"/>
          </a:xfrm>
        </p:spPr>
        <p:txBody>
          <a:bodyPr/>
          <a:lstStyle/>
          <a:p>
            <a:pPr>
              <a:lnSpc>
                <a:spcPct val="90000"/>
              </a:lnSpc>
              <a:buSzPct val="75000"/>
            </a:pPr>
            <a:r>
              <a:rPr lang="zh-CN" altLang="en-US"/>
              <a:t>构造方法名与类名相同；</a:t>
            </a:r>
          </a:p>
          <a:p>
            <a:pPr>
              <a:lnSpc>
                <a:spcPct val="90000"/>
              </a:lnSpc>
              <a:buSzPct val="75000"/>
            </a:pPr>
            <a:r>
              <a:rPr lang="zh-CN" altLang="en-US"/>
              <a:t>构造方法没有返回值</a:t>
            </a:r>
            <a:r>
              <a:rPr lang="en-US" altLang="zh-CN"/>
              <a:t>;</a:t>
            </a:r>
            <a:r>
              <a:rPr lang="zh-CN" altLang="en-US"/>
              <a:t>前面不能有返回值类型</a:t>
            </a:r>
            <a:r>
              <a:rPr lang="en-US" altLang="zh-CN"/>
              <a:t>,</a:t>
            </a:r>
            <a:r>
              <a:rPr lang="zh-CN" altLang="en-US"/>
              <a:t>也不能有</a:t>
            </a:r>
            <a:r>
              <a:rPr lang="en-US" altLang="zh-CN"/>
              <a:t>void</a:t>
            </a:r>
          </a:p>
          <a:p>
            <a:pPr>
              <a:lnSpc>
                <a:spcPct val="90000"/>
              </a:lnSpc>
              <a:buSzPct val="75000"/>
            </a:pPr>
            <a:r>
              <a:rPr lang="zh-CN" altLang="en-US"/>
              <a:t>构造方法的主要作用是对对象初始化。</a:t>
            </a:r>
          </a:p>
          <a:p>
            <a:pPr>
              <a:lnSpc>
                <a:spcPct val="90000"/>
              </a:lnSpc>
              <a:buSzPct val="75000"/>
            </a:pPr>
            <a:r>
              <a:rPr lang="zh-CN" altLang="en-US"/>
              <a:t>程序中不能直接调用构造方法；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New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实例化一个对象时，自动调用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无构造方法，生成一个无参的默认构造方法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solidFill>
                  <a:srgbClr val="008000"/>
                </a:solidFill>
                <a:latin typeface="楷体_GB2312" pitchFamily="49" charset="-122"/>
              </a:rPr>
              <a:t>使用默认值初始化对象的成员变量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solidFill>
                  <a:srgbClr val="008000"/>
                </a:solidFill>
                <a:latin typeface="楷体_GB2312" pitchFamily="49" charset="-122"/>
              </a:rPr>
              <a:t>数值型</a:t>
            </a:r>
            <a:r>
              <a:rPr lang="en-US" altLang="zh-CN">
                <a:solidFill>
                  <a:srgbClr val="008000"/>
                </a:solidFill>
                <a:latin typeface="楷体_GB2312" pitchFamily="49" charset="-122"/>
              </a:rPr>
              <a:t>-0</a:t>
            </a:r>
            <a:r>
              <a:rPr lang="zh-CN" altLang="en-US">
                <a:solidFill>
                  <a:srgbClr val="008000"/>
                </a:solidFill>
                <a:latin typeface="楷体_GB2312" pitchFamily="49" charset="-122"/>
              </a:rPr>
              <a:t>；布尔型</a:t>
            </a:r>
            <a:r>
              <a:rPr lang="en-US" altLang="zh-CN">
                <a:solidFill>
                  <a:srgbClr val="008000"/>
                </a:solidFill>
                <a:latin typeface="楷体_GB2312" pitchFamily="49" charset="-122"/>
              </a:rPr>
              <a:t>-false ;</a:t>
            </a:r>
            <a:r>
              <a:rPr lang="zh-CN" altLang="en-US">
                <a:solidFill>
                  <a:srgbClr val="008000"/>
                </a:solidFill>
                <a:latin typeface="楷体_GB2312" pitchFamily="49" charset="-122"/>
              </a:rPr>
              <a:t>字符型</a:t>
            </a:r>
            <a:r>
              <a:rPr lang="zh-CN" altLang="en-US">
                <a:solidFill>
                  <a:srgbClr val="008000"/>
                </a:solidFill>
                <a:latin typeface="Arial"/>
              </a:rPr>
              <a:t>’</a:t>
            </a:r>
            <a:r>
              <a:rPr lang="en-US" altLang="zh-CN">
                <a:solidFill>
                  <a:srgbClr val="008000"/>
                </a:solidFill>
                <a:latin typeface="楷体_GB2312" pitchFamily="49" charset="-122"/>
              </a:rPr>
              <a:t>\0</a:t>
            </a:r>
            <a:r>
              <a:rPr lang="en-US" altLang="zh-CN">
                <a:solidFill>
                  <a:srgbClr val="008000"/>
                </a:solidFill>
                <a:latin typeface="Arial"/>
              </a:rPr>
              <a:t>’</a:t>
            </a:r>
            <a:r>
              <a:rPr lang="en-US" altLang="zh-CN">
                <a:solidFill>
                  <a:srgbClr val="008000"/>
                </a:solidFill>
                <a:latin typeface="楷体_GB2312" pitchFamily="49" charset="-122"/>
              </a:rPr>
              <a:t>,</a:t>
            </a:r>
            <a:r>
              <a:rPr lang="zh-CN" altLang="en-US">
                <a:solidFill>
                  <a:srgbClr val="008000"/>
                </a:solidFill>
                <a:latin typeface="楷体_GB2312" pitchFamily="49" charset="-122"/>
              </a:rPr>
              <a:t>字符串型</a:t>
            </a:r>
            <a:r>
              <a:rPr lang="en-US" altLang="zh-CN">
                <a:solidFill>
                  <a:srgbClr val="008000"/>
                </a:solidFill>
                <a:latin typeface="楷体_GB2312" pitchFamily="49" charset="-122"/>
              </a:rPr>
              <a:t>null</a:t>
            </a:r>
          </a:p>
          <a:p>
            <a:pPr>
              <a:lnSpc>
                <a:spcPct val="90000"/>
              </a:lnSpc>
              <a:buSzPct val="75000"/>
            </a:pPr>
            <a:r>
              <a:rPr lang="zh-CN" altLang="en-US"/>
              <a:t>一个类中可以定义多个构造方法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zh-CN" altLang="en-US"/>
              <a:t>用不同的参数个数区别不同的构造方法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zh-CN" altLang="en-US"/>
              <a:t>或不同参数类型区别不同的构造方法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476250"/>
            <a:ext cx="8604250" cy="72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实例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6-3</a:t>
            </a:r>
            <a:r>
              <a:rPr lang="en-US" altLang="zh-CN" sz="2400" b="1" dirty="0">
                <a:latin typeface="Arial"/>
                <a:ea typeface="楷体_GB2312" pitchFamily="49" charset="-122"/>
              </a:rPr>
              <a:t>—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用构造方法初始化成员变量</a:t>
            </a:r>
          </a:p>
        </p:txBody>
      </p:sp>
      <p:sp>
        <p:nvSpPr>
          <p:cNvPr id="727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268413"/>
            <a:ext cx="8964612" cy="4953000"/>
          </a:xfrm>
          <a:solidFill>
            <a:srgbClr val="FFFFFF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class Triangle {                 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x,y,z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 public  Triangle(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i,int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j,int</a:t>
            </a:r>
            <a:r>
              <a:rPr lang="en-US" altLang="zh-CN" sz="2000" dirty="0">
                <a:solidFill>
                  <a:srgbClr val="0000FF"/>
                </a:solidFill>
              </a:rPr>
              <a:t> k) {  </a:t>
            </a:r>
            <a:r>
              <a:rPr lang="en-US" altLang="zh-CN" sz="2000" dirty="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990000"/>
                </a:solidFill>
                <a:latin typeface="楷体_GB2312" pitchFamily="49" charset="-122"/>
              </a:rPr>
              <a:t>声明构造方法，方法名和类名相同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		   </a:t>
            </a:r>
            <a:r>
              <a:rPr lang="en-US" altLang="zh-CN" sz="2000" dirty="0">
                <a:solidFill>
                  <a:srgbClr val="0000FF"/>
                </a:solidFill>
              </a:rPr>
              <a:t>x=</a:t>
            </a:r>
            <a:r>
              <a:rPr lang="en-US" altLang="zh-CN" sz="2000" dirty="0" err="1">
                <a:solidFill>
                  <a:srgbClr val="0000FF"/>
                </a:solidFill>
              </a:rPr>
              <a:t>i</a:t>
            </a:r>
            <a:r>
              <a:rPr lang="en-US" altLang="zh-CN" sz="2000" dirty="0">
                <a:solidFill>
                  <a:srgbClr val="0000FF"/>
                </a:solidFill>
              </a:rPr>
              <a:t>; y=j; z=k;                            </a:t>
            </a:r>
            <a:r>
              <a:rPr lang="en-US" altLang="zh-CN" sz="2000" dirty="0">
                <a:solidFill>
                  <a:srgbClr val="990000"/>
                </a:solidFill>
                <a:latin typeface="楷体_GB2312" pitchFamily="49" charset="-122"/>
              </a:rPr>
              <a:t>// </a:t>
            </a:r>
            <a:r>
              <a:rPr lang="en-US" altLang="zh-CN" sz="2000" dirty="0" err="1">
                <a:solidFill>
                  <a:srgbClr val="990000"/>
                </a:solidFill>
                <a:latin typeface="楷体_GB2312" pitchFamily="49" charset="-122"/>
              </a:rPr>
              <a:t>i</a:t>
            </a:r>
            <a:r>
              <a:rPr lang="en-US" altLang="zh-CN" sz="2000" dirty="0" err="1">
                <a:solidFill>
                  <a:srgbClr val="990000"/>
                </a:solidFill>
                <a:latin typeface="楷体_GB2312" pitchFamily="49" charset="-122"/>
                <a:sym typeface="Wingdings" pitchFamily="2" charset="2"/>
              </a:rPr>
              <a:t>x</a:t>
            </a:r>
            <a:r>
              <a:rPr lang="en-US" altLang="zh-CN" sz="2000" dirty="0">
                <a:solidFill>
                  <a:srgbClr val="990000"/>
                </a:solidFill>
                <a:latin typeface="楷体_GB2312" pitchFamily="49" charset="-122"/>
                <a:sym typeface="Wingdings" pitchFamily="2" charset="2"/>
              </a:rPr>
              <a:t>, j y, k z</a:t>
            </a:r>
            <a:endParaRPr lang="en-US" altLang="zh-CN" sz="2000" dirty="0">
              <a:solidFill>
                <a:srgbClr val="990000"/>
              </a:solidFill>
              <a:latin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public static </a:t>
            </a:r>
            <a:r>
              <a:rPr lang="en-US" altLang="zh-CN" sz="2000" dirty="0" err="1">
                <a:solidFill>
                  <a:srgbClr val="0000FF"/>
                </a:solidFill>
              </a:rPr>
              <a:t>boolean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</a:rPr>
              <a:t>judge(Triangle m)</a:t>
            </a:r>
            <a:r>
              <a:rPr lang="en-US" altLang="zh-CN" sz="2000" dirty="0">
                <a:solidFill>
                  <a:srgbClr val="0000FF"/>
                </a:solidFill>
              </a:rPr>
              <a:t>   {  </a:t>
            </a:r>
            <a:r>
              <a:rPr lang="en-US" altLang="zh-CN" sz="2000" dirty="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990000"/>
                </a:solidFill>
                <a:latin typeface="楷体_GB2312" pitchFamily="49" charset="-122"/>
              </a:rPr>
              <a:t>判断是否为直角三角形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 			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		   </a:t>
            </a:r>
            <a:r>
              <a:rPr lang="en-US" altLang="zh-CN" sz="2000" dirty="0">
                <a:solidFill>
                  <a:srgbClr val="0000FF"/>
                </a:solidFill>
              </a:rPr>
              <a:t>if ( </a:t>
            </a:r>
            <a:r>
              <a:rPr lang="en-US" altLang="zh-CN" sz="2000" dirty="0" err="1">
                <a:solidFill>
                  <a:srgbClr val="0000FF"/>
                </a:solidFill>
              </a:rPr>
              <a:t>Math.sqrt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m.x</a:t>
            </a:r>
            <a:r>
              <a:rPr lang="en-US" altLang="zh-CN" sz="2000" dirty="0">
                <a:solidFill>
                  <a:srgbClr val="0000FF"/>
                </a:solidFill>
              </a:rPr>
              <a:t>*</a:t>
            </a:r>
            <a:r>
              <a:rPr lang="en-US" altLang="zh-CN" sz="2000" dirty="0" err="1">
                <a:solidFill>
                  <a:srgbClr val="0000FF"/>
                </a:solidFill>
              </a:rPr>
              <a:t>m.x</a:t>
            </a:r>
            <a:r>
              <a:rPr lang="en-US" altLang="zh-CN" sz="2000" dirty="0">
                <a:solidFill>
                  <a:srgbClr val="0000FF"/>
                </a:solidFill>
              </a:rPr>
              <a:t>+ </a:t>
            </a:r>
            <a:r>
              <a:rPr lang="en-US" altLang="zh-CN" sz="2000" dirty="0" err="1">
                <a:solidFill>
                  <a:srgbClr val="0000FF"/>
                </a:solidFill>
              </a:rPr>
              <a:t>m.y</a:t>
            </a:r>
            <a:r>
              <a:rPr lang="en-US" altLang="zh-CN" sz="2000" dirty="0">
                <a:solidFill>
                  <a:srgbClr val="0000FF"/>
                </a:solidFill>
              </a:rPr>
              <a:t>*</a:t>
            </a:r>
            <a:r>
              <a:rPr lang="en-US" altLang="zh-CN" sz="2000" dirty="0" err="1">
                <a:solidFill>
                  <a:srgbClr val="0000FF"/>
                </a:solidFill>
              </a:rPr>
              <a:t>m.y</a:t>
            </a:r>
            <a:r>
              <a:rPr lang="en-US" altLang="zh-CN" sz="2000" dirty="0">
                <a:solidFill>
                  <a:srgbClr val="0000FF"/>
                </a:solidFill>
              </a:rPr>
              <a:t>)== </a:t>
            </a:r>
            <a:r>
              <a:rPr lang="en-US" altLang="zh-CN" sz="2000" dirty="0" err="1">
                <a:solidFill>
                  <a:srgbClr val="0000FF"/>
                </a:solidFill>
              </a:rPr>
              <a:t>m.z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      	  return true;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         else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                      return false;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}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6227763" y="0"/>
            <a:ext cx="2916237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t1=new Triangle(3,4,5);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765175"/>
            <a:ext cx="8893175" cy="6092825"/>
          </a:xfrm>
          <a:solidFill>
            <a:srgbClr val="FFFFFF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990000"/>
                </a:solidFill>
              </a:rPr>
              <a:t>// </a:t>
            </a:r>
            <a:r>
              <a:rPr lang="zh-CN" altLang="en-US" sz="2000">
                <a:solidFill>
                  <a:srgbClr val="990000"/>
                </a:solidFill>
              </a:rPr>
              <a:t>类中的主方法</a:t>
            </a:r>
            <a:r>
              <a:rPr lang="en-US" altLang="zh-CN" sz="2000">
                <a:solidFill>
                  <a:srgbClr val="990000"/>
                </a:solidFill>
              </a:rPr>
              <a:t>main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public static void main(String args[]){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</a:rPr>
              <a:t>Triangle t1;</a:t>
            </a:r>
            <a:r>
              <a:rPr lang="en-US" altLang="zh-CN">
                <a:solidFill>
                  <a:srgbClr val="0000FF"/>
                </a:solidFill>
              </a:rPr>
              <a:t>           	   </a:t>
            </a:r>
            <a:r>
              <a:rPr lang="en-US" altLang="zh-CN" sz="2000">
                <a:solidFill>
                  <a:srgbClr val="990000"/>
                </a:solidFill>
              </a:rPr>
              <a:t>//</a:t>
            </a:r>
            <a:r>
              <a:rPr lang="zh-CN" altLang="en-US" sz="2000">
                <a:solidFill>
                  <a:srgbClr val="990000"/>
                </a:solidFill>
              </a:rPr>
              <a:t>声明</a:t>
            </a:r>
            <a:r>
              <a:rPr lang="en-US" altLang="zh-CN" sz="2000">
                <a:solidFill>
                  <a:srgbClr val="990000"/>
                </a:solidFill>
              </a:rPr>
              <a:t>Triangle</a:t>
            </a:r>
            <a:r>
              <a:rPr lang="zh-CN" altLang="en-US" sz="2000">
                <a:solidFill>
                  <a:srgbClr val="990000"/>
                </a:solidFill>
              </a:rPr>
              <a:t>类对象</a:t>
            </a:r>
            <a:r>
              <a:rPr lang="en-US" altLang="zh-CN" sz="2000">
                <a:solidFill>
                  <a:srgbClr val="990000"/>
                </a:solidFill>
              </a:rPr>
              <a:t>t1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</a:rPr>
              <a:t>t1=new Triangle(3,4,5);</a:t>
            </a:r>
            <a:r>
              <a:rPr lang="en-US" altLang="zh-CN">
                <a:solidFill>
                  <a:srgbClr val="008000"/>
                </a:solidFill>
              </a:rPr>
              <a:t>    </a:t>
            </a:r>
            <a:r>
              <a:rPr lang="en-US" altLang="zh-CN" sz="2000">
                <a:solidFill>
                  <a:srgbClr val="990000"/>
                </a:solidFill>
              </a:rPr>
              <a:t>//</a:t>
            </a:r>
            <a:r>
              <a:rPr lang="zh-CN" altLang="en-US" sz="2000">
                <a:solidFill>
                  <a:srgbClr val="990000"/>
                </a:solidFill>
              </a:rPr>
              <a:t>实例化对象</a:t>
            </a:r>
            <a:r>
              <a:rPr lang="en-US" altLang="zh-CN" sz="2000">
                <a:solidFill>
                  <a:srgbClr val="990000"/>
                </a:solidFill>
              </a:rPr>
              <a:t>t1</a:t>
            </a:r>
            <a:r>
              <a:rPr lang="zh-CN" altLang="en-US" sz="2000">
                <a:solidFill>
                  <a:srgbClr val="990000"/>
                </a:solidFill>
              </a:rPr>
              <a:t>，调用构造方法进行初始化 </a:t>
            </a:r>
          </a:p>
          <a:p>
            <a:pPr lvl="1">
              <a:buFont typeface="Wingdings" pitchFamily="2" charset="2"/>
              <a:buNone/>
            </a:pPr>
            <a:endParaRPr lang="zh-CN" altLang="en-US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if(judge(t1))                   </a:t>
            </a:r>
            <a:r>
              <a:rPr lang="en-US" altLang="zh-CN" sz="2000">
                <a:solidFill>
                  <a:srgbClr val="990000"/>
                </a:solidFill>
              </a:rPr>
              <a:t>//</a:t>
            </a:r>
            <a:r>
              <a:rPr lang="zh-CN" altLang="en-US" sz="2000">
                <a:solidFill>
                  <a:srgbClr val="990000"/>
                </a:solidFill>
              </a:rPr>
              <a:t>调用</a:t>
            </a:r>
            <a:r>
              <a:rPr lang="en-US" altLang="zh-CN" sz="2000">
                <a:solidFill>
                  <a:srgbClr val="990000"/>
                </a:solidFill>
              </a:rPr>
              <a:t>judge()</a:t>
            </a:r>
            <a:r>
              <a:rPr lang="zh-CN" altLang="en-US" sz="2000">
                <a:solidFill>
                  <a:srgbClr val="990000"/>
                </a:solidFill>
              </a:rPr>
              <a:t>方法，判断</a:t>
            </a:r>
            <a:r>
              <a:rPr lang="en-US" altLang="zh-CN" sz="2000">
                <a:solidFill>
                  <a:srgbClr val="990000"/>
                </a:solidFill>
              </a:rPr>
              <a:t>t1</a:t>
            </a:r>
            <a:r>
              <a:rPr lang="zh-CN" altLang="en-US" sz="2000">
                <a:solidFill>
                  <a:srgbClr val="990000"/>
                </a:solidFill>
              </a:rPr>
              <a:t>是否是直角三角型</a:t>
            </a:r>
            <a:endParaRPr lang="zh-CN" altLang="en-US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            </a:t>
            </a:r>
            <a:r>
              <a:rPr lang="en-US" altLang="zh-CN">
                <a:solidFill>
                  <a:srgbClr val="0000FF"/>
                </a:solidFill>
              </a:rPr>
              <a:t>System.out.println("</a:t>
            </a:r>
            <a:r>
              <a:rPr lang="zh-CN" altLang="en-US">
                <a:solidFill>
                  <a:srgbClr val="0000FF"/>
                </a:solidFill>
              </a:rPr>
              <a:t>这是一个直角三角形</a:t>
            </a:r>
            <a:r>
              <a:rPr lang="en-US" altLang="zh-CN">
                <a:solidFill>
                  <a:srgbClr val="0000FF"/>
                </a:solidFill>
              </a:rPr>
              <a:t>");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  else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         System.out.println("</a:t>
            </a:r>
            <a:r>
              <a:rPr lang="zh-CN" altLang="en-US">
                <a:solidFill>
                  <a:srgbClr val="0000FF"/>
                </a:solidFill>
              </a:rPr>
              <a:t>这不是一个直角三角形</a:t>
            </a:r>
            <a:r>
              <a:rPr lang="en-US" altLang="zh-CN">
                <a:solidFill>
                  <a:srgbClr val="0000FF"/>
                </a:solidFill>
              </a:rPr>
              <a:t>");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 }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576263"/>
          </a:xfrm>
        </p:spPr>
        <p:txBody>
          <a:bodyPr/>
          <a:lstStyle/>
          <a:p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实例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6-4</a:t>
            </a:r>
            <a:r>
              <a:rPr lang="en-US" altLang="zh-CN" sz="2400" b="1" dirty="0">
                <a:latin typeface="Arial"/>
                <a:ea typeface="楷体_GB2312" pitchFamily="49" charset="-122"/>
              </a:rPr>
              <a:t>—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定义构造方法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268413"/>
            <a:ext cx="9144000" cy="5257800"/>
          </a:xfrm>
          <a:solidFill>
            <a:srgbClr val="FFFFFF"/>
          </a:solidFill>
          <a:ln/>
        </p:spPr>
        <p:txBody>
          <a:bodyPr/>
          <a:lstStyle/>
          <a:p>
            <a:pPr algn="just">
              <a:buFont typeface="Wingdings" pitchFamily="2" charset="2"/>
              <a:buNone/>
            </a:pPr>
            <a:endParaRPr lang="en-US" altLang="zh-CN" sz="2000"/>
          </a:p>
          <a:p>
            <a:pPr lvl="1" algn="just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class Student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{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  String name;        // </a:t>
            </a:r>
            <a:r>
              <a:rPr lang="zh-CN" altLang="en-US" sz="2400">
                <a:solidFill>
                  <a:srgbClr val="0000FF"/>
                </a:solidFill>
              </a:rPr>
              <a:t>定义类的成员变量</a:t>
            </a:r>
          </a:p>
          <a:p>
            <a:pPr lvl="1" algn="just"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</a:rPr>
              <a:t>  </a:t>
            </a:r>
            <a:r>
              <a:rPr lang="en-US" altLang="zh-CN" sz="2400">
                <a:solidFill>
                  <a:srgbClr val="0000FF"/>
                </a:solidFill>
              </a:rPr>
              <a:t>String address;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  int grade;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zh-CN" sz="2400">
                <a:solidFill>
                  <a:schemeClr val="hlink"/>
                </a:solidFill>
              </a:rPr>
              <a:t> Student(String x1,String x2,int x3)</a:t>
            </a:r>
            <a:r>
              <a:rPr lang="en-US" altLang="zh-CN" sz="2400">
                <a:solidFill>
                  <a:srgbClr val="0000FF"/>
                </a:solidFill>
              </a:rPr>
              <a:t>  {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定义构造方法</a:t>
            </a:r>
          </a:p>
          <a:p>
            <a:pPr lvl="1" algn="just"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  <a:r>
              <a:rPr lang="en-US" altLang="zh-CN" sz="2400">
                <a:solidFill>
                  <a:srgbClr val="0000FF"/>
                </a:solidFill>
              </a:rPr>
              <a:t>name=x1;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     address=x2;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     grade=x3;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987675" y="0"/>
            <a:ext cx="6156325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zhang=new Student("</a:t>
            </a:r>
            <a:r>
              <a:rPr lang="zh-CN" altLang="en-US" b="1">
                <a:solidFill>
                  <a:schemeClr val="hlink"/>
                </a:solidFill>
              </a:rPr>
              <a:t>张三</a:t>
            </a:r>
            <a:r>
              <a:rPr lang="en-US" altLang="zh-CN" b="1">
                <a:solidFill>
                  <a:schemeClr val="hlink"/>
                </a:solidFill>
              </a:rPr>
              <a:t>","</a:t>
            </a:r>
            <a:r>
              <a:rPr lang="zh-CN" altLang="en-US" b="1">
                <a:solidFill>
                  <a:schemeClr val="hlink"/>
                </a:solidFill>
              </a:rPr>
              <a:t>西安市兴庆路</a:t>
            </a:r>
            <a:r>
              <a:rPr lang="en-US" altLang="zh-CN" b="1">
                <a:solidFill>
                  <a:schemeClr val="hlink"/>
                </a:solidFill>
              </a:rPr>
              <a:t>1</a:t>
            </a:r>
            <a:r>
              <a:rPr lang="zh-CN" altLang="en-US" b="1">
                <a:solidFill>
                  <a:schemeClr val="hlink"/>
                </a:solidFill>
              </a:rPr>
              <a:t>号</a:t>
            </a:r>
            <a:r>
              <a:rPr lang="en-US" altLang="zh-CN" b="1">
                <a:solidFill>
                  <a:schemeClr val="hlink"/>
                </a:solidFill>
              </a:rPr>
              <a:t>",3);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820150" cy="4392613"/>
          </a:xfrm>
          <a:solidFill>
            <a:srgbClr val="FFFFFF"/>
          </a:solidFill>
          <a:ln/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public static void main(String args[]) {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        </a:t>
            </a:r>
            <a:r>
              <a:rPr lang="en-US" altLang="zh-CN" sz="2200">
                <a:solidFill>
                  <a:schemeClr val="hlink"/>
                </a:solidFill>
              </a:rPr>
              <a:t>Student zhang;</a:t>
            </a:r>
            <a:r>
              <a:rPr lang="en-US" altLang="zh-CN">
                <a:solidFill>
                  <a:srgbClr val="008000"/>
                </a:solidFill>
              </a:rPr>
              <a:t>            </a:t>
            </a:r>
            <a:r>
              <a:rPr lang="en-US" altLang="zh-CN" sz="2000">
                <a:solidFill>
                  <a:srgbClr val="990000"/>
                </a:solidFill>
              </a:rPr>
              <a:t>//</a:t>
            </a:r>
            <a:r>
              <a:rPr lang="zh-CN" altLang="en-US" sz="2000">
                <a:solidFill>
                  <a:srgbClr val="990000"/>
                </a:solidFill>
              </a:rPr>
              <a:t>声明并创建</a:t>
            </a:r>
            <a:r>
              <a:rPr lang="en-US" altLang="zh-CN" sz="2000">
                <a:solidFill>
                  <a:srgbClr val="990000"/>
                </a:solidFill>
              </a:rPr>
              <a:t>zhang</a:t>
            </a:r>
            <a:r>
              <a:rPr lang="zh-CN" altLang="en-US" sz="2000">
                <a:solidFill>
                  <a:srgbClr val="990000"/>
                </a:solidFill>
              </a:rPr>
              <a:t>对象</a:t>
            </a:r>
            <a:endParaRPr lang="zh-CN" altLang="en-US" sz="2000">
              <a:solidFill>
                <a:srgbClr val="990000"/>
              </a:solidFill>
              <a:cs typeface="Courier New" pitchFamily="49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</a:rPr>
              <a:t>        </a:t>
            </a:r>
            <a:r>
              <a:rPr lang="en-US" altLang="zh-CN" sz="2200">
                <a:solidFill>
                  <a:schemeClr val="hlink"/>
                </a:solidFill>
              </a:rPr>
              <a:t>zhang=new Student("</a:t>
            </a:r>
            <a:r>
              <a:rPr lang="zh-CN" altLang="en-US" sz="2200">
                <a:solidFill>
                  <a:schemeClr val="hlink"/>
                </a:solidFill>
              </a:rPr>
              <a:t>张三</a:t>
            </a:r>
            <a:r>
              <a:rPr lang="en-US" altLang="zh-CN" sz="2200">
                <a:solidFill>
                  <a:schemeClr val="hlink"/>
                </a:solidFill>
              </a:rPr>
              <a:t>","</a:t>
            </a:r>
            <a:r>
              <a:rPr lang="zh-CN" altLang="en-US" sz="2200">
                <a:solidFill>
                  <a:schemeClr val="hlink"/>
                </a:solidFill>
              </a:rPr>
              <a:t>西安市兴庆路</a:t>
            </a:r>
            <a:r>
              <a:rPr lang="en-US" altLang="zh-CN" sz="2200">
                <a:solidFill>
                  <a:schemeClr val="hlink"/>
                </a:solidFill>
              </a:rPr>
              <a:t>1</a:t>
            </a:r>
            <a:r>
              <a:rPr lang="zh-CN" altLang="en-US" sz="2200">
                <a:solidFill>
                  <a:schemeClr val="hlink"/>
                </a:solidFill>
              </a:rPr>
              <a:t>号</a:t>
            </a:r>
            <a:r>
              <a:rPr lang="en-US" altLang="zh-CN" sz="2200">
                <a:solidFill>
                  <a:schemeClr val="hlink"/>
                </a:solidFill>
              </a:rPr>
              <a:t>",3);</a:t>
            </a:r>
            <a:endParaRPr lang="en-US" altLang="zh-CN" sz="2200">
              <a:solidFill>
                <a:schemeClr val="hlink"/>
              </a:solidFill>
              <a:cs typeface="Courier New" pitchFamily="49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        </a:t>
            </a:r>
            <a:r>
              <a:rPr lang="en-US" altLang="zh-CN" sz="2200">
                <a:solidFill>
                  <a:schemeClr val="hlink"/>
                </a:solidFill>
              </a:rPr>
              <a:t>Student wang;</a:t>
            </a:r>
            <a:r>
              <a:rPr lang="en-US" altLang="zh-CN">
                <a:solidFill>
                  <a:srgbClr val="008000"/>
                </a:solidFill>
              </a:rPr>
              <a:t>          </a:t>
            </a:r>
            <a:r>
              <a:rPr lang="en-US" altLang="zh-CN" sz="2000">
                <a:solidFill>
                  <a:srgbClr val="990000"/>
                </a:solidFill>
              </a:rPr>
              <a:t>//</a:t>
            </a:r>
            <a:r>
              <a:rPr lang="zh-CN" altLang="en-US" sz="2000">
                <a:solidFill>
                  <a:srgbClr val="990000"/>
                </a:solidFill>
              </a:rPr>
              <a:t>声明并创建</a:t>
            </a:r>
            <a:r>
              <a:rPr lang="en-US" altLang="zh-CN" sz="2000">
                <a:solidFill>
                  <a:srgbClr val="990000"/>
                </a:solidFill>
              </a:rPr>
              <a:t>wang</a:t>
            </a:r>
            <a:r>
              <a:rPr lang="zh-CN" altLang="en-US" sz="2000">
                <a:solidFill>
                  <a:srgbClr val="990000"/>
                </a:solidFill>
              </a:rPr>
              <a:t>对象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</a:rPr>
              <a:t>        </a:t>
            </a:r>
            <a:r>
              <a:rPr lang="en-US" altLang="zh-CN" sz="2200">
                <a:solidFill>
                  <a:schemeClr val="hlink"/>
                </a:solidFill>
              </a:rPr>
              <a:t>wang=new Student("</a:t>
            </a:r>
            <a:r>
              <a:rPr lang="zh-CN" altLang="en-US" sz="2200">
                <a:solidFill>
                  <a:schemeClr val="hlink"/>
                </a:solidFill>
              </a:rPr>
              <a:t>王五</a:t>
            </a:r>
            <a:r>
              <a:rPr lang="en-US" altLang="zh-CN" sz="2200">
                <a:solidFill>
                  <a:schemeClr val="hlink"/>
                </a:solidFill>
              </a:rPr>
              <a:t>","</a:t>
            </a:r>
            <a:r>
              <a:rPr lang="zh-CN" altLang="en-US" sz="2200">
                <a:solidFill>
                  <a:schemeClr val="hlink"/>
                </a:solidFill>
              </a:rPr>
              <a:t>西安市翠华路</a:t>
            </a:r>
            <a:r>
              <a:rPr lang="en-US" altLang="zh-CN" sz="2200">
                <a:solidFill>
                  <a:schemeClr val="hlink"/>
                </a:solidFill>
              </a:rPr>
              <a:t>12</a:t>
            </a:r>
            <a:r>
              <a:rPr lang="zh-CN" altLang="en-US" sz="2200">
                <a:solidFill>
                  <a:schemeClr val="hlink"/>
                </a:solidFill>
              </a:rPr>
              <a:t>号</a:t>
            </a:r>
            <a:r>
              <a:rPr lang="en-US" altLang="zh-CN" sz="2200">
                <a:solidFill>
                  <a:schemeClr val="hlink"/>
                </a:solidFill>
              </a:rPr>
              <a:t>",4);</a:t>
            </a:r>
            <a:r>
              <a:rPr lang="en-US" altLang="zh-CN">
                <a:solidFill>
                  <a:schemeClr val="hlink"/>
                </a:solidFill>
              </a:rPr>
              <a:t>     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     </a:t>
            </a:r>
            <a:r>
              <a:rPr lang="en-US" altLang="zh-CN" sz="2200">
                <a:solidFill>
                  <a:srgbClr val="0000FF"/>
                </a:solidFill>
              </a:rPr>
              <a:t>System.out.println(zhang.name+zhang.address+zhang.grade); 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	</a:t>
            </a:r>
            <a:r>
              <a:rPr lang="en-US" altLang="zh-CN" sz="2200">
                <a:solidFill>
                  <a:srgbClr val="0000FF"/>
                </a:solidFill>
              </a:rPr>
              <a:t>System.out.println(wang.name+wang.address+wang.grade);</a:t>
            </a:r>
            <a:endParaRPr lang="en-US" altLang="zh-CN" sz="2200">
              <a:solidFill>
                <a:srgbClr val="0000FF"/>
              </a:solidFill>
              <a:cs typeface="Courier New" pitchFamily="49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}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}  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427538" y="5229225"/>
            <a:ext cx="3960812" cy="12319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程序运行结果</a:t>
            </a:r>
            <a:r>
              <a:rPr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zh-CN" altLang="en-US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张三 西安市兴庆路</a:t>
            </a:r>
            <a:r>
              <a:rPr lang="en-US" altLang="zh-CN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号 </a:t>
            </a:r>
            <a:r>
              <a:rPr lang="en-US" altLang="zh-CN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zh-CN" altLang="en-US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王五 西安市翠华路</a:t>
            </a:r>
            <a:r>
              <a:rPr lang="en-US" altLang="zh-CN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号 </a:t>
            </a:r>
            <a:r>
              <a:rPr lang="en-US" altLang="zh-CN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620713"/>
            <a:ext cx="6416675" cy="649287"/>
          </a:xfrm>
        </p:spPr>
        <p:txBody>
          <a:bodyPr/>
          <a:lstStyle/>
          <a:p>
            <a:r>
              <a:rPr lang="zh-CN" altLang="en-US" dirty="0">
                <a:latin typeface="隶书" pitchFamily="49" charset="-122"/>
              </a:rPr>
              <a:t>缺省构造方法的使用</a:t>
            </a:r>
          </a:p>
        </p:txBody>
      </p:sp>
      <p:sp>
        <p:nvSpPr>
          <p:cNvPr id="1105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341438"/>
            <a:ext cx="8540750" cy="51831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>
                <a:solidFill>
                  <a:srgbClr val="0000FF"/>
                </a:solidFill>
              </a:rPr>
              <a:t>所谓 “缺省</a:t>
            </a:r>
            <a:r>
              <a:rPr lang="en-US" altLang="zh-CN">
                <a:solidFill>
                  <a:srgbClr val="0000FF"/>
                </a:solidFill>
              </a:rPr>
              <a:t>(Default)” </a:t>
            </a:r>
            <a:r>
              <a:rPr lang="zh-CN" altLang="en-US">
                <a:solidFill>
                  <a:srgbClr val="0000FF"/>
                </a:solidFill>
              </a:rPr>
              <a:t>构造方法，是在类中没有定义构造方法，</a:t>
            </a:r>
            <a:r>
              <a:rPr lang="en-US" altLang="zh-CN">
                <a:solidFill>
                  <a:srgbClr val="0000FF"/>
                </a:solidFill>
              </a:rPr>
              <a:t>Java</a:t>
            </a:r>
            <a:r>
              <a:rPr lang="zh-CN" altLang="en-US">
                <a:solidFill>
                  <a:srgbClr val="0000FF"/>
                </a:solidFill>
              </a:rPr>
              <a:t>将调用无参的构造方法</a:t>
            </a:r>
            <a:r>
              <a:rPr lang="en-US" altLang="zh-CN">
                <a:solidFill>
                  <a:srgbClr val="0000FF"/>
                </a:solidFill>
              </a:rPr>
              <a:t>,</a:t>
            </a:r>
            <a:r>
              <a:rPr lang="zh-CN" altLang="en-US">
                <a:solidFill>
                  <a:srgbClr val="0000FF"/>
                </a:solidFill>
              </a:rPr>
              <a:t>使用默认值初始化对象的成员变量。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i="1">
                <a:solidFill>
                  <a:schemeClr val="hlink"/>
                </a:solidFill>
              </a:rPr>
              <a:t>注意：在</a:t>
            </a:r>
            <a:r>
              <a:rPr lang="en-US" altLang="zh-CN" i="1">
                <a:solidFill>
                  <a:schemeClr val="hlink"/>
                </a:solidFill>
              </a:rPr>
              <a:t>Java</a:t>
            </a:r>
            <a:r>
              <a:rPr lang="zh-CN" altLang="en-US" i="1">
                <a:solidFill>
                  <a:schemeClr val="hlink"/>
                </a:solidFill>
              </a:rPr>
              <a:t>中变量必须初始化，即赋初值才能使用变量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</a:rPr>
              <a:t>class Student {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</a:rPr>
              <a:t>      String name;                                   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成员变量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b="0">
                <a:solidFill>
                  <a:srgbClr val="0000FF"/>
                </a:solidFill>
              </a:rPr>
              <a:t>      </a:t>
            </a:r>
            <a:r>
              <a:rPr lang="en-US" altLang="zh-CN" b="0">
                <a:solidFill>
                  <a:srgbClr val="0000FF"/>
                </a:solidFill>
              </a:rPr>
              <a:t>String address;                                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成员变量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b="0">
                <a:solidFill>
                  <a:srgbClr val="0000FF"/>
                </a:solidFill>
              </a:rPr>
              <a:t>      </a:t>
            </a:r>
            <a:r>
              <a:rPr lang="en-US" altLang="zh-CN" b="0">
                <a:solidFill>
                  <a:srgbClr val="0000FF"/>
                </a:solidFill>
              </a:rPr>
              <a:t>int score;                                      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成员变量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b="0">
                <a:solidFill>
                  <a:srgbClr val="0000FF"/>
                </a:solidFill>
              </a:rPr>
              <a:t>      </a:t>
            </a:r>
            <a:r>
              <a:rPr lang="en-US" altLang="zh-CN" b="0">
                <a:solidFill>
                  <a:schemeClr val="hlink"/>
                </a:solidFill>
              </a:rPr>
              <a:t>public void setMessage(String x1,String x2, int x3)</a:t>
            </a:r>
            <a:r>
              <a:rPr lang="en-US" altLang="zh-CN" b="0">
                <a:solidFill>
                  <a:srgbClr val="0000FF"/>
                </a:solidFill>
              </a:rPr>
              <a:t> {     name=x1;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</a:rPr>
              <a:t>          address=x2;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</a:rPr>
              <a:t>          score=x3;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</a:rPr>
              <a:t>  }</a:t>
            </a:r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268413"/>
            <a:ext cx="8567738" cy="42672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public static void main(String args[])</a:t>
            </a:r>
          </a:p>
          <a:p>
            <a:pPr>
              <a:lnSpc>
                <a:spcPct val="95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 {</a:t>
            </a:r>
          </a:p>
          <a:p>
            <a:pPr>
              <a:lnSpc>
                <a:spcPct val="95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    Student s1=new Student();   	</a:t>
            </a:r>
            <a:r>
              <a:rPr lang="en-US" altLang="zh-CN" sz="180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1800">
                <a:solidFill>
                  <a:srgbClr val="990000"/>
                </a:solidFill>
                <a:latin typeface="楷体_GB2312" pitchFamily="49" charset="-122"/>
              </a:rPr>
              <a:t>创建</a:t>
            </a:r>
            <a:r>
              <a:rPr lang="en-US" altLang="zh-CN" sz="1800">
                <a:solidFill>
                  <a:srgbClr val="990000"/>
                </a:solidFill>
                <a:latin typeface="楷体_GB2312" pitchFamily="49" charset="-122"/>
              </a:rPr>
              <a:t>Student</a:t>
            </a:r>
            <a:r>
              <a:rPr lang="zh-CN" altLang="en-US" sz="1800">
                <a:solidFill>
                  <a:srgbClr val="990000"/>
                </a:solidFill>
                <a:latin typeface="楷体_GB2312" pitchFamily="49" charset="-122"/>
              </a:rPr>
              <a:t>类对象</a:t>
            </a:r>
            <a:r>
              <a:rPr lang="en-US" altLang="zh-CN" sz="1800">
                <a:solidFill>
                  <a:srgbClr val="990000"/>
                </a:solidFill>
                <a:latin typeface="楷体_GB2312" pitchFamily="49" charset="-122"/>
              </a:rPr>
              <a:t>s1</a:t>
            </a:r>
          </a:p>
          <a:p>
            <a:pPr>
              <a:lnSpc>
                <a:spcPct val="95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en-US" altLang="zh-CN" sz="180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1800">
                <a:solidFill>
                  <a:srgbClr val="990000"/>
                </a:solidFill>
                <a:latin typeface="楷体_GB2312" pitchFamily="49" charset="-122"/>
              </a:rPr>
              <a:t>输出缺省构造方法的初始化结果</a:t>
            </a:r>
            <a:endParaRPr lang="zh-CN" altLang="en-US" sz="2000">
              <a:solidFill>
                <a:srgbClr val="0000FF"/>
              </a:solidFill>
            </a:endParaRPr>
          </a:p>
          <a:p>
            <a:pPr>
              <a:lnSpc>
                <a:spcPct val="95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FF"/>
                </a:solidFill>
              </a:rPr>
              <a:t>    </a:t>
            </a:r>
            <a:r>
              <a:rPr lang="en-US" altLang="zh-CN" sz="2000">
                <a:solidFill>
                  <a:srgbClr val="0000FF"/>
                </a:solidFill>
              </a:rPr>
              <a:t>System.out.println(s1.name+"  "+s1.address+"  "+s1.score); </a:t>
            </a:r>
          </a:p>
          <a:p>
            <a:pPr>
              <a:lnSpc>
                <a:spcPct val="95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en-US" altLang="zh-CN" sz="1800">
                <a:solidFill>
                  <a:srgbClr val="990000"/>
                </a:solidFill>
                <a:latin typeface="楷体_GB2312" pitchFamily="49" charset="-122"/>
              </a:rPr>
              <a:t>// </a:t>
            </a:r>
            <a:r>
              <a:rPr lang="zh-CN" altLang="en-US" sz="1800">
                <a:solidFill>
                  <a:srgbClr val="990000"/>
                </a:solidFill>
                <a:latin typeface="楷体_GB2312" pitchFamily="49" charset="-122"/>
              </a:rPr>
              <a:t>调用成员方法给成员变量赋值  </a:t>
            </a:r>
            <a:r>
              <a:rPr lang="zh-CN" altLang="en-US" sz="2000">
                <a:solidFill>
                  <a:srgbClr val="0000FF"/>
                </a:solidFill>
              </a:rPr>
              <a:t>                                   </a:t>
            </a:r>
            <a:endParaRPr lang="zh-CN" altLang="en-US" sz="1800">
              <a:solidFill>
                <a:srgbClr val="990000"/>
              </a:solidFill>
              <a:latin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FF"/>
                </a:solidFill>
              </a:rPr>
              <a:t>    </a:t>
            </a:r>
            <a:r>
              <a:rPr lang="en-US" altLang="zh-CN" sz="2000">
                <a:solidFill>
                  <a:srgbClr val="0000FF"/>
                </a:solidFill>
              </a:rPr>
              <a:t>s1.setMessage("</a:t>
            </a:r>
            <a:r>
              <a:rPr lang="zh-CN" altLang="en-US" sz="2000">
                <a:solidFill>
                  <a:srgbClr val="0000FF"/>
                </a:solidFill>
              </a:rPr>
              <a:t>张三</a:t>
            </a:r>
            <a:r>
              <a:rPr lang="en-US" altLang="zh-CN" sz="2000">
                <a:solidFill>
                  <a:srgbClr val="0000FF"/>
                </a:solidFill>
              </a:rPr>
              <a:t>","</a:t>
            </a:r>
            <a:r>
              <a:rPr lang="zh-CN" altLang="en-US" sz="2000">
                <a:solidFill>
                  <a:srgbClr val="0000FF"/>
                </a:solidFill>
              </a:rPr>
              <a:t>西安市兴庆路</a:t>
            </a:r>
            <a:r>
              <a:rPr lang="en-US" altLang="zh-CN" sz="2000">
                <a:solidFill>
                  <a:srgbClr val="0000FF"/>
                </a:solidFill>
              </a:rPr>
              <a:t>1</a:t>
            </a:r>
            <a:r>
              <a:rPr lang="zh-CN" altLang="en-US" sz="2000">
                <a:solidFill>
                  <a:srgbClr val="0000FF"/>
                </a:solidFill>
              </a:rPr>
              <a:t>号</a:t>
            </a:r>
            <a:r>
              <a:rPr lang="en-US" altLang="zh-CN" sz="2000">
                <a:solidFill>
                  <a:srgbClr val="0000FF"/>
                </a:solidFill>
              </a:rPr>
              <a:t>",75); </a:t>
            </a:r>
          </a:p>
          <a:p>
            <a:pPr>
              <a:lnSpc>
                <a:spcPct val="95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    System.out.println(s1.name+"  "+s1.address+"  "+s1.score);</a:t>
            </a:r>
          </a:p>
          <a:p>
            <a:pPr>
              <a:lnSpc>
                <a:spcPct val="95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   }</a:t>
            </a:r>
          </a:p>
          <a:p>
            <a:pPr>
              <a:lnSpc>
                <a:spcPct val="95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}  </a:t>
            </a:r>
          </a:p>
        </p:txBody>
      </p:sp>
      <p:sp>
        <p:nvSpPr>
          <p:cNvPr id="89092" name="Rectangle 4"/>
          <p:cNvSpPr>
            <a:spLocks noRot="1" noChangeArrowheads="1"/>
          </p:cNvSpPr>
          <p:nvPr/>
        </p:nvSpPr>
        <p:spPr bwMode="auto">
          <a:xfrm>
            <a:off x="4643438" y="4797425"/>
            <a:ext cx="4051300" cy="1447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程序运行结果如下：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null null 0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张三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西安市兴庆路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号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75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7424738" cy="863600"/>
          </a:xfrm>
        </p:spPr>
        <p:txBody>
          <a:bodyPr/>
          <a:lstStyle/>
          <a:p>
            <a:r>
              <a:rPr lang="en-US" altLang="zh-CN" dirty="0">
                <a:solidFill>
                  <a:srgbClr val="5B361D"/>
                </a:solidFill>
                <a:latin typeface="隶书" pitchFamily="49" charset="-122"/>
              </a:rPr>
              <a:t>6.1 </a:t>
            </a:r>
            <a:r>
              <a:rPr lang="zh-CN" altLang="en-US" dirty="0">
                <a:solidFill>
                  <a:srgbClr val="5B361D"/>
                </a:solidFill>
                <a:latin typeface="隶书" pitchFamily="49" charset="-122"/>
              </a:rPr>
              <a:t>类和对象概述</a:t>
            </a:r>
          </a:p>
        </p:txBody>
      </p:sp>
      <p:sp>
        <p:nvSpPr>
          <p:cNvPr id="1075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84313"/>
            <a:ext cx="82804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zh-CN" altLang="en-US" dirty="0"/>
              <a:t>面向对象的基本概念：</a:t>
            </a:r>
          </a:p>
          <a:p>
            <a:r>
              <a:rPr lang="zh-CN" altLang="en-US" dirty="0">
                <a:latin typeface="楷体_GB2312" pitchFamily="49" charset="-122"/>
              </a:rPr>
              <a:t>面向对象技术中，将客观世界中的一个事物作为一个对象看待。每个事物都有自己的属性和行为</a:t>
            </a:r>
          </a:p>
          <a:p>
            <a:r>
              <a:rPr lang="zh-CN" altLang="en-US" dirty="0">
                <a:latin typeface="楷体_GB2312" pitchFamily="49" charset="-122"/>
              </a:rPr>
              <a:t>从程序设计的角度，事物的属性可以用变量描述，行为用方法描述。</a:t>
            </a:r>
          </a:p>
          <a:p>
            <a:pPr lvl="1"/>
            <a:r>
              <a:rPr lang="zh-CN" altLang="en-US" dirty="0">
                <a:latin typeface="楷体_GB2312" pitchFamily="49" charset="-122"/>
              </a:rPr>
              <a:t>类</a:t>
            </a:r>
            <a:r>
              <a:rPr lang="en-US" altLang="zh-CN" dirty="0">
                <a:latin typeface="楷体_GB2312" pitchFamily="49" charset="-122"/>
              </a:rPr>
              <a:t>: </a:t>
            </a:r>
            <a:r>
              <a:rPr lang="zh-CN" altLang="en-US" dirty="0">
                <a:latin typeface="楷体_GB2312" pitchFamily="49" charset="-122"/>
              </a:rPr>
              <a:t>定义属性和行为的模板</a:t>
            </a:r>
          </a:p>
          <a:p>
            <a:pPr lvl="1"/>
            <a:r>
              <a:rPr lang="zh-CN" altLang="en-US" dirty="0">
                <a:latin typeface="楷体_GB2312" pitchFamily="49" charset="-122"/>
              </a:rPr>
              <a:t>对象是类的实例，对象与类的关系就像变量和数据类型的关系一样</a:t>
            </a:r>
            <a:r>
              <a:rPr lang="zh-CN" altLang="en-US" sz="2600" dirty="0">
                <a:latin typeface="楷体_GB2312" pitchFamily="49" charset="-122"/>
              </a:rPr>
              <a:t> </a:t>
            </a:r>
          </a:p>
          <a:p>
            <a:pPr lvl="1">
              <a:buClr>
                <a:srgbClr val="5B361D"/>
              </a:buClr>
              <a:buFont typeface="Wingdings" pitchFamily="2" charset="2"/>
              <a:buNone/>
            </a:pPr>
            <a:endParaRPr lang="en-US" altLang="zh-CN" dirty="0">
              <a:latin typeface="楷体_GB2312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04813"/>
            <a:ext cx="6345238" cy="792162"/>
          </a:xfrm>
        </p:spPr>
        <p:txBody>
          <a:bodyPr/>
          <a:lstStyle/>
          <a:p>
            <a:r>
              <a:rPr lang="zh-CN" altLang="en-US" dirty="0"/>
              <a:t>使用无参数的构造方法</a:t>
            </a:r>
          </a:p>
        </p:txBody>
      </p:sp>
      <p:sp>
        <p:nvSpPr>
          <p:cNvPr id="757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412875"/>
            <a:ext cx="8713788" cy="5445125"/>
          </a:xfrm>
          <a:solidFill>
            <a:srgbClr val="FFFFFF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class Time {  		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 </a:t>
            </a:r>
            <a:r>
              <a:rPr lang="en-US" altLang="zh-CN" sz="2500" dirty="0">
                <a:solidFill>
                  <a:srgbClr val="0000FF"/>
                </a:solidFill>
              </a:rPr>
              <a:t>private </a:t>
            </a:r>
            <a:r>
              <a:rPr lang="en-US" altLang="zh-CN" sz="2500" dirty="0" err="1">
                <a:solidFill>
                  <a:srgbClr val="0000FF"/>
                </a:solidFill>
              </a:rPr>
              <a:t>int</a:t>
            </a:r>
            <a:r>
              <a:rPr lang="en-US" altLang="zh-CN" sz="2500" dirty="0">
                <a:solidFill>
                  <a:srgbClr val="0000FF"/>
                </a:solidFill>
              </a:rPr>
              <a:t> hour;    	 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private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minute;  	 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private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second;  	 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>
                <a:solidFill>
                  <a:schemeClr val="hlink"/>
                </a:solidFill>
              </a:rPr>
              <a:t>public Time() {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		 </a:t>
            </a:r>
            <a:r>
              <a:rPr lang="en-US" altLang="zh-CN" sz="2400" dirty="0" err="1">
                <a:solidFill>
                  <a:schemeClr val="hlink"/>
                </a:solidFill>
              </a:rPr>
              <a:t>setTime</a:t>
            </a:r>
            <a:r>
              <a:rPr lang="en-US" altLang="zh-CN" sz="2400" dirty="0">
                <a:solidFill>
                  <a:schemeClr val="hlink"/>
                </a:solidFill>
              </a:rPr>
              <a:t>(1,1,1);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  }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public void </a:t>
            </a:r>
            <a:r>
              <a:rPr lang="en-US" altLang="zh-CN" sz="2400" dirty="0" err="1">
                <a:solidFill>
                  <a:srgbClr val="0000FF"/>
                </a:solidFill>
              </a:rPr>
              <a:t>setTime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hh</a:t>
            </a:r>
            <a:r>
              <a:rPr lang="en-US" altLang="zh-CN" sz="2400" dirty="0">
                <a:solidFill>
                  <a:srgbClr val="0000FF"/>
                </a:solidFill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mm,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ss</a:t>
            </a:r>
            <a:r>
              <a:rPr lang="en-US" altLang="zh-CN" sz="2400" dirty="0">
                <a:solidFill>
                  <a:srgbClr val="0000FF"/>
                </a:solidFill>
              </a:rPr>
              <a:t>) {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hour = ((</a:t>
            </a:r>
            <a:r>
              <a:rPr lang="en-US" altLang="zh-CN" sz="2400" dirty="0" err="1">
                <a:solidFill>
                  <a:srgbClr val="0000FF"/>
                </a:solidFill>
              </a:rPr>
              <a:t>hh</a:t>
            </a:r>
            <a:r>
              <a:rPr lang="en-US" altLang="zh-CN" sz="2400" dirty="0">
                <a:solidFill>
                  <a:srgbClr val="0000FF"/>
                </a:solidFill>
              </a:rPr>
              <a:t> &gt;= 0 &amp;&amp; </a:t>
            </a:r>
            <a:r>
              <a:rPr lang="en-US" altLang="zh-CN" sz="2400" dirty="0" err="1">
                <a:solidFill>
                  <a:srgbClr val="0000FF"/>
                </a:solidFill>
              </a:rPr>
              <a:t>hh</a:t>
            </a:r>
            <a:r>
              <a:rPr lang="en-US" altLang="zh-CN" sz="2400" dirty="0">
                <a:solidFill>
                  <a:srgbClr val="0000FF"/>
                </a:solidFill>
              </a:rPr>
              <a:t> &lt;24) ? </a:t>
            </a:r>
            <a:r>
              <a:rPr lang="en-US" altLang="zh-CN" sz="2400" dirty="0" err="1">
                <a:solidFill>
                  <a:srgbClr val="0000FF"/>
                </a:solidFill>
              </a:rPr>
              <a:t>hh</a:t>
            </a:r>
            <a:r>
              <a:rPr lang="en-US" altLang="zh-CN" sz="2400" dirty="0">
                <a:solidFill>
                  <a:srgbClr val="0000FF"/>
                </a:solidFill>
              </a:rPr>
              <a:t> : 0);               </a:t>
            </a:r>
            <a:r>
              <a:rPr lang="en-US" altLang="zh-CN" sz="2000" dirty="0">
                <a:solidFill>
                  <a:srgbClr val="990000"/>
                </a:solidFill>
              </a:rPr>
              <a:t>// 0-23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minute = ((mm &gt;= 0 &amp;&amp; mm &lt; 60) ? mm : 0);    </a:t>
            </a:r>
            <a:r>
              <a:rPr lang="en-US" altLang="zh-CN" sz="2000" dirty="0">
                <a:solidFill>
                  <a:srgbClr val="990000"/>
                </a:solidFill>
              </a:rPr>
              <a:t>// 0-59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second = ((</a:t>
            </a:r>
            <a:r>
              <a:rPr lang="en-US" altLang="zh-CN" sz="2400" dirty="0" err="1">
                <a:solidFill>
                  <a:srgbClr val="0000FF"/>
                </a:solidFill>
              </a:rPr>
              <a:t>ss</a:t>
            </a:r>
            <a:r>
              <a:rPr lang="en-US" altLang="zh-CN" sz="2400" dirty="0">
                <a:solidFill>
                  <a:srgbClr val="0000FF"/>
                </a:solidFill>
              </a:rPr>
              <a:t> &gt;= 0 &amp;&amp; </a:t>
            </a:r>
            <a:r>
              <a:rPr lang="en-US" altLang="zh-CN" sz="2400" dirty="0" err="1">
                <a:solidFill>
                  <a:srgbClr val="0000FF"/>
                </a:solidFill>
              </a:rPr>
              <a:t>ss</a:t>
            </a:r>
            <a:r>
              <a:rPr lang="en-US" altLang="zh-CN" sz="2400" dirty="0">
                <a:solidFill>
                  <a:srgbClr val="0000FF"/>
                </a:solidFill>
              </a:rPr>
              <a:t> &lt; 60) ? </a:t>
            </a:r>
            <a:r>
              <a:rPr lang="en-US" altLang="zh-CN" sz="2400" dirty="0" err="1">
                <a:solidFill>
                  <a:srgbClr val="0000FF"/>
                </a:solidFill>
              </a:rPr>
              <a:t>ss</a:t>
            </a:r>
            <a:r>
              <a:rPr lang="en-US" altLang="zh-CN" sz="2400" dirty="0">
                <a:solidFill>
                  <a:srgbClr val="0000FF"/>
                </a:solidFill>
              </a:rPr>
              <a:t> : 0);           </a:t>
            </a:r>
            <a:r>
              <a:rPr lang="en-US" altLang="zh-CN" sz="2000" dirty="0">
                <a:solidFill>
                  <a:srgbClr val="990000"/>
                </a:solidFill>
              </a:rPr>
              <a:t>// 0-59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6000"/>
          </a:p>
        </p:txBody>
      </p:sp>
      <p:sp>
        <p:nvSpPr>
          <p:cNvPr id="76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2636838"/>
            <a:ext cx="8497888" cy="3459162"/>
          </a:xfrm>
        </p:spPr>
        <p:txBody>
          <a:bodyPr/>
          <a:lstStyle/>
          <a:p>
            <a:pPr marL="179388" lvl="1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MyTime</a:t>
            </a:r>
            <a:r>
              <a:rPr lang="en-US" altLang="zh-CN" sz="2400" dirty="0"/>
              <a:t> {   </a:t>
            </a:r>
            <a:r>
              <a:rPr lang="en-US" altLang="zh-CN" sz="2000" dirty="0">
                <a:solidFill>
                  <a:srgbClr val="990000"/>
                </a:solidFill>
                <a:latin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990000"/>
                </a:solidFill>
                <a:latin typeface="楷体_GB2312" pitchFamily="49" charset="-122"/>
              </a:rPr>
              <a:t>程序中的第二个类 </a:t>
            </a:r>
            <a:r>
              <a:rPr lang="en-US" altLang="zh-CN" sz="2000" dirty="0" err="1">
                <a:solidFill>
                  <a:srgbClr val="990000"/>
                </a:solidFill>
                <a:latin typeface="楷体_GB2312" pitchFamily="49" charset="-122"/>
              </a:rPr>
              <a:t>MyTime</a:t>
            </a:r>
            <a:endParaRPr lang="en-US" altLang="zh-CN" sz="2000" dirty="0">
              <a:solidFill>
                <a:srgbClr val="990000"/>
              </a:solidFill>
              <a:latin typeface="楷体_GB2312" pitchFamily="49" charset="-122"/>
            </a:endParaRPr>
          </a:p>
          <a:p>
            <a:pPr marL="179388" lvl="1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 public static void main(String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[]) {</a:t>
            </a:r>
          </a:p>
          <a:p>
            <a:pPr marL="179388" lvl="1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      Time time=new Time();</a:t>
            </a:r>
          </a:p>
          <a:p>
            <a:pPr marL="179388" lvl="1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  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 set time =" + </a:t>
            </a:r>
            <a:r>
              <a:rPr lang="en-US" altLang="zh-CN" sz="2400" dirty="0" err="1"/>
              <a:t>time.toString</a:t>
            </a:r>
            <a:r>
              <a:rPr lang="en-US" altLang="zh-CN" sz="2400" dirty="0"/>
              <a:t>());</a:t>
            </a:r>
          </a:p>
          <a:p>
            <a:pPr marL="179388" lvl="1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      </a:t>
            </a:r>
            <a:r>
              <a:rPr lang="en-US" altLang="zh-CN" sz="2400" dirty="0" err="1"/>
              <a:t>time.setTime</a:t>
            </a:r>
            <a:r>
              <a:rPr lang="en-US" altLang="zh-CN" sz="2400" dirty="0"/>
              <a:t>(11,22,33);</a:t>
            </a:r>
          </a:p>
          <a:p>
            <a:pPr marL="179388" lvl="1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  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 set time =" + </a:t>
            </a:r>
            <a:r>
              <a:rPr lang="en-US" altLang="zh-CN" sz="2400" dirty="0" err="1"/>
              <a:t>time.toString</a:t>
            </a:r>
            <a:r>
              <a:rPr lang="en-US" altLang="zh-CN" sz="2400" dirty="0"/>
              <a:t>());</a:t>
            </a:r>
          </a:p>
          <a:p>
            <a:pPr marL="179388" lvl="1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 }</a:t>
            </a:r>
          </a:p>
          <a:p>
            <a:pPr marL="179388" lvl="1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}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22828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endParaRPr lang="en-US" altLang="zh-CN" sz="2400" b="1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b="1" dirty="0">
                <a:solidFill>
                  <a:srgbClr val="0000FF"/>
                </a:solidFill>
              </a:rPr>
              <a:t>public String </a:t>
            </a:r>
            <a:r>
              <a:rPr lang="en-US" altLang="zh-CN" sz="2400" b="1" dirty="0" err="1">
                <a:solidFill>
                  <a:srgbClr val="0000FF"/>
                </a:solidFill>
              </a:rPr>
              <a:t>toString</a:t>
            </a:r>
            <a:r>
              <a:rPr lang="en-US" altLang="zh-CN" sz="2400" b="1" dirty="0">
                <a:solidFill>
                  <a:srgbClr val="0000FF"/>
                </a:solidFill>
              </a:rPr>
              <a:t>() {</a:t>
            </a:r>
          </a:p>
          <a:p>
            <a:pPr lvl="1"/>
            <a:r>
              <a:rPr lang="en-US" altLang="zh-CN" sz="2400" b="1" dirty="0">
                <a:solidFill>
                  <a:srgbClr val="0000FF"/>
                </a:solidFill>
              </a:rPr>
              <a:t>     </a:t>
            </a:r>
            <a:r>
              <a:rPr lang="en-US" altLang="zh-CN" sz="2200" b="1" dirty="0">
                <a:solidFill>
                  <a:srgbClr val="0000FF"/>
                </a:solidFill>
              </a:rPr>
              <a:t>return (hour + ":" + (minute &lt; 10 ? "0" : "") + minute + ":"</a:t>
            </a:r>
            <a:r>
              <a:rPr lang="en-US" altLang="zh-CN" sz="2400" b="1" dirty="0">
                <a:solidFill>
                  <a:srgbClr val="0000FF"/>
                </a:solidFill>
              </a:rPr>
              <a:t> +  </a:t>
            </a:r>
          </a:p>
          <a:p>
            <a:pPr lvl="1"/>
            <a:r>
              <a:rPr lang="en-US" altLang="zh-CN" sz="2400" b="1" dirty="0">
                <a:solidFill>
                  <a:srgbClr val="0000FF"/>
                </a:solidFill>
              </a:rPr>
              <a:t>         </a:t>
            </a:r>
            <a:r>
              <a:rPr lang="en-US" altLang="zh-CN" sz="2200" b="1" dirty="0">
                <a:solidFill>
                  <a:srgbClr val="0000FF"/>
                </a:solidFill>
              </a:rPr>
              <a:t>(second &lt; 10 ? "0" : "") + second );</a:t>
            </a:r>
          </a:p>
          <a:p>
            <a:pPr lvl="1"/>
            <a:r>
              <a:rPr lang="en-US" altLang="zh-CN" sz="2400" b="1" dirty="0">
                <a:solidFill>
                  <a:srgbClr val="0000FF"/>
                </a:solidFill>
              </a:rPr>
              <a:t> }</a:t>
            </a:r>
          </a:p>
          <a:p>
            <a:r>
              <a:rPr lang="en-US" altLang="zh-CN" sz="2400" b="1" dirty="0">
                <a:solidFill>
                  <a:srgbClr val="0000FF"/>
                </a:solidFill>
              </a:rPr>
              <a:t>   }   </a:t>
            </a:r>
            <a:r>
              <a:rPr lang="en-US" altLang="zh-CN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 </a:t>
            </a: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类 </a:t>
            </a:r>
            <a:r>
              <a:rPr lang="en-US" altLang="zh-CN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Time</a:t>
            </a: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结束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5580063" y="5300663"/>
            <a:ext cx="3240087" cy="11842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程序运行结果：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set time =1:01:01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set time =11:22:33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620713"/>
            <a:ext cx="3536950" cy="582612"/>
          </a:xfrm>
        </p:spPr>
        <p:txBody>
          <a:bodyPr/>
          <a:lstStyle/>
          <a:p>
            <a:r>
              <a:rPr lang="zh-CN" altLang="en-US"/>
              <a:t>编程与运行</a:t>
            </a:r>
          </a:p>
        </p:txBody>
      </p:sp>
      <p:sp>
        <p:nvSpPr>
          <p:cNvPr id="1116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341438"/>
            <a:ext cx="8540750" cy="3886200"/>
          </a:xfrm>
        </p:spPr>
        <p:txBody>
          <a:bodyPr/>
          <a:lstStyle/>
          <a:p>
            <a:r>
              <a:rPr lang="zh-CN" altLang="en-US">
                <a:latin typeface="楷体_GB2312" pitchFamily="49" charset="-122"/>
              </a:rPr>
              <a:t>在</a:t>
            </a:r>
            <a:r>
              <a:rPr lang="en-US" altLang="zh-CN">
                <a:latin typeface="楷体_GB2312" pitchFamily="49" charset="-122"/>
              </a:rPr>
              <a:t>Java</a:t>
            </a:r>
            <a:r>
              <a:rPr lang="zh-CN" altLang="en-US">
                <a:latin typeface="楷体_GB2312" pitchFamily="49" charset="-122"/>
              </a:rPr>
              <a:t>中，每个类是一个独立的程序段，编译后产生一个字节码文件</a:t>
            </a:r>
            <a:r>
              <a:rPr lang="en-US" altLang="zh-CN">
                <a:latin typeface="楷体_GB2312" pitchFamily="49" charset="-122"/>
              </a:rPr>
              <a:t>(</a:t>
            </a:r>
            <a:r>
              <a:rPr lang="zh-CN" altLang="en-US">
                <a:latin typeface="楷体_GB2312" pitchFamily="49" charset="-122"/>
              </a:rPr>
              <a:t>扩展名为</a:t>
            </a:r>
            <a:r>
              <a:rPr lang="en-US" altLang="zh-CN">
                <a:latin typeface="楷体_GB2312" pitchFamily="49" charset="-122"/>
              </a:rPr>
              <a:t>class).</a:t>
            </a:r>
          </a:p>
          <a:p>
            <a:r>
              <a:rPr lang="zh-CN" altLang="en-US">
                <a:latin typeface="楷体_GB2312" pitchFamily="49" charset="-122"/>
              </a:rPr>
              <a:t>本例中，有两个类，因此有两个</a:t>
            </a:r>
            <a:r>
              <a:rPr lang="en-US" altLang="zh-CN">
                <a:latin typeface="楷体_GB2312" pitchFamily="49" charset="-122"/>
              </a:rPr>
              <a:t>.class</a:t>
            </a:r>
            <a:r>
              <a:rPr lang="zh-CN" altLang="en-US">
                <a:latin typeface="楷体_GB2312" pitchFamily="49" charset="-122"/>
              </a:rPr>
              <a:t>文件，分别建立</a:t>
            </a:r>
          </a:p>
          <a:p>
            <a:r>
              <a:rPr lang="zh-CN" altLang="en-US">
                <a:latin typeface="楷体_GB2312" pitchFamily="49" charset="-122"/>
              </a:rPr>
              <a:t>这两个文件构成一个整体程序</a:t>
            </a:r>
          </a:p>
          <a:p>
            <a:r>
              <a:rPr lang="zh-CN" altLang="en-US">
                <a:latin typeface="楷体_GB2312" pitchFamily="49" charset="-122"/>
              </a:rPr>
              <a:t>能够被运行的程序是内有</a:t>
            </a:r>
            <a:r>
              <a:rPr lang="en-US" altLang="zh-CN">
                <a:latin typeface="楷体_GB2312" pitchFamily="49" charset="-122"/>
              </a:rPr>
              <a:t>main()</a:t>
            </a:r>
            <a:r>
              <a:rPr lang="zh-CN" altLang="en-US">
                <a:latin typeface="楷体_GB2312" pitchFamily="49" charset="-122"/>
              </a:rPr>
              <a:t>方法的类（主类）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楷体_GB2312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5840413" cy="792163"/>
          </a:xfrm>
        </p:spPr>
        <p:txBody>
          <a:bodyPr/>
          <a:lstStyle/>
          <a:p>
            <a:r>
              <a:rPr lang="zh-CN" altLang="en-US" dirty="0"/>
              <a:t>使用多个构造方法</a:t>
            </a:r>
          </a:p>
        </p:txBody>
      </p:sp>
      <p:sp>
        <p:nvSpPr>
          <p:cNvPr id="747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341438"/>
            <a:ext cx="9144000" cy="5105400"/>
          </a:xfrm>
          <a:solidFill>
            <a:srgbClr val="FFFFFF"/>
          </a:solidFill>
        </p:spPr>
        <p:txBody>
          <a:bodyPr/>
          <a:lstStyle/>
          <a:p>
            <a:pPr lvl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class Time1{</a:t>
            </a:r>
          </a:p>
          <a:p>
            <a:pPr lvl="2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private int hour;               </a:t>
            </a:r>
          </a:p>
          <a:p>
            <a:pPr lvl="2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private int minute;             </a:t>
            </a:r>
          </a:p>
          <a:p>
            <a:pPr lvl="2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private int second;             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</a:t>
            </a:r>
            <a:r>
              <a:rPr lang="en-US" altLang="zh-CN">
                <a:solidFill>
                  <a:schemeClr val="hlink"/>
                </a:solidFill>
              </a:rPr>
              <a:t>public Time1()</a:t>
            </a:r>
          </a:p>
          <a:p>
            <a:pPr lvl="2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 { setTime (0,0,0); }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</a:t>
            </a:r>
            <a:r>
              <a:rPr lang="en-US" altLang="zh-CN">
                <a:solidFill>
                  <a:schemeClr val="hlink"/>
                </a:solidFill>
              </a:rPr>
              <a:t>public Time1(int hh)</a:t>
            </a:r>
          </a:p>
          <a:p>
            <a:pPr lvl="2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  { setTime (hh,0,0); }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</a:t>
            </a:r>
            <a:r>
              <a:rPr lang="en-US" altLang="zh-CN">
                <a:solidFill>
                  <a:schemeClr val="hlink"/>
                </a:solidFill>
              </a:rPr>
              <a:t>public Time1 (int hh, int mm)</a:t>
            </a:r>
          </a:p>
          <a:p>
            <a:pPr lvl="2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  { setTime (hh,mm,0); }</a:t>
            </a:r>
          </a:p>
          <a:p>
            <a:pPr lvl="2">
              <a:lnSpc>
                <a:spcPct val="90000"/>
              </a:lnSpc>
              <a:spcBef>
                <a:spcPct val="5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</a:t>
            </a:r>
            <a:r>
              <a:rPr lang="en-US" altLang="zh-CN">
                <a:solidFill>
                  <a:schemeClr val="hlink"/>
                </a:solidFill>
              </a:rPr>
              <a:t>public Time1(int hh, int mm, int ss)</a:t>
            </a:r>
          </a:p>
          <a:p>
            <a:pPr lvl="2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  { setTime (hh,mm,ss); }  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508625" y="0"/>
            <a:ext cx="3635375" cy="13112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    t0=new Time1();</a:t>
            </a:r>
          </a:p>
          <a:p>
            <a:r>
              <a:rPr lang="en-US" altLang="zh-CN" b="1">
                <a:solidFill>
                  <a:srgbClr val="0000FF"/>
                </a:solidFill>
              </a:rPr>
              <a:t>    t1=new Time1(11);</a:t>
            </a:r>
          </a:p>
          <a:p>
            <a:r>
              <a:rPr lang="en-US" altLang="zh-CN" b="1">
                <a:solidFill>
                  <a:srgbClr val="0000FF"/>
                </a:solidFill>
              </a:rPr>
              <a:t>    t2=new Time1(22, 22);</a:t>
            </a:r>
          </a:p>
          <a:p>
            <a:r>
              <a:rPr lang="en-US" altLang="zh-CN" b="1">
                <a:solidFill>
                  <a:srgbClr val="0000FF"/>
                </a:solidFill>
              </a:rPr>
              <a:t>    t3=new Time1(33, 33, 33);</a:t>
            </a:r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809625"/>
            <a:ext cx="8496300" cy="5572125"/>
          </a:xfrm>
          <a:solidFill>
            <a:srgbClr val="FFFFFF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public void setTime (int hh, int mm, int ss)</a:t>
            </a:r>
          </a:p>
          <a:p>
            <a:pPr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</a:rPr>
              <a:t>   {</a:t>
            </a:r>
          </a:p>
          <a:p>
            <a:pPr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</a:rPr>
              <a:t>    hour = ((hh &gt;= 0 &amp;&amp; hh &lt; 24) ? hh : 0);</a:t>
            </a:r>
          </a:p>
          <a:p>
            <a:pPr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</a:rPr>
              <a:t>    minute = ((mm &gt;= 0 &amp;&amp; mm &lt; 60) ? mm : 0);</a:t>
            </a:r>
          </a:p>
          <a:p>
            <a:pPr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</a:rPr>
              <a:t>    second = ((ss &gt;= 0 &amp;&amp; ss &lt; 60) ? ss : 0);</a:t>
            </a:r>
          </a:p>
          <a:p>
            <a:pPr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220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</a:rPr>
              <a:t>public String toString()</a:t>
            </a:r>
          </a:p>
          <a:p>
            <a:pPr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</a:rPr>
              <a:t>   {</a:t>
            </a:r>
          </a:p>
          <a:p>
            <a:pPr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</a:rPr>
              <a:t>    return (hour + ":" +(minute &lt; 10 ? "0" : "") + minute +":" + (second &lt; 10 ? "0" : "") + second);</a:t>
            </a:r>
          </a:p>
          <a:p>
            <a:pPr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</a:rPr>
              <a:t>   }</a:t>
            </a:r>
          </a:p>
          <a:p>
            <a:pPr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404813"/>
            <a:ext cx="8370888" cy="6219825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public class MyTime1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{</a:t>
            </a:r>
          </a:p>
          <a:p>
            <a:pPr lvl="1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public </a:t>
            </a:r>
            <a:r>
              <a:rPr lang="en-US" altLang="zh-CN" dirty="0">
                <a:solidFill>
                  <a:srgbClr val="0000FF"/>
                </a:solidFill>
              </a:rPr>
              <a:t>static void main(String </a:t>
            </a:r>
            <a:r>
              <a:rPr lang="en-US" altLang="zh-CN" dirty="0" err="1">
                <a:solidFill>
                  <a:srgbClr val="0000FF"/>
                </a:solidFill>
              </a:rPr>
              <a:t>args</a:t>
            </a:r>
            <a:r>
              <a:rPr lang="en-US" altLang="zh-CN" dirty="0">
                <a:solidFill>
                  <a:srgbClr val="0000FF"/>
                </a:solidFill>
              </a:rPr>
              <a:t>[])   </a:t>
            </a:r>
          </a:p>
          <a:p>
            <a:pPr lvl="1">
              <a:lnSpc>
                <a:spcPct val="95000"/>
              </a:lnSpc>
              <a:spcBef>
                <a:spcPct val="25000"/>
              </a:spcBef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{        Time1 </a:t>
            </a:r>
            <a:r>
              <a:rPr lang="en-US" altLang="zh-CN" dirty="0">
                <a:solidFill>
                  <a:srgbClr val="0000FF"/>
                </a:solidFill>
              </a:rPr>
              <a:t>t0, t1, t2, t3;  </a:t>
            </a:r>
            <a:endParaRPr lang="en-US" altLang="zh-CN" dirty="0">
              <a:solidFill>
                <a:srgbClr val="0000FF"/>
              </a:solidFill>
            </a:endParaRPr>
          </a:p>
          <a:p>
            <a:pPr lvl="2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sz="2200" dirty="0">
                <a:solidFill>
                  <a:srgbClr val="0000FF"/>
                </a:solidFill>
              </a:rPr>
              <a:t>t0=new Time1();</a:t>
            </a:r>
          </a:p>
          <a:p>
            <a:pPr lvl="2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0000FF"/>
                </a:solidFill>
              </a:rPr>
              <a:t>    t1=new Time1(11);</a:t>
            </a:r>
          </a:p>
          <a:p>
            <a:pPr lvl="2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0000FF"/>
                </a:solidFill>
              </a:rPr>
              <a:t>    t2=new Time1(22, 22);</a:t>
            </a:r>
          </a:p>
          <a:p>
            <a:pPr lvl="2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0000FF"/>
                </a:solidFill>
              </a:rPr>
              <a:t>    t3=new Time1(33, 33, 33);</a:t>
            </a:r>
          </a:p>
          <a:p>
            <a:pPr lvl="2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0000FF"/>
                </a:solidFill>
              </a:rPr>
              <a:t>    </a:t>
            </a:r>
            <a:r>
              <a:rPr lang="en-US" altLang="zh-CN" sz="2200" dirty="0" err="1">
                <a:solidFill>
                  <a:srgbClr val="0000FF"/>
                </a:solidFill>
              </a:rPr>
              <a:t>System.out.println</a:t>
            </a:r>
            <a:r>
              <a:rPr lang="en-US" altLang="zh-CN" sz="2200" dirty="0">
                <a:solidFill>
                  <a:srgbClr val="0000FF"/>
                </a:solidFill>
              </a:rPr>
              <a:t>(" t0= " + t0.toString());</a:t>
            </a:r>
          </a:p>
          <a:p>
            <a:pPr lvl="2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0000FF"/>
                </a:solidFill>
              </a:rPr>
              <a:t>    </a:t>
            </a:r>
            <a:r>
              <a:rPr lang="en-US" altLang="zh-CN" sz="2200" dirty="0" err="1">
                <a:solidFill>
                  <a:srgbClr val="0000FF"/>
                </a:solidFill>
              </a:rPr>
              <a:t>System.out.println</a:t>
            </a:r>
            <a:r>
              <a:rPr lang="en-US" altLang="zh-CN" sz="2200" dirty="0">
                <a:solidFill>
                  <a:srgbClr val="0000FF"/>
                </a:solidFill>
              </a:rPr>
              <a:t>("t1= " + t1.toString());</a:t>
            </a:r>
          </a:p>
          <a:p>
            <a:pPr lvl="2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0000FF"/>
                </a:solidFill>
              </a:rPr>
              <a:t>    </a:t>
            </a:r>
            <a:r>
              <a:rPr lang="en-US" altLang="zh-CN" sz="2200" dirty="0" err="1">
                <a:solidFill>
                  <a:srgbClr val="0000FF"/>
                </a:solidFill>
              </a:rPr>
              <a:t>System.out.println</a:t>
            </a:r>
            <a:r>
              <a:rPr lang="en-US" altLang="zh-CN" sz="2200" dirty="0">
                <a:solidFill>
                  <a:srgbClr val="0000FF"/>
                </a:solidFill>
              </a:rPr>
              <a:t>("t2= " + t2.toString());</a:t>
            </a:r>
          </a:p>
          <a:p>
            <a:pPr lvl="2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0000FF"/>
                </a:solidFill>
              </a:rPr>
              <a:t>    </a:t>
            </a:r>
            <a:r>
              <a:rPr lang="en-US" altLang="zh-CN" sz="2200" dirty="0" err="1">
                <a:solidFill>
                  <a:srgbClr val="0000FF"/>
                </a:solidFill>
              </a:rPr>
              <a:t>System.out.println</a:t>
            </a:r>
            <a:r>
              <a:rPr lang="en-US" altLang="zh-CN" sz="2200" dirty="0">
                <a:solidFill>
                  <a:srgbClr val="0000FF"/>
                </a:solidFill>
              </a:rPr>
              <a:t>(“t3= ” + t3.toString())</a:t>
            </a:r>
            <a:r>
              <a:rPr lang="zh-CN" altLang="en-US" sz="2200" dirty="0">
                <a:solidFill>
                  <a:srgbClr val="0000FF"/>
                </a:solidFill>
              </a:rPr>
              <a:t>；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         </a:t>
            </a:r>
            <a:r>
              <a:rPr lang="en-US" altLang="zh-CN" sz="2200" dirty="0">
                <a:solidFill>
                  <a:srgbClr val="0000FF"/>
                </a:solidFill>
              </a:rPr>
              <a:t>}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}</a:t>
            </a:r>
            <a:endParaRPr lang="en-US" altLang="zh-CN" dirty="0"/>
          </a:p>
        </p:txBody>
      </p:sp>
      <p:sp>
        <p:nvSpPr>
          <p:cNvPr id="92164" name="Rectangle 4"/>
          <p:cNvSpPr>
            <a:spLocks noRot="1" noChangeArrowheads="1"/>
          </p:cNvSpPr>
          <p:nvPr/>
        </p:nvSpPr>
        <p:spPr bwMode="auto">
          <a:xfrm>
            <a:off x="5940425" y="1844824"/>
            <a:ext cx="2663825" cy="18002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200" b="1" dirty="0">
                <a:solidFill>
                  <a:schemeClr val="hlink"/>
                </a:solidFill>
                <a:ea typeface="楷体_GB2312" pitchFamily="49" charset="-122"/>
              </a:rPr>
              <a:t>程序运行结果如下：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solidFill>
                  <a:srgbClr val="990000"/>
                </a:solidFill>
                <a:ea typeface="楷体_GB2312" pitchFamily="49" charset="-122"/>
              </a:rPr>
              <a:t>t0= 0:00:00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solidFill>
                  <a:srgbClr val="990000"/>
                </a:solidFill>
                <a:ea typeface="楷体_GB2312" pitchFamily="49" charset="-122"/>
              </a:rPr>
              <a:t>t1= 11:00:00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solidFill>
                  <a:srgbClr val="990000"/>
                </a:solidFill>
                <a:ea typeface="楷体_GB2312" pitchFamily="49" charset="-122"/>
              </a:rPr>
              <a:t>t2= 22:22:00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solidFill>
                  <a:srgbClr val="990000"/>
                </a:solidFill>
                <a:ea typeface="楷体_GB2312" pitchFamily="49" charset="-122"/>
              </a:rPr>
              <a:t>t3= 0:33:33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3824288" cy="863600"/>
          </a:xfrm>
        </p:spPr>
        <p:txBody>
          <a:bodyPr/>
          <a:lstStyle/>
          <a:p>
            <a:r>
              <a:rPr lang="zh-CN" altLang="en-US" sz="4800"/>
              <a:t>对象的销毁</a:t>
            </a:r>
          </a:p>
        </p:txBody>
      </p:sp>
      <p:sp>
        <p:nvSpPr>
          <p:cNvPr id="1126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84313"/>
            <a:ext cx="8540750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</a:rPr>
              <a:t>new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</a:rPr>
              <a:t>运算符实例化对象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过程：系统为对象分配所需的存储空间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但内存空间有限，不能存放无限多的对象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为此，</a:t>
            </a:r>
            <a:r>
              <a:rPr lang="en-US" altLang="zh-CN">
                <a:latin typeface="楷体_GB2312" pitchFamily="49" charset="-122"/>
              </a:rPr>
              <a:t>Java</a:t>
            </a:r>
            <a:r>
              <a:rPr lang="zh-CN" altLang="en-US">
                <a:latin typeface="楷体_GB2312" pitchFamily="49" charset="-122"/>
              </a:rPr>
              <a:t>提供了资源回收机制，自动销毁无用对象，回收其所占用的存储空间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如需主动释放对象，或在释放时执行特定操作，则在类中可以定义 </a:t>
            </a:r>
            <a:r>
              <a:rPr lang="en-US" altLang="zh-CN">
                <a:latin typeface="楷体_GB2312" pitchFamily="49" charset="-122"/>
              </a:rPr>
              <a:t>finalize() </a:t>
            </a:r>
            <a:r>
              <a:rPr lang="zh-CN" altLang="en-US">
                <a:latin typeface="楷体_GB2312" pitchFamily="49" charset="-122"/>
              </a:rPr>
              <a:t>方法：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楷体_GB2312" pitchFamily="49" charset="-122"/>
              </a:rPr>
              <a:t>    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public void finalize()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 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      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方法体；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     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} 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solidFill>
                <a:schemeClr val="hlink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549275"/>
            <a:ext cx="7991475" cy="863600"/>
          </a:xfrm>
        </p:spPr>
        <p:txBody>
          <a:bodyPr/>
          <a:lstStyle/>
          <a:p>
            <a:r>
              <a:rPr lang="en-US" altLang="zh-CN" dirty="0"/>
              <a:t>Demo</a:t>
            </a: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12875"/>
            <a:ext cx="854075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【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例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6-1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补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】</a:t>
            </a:r>
            <a:r>
              <a:rPr lang="zh-CN" altLang="en-US">
                <a:latin typeface="楷体_GB2312" pitchFamily="49" charset="-122"/>
              </a:rPr>
              <a:t>编写一个程序，包含三个类</a:t>
            </a:r>
            <a:r>
              <a:rPr lang="en-US" altLang="zh-CN">
                <a:latin typeface="楷体_GB2312" pitchFamily="49" charset="-122"/>
              </a:rPr>
              <a:t>:Trangle</a:t>
            </a:r>
            <a:r>
              <a:rPr lang="zh-CN" altLang="en-US">
                <a:latin typeface="楷体_GB2312" pitchFamily="49" charset="-122"/>
              </a:rPr>
              <a:t>、</a:t>
            </a:r>
            <a:r>
              <a:rPr lang="en-US" altLang="zh-CN">
                <a:latin typeface="楷体_GB2312" pitchFamily="49" charset="-122"/>
              </a:rPr>
              <a:t>Lader</a:t>
            </a:r>
            <a:r>
              <a:rPr lang="zh-CN" altLang="en-US">
                <a:latin typeface="楷体_GB2312" pitchFamily="49" charset="-122"/>
              </a:rPr>
              <a:t>、</a:t>
            </a:r>
            <a:r>
              <a:rPr lang="en-US" altLang="zh-CN">
                <a:latin typeface="楷体_GB2312" pitchFamily="49" charset="-122"/>
              </a:rPr>
              <a:t>Circle</a:t>
            </a:r>
            <a:r>
              <a:rPr lang="zh-CN" altLang="en-US">
                <a:latin typeface="楷体_GB2312" pitchFamily="49" charset="-122"/>
              </a:rPr>
              <a:t>，分别描述</a:t>
            </a:r>
            <a:r>
              <a:rPr lang="zh-CN" altLang="en-US">
                <a:latin typeface="Arial"/>
              </a:rPr>
              <a:t>“</a:t>
            </a:r>
            <a:r>
              <a:rPr lang="zh-CN" altLang="en-US">
                <a:latin typeface="楷体_GB2312" pitchFamily="49" charset="-122"/>
              </a:rPr>
              <a:t>三角型</a:t>
            </a:r>
            <a:r>
              <a:rPr lang="zh-CN" altLang="en-US">
                <a:latin typeface="Arial"/>
              </a:rPr>
              <a:t>”</a:t>
            </a:r>
            <a:r>
              <a:rPr lang="zh-CN" altLang="en-US">
                <a:latin typeface="楷体_GB2312" pitchFamily="49" charset="-122"/>
              </a:rPr>
              <a:t>、</a:t>
            </a:r>
            <a:r>
              <a:rPr lang="zh-CN" altLang="en-US">
                <a:latin typeface="Arial"/>
              </a:rPr>
              <a:t>“</a:t>
            </a:r>
            <a:r>
              <a:rPr lang="zh-CN" altLang="en-US">
                <a:latin typeface="楷体_GB2312" pitchFamily="49" charset="-122"/>
              </a:rPr>
              <a:t>梯型</a:t>
            </a:r>
            <a:r>
              <a:rPr lang="zh-CN" altLang="en-US">
                <a:latin typeface="Arial"/>
              </a:rPr>
              <a:t>”</a:t>
            </a:r>
            <a:r>
              <a:rPr lang="zh-CN" altLang="en-US">
                <a:latin typeface="楷体_GB2312" pitchFamily="49" charset="-122"/>
              </a:rPr>
              <a:t>和</a:t>
            </a:r>
            <a:r>
              <a:rPr lang="zh-CN" altLang="en-US">
                <a:latin typeface="Arial"/>
              </a:rPr>
              <a:t>“</a:t>
            </a:r>
            <a:r>
              <a:rPr lang="zh-CN" altLang="en-US">
                <a:latin typeface="楷体_GB2312" pitchFamily="49" charset="-122"/>
              </a:rPr>
              <a:t>圆</a:t>
            </a:r>
            <a:r>
              <a:rPr lang="zh-CN" altLang="en-US">
                <a:latin typeface="Arial"/>
              </a:rPr>
              <a:t>”</a:t>
            </a:r>
            <a:r>
              <a:rPr lang="zh-CN" altLang="en-US">
                <a:latin typeface="楷体_GB2312" pitchFamily="49" charset="-122"/>
              </a:rPr>
              <a:t>。要求：</a:t>
            </a:r>
          </a:p>
          <a:p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Trangle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类</a:t>
            </a:r>
            <a:r>
              <a:rPr lang="zh-CN" altLang="en-US">
                <a:latin typeface="楷体_GB2312" pitchFamily="49" charset="-122"/>
              </a:rPr>
              <a:t>包含成员变量三条边，及对三条边进行设置和获取面积的方法</a:t>
            </a:r>
          </a:p>
          <a:p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Lader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类</a:t>
            </a:r>
            <a:r>
              <a:rPr lang="zh-CN" altLang="en-US">
                <a:latin typeface="楷体_GB2312" pitchFamily="49" charset="-122"/>
              </a:rPr>
              <a:t>包含成员变量上底、下底和高及获取面积的方法</a:t>
            </a:r>
          </a:p>
          <a:p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Circle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类</a:t>
            </a:r>
            <a:r>
              <a:rPr lang="zh-CN" altLang="en-US">
                <a:latin typeface="楷体_GB2312" pitchFamily="49" charset="-122"/>
              </a:rPr>
              <a:t>包含成员变量半径及设置半径、获取周长和面积的方法</a:t>
            </a:r>
          </a:p>
          <a:p>
            <a:r>
              <a:rPr lang="zh-CN" altLang="en-US">
                <a:latin typeface="楷体_GB2312" pitchFamily="49" charset="-122"/>
              </a:rPr>
              <a:t>在主方法中建立三个类的对象，输出相应的面积等。</a:t>
            </a:r>
          </a:p>
          <a:p>
            <a:pPr>
              <a:buFont typeface="Wingdings" pitchFamily="2" charset="2"/>
              <a:buNone/>
            </a:pPr>
            <a:endParaRPr lang="en-US" altLang="zh-CN">
              <a:latin typeface="楷体_GB2312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333375"/>
            <a:ext cx="4113212" cy="936625"/>
          </a:xfrm>
        </p:spPr>
        <p:txBody>
          <a:bodyPr/>
          <a:lstStyle/>
          <a:p>
            <a:r>
              <a:rPr lang="en-US" altLang="zh-CN" dirty="0">
                <a:latin typeface="隶书" pitchFamily="49" charset="-122"/>
              </a:rPr>
              <a:t>6.2 </a:t>
            </a:r>
            <a:r>
              <a:rPr lang="zh-CN" altLang="en-US" dirty="0">
                <a:latin typeface="隶书" pitchFamily="49" charset="-122"/>
              </a:rPr>
              <a:t>类的封装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280400" cy="52562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zh-CN" altLang="en-US" dirty="0">
                <a:latin typeface="楷体_GB2312" pitchFamily="49" charset="-122"/>
              </a:rPr>
              <a:t>封装性是面向对象的核心特征之一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zh-CN" altLang="en-US" dirty="0">
                <a:latin typeface="楷体_GB2312" pitchFamily="49" charset="-122"/>
              </a:rPr>
              <a:t>类的封装（对设计者而言）包含</a:t>
            </a:r>
            <a:r>
              <a:rPr lang="en-US" altLang="zh-CN" dirty="0">
                <a:latin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</a:rPr>
              <a:t>层含义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zh-CN" altLang="en-US" dirty="0">
                <a:latin typeface="楷体_GB2312" pitchFamily="49" charset="-122"/>
              </a:rPr>
              <a:t>将数据和对数据的操作组合起来构成类，类是一个不可分割的独立单位，类是</a:t>
            </a:r>
            <a:r>
              <a:rPr lang="en-US" altLang="zh-CN" dirty="0">
                <a:latin typeface="楷体_GB2312" pitchFamily="49" charset="-122"/>
              </a:rPr>
              <a:t>Java</a:t>
            </a:r>
            <a:r>
              <a:rPr lang="zh-CN" altLang="en-US" dirty="0">
                <a:latin typeface="楷体_GB2312" pitchFamily="49" charset="-122"/>
              </a:rPr>
              <a:t>程序的构成。类中包括：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  <a:sym typeface="Wingdings" pitchFamily="2" charset="2"/>
              </a:rPr>
              <a:t>数据</a:t>
            </a: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</a:rPr>
              <a:t>成员变量 </a:t>
            </a: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  <a:sym typeface="Wingdings" pitchFamily="2" charset="2"/>
              </a:rPr>
              <a:t>对象的属性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  <a:sym typeface="Wingdings" pitchFamily="2" charset="2"/>
              </a:rPr>
              <a:t>对数据的操作</a:t>
            </a: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</a:rPr>
              <a:t>成员方法</a:t>
            </a: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  <a:sym typeface="Wingdings" pitchFamily="2" charset="2"/>
              </a:rPr>
              <a:t> 对象所能完成的功能</a:t>
            </a:r>
            <a:endParaRPr lang="zh-CN" altLang="en-US" dirty="0">
              <a:solidFill>
                <a:schemeClr val="hlink"/>
              </a:solidFill>
              <a:latin typeface="楷体_GB2312" pitchFamily="49" charset="-122"/>
            </a:endParaRP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zh-CN" altLang="en-US" dirty="0">
                <a:latin typeface="楷体_GB2312" pitchFamily="49" charset="-122"/>
              </a:rPr>
              <a:t>类中既要提供与外部联系的接口，同时又要尽可能隐藏类的实现细节</a:t>
            </a:r>
            <a:r>
              <a:rPr lang="zh-CN" altLang="en-US" sz="2000" dirty="0">
                <a:latin typeface="楷体_GB2312" pitchFamily="49" charset="-122"/>
              </a:rPr>
              <a:t>。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</a:rPr>
              <a:t>具体方法就是为类及成员变量和成员方法设置合理的访问权限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zh-CN" altLang="en-US" dirty="0">
                <a:latin typeface="楷体_GB2312" pitchFamily="49" charset="-122"/>
              </a:rPr>
              <a:t>对于设计者而言</a:t>
            </a:r>
            <a:r>
              <a:rPr lang="en-US" altLang="zh-CN" dirty="0">
                <a:latin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</a:rPr>
              <a:t>封装使模块之间的耦合和交差大大减少</a:t>
            </a:r>
            <a:r>
              <a:rPr lang="en-US" altLang="zh-CN" dirty="0">
                <a:latin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</a:rPr>
              <a:t>降低了程序开发的复杂性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zh-CN" altLang="en-US" dirty="0">
                <a:latin typeface="楷体_GB2312" pitchFamily="49" charset="-122"/>
              </a:rPr>
              <a:t>对于使用者，不需要关心类内部的细节，只要知道：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zh-CN" altLang="en-US" dirty="0">
                <a:latin typeface="楷体_GB2312" pitchFamily="49" charset="-122"/>
              </a:rPr>
              <a:t>哪些类可以选择，类的功能</a:t>
            </a:r>
            <a:r>
              <a:rPr lang="en-US" altLang="zh-CN" dirty="0">
                <a:latin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</a:rPr>
              <a:t>即提供了哪些方法可使用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620713"/>
            <a:ext cx="4689475" cy="863600"/>
          </a:xfrm>
        </p:spPr>
        <p:txBody>
          <a:bodyPr/>
          <a:lstStyle/>
          <a:p>
            <a:r>
              <a:rPr lang="en-US" altLang="zh-CN" dirty="0">
                <a:latin typeface="隶书" pitchFamily="49" charset="-122"/>
              </a:rPr>
              <a:t>6.2.1 </a:t>
            </a:r>
            <a:r>
              <a:rPr lang="zh-CN" altLang="en-US" dirty="0">
                <a:latin typeface="隶书" pitchFamily="49" charset="-122"/>
              </a:rPr>
              <a:t>访问权限</a:t>
            </a:r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557338"/>
            <a:ext cx="8424863" cy="4392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Java</a:t>
            </a:r>
            <a:r>
              <a:rPr lang="zh-CN" altLang="en-US"/>
              <a:t>的成员访问权限通过关键字</a:t>
            </a:r>
            <a:r>
              <a:rPr lang="zh-CN" altLang="en-US" b="0">
                <a:solidFill>
                  <a:srgbClr val="F5FA34"/>
                </a:solidFill>
              </a:rPr>
              <a:t> </a:t>
            </a:r>
            <a:r>
              <a:rPr lang="en-US" altLang="zh-CN" b="0">
                <a:solidFill>
                  <a:schemeClr val="hlink"/>
                </a:solidFill>
              </a:rPr>
              <a:t>public</a:t>
            </a:r>
            <a:r>
              <a:rPr lang="zh-CN" altLang="en-US" b="0">
                <a:solidFill>
                  <a:schemeClr val="hlink"/>
                </a:solidFill>
              </a:rPr>
              <a:t>， </a:t>
            </a:r>
            <a:r>
              <a:rPr lang="en-US" altLang="zh-CN" b="0">
                <a:solidFill>
                  <a:schemeClr val="hlink"/>
                </a:solidFill>
              </a:rPr>
              <a:t>protected</a:t>
            </a:r>
            <a:r>
              <a:rPr lang="zh-CN" altLang="en-US" b="0">
                <a:solidFill>
                  <a:schemeClr val="hlink"/>
                </a:solidFill>
              </a:rPr>
              <a:t>，</a:t>
            </a:r>
            <a:r>
              <a:rPr lang="zh-CN" altLang="en-US">
                <a:solidFill>
                  <a:schemeClr val="hlink"/>
                </a:solidFill>
              </a:rPr>
              <a:t>缺省</a:t>
            </a:r>
            <a:r>
              <a:rPr lang="en-US" altLang="zh-CN"/>
              <a:t>(</a:t>
            </a:r>
            <a:r>
              <a:rPr lang="zh-CN" altLang="en-US"/>
              <a:t>不用关键字</a:t>
            </a:r>
            <a:r>
              <a:rPr lang="en-US" altLang="zh-CN"/>
              <a:t>)</a:t>
            </a:r>
            <a:r>
              <a:rPr lang="en-US" altLang="zh-CN" b="0">
                <a:solidFill>
                  <a:schemeClr val="hlink"/>
                </a:solidFill>
              </a:rPr>
              <a:t> </a:t>
            </a:r>
            <a:r>
              <a:rPr lang="zh-CN" altLang="en-US" b="0">
                <a:solidFill>
                  <a:schemeClr val="hlink"/>
                </a:solidFill>
              </a:rPr>
              <a:t>， </a:t>
            </a:r>
            <a:r>
              <a:rPr lang="en-US" altLang="zh-CN" b="0">
                <a:solidFill>
                  <a:schemeClr val="hlink"/>
                </a:solidFill>
              </a:rPr>
              <a:t>private</a:t>
            </a:r>
            <a:r>
              <a:rPr lang="zh-CN" altLang="en-US"/>
              <a:t>实现</a:t>
            </a:r>
          </a:p>
          <a:p>
            <a:pPr>
              <a:lnSpc>
                <a:spcPct val="90000"/>
              </a:lnSpc>
            </a:pPr>
            <a:r>
              <a:rPr lang="en-US" altLang="zh-CN"/>
              <a:t>public</a:t>
            </a:r>
            <a:r>
              <a:rPr lang="zh-CN" altLang="en-US"/>
              <a:t>（公有）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成员变量和成员方法可以</a:t>
            </a:r>
            <a:r>
              <a:rPr lang="en-US" altLang="zh-CN"/>
              <a:t>Java</a:t>
            </a:r>
            <a:r>
              <a:rPr lang="zh-CN" altLang="en-US"/>
              <a:t>在所有类中访问</a:t>
            </a:r>
          </a:p>
          <a:p>
            <a:pPr>
              <a:lnSpc>
                <a:spcPct val="90000"/>
              </a:lnSpc>
            </a:pPr>
            <a:r>
              <a:rPr lang="en-US" altLang="zh-CN"/>
              <a:t>protected</a:t>
            </a:r>
            <a:r>
              <a:rPr lang="zh-CN" altLang="en-US"/>
              <a:t>（保护）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成员变量和成员方法可在声明他们的类中访问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可以在在该类的子类中访问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也可以在与该类位于同一包的类中访问</a:t>
            </a:r>
            <a:r>
              <a:rPr lang="en-US" altLang="zh-CN"/>
              <a:t>——</a:t>
            </a:r>
            <a:r>
              <a:rPr lang="zh-CN" altLang="en-US"/>
              <a:t>不能被其它包的非子类中访问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</a:t>
            </a:r>
            <a:r>
              <a:rPr lang="zh-CN" altLang="en-US" i="1">
                <a:solidFill>
                  <a:srgbClr val="990000"/>
                </a:solidFill>
              </a:rPr>
              <a:t>包是一组相关类和接口的集合，存储观念看，包相当于一个文件夹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8540750" cy="936625"/>
          </a:xfrm>
        </p:spPr>
        <p:txBody>
          <a:bodyPr/>
          <a:lstStyle/>
          <a:p>
            <a:r>
              <a:rPr lang="en-US" altLang="zh-CN" i="1">
                <a:solidFill>
                  <a:srgbClr val="5B361D"/>
                </a:solidFill>
              </a:rPr>
              <a:t> </a:t>
            </a:r>
            <a:r>
              <a:rPr lang="zh-CN" altLang="en-US">
                <a:solidFill>
                  <a:srgbClr val="5B361D"/>
                </a:solidFill>
              </a:rPr>
              <a:t>对象与类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95288" y="1557338"/>
            <a:ext cx="8540750" cy="1554162"/>
          </a:xfr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u="sng"/>
              <a:t>简单地说</a:t>
            </a:r>
            <a:r>
              <a:rPr lang="zh-CN" altLang="en-US"/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对象</a:t>
            </a:r>
            <a:r>
              <a:rPr lang="zh-CN" altLang="en-US"/>
              <a:t>是表示现实世界中某个具体的事物；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类</a:t>
            </a:r>
            <a:r>
              <a:rPr lang="zh-CN" altLang="en-US"/>
              <a:t>是对对象的抽象描述。</a:t>
            </a:r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973388" y="3924300"/>
          <a:ext cx="3328987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Picture2" r:id="rId3" imgW="2743200" imgH="1828800" progId="Word.Picture.8">
                  <p:embed/>
                </p:oleObj>
              </mc:Choice>
              <mc:Fallback>
                <p:oleObj name="Picture2" r:id="rId3" imgW="2743200" imgH="1828800" progId="Word.Picture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3924300"/>
                        <a:ext cx="3328987" cy="187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755650" y="3357563"/>
            <a:ext cx="7488238" cy="2276475"/>
            <a:chOff x="876" y="2208"/>
            <a:chExt cx="4233" cy="1494"/>
          </a:xfrm>
        </p:grpSpPr>
        <p:pic>
          <p:nvPicPr>
            <p:cNvPr id="7182" name="Picture 14" descr="Man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76" y="2208"/>
              <a:ext cx="700" cy="1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975" y="3398"/>
              <a:ext cx="36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sz="18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张三</a:t>
              </a:r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3924" y="2404"/>
              <a:ext cx="1185" cy="8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endParaRPr lang="zh-CN" sz="900">
                <a:latin typeface="Times New Roman" pitchFamily="18" charset="0"/>
              </a:endParaRPr>
            </a:p>
            <a:p>
              <a:pPr eaLnBrk="0" hangingPunct="0"/>
              <a:r>
                <a:rPr lang="en-US" altLang="zh-CN">
                  <a:latin typeface="Times New Roman" pitchFamily="18" charset="0"/>
                </a:rPr>
                <a:t>  </a:t>
              </a:r>
              <a:r>
                <a:rPr lang="zh-CN" b="1">
                  <a:solidFill>
                    <a:schemeClr val="hlink"/>
                  </a:solidFill>
                  <a:latin typeface="Times New Roman" pitchFamily="18" charset="0"/>
                </a:rPr>
                <a:t>类</a:t>
              </a:r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</a:rPr>
                <a:t>(</a:t>
              </a:r>
              <a:r>
                <a:rPr lang="en-US" altLang="zh-CN" b="1" noProof="1">
                  <a:solidFill>
                    <a:schemeClr val="hlink"/>
                  </a:solidFill>
                  <a:latin typeface="Times New Roman" pitchFamily="18" charset="0"/>
                </a:rPr>
                <a:t>CLASS</a:t>
              </a:r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</a:rPr>
                <a:t>), </a:t>
              </a:r>
              <a:r>
                <a:rPr lang="zh-CN" b="1">
                  <a:solidFill>
                    <a:schemeClr val="hlink"/>
                  </a:solidFill>
                  <a:latin typeface="Times New Roman" pitchFamily="18" charset="0"/>
                </a:rPr>
                <a:t>如：</a:t>
              </a:r>
              <a:endParaRPr lang="zh-CN" altLang="en-US" b="1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eaLnBrk="0" hangingPunct="0"/>
              <a:r>
                <a:rPr lang="zh-CN" altLang="en-US" b="1">
                  <a:solidFill>
                    <a:schemeClr val="hlink"/>
                  </a:solidFill>
                  <a:latin typeface="Times New Roman" pitchFamily="18" charset="0"/>
                </a:rPr>
                <a:t>    </a:t>
              </a:r>
              <a:r>
                <a:rPr lang="zh-CN" b="1">
                  <a:solidFill>
                    <a:schemeClr val="hlink"/>
                  </a:solidFill>
                  <a:latin typeface="Times New Roman" pitchFamily="18" charset="0"/>
                </a:rPr>
                <a:t>“</a:t>
              </a:r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</a:rPr>
                <a:t>M</a:t>
              </a:r>
              <a:r>
                <a:rPr lang="en-US" altLang="zh-CN" b="1" noProof="1">
                  <a:solidFill>
                    <a:schemeClr val="hlink"/>
                  </a:solidFill>
                  <a:latin typeface="Times New Roman" pitchFamily="18" charset="0"/>
                </a:rPr>
                <a:t>an  class ”</a:t>
              </a:r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1902" y="2667"/>
              <a:ext cx="18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H="1">
              <a:off x="1880" y="2921"/>
              <a:ext cx="18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187" name="Rectangle 19"/>
            <p:cNvSpPr>
              <a:spLocks noChangeArrowheads="1"/>
            </p:cNvSpPr>
            <p:nvPr/>
          </p:nvSpPr>
          <p:spPr bwMode="auto">
            <a:xfrm>
              <a:off x="2052" y="2295"/>
              <a:ext cx="1444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18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将</a:t>
              </a:r>
              <a:r>
                <a:rPr lang="zh-CN" sz="18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对象抽象为类</a:t>
              </a:r>
            </a:p>
          </p:txBody>
        </p:sp>
        <p:sp>
          <p:nvSpPr>
            <p:cNvPr id="7188" name="Rectangle 20"/>
            <p:cNvSpPr>
              <a:spLocks noChangeArrowheads="1"/>
            </p:cNvSpPr>
            <p:nvPr/>
          </p:nvSpPr>
          <p:spPr bwMode="auto">
            <a:xfrm>
              <a:off x="2322" y="3008"/>
              <a:ext cx="1131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sz="18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对类进行实例化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620713"/>
            <a:ext cx="6345238" cy="863600"/>
          </a:xfrm>
        </p:spPr>
        <p:txBody>
          <a:bodyPr/>
          <a:lstStyle/>
          <a:p>
            <a:r>
              <a:rPr lang="en-US" altLang="zh-CN" dirty="0">
                <a:latin typeface="隶书" pitchFamily="49" charset="-122"/>
              </a:rPr>
              <a:t>6.2.1 </a:t>
            </a:r>
            <a:r>
              <a:rPr lang="zh-CN" altLang="en-US" dirty="0">
                <a:latin typeface="隶书" pitchFamily="49" charset="-122"/>
              </a:rPr>
              <a:t>访问权限（</a:t>
            </a:r>
            <a:r>
              <a:rPr lang="en-US" altLang="zh-CN" dirty="0">
                <a:latin typeface="隶书" pitchFamily="49" charset="-122"/>
              </a:rPr>
              <a:t>Cont</a:t>
            </a:r>
            <a:r>
              <a:rPr lang="zh-CN" altLang="en-US" dirty="0">
                <a:latin typeface="隶书" pitchFamily="49" charset="-122"/>
              </a:rPr>
              <a:t>）</a:t>
            </a:r>
          </a:p>
        </p:txBody>
      </p:sp>
      <p:sp>
        <p:nvSpPr>
          <p:cNvPr id="1136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557338"/>
            <a:ext cx="8424863" cy="3886200"/>
          </a:xfrm>
        </p:spPr>
        <p:txBody>
          <a:bodyPr/>
          <a:lstStyle/>
          <a:p>
            <a:r>
              <a:rPr lang="zh-CN" altLang="en-US"/>
              <a:t>缺省</a:t>
            </a:r>
          </a:p>
          <a:p>
            <a:pPr lvl="1"/>
            <a:r>
              <a:rPr lang="zh-CN" altLang="en-US"/>
              <a:t>不使用权限修饰符</a:t>
            </a:r>
          </a:p>
          <a:p>
            <a:pPr lvl="1"/>
            <a:r>
              <a:rPr lang="zh-CN" altLang="en-US"/>
              <a:t>成员变量和方法可在自己的类及该类位于同一包的类中访问</a:t>
            </a:r>
          </a:p>
          <a:p>
            <a:pPr lvl="1"/>
            <a:r>
              <a:rPr lang="zh-CN" altLang="en-US"/>
              <a:t>不能在位于其它包的类中访问</a:t>
            </a:r>
          </a:p>
          <a:p>
            <a:r>
              <a:rPr lang="en-US" altLang="zh-CN"/>
              <a:t>private</a:t>
            </a:r>
            <a:r>
              <a:rPr lang="zh-CN" altLang="en-US"/>
              <a:t>（私有）</a:t>
            </a:r>
          </a:p>
          <a:p>
            <a:pPr lvl="1"/>
            <a:r>
              <a:rPr lang="zh-CN" altLang="en-US"/>
              <a:t>成员变量和成员方法只能在声明他们的类中访问</a:t>
            </a:r>
          </a:p>
          <a:p>
            <a:pPr lvl="1"/>
            <a:r>
              <a:rPr lang="zh-CN" altLang="en-US"/>
              <a:t>不能在其他类（包括其子类）中访问</a:t>
            </a:r>
          </a:p>
          <a:p>
            <a:pPr lvl="1">
              <a:buFont typeface="Wingdings" pitchFamily="2" charset="2"/>
              <a:buNone/>
            </a:pPr>
            <a:r>
              <a:rPr lang="en-US" altLang="zh-CN" i="1">
                <a:solidFill>
                  <a:srgbClr val="990000"/>
                </a:solidFill>
              </a:rPr>
              <a:t>Private</a:t>
            </a:r>
            <a:r>
              <a:rPr lang="zh-CN" altLang="en-US" i="1">
                <a:solidFill>
                  <a:srgbClr val="990000"/>
                </a:solidFill>
              </a:rPr>
              <a:t>指定的访问权限范围最小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719138"/>
          </a:xfrm>
        </p:spPr>
        <p:txBody>
          <a:bodyPr/>
          <a:lstStyle/>
          <a:p>
            <a:r>
              <a:rPr lang="zh-CN" altLang="en-US" sz="4000">
                <a:latin typeface="隶书" pitchFamily="49" charset="-122"/>
              </a:rPr>
              <a:t>访问控制权限小结  </a:t>
            </a:r>
            <a:r>
              <a:rPr lang="zh-CN" altLang="en-US" sz="3600">
                <a:solidFill>
                  <a:srgbClr val="003399"/>
                </a:solidFill>
                <a:latin typeface="隶书" pitchFamily="49" charset="-122"/>
              </a:rPr>
              <a:t>表</a:t>
            </a:r>
            <a:r>
              <a:rPr lang="en-US" altLang="zh-CN" sz="3600">
                <a:solidFill>
                  <a:srgbClr val="003399"/>
                </a:solidFill>
                <a:latin typeface="隶书" pitchFamily="49" charset="-122"/>
              </a:rPr>
              <a:t>6-1</a:t>
            </a:r>
          </a:p>
        </p:txBody>
      </p:sp>
      <p:graphicFrame>
        <p:nvGraphicFramePr>
          <p:cNvPr id="64569" name="Group 57"/>
          <p:cNvGraphicFramePr>
            <a:graphicFrameLocks noGrp="1"/>
          </p:cNvGraphicFramePr>
          <p:nvPr>
            <p:ph type="body" idx="1"/>
          </p:nvPr>
        </p:nvGraphicFramePr>
        <p:xfrm>
          <a:off x="395288" y="1412875"/>
          <a:ext cx="8277225" cy="2663826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46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9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67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557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访问控制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本类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同一包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中的类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其他包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中子类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其他包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中的类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public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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private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protected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缺省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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570" name="Text Box 58"/>
          <p:cNvSpPr txBox="1">
            <a:spLocks noChangeArrowheads="1"/>
          </p:cNvSpPr>
          <p:nvPr/>
        </p:nvSpPr>
        <p:spPr bwMode="auto">
          <a:xfrm>
            <a:off x="468313" y="5157788"/>
            <a:ext cx="7632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64571" name="Text Box 59"/>
          <p:cNvSpPr txBox="1">
            <a:spLocks noChangeArrowheads="1"/>
          </p:cNvSpPr>
          <p:nvPr/>
        </p:nvSpPr>
        <p:spPr bwMode="auto">
          <a:xfrm>
            <a:off x="395288" y="4724400"/>
            <a:ext cx="8137525" cy="83715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75000"/>
              <a:buFont typeface="Wingdings" pitchFamily="2" charset="2"/>
              <a:buChar char=""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将成员变量声明为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private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权限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仅允许本类成员访问。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80000"/>
              <a:buFont typeface="Wingdings" pitchFamily="2" charset="2"/>
              <a:buChar char=""/>
            </a:pP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 将方法声明为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public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权限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供其它类调用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572" name="Text Box 60"/>
          <p:cNvSpPr txBox="1">
            <a:spLocks noChangeArrowheads="1"/>
          </p:cNvSpPr>
          <p:nvPr/>
        </p:nvSpPr>
        <p:spPr bwMode="auto">
          <a:xfrm>
            <a:off x="250825" y="4221163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i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为了实现类的封装性，</a:t>
            </a:r>
            <a:r>
              <a:rPr lang="zh-CN" altLang="en-US" sz="2400" b="1" i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声明时</a:t>
            </a:r>
            <a:r>
              <a:rPr lang="zh-CN" altLang="en-US" sz="2400" b="1" i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7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476250"/>
            <a:ext cx="4968875" cy="7921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类访问权限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12875"/>
            <a:ext cx="8540750" cy="3886200"/>
          </a:xfrm>
        </p:spPr>
        <p:txBody>
          <a:bodyPr/>
          <a:lstStyle/>
          <a:p>
            <a:pPr marL="531813" indent="-531813">
              <a:buSzPct val="75000"/>
            </a:pPr>
            <a:r>
              <a:rPr lang="zh-CN" altLang="en-US"/>
              <a:t>声明一个类</a:t>
            </a:r>
          </a:p>
          <a:p>
            <a:pPr marL="996950" lvl="1">
              <a:buSzPct val="75000"/>
            </a:pPr>
            <a:r>
              <a:rPr lang="zh-CN" altLang="en-US">
                <a:solidFill>
                  <a:schemeClr val="hlink"/>
                </a:solidFill>
              </a:rPr>
              <a:t>可使用的权限修饰符：</a:t>
            </a:r>
            <a:r>
              <a:rPr lang="en-US" altLang="zh-CN">
                <a:solidFill>
                  <a:schemeClr val="hlink"/>
                </a:solidFill>
              </a:rPr>
              <a:t>public</a:t>
            </a:r>
            <a:r>
              <a:rPr lang="zh-CN" altLang="en-US">
                <a:solidFill>
                  <a:schemeClr val="hlink"/>
                </a:solidFill>
              </a:rPr>
              <a:t>、缺省</a:t>
            </a:r>
          </a:p>
          <a:p>
            <a:pPr marL="996950" lvl="1">
              <a:buSzPct val="75000"/>
            </a:pPr>
            <a:r>
              <a:rPr lang="zh-CN" altLang="en-US"/>
              <a:t>不能使用：</a:t>
            </a:r>
            <a:r>
              <a:rPr lang="en-US" altLang="zh-CN"/>
              <a:t>private</a:t>
            </a:r>
            <a:r>
              <a:rPr lang="zh-CN" altLang="en-US"/>
              <a:t>、</a:t>
            </a:r>
            <a:r>
              <a:rPr lang="en-US" altLang="zh-CN"/>
              <a:t>protected</a:t>
            </a:r>
          </a:p>
          <a:p>
            <a:pPr marL="531813" indent="-531813">
              <a:buSzPct val="75000"/>
            </a:pPr>
            <a:r>
              <a:rPr lang="zh-CN" altLang="en-US"/>
              <a:t>一个</a:t>
            </a:r>
            <a:r>
              <a:rPr lang="en-US" altLang="zh-CN"/>
              <a:t>Java</a:t>
            </a:r>
            <a:r>
              <a:rPr lang="zh-CN" altLang="en-US"/>
              <a:t>源程序文件中可包含多个类</a:t>
            </a:r>
          </a:p>
          <a:p>
            <a:pPr marL="996950" lvl="1">
              <a:buSzPct val="75000"/>
            </a:pPr>
            <a:r>
              <a:rPr lang="zh-CN" altLang="en-US"/>
              <a:t>但，只能有一个类使用</a:t>
            </a:r>
            <a:r>
              <a:rPr lang="en-US" altLang="zh-CN"/>
              <a:t>public</a:t>
            </a:r>
            <a:r>
              <a:rPr lang="zh-CN" altLang="en-US"/>
              <a:t>修饰符，该类的名字与源程序文件的名字相同</a:t>
            </a:r>
          </a:p>
          <a:p>
            <a:pPr marL="996950" lvl="1">
              <a:buSzPct val="75000"/>
            </a:pPr>
            <a:r>
              <a:rPr lang="zh-CN" altLang="en-US"/>
              <a:t>有多个类，</a:t>
            </a:r>
            <a:r>
              <a:rPr lang="zh-CN" altLang="en-US">
                <a:solidFill>
                  <a:srgbClr val="0000FF"/>
                </a:solidFill>
              </a:rPr>
              <a:t>必须有一个类含有</a:t>
            </a:r>
            <a:r>
              <a:rPr lang="en-US" altLang="zh-CN">
                <a:solidFill>
                  <a:schemeClr val="hlink"/>
                </a:solidFill>
              </a:rPr>
              <a:t>main</a:t>
            </a:r>
            <a:r>
              <a:rPr lang="zh-CN" altLang="en-US">
                <a:solidFill>
                  <a:srgbClr val="0000FF"/>
                </a:solidFill>
              </a:rPr>
              <a:t>方法，称为应用程序的主类，且</a:t>
            </a:r>
            <a:r>
              <a:rPr lang="en-US" altLang="zh-CN">
                <a:solidFill>
                  <a:schemeClr val="hlink"/>
                </a:solidFill>
              </a:rPr>
              <a:t>main</a:t>
            </a:r>
            <a:r>
              <a:rPr lang="zh-CN" altLang="en-US">
                <a:solidFill>
                  <a:srgbClr val="0000FF"/>
                </a:solidFill>
              </a:rPr>
              <a:t>方法必须被说明为</a:t>
            </a:r>
            <a:r>
              <a:rPr lang="en-US" altLang="zh-CN">
                <a:solidFill>
                  <a:schemeClr val="hlink"/>
                </a:solidFill>
              </a:rPr>
              <a:t>public static void</a:t>
            </a:r>
            <a:r>
              <a:rPr lang="en-US" altLang="zh-CN"/>
              <a:t> </a:t>
            </a:r>
            <a:r>
              <a:rPr lang="zh-CN" altLang="en-US"/>
              <a:t>。程序从</a:t>
            </a:r>
            <a:r>
              <a:rPr lang="en-US" altLang="zh-CN"/>
              <a:t>main</a:t>
            </a:r>
            <a:r>
              <a:rPr lang="zh-CN" altLang="en-US"/>
              <a:t>方法开始执行</a:t>
            </a:r>
          </a:p>
          <a:p>
            <a:pPr marL="996950" lvl="1">
              <a:buSzPct val="75000"/>
            </a:pPr>
            <a:r>
              <a:rPr lang="zh-CN" altLang="en-US"/>
              <a:t>一般而言，</a:t>
            </a:r>
            <a:r>
              <a:rPr lang="en-US" altLang="zh-CN"/>
              <a:t>main</a:t>
            </a:r>
            <a:r>
              <a:rPr lang="zh-CN" altLang="en-US"/>
              <a:t>方法包含在</a:t>
            </a:r>
            <a:r>
              <a:rPr lang="en-US" altLang="zh-CN"/>
              <a:t>Java</a:t>
            </a:r>
            <a:r>
              <a:rPr lang="zh-CN" altLang="en-US"/>
              <a:t>源程序文件的</a:t>
            </a:r>
            <a:r>
              <a:rPr lang="en-US" altLang="zh-CN"/>
              <a:t>public</a:t>
            </a:r>
            <a:r>
              <a:rPr lang="zh-CN" altLang="en-US"/>
              <a:t>类中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4905375" cy="863600"/>
          </a:xfrm>
        </p:spPr>
        <p:txBody>
          <a:bodyPr/>
          <a:lstStyle/>
          <a:p>
            <a:r>
              <a:rPr lang="en-US" altLang="zh-CN" dirty="0"/>
              <a:t>6.2.2  </a:t>
            </a:r>
            <a:r>
              <a:rPr lang="zh-CN" altLang="en-US" dirty="0"/>
              <a:t>类成员</a:t>
            </a:r>
          </a:p>
        </p:txBody>
      </p:sp>
      <p:sp>
        <p:nvSpPr>
          <p:cNvPr id="1157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700213"/>
            <a:ext cx="8540750" cy="3886200"/>
          </a:xfrm>
        </p:spPr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的类中可以包含两种成员：实例成员和类成员</a:t>
            </a:r>
          </a:p>
          <a:p>
            <a:r>
              <a:rPr lang="zh-CN" altLang="en-US"/>
              <a:t>实例成员属于对象</a:t>
            </a:r>
          </a:p>
          <a:p>
            <a:pPr lvl="1"/>
            <a:r>
              <a:rPr lang="zh-CN" altLang="en-US"/>
              <a:t>包括实例成员变量和实例成员方法</a:t>
            </a:r>
          </a:p>
          <a:p>
            <a:pPr lvl="1"/>
            <a:r>
              <a:rPr lang="zh-CN" altLang="en-US">
                <a:solidFill>
                  <a:schemeClr val="hlink"/>
                </a:solidFill>
              </a:rPr>
              <a:t>必须通过对象访问实例成员变量，调用实例成员方法</a:t>
            </a:r>
          </a:p>
          <a:p>
            <a:r>
              <a:rPr lang="zh-CN" altLang="en-US"/>
              <a:t>类成员属于类</a:t>
            </a:r>
          </a:p>
          <a:p>
            <a:pPr lvl="1"/>
            <a:r>
              <a:rPr lang="zh-CN" altLang="en-US"/>
              <a:t>包括类成员变量和类成员方法，申明时用</a:t>
            </a:r>
            <a:r>
              <a:rPr lang="en-US" altLang="zh-CN">
                <a:solidFill>
                  <a:schemeClr val="hlink"/>
                </a:solidFill>
              </a:rPr>
              <a:t>static</a:t>
            </a:r>
            <a:r>
              <a:rPr lang="zh-CN" altLang="en-US"/>
              <a:t>修饰</a:t>
            </a:r>
          </a:p>
          <a:p>
            <a:pPr lvl="1"/>
            <a:r>
              <a:rPr lang="zh-CN" altLang="en-US"/>
              <a:t>通过对象可以引用类成员变量和类方法</a:t>
            </a:r>
          </a:p>
          <a:p>
            <a:pPr lvl="1"/>
            <a:r>
              <a:rPr lang="zh-CN" altLang="en-US"/>
              <a:t>也可以通过类名可直接访问类成员变量，调用类成员方法</a:t>
            </a:r>
          </a:p>
          <a:p>
            <a:pPr lvl="2"/>
            <a:r>
              <a:rPr lang="zh-CN" altLang="en-US"/>
              <a:t>没有创建对象，也可以引用类成员。</a:t>
            </a:r>
          </a:p>
          <a:p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404813"/>
            <a:ext cx="6624637" cy="792162"/>
          </a:xfrm>
        </p:spPr>
        <p:txBody>
          <a:bodyPr/>
          <a:lstStyle/>
          <a:p>
            <a:r>
              <a:rPr lang="zh-CN" altLang="en-US" sz="4000" dirty="0"/>
              <a:t>实例成员变量和类成员变量</a:t>
            </a:r>
          </a:p>
        </p:txBody>
      </p:sp>
      <p:sp>
        <p:nvSpPr>
          <p:cNvPr id="1167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268413"/>
            <a:ext cx="8353425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楷体_GB2312" pitchFamily="49" charset="-122"/>
              </a:rPr>
              <a:t>没有使用</a:t>
            </a:r>
            <a:r>
              <a:rPr lang="en-US" altLang="zh-CN" dirty="0">
                <a:latin typeface="楷体_GB2312" pitchFamily="49" charset="-122"/>
              </a:rPr>
              <a:t>static</a:t>
            </a:r>
            <a:r>
              <a:rPr lang="zh-CN" altLang="en-US" dirty="0">
                <a:latin typeface="楷体_GB2312" pitchFamily="49" charset="-122"/>
              </a:rPr>
              <a:t>修饰的变量为实例成员变量，使用</a:t>
            </a:r>
            <a:r>
              <a:rPr lang="en-US" altLang="zh-CN" dirty="0">
                <a:latin typeface="楷体_GB2312" pitchFamily="49" charset="-122"/>
              </a:rPr>
              <a:t>static</a:t>
            </a:r>
            <a:r>
              <a:rPr lang="zh-CN" altLang="en-US" dirty="0">
                <a:latin typeface="楷体_GB2312" pitchFamily="49" charset="-122"/>
              </a:rPr>
              <a:t>修饰的变量为类成员变量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楷体_GB2312" pitchFamily="49" charset="-122"/>
              </a:rPr>
              <a:t>使用类创建对象：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zh-CN" altLang="en-US" dirty="0">
                <a:latin typeface="楷体_GB2312" pitchFamily="49" charset="-122"/>
              </a:rPr>
              <a:t>每个对象拥有各自的实例成员变量，</a:t>
            </a:r>
            <a:r>
              <a:rPr lang="zh-CN" altLang="en-US" dirty="0" smtClean="0">
                <a:latin typeface="楷体_GB2312" pitchFamily="49" charset="-122"/>
              </a:rPr>
              <a:t>即初始化对象时，为每个</a:t>
            </a:r>
            <a:r>
              <a:rPr lang="zh-CN" altLang="en-US" dirty="0">
                <a:latin typeface="楷体_GB2312" pitchFamily="49" charset="-122"/>
              </a:rPr>
              <a:t>对象的实例成员变量分配不同</a:t>
            </a:r>
            <a:r>
              <a:rPr lang="zh-CN" altLang="en-US" dirty="0" smtClean="0">
                <a:latin typeface="楷体_GB2312" pitchFamily="49" charset="-122"/>
              </a:rPr>
              <a:t>的</a:t>
            </a:r>
            <a:r>
              <a:rPr lang="zh-CN" altLang="en-US" dirty="0">
                <a:latin typeface="楷体_GB2312" pitchFamily="49" charset="-122"/>
              </a:rPr>
              <a:t>存储空间。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zh-CN" altLang="en-US" dirty="0">
                <a:latin typeface="楷体_GB2312" pitchFamily="49" charset="-122"/>
              </a:rPr>
              <a:t>类成员变量在该类被加载到内存时</a:t>
            </a:r>
            <a:r>
              <a:rPr lang="en-US" altLang="zh-CN" dirty="0">
                <a:latin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</a:rPr>
              <a:t>就被分配存储空间，类的所有对象共享这个类成员</a:t>
            </a:r>
            <a:r>
              <a:rPr lang="zh-CN" altLang="en-US" dirty="0" smtClean="0">
                <a:latin typeface="楷体_GB2312" pitchFamily="49" charset="-122"/>
              </a:rPr>
              <a:t>变量空间</a:t>
            </a:r>
            <a:endParaRPr lang="zh-CN" altLang="en-US" dirty="0">
              <a:latin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楷体_GB2312" pitchFamily="49" charset="-122"/>
              </a:rPr>
              <a:t>实例成员变量属于对象，只能通过对象引用：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  对象名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. 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实例成员变量名</a:t>
            </a:r>
          </a:p>
          <a:p>
            <a:pPr>
              <a:lnSpc>
                <a:spcPct val="90000"/>
              </a:lnSpc>
              <a:buSzPct val="75000"/>
            </a:pPr>
            <a:r>
              <a:rPr lang="zh-CN" altLang="en-US" dirty="0">
                <a:latin typeface="楷体_GB2312" pitchFamily="49" charset="-122"/>
              </a:rPr>
              <a:t>类成员变量属于类（即属于类中的所有对象）</a:t>
            </a:r>
            <a:r>
              <a:rPr lang="en-US" altLang="zh-CN" dirty="0">
                <a:latin typeface="Arial"/>
              </a:rPr>
              <a:t>——</a:t>
            </a:r>
            <a:r>
              <a:rPr lang="zh-CN" altLang="en-US" dirty="0">
                <a:latin typeface="楷体_GB2312" pitchFamily="49" charset="-122"/>
              </a:rPr>
              <a:t>既可以通过类名访问，也可以通过对象名访问：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8000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对象名</a:t>
            </a:r>
            <a:r>
              <a:rPr lang="en-US" altLang="zh-CN" sz="2400" dirty="0" smtClean="0">
                <a:solidFill>
                  <a:schemeClr val="hlink"/>
                </a:solidFill>
                <a:latin typeface="楷体_GB2312" pitchFamily="49" charset="-122"/>
              </a:rPr>
              <a:t>.</a:t>
            </a:r>
            <a:r>
              <a:rPr lang="zh-CN" altLang="en-US" sz="2400" dirty="0" smtClean="0">
                <a:solidFill>
                  <a:schemeClr val="hlink"/>
                </a:solidFill>
                <a:latin typeface="楷体_GB2312" pitchFamily="49" charset="-122"/>
              </a:rPr>
              <a:t>类成员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变量名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latin typeface="楷体_GB2312" pitchFamily="49" charset="-122"/>
              </a:rPr>
              <a:t>      </a:t>
            </a:r>
            <a:r>
              <a:rPr lang="en-US" altLang="zh-CN" dirty="0"/>
              <a:t>or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类名</a:t>
            </a:r>
            <a:r>
              <a:rPr lang="en-US" altLang="zh-CN" sz="2400" dirty="0" smtClean="0">
                <a:solidFill>
                  <a:schemeClr val="hlink"/>
                </a:solidFill>
                <a:latin typeface="楷体_GB2312" pitchFamily="49" charset="-122"/>
              </a:rPr>
              <a:t>.</a:t>
            </a:r>
            <a:r>
              <a:rPr lang="zh-CN" altLang="en-US" sz="2400" smtClean="0">
                <a:solidFill>
                  <a:schemeClr val="hlink"/>
                </a:solidFill>
                <a:latin typeface="楷体_GB2312" pitchFamily="49" charset="-122"/>
              </a:rPr>
              <a:t>类成员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变量名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6489700" cy="935038"/>
          </a:xfrm>
        </p:spPr>
        <p:txBody>
          <a:bodyPr/>
          <a:lstStyle/>
          <a:p>
            <a:r>
              <a:rPr lang="en-US" altLang="zh-CN" sz="4000" b="1" dirty="0"/>
              <a:t>DEMO</a:t>
            </a:r>
          </a:p>
        </p:txBody>
      </p:sp>
      <p:sp>
        <p:nvSpPr>
          <p:cNvPr id="696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12875"/>
            <a:ext cx="8280400" cy="4824437"/>
          </a:xfrm>
          <a:solidFill>
            <a:srgbClr val="FFFFFF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chemeClr val="hlink"/>
                </a:solidFill>
              </a:rPr>
              <a:t>【</a:t>
            </a:r>
            <a:r>
              <a:rPr lang="zh-CN" altLang="en-US" dirty="0">
                <a:solidFill>
                  <a:schemeClr val="hlink"/>
                </a:solidFill>
              </a:rPr>
              <a:t>例</a:t>
            </a:r>
            <a:r>
              <a:rPr lang="en-US" altLang="zh-CN" dirty="0">
                <a:solidFill>
                  <a:schemeClr val="hlink"/>
                </a:solidFill>
              </a:rPr>
              <a:t>6-8】</a:t>
            </a:r>
            <a:r>
              <a:rPr lang="zh-CN" altLang="en-US" sz="2800" dirty="0"/>
              <a:t>类成员变量和实例成员变量的对比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class Student1  {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</a:t>
            </a:r>
            <a:r>
              <a:rPr lang="en-US" altLang="zh-CN" dirty="0">
                <a:solidFill>
                  <a:srgbClr val="990000"/>
                </a:solidFill>
              </a:rPr>
              <a:t>String name;              </a:t>
            </a:r>
            <a:r>
              <a:rPr lang="en-US" altLang="zh-CN" sz="2000" dirty="0">
                <a:solidFill>
                  <a:srgbClr val="990000"/>
                </a:solidFill>
              </a:rPr>
              <a:t>//</a:t>
            </a:r>
            <a:r>
              <a:rPr lang="zh-CN" altLang="en-US" sz="2000" dirty="0">
                <a:solidFill>
                  <a:srgbClr val="990000"/>
                </a:solidFill>
              </a:rPr>
              <a:t>实例成员变量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990000"/>
                </a:solidFill>
              </a:rPr>
              <a:t>      </a:t>
            </a:r>
            <a:r>
              <a:rPr lang="en-US" altLang="zh-CN" dirty="0">
                <a:solidFill>
                  <a:srgbClr val="990000"/>
                </a:solidFill>
              </a:rPr>
              <a:t>String address;           </a:t>
            </a:r>
            <a:r>
              <a:rPr lang="en-US" altLang="zh-CN" sz="2000" dirty="0">
                <a:solidFill>
                  <a:srgbClr val="990000"/>
                </a:solidFill>
              </a:rPr>
              <a:t>//</a:t>
            </a:r>
            <a:r>
              <a:rPr lang="zh-CN" altLang="en-US" sz="2000" dirty="0">
                <a:solidFill>
                  <a:srgbClr val="990000"/>
                </a:solidFill>
              </a:rPr>
              <a:t>实例成员变量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      </a:t>
            </a:r>
            <a:r>
              <a:rPr lang="en-US" altLang="zh-CN" dirty="0">
                <a:solidFill>
                  <a:srgbClr val="008000"/>
                </a:solidFill>
              </a:rPr>
              <a:t>static </a:t>
            </a:r>
            <a:r>
              <a:rPr lang="en-US" altLang="zh-CN" dirty="0" err="1">
                <a:solidFill>
                  <a:srgbClr val="008000"/>
                </a:solidFill>
              </a:rPr>
              <a:t>int</a:t>
            </a:r>
            <a:r>
              <a:rPr lang="en-US" altLang="zh-CN" dirty="0">
                <a:solidFill>
                  <a:srgbClr val="008000"/>
                </a:solidFill>
              </a:rPr>
              <a:t> count=0;    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类成员变量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      </a:t>
            </a:r>
            <a:r>
              <a:rPr lang="en-US" altLang="zh-CN" dirty="0">
                <a:solidFill>
                  <a:srgbClr val="0000FF"/>
                </a:solidFill>
              </a:rPr>
              <a:t>public Student1(String m, String a )  { 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		name=m;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	address=a;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	count=count+1; }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1312" y="0"/>
            <a:ext cx="6192688" cy="707886"/>
          </a:xfrm>
          <a:prstGeom prst="rect">
            <a:avLst/>
          </a:prstGeom>
          <a:solidFill>
            <a:schemeClr val="accent1"/>
          </a:solidFill>
        </p:spPr>
        <p:txBody>
          <a:bodyPr wrap="square" lIns="3600" rIns="3600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Student1 p1=new Student1("</a:t>
            </a:r>
            <a:r>
              <a:rPr lang="zh-CN" altLang="en-US" dirty="0" smtClean="0">
                <a:solidFill>
                  <a:srgbClr val="0000FF"/>
                </a:solidFill>
              </a:rPr>
              <a:t>李明</a:t>
            </a:r>
            <a:r>
              <a:rPr lang="en-US" altLang="zh-CN" dirty="0" smtClean="0">
                <a:solidFill>
                  <a:srgbClr val="0000FF"/>
                </a:solidFill>
              </a:rPr>
              <a:t>", "</a:t>
            </a:r>
            <a:r>
              <a:rPr lang="zh-CN" altLang="en-US" dirty="0" smtClean="0">
                <a:solidFill>
                  <a:srgbClr val="0000FF"/>
                </a:solidFill>
              </a:rPr>
              <a:t>杭州市西湖区</a:t>
            </a:r>
            <a:r>
              <a:rPr lang="en-US" altLang="zh-CN" dirty="0" smtClean="0">
                <a:solidFill>
                  <a:srgbClr val="0000FF"/>
                </a:solidFill>
              </a:rPr>
              <a:t>");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Student1 p2=new Student1(“</a:t>
            </a:r>
            <a:r>
              <a:rPr lang="zh-CN" altLang="en-US" dirty="0" smtClean="0">
                <a:solidFill>
                  <a:srgbClr val="0000FF"/>
                </a:solidFill>
              </a:rPr>
              <a:t>张敏</a:t>
            </a:r>
            <a:r>
              <a:rPr lang="en-US" altLang="zh-CN" dirty="0" smtClean="0">
                <a:solidFill>
                  <a:srgbClr val="0000FF"/>
                </a:solidFill>
              </a:rPr>
              <a:t>”, “</a:t>
            </a:r>
            <a:r>
              <a:rPr lang="zh-CN" altLang="en-US" dirty="0" smtClean="0">
                <a:solidFill>
                  <a:srgbClr val="0000FF"/>
                </a:solidFill>
              </a:rPr>
              <a:t>上海市闽行区</a:t>
            </a:r>
            <a:r>
              <a:rPr lang="en-US" altLang="zh-CN" dirty="0" smtClean="0">
                <a:solidFill>
                  <a:srgbClr val="0000FF"/>
                </a:solidFill>
              </a:rPr>
              <a:t>”);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4139952" y="4221088"/>
            <a:ext cx="4320480" cy="1715998"/>
            <a:chOff x="4139952" y="4221088"/>
            <a:chExt cx="4320480" cy="1715998"/>
          </a:xfrm>
        </p:grpSpPr>
        <p:sp>
          <p:nvSpPr>
            <p:cNvPr id="5" name="TextBox 4"/>
            <p:cNvSpPr txBox="1"/>
            <p:nvPr/>
          </p:nvSpPr>
          <p:spPr>
            <a:xfrm>
              <a:off x="4139952" y="4221088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FF"/>
                  </a:solidFill>
                </a:rPr>
                <a:t>p1.name</a:t>
              </a:r>
            </a:p>
            <a:p>
              <a:r>
                <a:rPr lang="en-US" altLang="zh-CN" dirty="0" smtClean="0">
                  <a:solidFill>
                    <a:srgbClr val="FF00FF"/>
                  </a:solidFill>
                </a:rPr>
                <a:t>p1.address</a:t>
              </a:r>
              <a:endParaRPr lang="zh-CN" altLang="en-US" dirty="0">
                <a:solidFill>
                  <a:srgbClr val="FF00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652120" y="4293096"/>
              <a:ext cx="64807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652120" y="4653136"/>
              <a:ext cx="64807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2200" y="4221088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FF"/>
                  </a:solidFill>
                </a:rPr>
                <a:t>p2.name</a:t>
              </a:r>
            </a:p>
            <a:p>
              <a:r>
                <a:rPr lang="en-US" altLang="zh-CN" dirty="0" smtClean="0">
                  <a:solidFill>
                    <a:srgbClr val="FF00FF"/>
                  </a:solidFill>
                </a:rPr>
                <a:t>p2.address</a:t>
              </a:r>
              <a:endParaRPr lang="zh-CN" altLang="en-US" dirty="0">
                <a:solidFill>
                  <a:srgbClr val="FF00FF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812360" y="4653136"/>
              <a:ext cx="64807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812360" y="4293096"/>
              <a:ext cx="64807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5220072" y="4437112"/>
              <a:ext cx="360040" cy="0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7452320" y="4437112"/>
              <a:ext cx="360040" cy="0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5508104" y="4797152"/>
              <a:ext cx="360040" cy="0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7668344" y="4797152"/>
              <a:ext cx="360040" cy="0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211960" y="5229200"/>
              <a:ext cx="12241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FF"/>
                  </a:solidFill>
                </a:rPr>
                <a:t>p1.count</a:t>
              </a:r>
            </a:p>
            <a:p>
              <a:r>
                <a:rPr lang="en-US" altLang="zh-CN" dirty="0" smtClean="0">
                  <a:solidFill>
                    <a:srgbClr val="FF00FF"/>
                  </a:solidFill>
                </a:rPr>
                <a:t>p2.count</a:t>
              </a:r>
              <a:endParaRPr lang="zh-CN" altLang="en-US" dirty="0">
                <a:solidFill>
                  <a:srgbClr val="FF00FF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96136" y="5445224"/>
              <a:ext cx="6480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5292080" y="5373216"/>
              <a:ext cx="432048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5292080" y="5661248"/>
              <a:ext cx="432048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341438"/>
            <a:ext cx="9144000" cy="4608512"/>
          </a:xfrm>
          <a:solidFill>
            <a:srgbClr val="FFFFFF"/>
          </a:solidFill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public static void main(String </a:t>
            </a:r>
            <a:r>
              <a:rPr lang="en-US" altLang="zh-CN" dirty="0" err="1">
                <a:solidFill>
                  <a:srgbClr val="0000FF"/>
                </a:solidFill>
              </a:rPr>
              <a:t>args</a:t>
            </a:r>
            <a:r>
              <a:rPr lang="en-US" altLang="zh-CN" dirty="0">
                <a:solidFill>
                  <a:srgbClr val="0000FF"/>
                </a:solidFill>
              </a:rPr>
              <a:t>[])  {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</a:t>
            </a:r>
            <a:r>
              <a:rPr lang="en-US" altLang="zh-CN" dirty="0">
                <a:solidFill>
                  <a:srgbClr val="0000FF"/>
                </a:solidFill>
              </a:rPr>
              <a:t>Student1 p1=new Student1("</a:t>
            </a:r>
            <a:r>
              <a:rPr lang="zh-CN" altLang="en-US" dirty="0">
                <a:solidFill>
                  <a:srgbClr val="0000FF"/>
                </a:solidFill>
              </a:rPr>
              <a:t>李明</a:t>
            </a:r>
            <a:r>
              <a:rPr lang="en-US" altLang="zh-CN" dirty="0">
                <a:solidFill>
                  <a:srgbClr val="0000FF"/>
                </a:solidFill>
              </a:rPr>
              <a:t>", "</a:t>
            </a:r>
            <a:r>
              <a:rPr lang="zh-CN" altLang="en-US" dirty="0">
                <a:solidFill>
                  <a:srgbClr val="0000FF"/>
                </a:solidFill>
              </a:rPr>
              <a:t>杭州市西湖区</a:t>
            </a:r>
            <a:r>
              <a:rPr lang="en-US" altLang="zh-CN" dirty="0">
                <a:solidFill>
                  <a:srgbClr val="0000FF"/>
                </a:solidFill>
              </a:rPr>
              <a:t>");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Student1 p2=new Student1("</a:t>
            </a:r>
            <a:r>
              <a:rPr lang="zh-CN" altLang="en-US" dirty="0">
                <a:solidFill>
                  <a:srgbClr val="0000FF"/>
                </a:solidFill>
              </a:rPr>
              <a:t>张敏</a:t>
            </a:r>
            <a:r>
              <a:rPr lang="en-US" altLang="zh-CN" dirty="0">
                <a:solidFill>
                  <a:srgbClr val="0000FF"/>
                </a:solidFill>
              </a:rPr>
              <a:t>", "</a:t>
            </a:r>
            <a:r>
              <a:rPr lang="zh-CN" altLang="en-US" dirty="0">
                <a:solidFill>
                  <a:srgbClr val="0000FF"/>
                </a:solidFill>
              </a:rPr>
              <a:t>上海市闽行区</a:t>
            </a:r>
            <a:r>
              <a:rPr lang="en-US" altLang="zh-CN" dirty="0">
                <a:solidFill>
                  <a:srgbClr val="0000FF"/>
                </a:solidFill>
              </a:rPr>
              <a:t>");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srgbClr val="990000"/>
                </a:solidFill>
              </a:rPr>
              <a:t>// </a:t>
            </a:r>
            <a:r>
              <a:rPr lang="zh-CN" altLang="en-US" sz="2000" dirty="0">
                <a:solidFill>
                  <a:srgbClr val="990000"/>
                </a:solidFill>
              </a:rPr>
              <a:t>使用类成员变量 </a:t>
            </a:r>
            <a:r>
              <a:rPr lang="en-US" altLang="zh-CN" sz="2000" dirty="0">
                <a:solidFill>
                  <a:srgbClr val="990000"/>
                </a:solidFill>
              </a:rPr>
              <a:t>Student1.count</a:t>
            </a:r>
            <a:r>
              <a:rPr lang="zh-CN" altLang="en-US" sz="2000" dirty="0">
                <a:solidFill>
                  <a:srgbClr val="990000"/>
                </a:solidFill>
              </a:rPr>
              <a:t>，</a:t>
            </a:r>
            <a:r>
              <a:rPr lang="en-US" altLang="zh-CN" sz="2000" dirty="0">
                <a:solidFill>
                  <a:srgbClr val="990000"/>
                </a:solidFill>
              </a:rPr>
              <a:t>p1.count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	  </a:t>
            </a:r>
            <a:r>
              <a:rPr lang="en-US" altLang="zh-CN" dirty="0" err="1">
                <a:solidFill>
                  <a:srgbClr val="0000FF"/>
                </a:solidFill>
              </a:rPr>
              <a:t>System.out.println</a:t>
            </a:r>
            <a:r>
              <a:rPr lang="en-US" altLang="zh-CN" dirty="0">
                <a:solidFill>
                  <a:srgbClr val="0000FF"/>
                </a:solidFill>
              </a:rPr>
              <a:t>(p1.name+" "+p1.address+" "+p1.count);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Student1.count=Student1.count+1;   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</a:t>
            </a:r>
            <a:r>
              <a:rPr lang="en-US" altLang="zh-CN" dirty="0" err="1">
                <a:solidFill>
                  <a:srgbClr val="0000FF"/>
                </a:solidFill>
              </a:rPr>
              <a:t>System.out.println</a:t>
            </a:r>
            <a:r>
              <a:rPr lang="en-US" altLang="zh-CN" dirty="0">
                <a:solidFill>
                  <a:srgbClr val="0000FF"/>
                </a:solidFill>
              </a:rPr>
              <a:t>(p2.name+" "+p2.address+" "+p2.count);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p1.count=p1.count-1;      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</a:t>
            </a:r>
            <a:r>
              <a:rPr lang="en-US" altLang="zh-CN" dirty="0" err="1">
                <a:solidFill>
                  <a:srgbClr val="0000FF"/>
                </a:solidFill>
              </a:rPr>
              <a:t>System.out.println</a:t>
            </a:r>
            <a:r>
              <a:rPr lang="en-US" altLang="zh-CN" dirty="0">
                <a:solidFill>
                  <a:srgbClr val="0000FF"/>
                </a:solidFill>
              </a:rPr>
              <a:t>(p2.name+" "+p2.address+" "+p2.count);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} </a:t>
            </a:r>
            <a:r>
              <a:rPr lang="en-US" altLang="zh-CN" sz="2000" dirty="0">
                <a:solidFill>
                  <a:srgbClr val="990000"/>
                </a:solidFill>
              </a:rPr>
              <a:t>// </a:t>
            </a:r>
            <a:r>
              <a:rPr lang="zh-CN" altLang="en-US" sz="2000" dirty="0">
                <a:solidFill>
                  <a:srgbClr val="990000"/>
                </a:solidFill>
              </a:rPr>
              <a:t>类结束</a:t>
            </a:r>
          </a:p>
        </p:txBody>
      </p:sp>
      <p:sp>
        <p:nvSpPr>
          <p:cNvPr id="70660" name="Rectangle 4"/>
          <p:cNvSpPr>
            <a:spLocks noRot="1" noChangeArrowheads="1"/>
          </p:cNvSpPr>
          <p:nvPr/>
        </p:nvSpPr>
        <p:spPr bwMode="auto">
          <a:xfrm>
            <a:off x="5795963" y="5084763"/>
            <a:ext cx="2808287" cy="122396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李明 杭州市西湖区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张敏 上海市闽行区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张敏 上海市闽行区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611188" y="549275"/>
            <a:ext cx="4176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70662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8540750" cy="792163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（续）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404813"/>
            <a:ext cx="7056437" cy="863600"/>
          </a:xfrm>
        </p:spPr>
        <p:txBody>
          <a:bodyPr/>
          <a:lstStyle/>
          <a:p>
            <a:r>
              <a:rPr lang="zh-CN" altLang="en-US" dirty="0">
                <a:latin typeface="隶书" pitchFamily="49" charset="-122"/>
              </a:rPr>
              <a:t>实例成员方法和类成员方法</a:t>
            </a:r>
          </a:p>
        </p:txBody>
      </p:sp>
      <p:sp>
        <p:nvSpPr>
          <p:cNvPr id="1177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341438"/>
            <a:ext cx="8540750" cy="5111750"/>
          </a:xfrm>
        </p:spPr>
        <p:txBody>
          <a:bodyPr/>
          <a:lstStyle/>
          <a:p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</a:rPr>
              <a:t>没有使用</a:t>
            </a:r>
            <a:r>
              <a:rPr lang="en-US" altLang="zh-CN" dirty="0">
                <a:solidFill>
                  <a:schemeClr val="hlink"/>
                </a:solidFill>
                <a:latin typeface="楷体_GB2312" pitchFamily="49" charset="-122"/>
              </a:rPr>
              <a:t>static</a:t>
            </a: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</a:rPr>
              <a:t>修饰</a:t>
            </a:r>
            <a:r>
              <a:rPr lang="zh-CN" altLang="en-US" dirty="0">
                <a:latin typeface="楷体_GB2312" pitchFamily="49" charset="-122"/>
              </a:rPr>
              <a:t>的方法为实例成员方法；</a:t>
            </a: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</a:rPr>
              <a:t>使用</a:t>
            </a:r>
            <a:r>
              <a:rPr lang="en-US" altLang="zh-CN" dirty="0">
                <a:solidFill>
                  <a:schemeClr val="hlink"/>
                </a:solidFill>
                <a:latin typeface="楷体_GB2312" pitchFamily="49" charset="-122"/>
              </a:rPr>
              <a:t>static</a:t>
            </a:r>
            <a:r>
              <a:rPr lang="zh-CN" altLang="en-US" dirty="0">
                <a:latin typeface="楷体_GB2312" pitchFamily="49" charset="-122"/>
              </a:rPr>
              <a:t>修饰的方法为类成员方法</a:t>
            </a:r>
          </a:p>
          <a:p>
            <a:r>
              <a:rPr lang="zh-CN" altLang="en-US" dirty="0"/>
              <a:t>类成员方法中使用变量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受限制</a:t>
            </a:r>
          </a:p>
          <a:p>
            <a:pPr lvl="1"/>
            <a:r>
              <a:rPr lang="zh-CN" altLang="en-US" dirty="0"/>
              <a:t>本方法中声明的局部变量</a:t>
            </a:r>
          </a:p>
          <a:p>
            <a:pPr lvl="1"/>
            <a:r>
              <a:rPr lang="zh-CN" altLang="en-US" dirty="0"/>
              <a:t>可以访问类成员变量，不能访问实例成员变量</a:t>
            </a:r>
          </a:p>
          <a:p>
            <a:r>
              <a:rPr lang="zh-CN" altLang="en-US" dirty="0"/>
              <a:t>实例成员方法中使用变量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不受限制</a:t>
            </a:r>
          </a:p>
          <a:p>
            <a:pPr lvl="1"/>
            <a:r>
              <a:rPr lang="zh-CN" altLang="en-US" dirty="0"/>
              <a:t>本方法中声明的局部变量</a:t>
            </a:r>
          </a:p>
          <a:p>
            <a:pPr lvl="1"/>
            <a:r>
              <a:rPr lang="zh-CN" altLang="en-US" dirty="0"/>
              <a:t>可访问类成员变量</a:t>
            </a:r>
          </a:p>
          <a:p>
            <a:pPr lvl="1"/>
            <a:r>
              <a:rPr lang="zh-CN" altLang="en-US" dirty="0"/>
              <a:t>也可以实例成员变量</a:t>
            </a:r>
          </a:p>
          <a:p>
            <a:r>
              <a:rPr lang="zh-CN" altLang="en-US" dirty="0"/>
              <a:t>类成员方法中只能</a:t>
            </a: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</a:rPr>
              <a:t>直接</a:t>
            </a:r>
            <a:r>
              <a:rPr lang="zh-CN" altLang="en-US" dirty="0"/>
              <a:t>调用</a:t>
            </a: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</a:rPr>
              <a:t>类成员方法</a:t>
            </a:r>
            <a:r>
              <a:rPr lang="zh-CN" altLang="en-US" dirty="0"/>
              <a:t>，不能</a:t>
            </a: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</a:rPr>
              <a:t>直接</a:t>
            </a:r>
            <a:r>
              <a:rPr lang="zh-CN" altLang="en-US" dirty="0"/>
              <a:t>调用</a:t>
            </a: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</a:rPr>
              <a:t>实例成员方法</a:t>
            </a:r>
          </a:p>
          <a:p>
            <a:pPr lvl="1"/>
            <a:endParaRPr lang="en-US" altLang="zh-CN" sz="2400" dirty="0">
              <a:solidFill>
                <a:srgbClr val="FF0000"/>
              </a:solidFill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268413"/>
            <a:ext cx="8172450" cy="4968875"/>
          </a:xfrm>
          <a:noFill/>
        </p:spPr>
        <p:txBody>
          <a:bodyPr/>
          <a:lstStyle/>
          <a:p>
            <a:pPr>
              <a:lnSpc>
                <a:spcPct val="90000"/>
              </a:lnSpc>
              <a:buSzPct val="75000"/>
            </a:pPr>
            <a:r>
              <a:rPr lang="zh-CN" altLang="en-US">
                <a:solidFill>
                  <a:schemeClr val="hlink"/>
                </a:solidFill>
              </a:rPr>
              <a:t>实例成员方法既可以直接调用类成员方法，也可以直接调用实例成员方法</a:t>
            </a:r>
            <a:r>
              <a:rPr lang="zh-CN" altLang="en-US"/>
              <a:t>。</a:t>
            </a:r>
            <a:endParaRPr lang="zh-CN" altLang="en-US">
              <a:solidFill>
                <a:srgbClr val="0000FF"/>
              </a:solidFill>
            </a:endParaRPr>
          </a:p>
          <a:p>
            <a:pPr>
              <a:spcBef>
                <a:spcPct val="5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double perimeter(double x, double y){   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实例成员方法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  		 </a:t>
            </a:r>
            <a:r>
              <a:rPr lang="en-US" altLang="zh-CN">
                <a:solidFill>
                  <a:srgbClr val="0000FF"/>
                </a:solidFill>
              </a:rPr>
              <a:t>return 2*(x+y);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static double area(double x, double y) {  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类成员方法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		</a:t>
            </a:r>
            <a:r>
              <a:rPr lang="en-US" altLang="zh-CN">
                <a:solidFill>
                  <a:srgbClr val="0000FF"/>
                </a:solidFill>
              </a:rPr>
              <a:t>return x*y;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void print_message() {	System.out.println(perimeter(2.1,3.5));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  	       System.out.println(area(2.1,3.5));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}  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实例成员方法，可使用类的其他成员方法</a:t>
            </a:r>
            <a:r>
              <a:rPr lang="zh-CN" altLang="en-US" sz="2000" b="0">
                <a:solidFill>
                  <a:srgbClr val="003399"/>
                </a:solidFill>
              </a:rPr>
              <a:t> 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50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611188" y="404813"/>
            <a:ext cx="8353425" cy="863600"/>
          </a:xfrm>
          <a:noFill/>
          <a:ln/>
        </p:spPr>
        <p:txBody>
          <a:bodyPr/>
          <a:lstStyle/>
          <a:p>
            <a:r>
              <a:rPr lang="zh-CN" altLang="en-US" sz="4000">
                <a:latin typeface="隶书" pitchFamily="49" charset="-122"/>
              </a:rPr>
              <a:t>实例成员方法和类成员方法</a:t>
            </a:r>
            <a:r>
              <a:rPr lang="zh-CN" altLang="en-US" sz="4000"/>
              <a:t>（</a:t>
            </a:r>
            <a:r>
              <a:rPr lang="en-US" altLang="zh-CN" sz="4000"/>
              <a:t>cont</a:t>
            </a:r>
            <a:r>
              <a:rPr lang="zh-CN" altLang="en-US" sz="4000"/>
              <a:t>）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361363" cy="792163"/>
          </a:xfrm>
        </p:spPr>
        <p:txBody>
          <a:bodyPr/>
          <a:lstStyle/>
          <a:p>
            <a:r>
              <a:rPr lang="zh-CN" altLang="en-US" sz="4000" dirty="0">
                <a:latin typeface="隶书" pitchFamily="49" charset="-122"/>
              </a:rPr>
              <a:t>实例成员方法和类成员方法（</a:t>
            </a:r>
            <a:r>
              <a:rPr lang="en-US" altLang="zh-CN" sz="4000" dirty="0">
                <a:latin typeface="隶书" pitchFamily="49" charset="-122"/>
              </a:rPr>
              <a:t>cont</a:t>
            </a:r>
            <a:r>
              <a:rPr lang="zh-CN" altLang="en-US" sz="4000" dirty="0">
                <a:latin typeface="隶书" pitchFamily="49" charset="-122"/>
              </a:rPr>
              <a:t>）</a:t>
            </a:r>
          </a:p>
        </p:txBody>
      </p:sp>
      <p:sp>
        <p:nvSpPr>
          <p:cNvPr id="1187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412875"/>
            <a:ext cx="8540750" cy="3886200"/>
          </a:xfrm>
        </p:spPr>
        <p:txBody>
          <a:bodyPr/>
          <a:lstStyle/>
          <a:p>
            <a:r>
              <a:rPr lang="zh-CN" altLang="en-US" dirty="0"/>
              <a:t>实例方法只能通过对象访问</a:t>
            </a:r>
          </a:p>
          <a:p>
            <a:r>
              <a:rPr lang="zh-CN" altLang="en-US" dirty="0"/>
              <a:t>类成员方法既可以通过类名访问，也可以通过对象名访问</a:t>
            </a:r>
          </a:p>
          <a:p>
            <a:r>
              <a:rPr lang="zh-CN" altLang="en-US" dirty="0"/>
              <a:t>实例成员方法的访问方式为：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000" dirty="0">
                <a:solidFill>
                  <a:srgbClr val="008000"/>
                </a:solidFill>
              </a:rPr>
              <a:t>      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对象名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.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实例成员方法名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()</a:t>
            </a:r>
          </a:p>
          <a:p>
            <a:r>
              <a:rPr lang="en-US" altLang="zh-CN" sz="2000" dirty="0"/>
              <a:t> </a:t>
            </a:r>
            <a:r>
              <a:rPr lang="zh-CN" altLang="en-US"/>
              <a:t>类</a:t>
            </a:r>
            <a:r>
              <a:rPr lang="zh-CN" altLang="en-US" smtClean="0"/>
              <a:t>成员方法的</a:t>
            </a:r>
            <a:r>
              <a:rPr lang="zh-CN" altLang="en-US" dirty="0"/>
              <a:t>访问方法为 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000" dirty="0">
                <a:solidFill>
                  <a:srgbClr val="008000"/>
                </a:solidFill>
              </a:rPr>
              <a:t>      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对象名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.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类成员方法名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()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楷体_GB2312" pitchFamily="49" charset="-122"/>
              </a:rPr>
              <a:t>   </a:t>
            </a:r>
            <a:r>
              <a:rPr lang="zh-CN" altLang="en-US" dirty="0"/>
              <a:t>或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000" b="0" dirty="0">
                <a:solidFill>
                  <a:srgbClr val="008000"/>
                </a:solidFill>
              </a:rPr>
              <a:t>      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类名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.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类成员方法名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()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863600"/>
          </a:xfrm>
        </p:spPr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的类</a:t>
            </a:r>
          </a:p>
        </p:txBody>
      </p:sp>
      <p:sp>
        <p:nvSpPr>
          <p:cNvPr id="972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84313"/>
            <a:ext cx="8540750" cy="45370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dirty="0"/>
              <a:t>面向对象的程序设计认为：程序由类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</a:t>
            </a:r>
            <a:r>
              <a:rPr lang="zh-CN" altLang="en-US" dirty="0"/>
              <a:t>组成。</a:t>
            </a:r>
          </a:p>
          <a:p>
            <a:pPr>
              <a:spcBef>
                <a:spcPct val="30000"/>
              </a:spcBef>
            </a:pPr>
            <a:r>
              <a:rPr lang="zh-CN" altLang="en-US" dirty="0"/>
              <a:t>程序中的每类对象有自己的属性和能够执行的</a:t>
            </a:r>
            <a:r>
              <a:rPr lang="zh-CN" altLang="en-US" dirty="0" smtClean="0"/>
              <a:t>操作</a:t>
            </a:r>
            <a:endParaRPr lang="zh-CN" altLang="en-US" dirty="0"/>
          </a:p>
          <a:p>
            <a:pPr>
              <a:spcBef>
                <a:spcPct val="3000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的类分为两个部分</a:t>
            </a:r>
          </a:p>
          <a:p>
            <a:pPr lvl="1">
              <a:spcBef>
                <a:spcPct val="3000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类库</a:t>
            </a:r>
            <a:r>
              <a:rPr lang="en-US" altLang="zh-CN" dirty="0"/>
              <a:t>——</a:t>
            </a:r>
            <a:r>
              <a:rPr lang="zh-CN" altLang="en-US" dirty="0"/>
              <a:t>由</a:t>
            </a:r>
            <a:r>
              <a:rPr lang="en-US" altLang="zh-CN" dirty="0"/>
              <a:t>Java</a:t>
            </a:r>
            <a:r>
              <a:rPr lang="zh-CN" altLang="en-US" dirty="0"/>
              <a:t>提供的大量的、可供用户调用的各种类的各种方法</a:t>
            </a:r>
            <a:r>
              <a:rPr lang="zh-CN" altLang="en-US" dirty="0">
                <a:solidFill>
                  <a:srgbClr val="990000"/>
                </a:solidFill>
              </a:rPr>
              <a:t>（我们可以使用的）</a:t>
            </a:r>
          </a:p>
          <a:p>
            <a:pPr lvl="2"/>
            <a:r>
              <a:rPr lang="en-US" altLang="zh-CN" dirty="0">
                <a:solidFill>
                  <a:schemeClr val="hlink"/>
                </a:solidFill>
              </a:rPr>
              <a:t>String</a:t>
            </a:r>
            <a:r>
              <a:rPr lang="zh-CN" altLang="en-US" dirty="0">
                <a:solidFill>
                  <a:schemeClr val="hlink"/>
                </a:solidFill>
              </a:rPr>
              <a:t>类、</a:t>
            </a:r>
            <a:r>
              <a:rPr lang="en-US" altLang="zh-CN" dirty="0">
                <a:solidFill>
                  <a:schemeClr val="hlink"/>
                </a:solidFill>
              </a:rPr>
              <a:t>Math</a:t>
            </a:r>
            <a:r>
              <a:rPr lang="zh-CN" altLang="en-US" dirty="0">
                <a:solidFill>
                  <a:schemeClr val="hlink"/>
                </a:solidFill>
              </a:rPr>
              <a:t>类、</a:t>
            </a:r>
            <a:r>
              <a:rPr lang="en-US" altLang="zh-CN" dirty="0">
                <a:solidFill>
                  <a:schemeClr val="hlink"/>
                </a:solidFill>
              </a:rPr>
              <a:t>Scanner</a:t>
            </a:r>
            <a:r>
              <a:rPr lang="zh-CN" altLang="en-US" dirty="0">
                <a:solidFill>
                  <a:schemeClr val="hlink"/>
                </a:solidFill>
              </a:rPr>
              <a:t>类</a:t>
            </a:r>
          </a:p>
          <a:p>
            <a:pPr lvl="1">
              <a:spcBef>
                <a:spcPct val="30000"/>
              </a:spcBef>
            </a:pPr>
            <a:r>
              <a:rPr lang="zh-CN" altLang="en-US" dirty="0"/>
              <a:t>用户编写的类</a:t>
            </a:r>
            <a:r>
              <a:rPr lang="zh-CN" altLang="en-US" dirty="0">
                <a:solidFill>
                  <a:srgbClr val="990000"/>
                </a:solidFill>
              </a:rPr>
              <a:t>（我们需要学习的）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476250"/>
            <a:ext cx="7772400" cy="809625"/>
          </a:xfrm>
        </p:spPr>
        <p:txBody>
          <a:bodyPr/>
          <a:lstStyle/>
          <a:p>
            <a:r>
              <a:rPr lang="en-US" altLang="zh-CN" sz="4000" dirty="0"/>
              <a:t>DEMO</a:t>
            </a:r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268413"/>
            <a:ext cx="8893175" cy="5472112"/>
          </a:xfrm>
          <a:solidFill>
            <a:srgbClr val="FFFFFF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【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例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6-9】</a:t>
            </a:r>
            <a:r>
              <a:rPr lang="zh-CN" altLang="en-US"/>
              <a:t>类成员方法和实例成员方法的对比</a:t>
            </a:r>
          </a:p>
          <a:p>
            <a:pPr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</a:rPr>
              <a:t>class Course {</a:t>
            </a:r>
          </a:p>
          <a:p>
            <a:pPr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</a:rPr>
              <a:t>       String no;                  </a:t>
            </a:r>
            <a:r>
              <a:rPr lang="en-US" altLang="zh-CN" sz="2000">
                <a:solidFill>
                  <a:srgbClr val="990000"/>
                </a:solidFill>
              </a:rPr>
              <a:t>//</a:t>
            </a:r>
            <a:r>
              <a:rPr lang="zh-CN" altLang="en-US" sz="2000">
                <a:solidFill>
                  <a:srgbClr val="990000"/>
                </a:solidFill>
              </a:rPr>
              <a:t>实例成员变量：课程编号</a:t>
            </a:r>
          </a:p>
          <a:p>
            <a:pPr>
              <a:buFont typeface="Wingdings" pitchFamily="2" charset="2"/>
              <a:buNone/>
            </a:pPr>
            <a:r>
              <a:rPr lang="zh-CN" altLang="en-US" sz="2200">
                <a:solidFill>
                  <a:srgbClr val="0000FF"/>
                </a:solidFill>
              </a:rPr>
              <a:t>       </a:t>
            </a:r>
            <a:r>
              <a:rPr lang="en-US" altLang="zh-CN" sz="2200">
                <a:solidFill>
                  <a:srgbClr val="0000FF"/>
                </a:solidFill>
              </a:rPr>
              <a:t>int score;                   </a:t>
            </a:r>
            <a:r>
              <a:rPr lang="en-US" altLang="zh-CN" sz="2000">
                <a:solidFill>
                  <a:srgbClr val="990000"/>
                </a:solidFill>
              </a:rPr>
              <a:t>//</a:t>
            </a:r>
            <a:r>
              <a:rPr lang="zh-CN" altLang="en-US" sz="2000">
                <a:solidFill>
                  <a:srgbClr val="990000"/>
                </a:solidFill>
              </a:rPr>
              <a:t>实例成员变量：成绩</a:t>
            </a:r>
          </a:p>
          <a:p>
            <a:pPr>
              <a:buFont typeface="Wingdings" pitchFamily="2" charset="2"/>
              <a:buNone/>
            </a:pPr>
            <a:r>
              <a:rPr lang="zh-CN" altLang="en-US" sz="2200">
                <a:solidFill>
                  <a:srgbClr val="0000FF"/>
                </a:solidFill>
              </a:rPr>
              <a:t>       </a:t>
            </a:r>
            <a:r>
              <a:rPr lang="en-US" altLang="zh-CN" sz="2200">
                <a:solidFill>
                  <a:srgbClr val="0000FF"/>
                </a:solidFill>
              </a:rPr>
              <a:t>static int sum=0;      </a:t>
            </a:r>
            <a:r>
              <a:rPr lang="en-US" altLang="zh-CN" sz="2000">
                <a:solidFill>
                  <a:srgbClr val="990000"/>
                </a:solidFill>
              </a:rPr>
              <a:t>//</a:t>
            </a:r>
            <a:r>
              <a:rPr lang="zh-CN" altLang="en-US" sz="2000">
                <a:solidFill>
                  <a:srgbClr val="990000"/>
                </a:solidFill>
              </a:rPr>
              <a:t>类成员变量：总成绩</a:t>
            </a:r>
            <a:r>
              <a:rPr lang="zh-CN" altLang="en-US" sz="2200">
                <a:solidFill>
                  <a:srgbClr val="0000FF"/>
                </a:solidFill>
              </a:rPr>
              <a:t>       </a:t>
            </a:r>
          </a:p>
          <a:p>
            <a:pPr>
              <a:buFont typeface="Wingdings" pitchFamily="2" charset="2"/>
              <a:buNone/>
            </a:pPr>
            <a:r>
              <a:rPr lang="zh-CN" altLang="en-US" sz="2200">
                <a:solidFill>
                  <a:srgbClr val="0000FF"/>
                </a:solidFill>
              </a:rPr>
              <a:t>	</a:t>
            </a:r>
            <a:r>
              <a:rPr lang="en-US" altLang="zh-CN" sz="2200">
                <a:solidFill>
                  <a:srgbClr val="0000FF"/>
                </a:solidFill>
              </a:rPr>
              <a:t>public  </a:t>
            </a:r>
            <a:r>
              <a:rPr lang="en-US" altLang="zh-CN" sz="2200">
                <a:solidFill>
                  <a:schemeClr val="hlink"/>
                </a:solidFill>
              </a:rPr>
              <a:t>Course</a:t>
            </a:r>
            <a:r>
              <a:rPr lang="en-US" altLang="zh-CN" sz="2200">
                <a:solidFill>
                  <a:srgbClr val="0000FF"/>
                </a:solidFill>
              </a:rPr>
              <a:t>(String n, int s) {  </a:t>
            </a:r>
            <a:r>
              <a:rPr lang="en-US" altLang="zh-CN" sz="2000">
                <a:solidFill>
                  <a:srgbClr val="990000"/>
                </a:solidFill>
              </a:rPr>
              <a:t>// Course</a:t>
            </a:r>
            <a:r>
              <a:rPr lang="zh-CN" altLang="en-US" sz="2000">
                <a:solidFill>
                  <a:srgbClr val="990000"/>
                </a:solidFill>
              </a:rPr>
              <a:t>的构造方法</a:t>
            </a:r>
          </a:p>
          <a:p>
            <a:pPr lvl="1"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			</a:t>
            </a:r>
            <a:r>
              <a:rPr lang="en-US" altLang="zh-CN">
                <a:solidFill>
                  <a:srgbClr val="0000FF"/>
                </a:solidFill>
              </a:rPr>
              <a:t>no=n;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   		score=s; 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		}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  </a:t>
            </a:r>
            <a:r>
              <a:rPr lang="en-US" altLang="zh-CN" sz="2200">
                <a:solidFill>
                  <a:srgbClr val="0000FF"/>
                </a:solidFill>
              </a:rPr>
              <a:t>public </a:t>
            </a:r>
            <a:r>
              <a:rPr lang="en-US" altLang="zh-CN" sz="2200">
                <a:solidFill>
                  <a:schemeClr val="hlink"/>
                </a:solidFill>
              </a:rPr>
              <a:t>static void summarize(int s)</a:t>
            </a:r>
            <a:r>
              <a:rPr lang="en-US" altLang="zh-CN" sz="2200">
                <a:solidFill>
                  <a:srgbClr val="0000FF"/>
                </a:solidFill>
              </a:rPr>
              <a:t> {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r>
              <a:rPr lang="en-US" altLang="zh-CN" sz="2200">
                <a:solidFill>
                  <a:srgbClr val="990000"/>
                </a:solidFill>
              </a:rPr>
              <a:t>//</a:t>
            </a:r>
            <a:r>
              <a:rPr lang="zh-CN" altLang="en-US" sz="2200">
                <a:solidFill>
                  <a:srgbClr val="990000"/>
                </a:solidFill>
              </a:rPr>
              <a:t>类成员方法：统计成绩</a:t>
            </a:r>
          </a:p>
          <a:p>
            <a:pPr lvl="1"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			</a:t>
            </a:r>
            <a:r>
              <a:rPr lang="en-US" altLang="zh-CN">
                <a:solidFill>
                  <a:srgbClr val="0000FF"/>
                </a:solidFill>
              </a:rPr>
              <a:t>sum+=s; 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		}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}        </a:t>
            </a:r>
            <a:r>
              <a:rPr lang="en-US" altLang="zh-CN" sz="2000">
                <a:solidFill>
                  <a:srgbClr val="990000"/>
                </a:solidFill>
              </a:rPr>
              <a:t>// </a:t>
            </a:r>
            <a:r>
              <a:rPr lang="zh-CN" altLang="en-US" sz="2000">
                <a:solidFill>
                  <a:srgbClr val="990000"/>
                </a:solidFill>
              </a:rPr>
              <a:t>类 </a:t>
            </a:r>
            <a:r>
              <a:rPr lang="en-US" altLang="zh-CN" sz="2000">
                <a:solidFill>
                  <a:srgbClr val="990000"/>
                </a:solidFill>
              </a:rPr>
              <a:t>Course</a:t>
            </a:r>
            <a:r>
              <a:rPr lang="zh-CN" altLang="en-US" sz="2000">
                <a:solidFill>
                  <a:srgbClr val="990000"/>
                </a:solidFill>
              </a:rPr>
              <a:t>结束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4256088" cy="863600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（续）</a:t>
            </a:r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12875"/>
            <a:ext cx="8280400" cy="4895850"/>
          </a:xfrm>
          <a:solidFill>
            <a:srgbClr val="FFFFFF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200" dirty="0">
                <a:solidFill>
                  <a:srgbClr val="0000FF"/>
                </a:solidFill>
              </a:rPr>
              <a:t>public class Statistic { 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>
                <a:solidFill>
                  <a:srgbClr val="0000FF"/>
                </a:solidFill>
              </a:rPr>
              <a:t>    public static void main(String </a:t>
            </a:r>
            <a:r>
              <a:rPr lang="en-US" altLang="zh-CN" sz="2200" dirty="0" err="1">
                <a:solidFill>
                  <a:srgbClr val="0000FF"/>
                </a:solidFill>
              </a:rPr>
              <a:t>args</a:t>
            </a:r>
            <a:r>
              <a:rPr lang="en-US" altLang="zh-CN" sz="2200" dirty="0">
                <a:solidFill>
                  <a:srgbClr val="0000FF"/>
                </a:solidFill>
              </a:rPr>
              <a:t>[]) {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	 Course c1,c2;                         </a:t>
            </a:r>
            <a:r>
              <a:rPr lang="en-US" altLang="zh-CN" sz="2000" dirty="0">
                <a:solidFill>
                  <a:srgbClr val="990000"/>
                </a:solidFill>
              </a:rPr>
              <a:t>// </a:t>
            </a:r>
            <a:r>
              <a:rPr lang="zh-CN" altLang="en-US" sz="2000" dirty="0">
                <a:solidFill>
                  <a:srgbClr val="990000"/>
                </a:solidFill>
              </a:rPr>
              <a:t>定义</a:t>
            </a:r>
            <a:r>
              <a:rPr lang="en-US" altLang="zh-CN" sz="2000" dirty="0">
                <a:solidFill>
                  <a:srgbClr val="990000"/>
                </a:solidFill>
              </a:rPr>
              <a:t>Course</a:t>
            </a:r>
            <a:r>
              <a:rPr lang="zh-CN" altLang="en-US" sz="2000" dirty="0">
                <a:solidFill>
                  <a:srgbClr val="990000"/>
                </a:solidFill>
              </a:rPr>
              <a:t>对象</a:t>
            </a:r>
            <a:r>
              <a:rPr lang="en-US" altLang="zh-CN" sz="2000" dirty="0">
                <a:solidFill>
                  <a:srgbClr val="990000"/>
                </a:solidFill>
              </a:rPr>
              <a:t>c1</a:t>
            </a:r>
            <a:r>
              <a:rPr lang="zh-CN" altLang="en-US" sz="2000" dirty="0">
                <a:solidFill>
                  <a:srgbClr val="990000"/>
                </a:solidFill>
              </a:rPr>
              <a:t>、</a:t>
            </a:r>
            <a:r>
              <a:rPr lang="en-US" altLang="zh-CN" sz="2000" dirty="0">
                <a:solidFill>
                  <a:srgbClr val="990000"/>
                </a:solidFill>
              </a:rPr>
              <a:t>c2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c1=new Course(</a:t>
            </a:r>
            <a:r>
              <a:rPr lang="en-US" altLang="zh-CN" dirty="0">
                <a:solidFill>
                  <a:srgbClr val="0000FF"/>
                </a:solidFill>
                <a:latin typeface="Times New Roman"/>
              </a:rPr>
              <a:t>“</a:t>
            </a:r>
            <a:r>
              <a:rPr lang="en-US" altLang="zh-CN" dirty="0">
                <a:solidFill>
                  <a:srgbClr val="0000FF"/>
                </a:solidFill>
              </a:rPr>
              <a:t>210</a:t>
            </a:r>
            <a:r>
              <a:rPr lang="en-US" altLang="zh-CN" dirty="0">
                <a:solidFill>
                  <a:srgbClr val="0000FF"/>
                </a:solidFill>
                <a:latin typeface="Times New Roman"/>
              </a:rPr>
              <a:t>”</a:t>
            </a:r>
            <a:r>
              <a:rPr lang="en-US" altLang="zh-CN" dirty="0">
                <a:solidFill>
                  <a:srgbClr val="0000FF"/>
                </a:solidFill>
              </a:rPr>
              <a:t>,90);    </a:t>
            </a:r>
            <a:r>
              <a:rPr lang="en-US" altLang="zh-CN" sz="2000" dirty="0">
                <a:solidFill>
                  <a:srgbClr val="990000"/>
                </a:solidFill>
              </a:rPr>
              <a:t>// </a:t>
            </a:r>
            <a:r>
              <a:rPr lang="zh-CN" altLang="en-US" sz="2000" dirty="0">
                <a:solidFill>
                  <a:srgbClr val="990000"/>
                </a:solidFill>
              </a:rPr>
              <a:t>学号</a:t>
            </a:r>
            <a:r>
              <a:rPr lang="en-US" altLang="zh-CN" sz="2000" dirty="0">
                <a:solidFill>
                  <a:srgbClr val="990000"/>
                </a:solidFill>
              </a:rPr>
              <a:t>210</a:t>
            </a:r>
            <a:r>
              <a:rPr lang="zh-CN" altLang="en-US" sz="2000" dirty="0">
                <a:solidFill>
                  <a:srgbClr val="990000"/>
                </a:solidFill>
              </a:rPr>
              <a:t>，成绩</a:t>
            </a:r>
            <a:r>
              <a:rPr lang="en-US" altLang="zh-CN" sz="2000" dirty="0">
                <a:solidFill>
                  <a:srgbClr val="990000"/>
                </a:solidFill>
              </a:rPr>
              <a:t>90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</a:rPr>
              <a:t>Course.summarize</a:t>
            </a:r>
            <a:r>
              <a:rPr lang="en-US" altLang="zh-CN" dirty="0">
                <a:solidFill>
                  <a:srgbClr val="0000FF"/>
                </a:solidFill>
              </a:rPr>
              <a:t>(90);	  	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</a:rPr>
              <a:t>System.out.println</a:t>
            </a:r>
            <a:r>
              <a:rPr lang="en-US" altLang="zh-CN" dirty="0">
                <a:solidFill>
                  <a:srgbClr val="0000FF"/>
                </a:solidFill>
              </a:rPr>
              <a:t>("sum="+c1.sum);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c2=new Course(</a:t>
            </a:r>
            <a:r>
              <a:rPr lang="en-US" altLang="zh-CN" dirty="0">
                <a:solidFill>
                  <a:srgbClr val="0000FF"/>
                </a:solidFill>
                <a:latin typeface="Times New Roman"/>
              </a:rPr>
              <a:t>“</a:t>
            </a:r>
            <a:r>
              <a:rPr lang="en-US" altLang="zh-CN" dirty="0">
                <a:solidFill>
                  <a:srgbClr val="0000FF"/>
                </a:solidFill>
              </a:rPr>
              <a:t>300</a:t>
            </a:r>
            <a:r>
              <a:rPr lang="en-US" altLang="zh-CN" dirty="0">
                <a:solidFill>
                  <a:srgbClr val="0000FF"/>
                </a:solidFill>
                <a:latin typeface="Times New Roman"/>
              </a:rPr>
              <a:t>”</a:t>
            </a:r>
            <a:r>
              <a:rPr lang="en-US" altLang="zh-CN" dirty="0">
                <a:solidFill>
                  <a:srgbClr val="0000FF"/>
                </a:solidFill>
              </a:rPr>
              <a:t>,80);	   </a:t>
            </a:r>
            <a:r>
              <a:rPr lang="en-US" altLang="zh-CN" sz="2000" dirty="0">
                <a:solidFill>
                  <a:srgbClr val="990000"/>
                </a:solidFill>
              </a:rPr>
              <a:t>// </a:t>
            </a:r>
            <a:r>
              <a:rPr lang="zh-CN" altLang="en-US" sz="2000" dirty="0">
                <a:solidFill>
                  <a:srgbClr val="990000"/>
                </a:solidFill>
              </a:rPr>
              <a:t>学号</a:t>
            </a:r>
            <a:r>
              <a:rPr lang="en-US" altLang="zh-CN" sz="2000" dirty="0">
                <a:solidFill>
                  <a:srgbClr val="990000"/>
                </a:solidFill>
              </a:rPr>
              <a:t>300</a:t>
            </a:r>
            <a:r>
              <a:rPr lang="zh-CN" altLang="en-US" sz="2000" dirty="0">
                <a:solidFill>
                  <a:srgbClr val="990000"/>
                </a:solidFill>
              </a:rPr>
              <a:t>，成绩</a:t>
            </a:r>
            <a:r>
              <a:rPr lang="en-US" altLang="zh-CN" sz="2000" dirty="0">
                <a:solidFill>
                  <a:srgbClr val="990000"/>
                </a:solidFill>
              </a:rPr>
              <a:t>80	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c2.summarize(80);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</a:rPr>
              <a:t>System.out.println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Times New Roman"/>
              </a:rPr>
              <a:t>“</a:t>
            </a:r>
            <a:r>
              <a:rPr lang="en-US" altLang="zh-CN" dirty="0">
                <a:solidFill>
                  <a:srgbClr val="0000FF"/>
                </a:solidFill>
              </a:rPr>
              <a:t>sum=</a:t>
            </a:r>
            <a:r>
              <a:rPr lang="en-US" altLang="zh-CN" dirty="0">
                <a:solidFill>
                  <a:srgbClr val="0000FF"/>
                </a:solidFill>
                <a:latin typeface="Times New Roman"/>
              </a:rPr>
              <a:t>”</a:t>
            </a:r>
            <a:r>
              <a:rPr lang="en-US" altLang="zh-CN" dirty="0">
                <a:solidFill>
                  <a:srgbClr val="0000FF"/>
                </a:solidFill>
              </a:rPr>
              <a:t>+</a:t>
            </a:r>
            <a:r>
              <a:rPr lang="en-US" altLang="zh-CN" dirty="0" err="1">
                <a:solidFill>
                  <a:srgbClr val="0000FF"/>
                </a:solidFill>
              </a:rPr>
              <a:t>Course.sum</a:t>
            </a:r>
            <a:r>
              <a:rPr lang="en-US" altLang="zh-CN" dirty="0">
                <a:solidFill>
                  <a:srgbClr val="0000FF"/>
                </a:solidFill>
              </a:rPr>
              <a:t>); </a:t>
            </a:r>
            <a:r>
              <a:rPr lang="en-US" altLang="zh-CN" sz="2000" dirty="0">
                <a:solidFill>
                  <a:srgbClr val="990000"/>
                </a:solidFill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>
                <a:solidFill>
                  <a:srgbClr val="0000FF"/>
                </a:solidFill>
              </a:rPr>
              <a:t>}              </a:t>
            </a:r>
            <a:r>
              <a:rPr lang="en-US" altLang="zh-CN" sz="2000" dirty="0">
                <a:solidFill>
                  <a:srgbClr val="990000"/>
                </a:solidFill>
              </a:rPr>
              <a:t>// </a:t>
            </a:r>
            <a:r>
              <a:rPr lang="zh-CN" altLang="en-US" sz="2000" dirty="0">
                <a:solidFill>
                  <a:srgbClr val="990000"/>
                </a:solidFill>
              </a:rPr>
              <a:t>类</a:t>
            </a:r>
            <a:r>
              <a:rPr lang="en-US" altLang="zh-CN" sz="2000" dirty="0">
                <a:solidFill>
                  <a:srgbClr val="990000"/>
                </a:solidFill>
              </a:rPr>
              <a:t>Statistic</a:t>
            </a:r>
            <a:r>
              <a:rPr lang="zh-CN" altLang="en-US" sz="2000" dirty="0">
                <a:solidFill>
                  <a:srgbClr val="990000"/>
                </a:solidFill>
              </a:rPr>
              <a:t>结束</a:t>
            </a:r>
          </a:p>
        </p:txBody>
      </p:sp>
      <p:sp>
        <p:nvSpPr>
          <p:cNvPr id="49156" name="Rectangle 4"/>
          <p:cNvSpPr>
            <a:spLocks noRot="1" noChangeArrowheads="1"/>
          </p:cNvSpPr>
          <p:nvPr/>
        </p:nvSpPr>
        <p:spPr bwMode="auto">
          <a:xfrm>
            <a:off x="5435600" y="5229225"/>
            <a:ext cx="3187700" cy="12319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hlink"/>
                </a:solidFill>
                <a:ea typeface="楷体_GB2312" pitchFamily="49" charset="-122"/>
              </a:rPr>
              <a:t>程序运行结果如下：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200" b="1">
                <a:ea typeface="楷体_GB2312" pitchFamily="49" charset="-122"/>
              </a:rPr>
              <a:t>sum=90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200" b="1">
                <a:ea typeface="楷体_GB2312" pitchFamily="49" charset="-122"/>
              </a:rPr>
              <a:t>sum=170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6119813" cy="935038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sz="4000" dirty="0"/>
              <a:t>6-2</a:t>
            </a:r>
            <a:r>
              <a:rPr lang="zh-CN" altLang="en-US" dirty="0"/>
              <a:t>补</a:t>
            </a:r>
            <a:r>
              <a:rPr lang="en-US" altLang="zh-CN" dirty="0"/>
              <a:t>】</a:t>
            </a:r>
            <a:r>
              <a:rPr lang="zh-CN" altLang="en-US" dirty="0"/>
              <a:t>程序阅读</a:t>
            </a:r>
          </a:p>
        </p:txBody>
      </p:sp>
      <p:sp>
        <p:nvSpPr>
          <p:cNvPr id="1218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7950" y="1268413"/>
            <a:ext cx="3960813" cy="5256212"/>
          </a:xfrm>
          <a:noFill/>
          <a:ln w="19050">
            <a:solidFill>
              <a:schemeClr val="hlink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latin typeface="Dotum" pitchFamily="34" charset="-127"/>
                <a:ea typeface="Dotum" pitchFamily="34" charset="-127"/>
              </a:rPr>
              <a:t>class A{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Dotum" pitchFamily="34" charset="-127"/>
                <a:ea typeface="Dotum" pitchFamily="34" charset="-127"/>
              </a:rPr>
              <a:t>float a;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Dotum" pitchFamily="34" charset="-127"/>
                <a:ea typeface="Dotum" pitchFamily="34" charset="-127"/>
              </a:rPr>
              <a:t>static float </a:t>
            </a:r>
            <a:r>
              <a:rPr lang="en-US" altLang="zh-CN" sz="2400" i="1">
                <a:latin typeface="Dotum" pitchFamily="34" charset="-127"/>
                <a:ea typeface="Dotum" pitchFamily="34" charset="-127"/>
              </a:rPr>
              <a:t>b</a:t>
            </a:r>
            <a:r>
              <a:rPr lang="en-US" altLang="zh-CN" sz="2400">
                <a:latin typeface="Dotum" pitchFamily="34" charset="-127"/>
                <a:ea typeface="Dotum" pitchFamily="34" charset="-127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void setA(float x)</a:t>
            </a:r>
            <a:r>
              <a:rPr lang="en-US" altLang="zh-CN" sz="2400">
                <a:latin typeface="Dotum" pitchFamily="34" charset="-127"/>
                <a:ea typeface="Dotum" pitchFamily="34" charset="-127"/>
              </a:rPr>
              <a:t>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Dotum" pitchFamily="34" charset="-127"/>
                <a:ea typeface="Dotum" pitchFamily="34" charset="-127"/>
              </a:rPr>
              <a:t>  a=x;}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void setB(float y) </a:t>
            </a:r>
            <a:r>
              <a:rPr lang="en-US" altLang="zh-CN" sz="2400">
                <a:latin typeface="Dotum" pitchFamily="34" charset="-127"/>
                <a:ea typeface="Dotum" pitchFamily="34" charset="-127"/>
              </a:rPr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i="1">
                <a:latin typeface="Dotum" pitchFamily="34" charset="-127"/>
                <a:ea typeface="Dotum" pitchFamily="34" charset="-127"/>
              </a:rPr>
              <a:t>  b</a:t>
            </a:r>
            <a:r>
              <a:rPr lang="en-US" altLang="zh-CN" sz="2400">
                <a:latin typeface="Dotum" pitchFamily="34" charset="-127"/>
                <a:ea typeface="Dotum" pitchFamily="34" charset="-127"/>
              </a:rPr>
              <a:t>=y;}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void inputA()</a:t>
            </a:r>
            <a:r>
              <a:rPr lang="en-US" altLang="zh-CN" sz="2400">
                <a:latin typeface="Dotum" pitchFamily="34" charset="-127"/>
                <a:ea typeface="Dotum" pitchFamily="34" charset="-127"/>
              </a:rPr>
              <a:t>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Dotum" pitchFamily="34" charset="-127"/>
                <a:ea typeface="Dotum" pitchFamily="34" charset="-127"/>
              </a:rPr>
              <a:t>  System.</a:t>
            </a:r>
            <a:r>
              <a:rPr lang="en-US" altLang="zh-CN" sz="2400" i="1">
                <a:latin typeface="Dotum" pitchFamily="34" charset="-127"/>
                <a:ea typeface="Dotum" pitchFamily="34" charset="-127"/>
              </a:rPr>
              <a:t>out</a:t>
            </a:r>
            <a:r>
              <a:rPr lang="en-US" altLang="zh-CN" sz="2400">
                <a:latin typeface="Dotum" pitchFamily="34" charset="-127"/>
                <a:ea typeface="Dotum" pitchFamily="34" charset="-127"/>
              </a:rPr>
              <a:t>.println(a);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Dotum" pitchFamily="34" charset="-127"/>
                <a:ea typeface="Dotum" pitchFamily="34" charset="-127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static void inputB()</a:t>
            </a:r>
            <a:r>
              <a:rPr lang="en-US" altLang="zh-CN" sz="2400">
                <a:latin typeface="Dotum" pitchFamily="34" charset="-127"/>
                <a:ea typeface="Dotum" pitchFamily="34" charset="-127"/>
              </a:rPr>
              <a:t>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Dotum" pitchFamily="34" charset="-127"/>
                <a:ea typeface="Dotum" pitchFamily="34" charset="-127"/>
              </a:rPr>
              <a:t>  System.</a:t>
            </a:r>
            <a:r>
              <a:rPr lang="en-US" altLang="zh-CN" sz="2400" i="1">
                <a:latin typeface="Dotum" pitchFamily="34" charset="-127"/>
                <a:ea typeface="Dotum" pitchFamily="34" charset="-127"/>
              </a:rPr>
              <a:t>out</a:t>
            </a:r>
            <a:r>
              <a:rPr lang="en-US" altLang="zh-CN" sz="2400">
                <a:latin typeface="Dotum" pitchFamily="34" charset="-127"/>
                <a:ea typeface="Dotum" pitchFamily="34" charset="-127"/>
              </a:rPr>
              <a:t>.println(</a:t>
            </a:r>
            <a:r>
              <a:rPr lang="en-US" altLang="zh-CN" sz="2400" i="1">
                <a:latin typeface="Dotum" pitchFamily="34" charset="-127"/>
                <a:ea typeface="Dotum" pitchFamily="34" charset="-127"/>
              </a:rPr>
              <a:t>b</a:t>
            </a:r>
            <a:r>
              <a:rPr lang="en-US" altLang="zh-CN" sz="2400">
                <a:latin typeface="Dotum" pitchFamily="34" charset="-127"/>
                <a:ea typeface="Dotum" pitchFamily="34" charset="-127"/>
              </a:rPr>
              <a:t>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Dotum" pitchFamily="34" charset="-127"/>
                <a:ea typeface="Dotum" pitchFamily="34" charset="-127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latin typeface="Dotum" pitchFamily="34" charset="-127"/>
                <a:ea typeface="Dotum" pitchFamily="34" charset="-127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4067175" y="1125538"/>
            <a:ext cx="5076825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latin typeface="Dotum" pitchFamily="34" charset="-127"/>
                <a:ea typeface="Dotum" pitchFamily="34" charset="-127"/>
              </a:rPr>
              <a:t>public class ch62ad {</a:t>
            </a:r>
          </a:p>
          <a:p>
            <a:r>
              <a:rPr lang="en-US" altLang="zh-CN" sz="2200" b="1">
                <a:latin typeface="Dotum" pitchFamily="34" charset="-127"/>
                <a:ea typeface="Dotum" pitchFamily="34" charset="-127"/>
              </a:rPr>
              <a:t> public static void main(String[] args)</a:t>
            </a:r>
            <a:r>
              <a:rPr lang="en-US" altLang="zh-CN" sz="2400" b="1">
                <a:latin typeface="Dotum" pitchFamily="34" charset="-127"/>
                <a:ea typeface="Dotum" pitchFamily="34" charset="-127"/>
              </a:rPr>
              <a:t>    </a:t>
            </a:r>
          </a:p>
          <a:p>
            <a:r>
              <a:rPr lang="en-US" altLang="zh-CN" sz="2400" b="1">
                <a:latin typeface="Dotum" pitchFamily="34" charset="-127"/>
                <a:ea typeface="Dotum" pitchFamily="34" charset="-127"/>
              </a:rPr>
              <a:t>  {</a:t>
            </a:r>
          </a:p>
          <a:p>
            <a:pPr lvl="1"/>
            <a:r>
              <a:rPr lang="en-US" altLang="zh-CN" sz="2400" b="1">
                <a:latin typeface="Dotum" pitchFamily="34" charset="-127"/>
                <a:ea typeface="Dotum" pitchFamily="34" charset="-127"/>
              </a:rPr>
              <a:t>A cat=new A();</a:t>
            </a:r>
          </a:p>
          <a:p>
            <a:pPr lvl="1"/>
            <a:r>
              <a:rPr lang="en-US" altLang="zh-CN" sz="2400" b="1">
                <a:latin typeface="Dotum" pitchFamily="34" charset="-127"/>
                <a:ea typeface="Dotum" pitchFamily="34" charset="-127"/>
              </a:rPr>
              <a:t>A dog=new A();</a:t>
            </a:r>
          </a:p>
          <a:p>
            <a:pPr lvl="1"/>
            <a:r>
              <a:rPr lang="en-US" altLang="zh-CN" sz="2400" b="1">
                <a:latin typeface="Dotum" pitchFamily="34" charset="-127"/>
                <a:ea typeface="Dotum" pitchFamily="34" charset="-127"/>
              </a:rPr>
              <a:t>A.b=100;</a:t>
            </a:r>
          </a:p>
          <a:p>
            <a:pPr lvl="1"/>
            <a:r>
              <a:rPr lang="en-US" altLang="zh-CN" sz="2400" b="1">
                <a:latin typeface="Dotum" pitchFamily="34" charset="-127"/>
                <a:ea typeface="Dotum" pitchFamily="34" charset="-127"/>
              </a:rPr>
              <a:t>A.inputB();</a:t>
            </a:r>
          </a:p>
          <a:p>
            <a:pPr lvl="1"/>
            <a:r>
              <a:rPr lang="en-US" altLang="zh-CN" sz="2400" b="1">
                <a:latin typeface="Dotum" pitchFamily="34" charset="-127"/>
                <a:ea typeface="Dotum" pitchFamily="34" charset="-127"/>
              </a:rPr>
              <a:t>cat.b++;cat.a++;</a:t>
            </a:r>
          </a:p>
          <a:p>
            <a:pPr lvl="1"/>
            <a:r>
              <a:rPr lang="en-US" altLang="zh-CN" sz="2400" b="1">
                <a:latin typeface="Dotum" pitchFamily="34" charset="-127"/>
                <a:ea typeface="Dotum" pitchFamily="34" charset="-127"/>
              </a:rPr>
              <a:t>cat.inputA();</a:t>
            </a:r>
          </a:p>
          <a:p>
            <a:pPr lvl="1"/>
            <a:r>
              <a:rPr lang="en-US" altLang="zh-CN" sz="2400" b="1">
                <a:latin typeface="Dotum" pitchFamily="34" charset="-127"/>
                <a:ea typeface="Dotum" pitchFamily="34" charset="-127"/>
              </a:rPr>
              <a:t>cat.inputB();</a:t>
            </a:r>
          </a:p>
          <a:p>
            <a:pPr lvl="1"/>
            <a:r>
              <a:rPr lang="en-US" altLang="zh-CN" sz="2400" b="1">
                <a:latin typeface="Dotum" pitchFamily="34" charset="-127"/>
                <a:ea typeface="Dotum" pitchFamily="34" charset="-127"/>
              </a:rPr>
              <a:t>dog.inputA();</a:t>
            </a:r>
          </a:p>
          <a:p>
            <a:pPr lvl="1"/>
            <a:r>
              <a:rPr lang="en-US" altLang="zh-CN" sz="2400" b="1">
                <a:latin typeface="Dotum" pitchFamily="34" charset="-127"/>
                <a:ea typeface="Dotum" pitchFamily="34" charset="-127"/>
              </a:rPr>
              <a:t>dog.inputB();</a:t>
            </a:r>
          </a:p>
          <a:p>
            <a:r>
              <a:rPr lang="en-US" altLang="zh-CN" sz="2400" b="1">
                <a:latin typeface="Dotum" pitchFamily="34" charset="-127"/>
                <a:ea typeface="Dotum" pitchFamily="34" charset="-127"/>
              </a:rPr>
              <a:t>    }</a:t>
            </a:r>
          </a:p>
          <a:p>
            <a:r>
              <a:rPr lang="en-US" altLang="zh-CN" sz="2400" b="1">
                <a:latin typeface="Dotum" pitchFamily="34" charset="-127"/>
                <a:ea typeface="Dotum" pitchFamily="34" charset="-127"/>
              </a:rPr>
              <a:t>}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7524750" y="4652963"/>
            <a:ext cx="1295400" cy="18907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 b="1">
                <a:solidFill>
                  <a:schemeClr val="hlink"/>
                </a:solidFill>
                <a:ea typeface="楷体_GB2312" pitchFamily="49" charset="-122"/>
              </a:rPr>
              <a:t>运行结果：</a:t>
            </a:r>
          </a:p>
          <a:p>
            <a:r>
              <a:rPr lang="en-US" altLang="zh-CN">
                <a:solidFill>
                  <a:schemeClr val="hlink"/>
                </a:solidFill>
              </a:rPr>
              <a:t>100.0</a:t>
            </a:r>
          </a:p>
          <a:p>
            <a:r>
              <a:rPr lang="en-US" altLang="zh-CN">
                <a:solidFill>
                  <a:schemeClr val="hlink"/>
                </a:solidFill>
              </a:rPr>
              <a:t>1.0</a:t>
            </a:r>
          </a:p>
          <a:p>
            <a:r>
              <a:rPr lang="en-US" altLang="zh-CN">
                <a:solidFill>
                  <a:schemeClr val="hlink"/>
                </a:solidFill>
              </a:rPr>
              <a:t>101.0</a:t>
            </a:r>
          </a:p>
          <a:p>
            <a:r>
              <a:rPr lang="en-US" altLang="zh-CN">
                <a:solidFill>
                  <a:schemeClr val="hlink"/>
                </a:solidFill>
              </a:rPr>
              <a:t>0.0</a:t>
            </a:r>
          </a:p>
          <a:p>
            <a:r>
              <a:rPr lang="en-US" altLang="zh-CN">
                <a:solidFill>
                  <a:schemeClr val="hlink"/>
                </a:solidFill>
              </a:rPr>
              <a:t>101.0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8540750" cy="865188"/>
          </a:xfrm>
        </p:spPr>
        <p:txBody>
          <a:bodyPr/>
          <a:lstStyle/>
          <a:p>
            <a:r>
              <a:rPr lang="zh-CN" altLang="en-US"/>
              <a:t>自定义类</a:t>
            </a:r>
            <a:r>
              <a:rPr lang="en-US" altLang="zh-CN"/>
              <a:t>——</a:t>
            </a:r>
            <a:r>
              <a:rPr lang="zh-CN" altLang="en-US"/>
              <a:t>用户编写程序</a:t>
            </a:r>
          </a:p>
        </p:txBody>
      </p:sp>
      <p:sp>
        <p:nvSpPr>
          <p:cNvPr id="1013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84313"/>
            <a:ext cx="8540750" cy="3886200"/>
          </a:xfrm>
        </p:spPr>
        <p:txBody>
          <a:bodyPr/>
          <a:lstStyle/>
          <a:p>
            <a:r>
              <a:rPr lang="zh-CN" altLang="en-US" dirty="0"/>
              <a:t>用户程序从类开始，最简单的用户程序只有一个类</a:t>
            </a:r>
          </a:p>
          <a:p>
            <a:r>
              <a:rPr lang="zh-CN" altLang="en-US" dirty="0"/>
              <a:t>一个用户程序也可以有多个类</a:t>
            </a:r>
          </a:p>
          <a:p>
            <a:r>
              <a:rPr lang="zh-CN" altLang="en-US" dirty="0" smtClean="0"/>
              <a:t>每</a:t>
            </a:r>
            <a:r>
              <a:rPr lang="zh-CN" altLang="en-US" dirty="0"/>
              <a:t>一个类可以有多个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/>
              <a:t>其中有且只有一个类中，有类的</a:t>
            </a:r>
            <a:r>
              <a:rPr lang="en-US" altLang="zh-CN" dirty="0"/>
              <a:t>main()</a:t>
            </a:r>
            <a:r>
              <a:rPr lang="zh-CN" altLang="en-US"/>
              <a:t>方法，该类称主</a:t>
            </a:r>
            <a:r>
              <a:rPr lang="zh-CN" altLang="en-US" smtClean="0"/>
              <a:t>类</a:t>
            </a:r>
            <a:endParaRPr lang="zh-CN" altLang="en-US" dirty="0"/>
          </a:p>
          <a:p>
            <a:r>
              <a:rPr lang="zh-CN" altLang="en-US" dirty="0" smtClean="0"/>
              <a:t>不同的类之间的方法可以互相调用，除了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4040188" cy="792163"/>
          </a:xfrm>
        </p:spPr>
        <p:txBody>
          <a:bodyPr/>
          <a:lstStyle/>
          <a:p>
            <a:r>
              <a:rPr lang="zh-CN" altLang="en-US"/>
              <a:t>类的声明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341438"/>
            <a:ext cx="8496300" cy="45259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200">
                <a:solidFill>
                  <a:schemeClr val="hlink"/>
                </a:solidFill>
                <a:latin typeface="楷体_GB2312" pitchFamily="49" charset="-122"/>
              </a:rPr>
              <a:t>[</a:t>
            </a:r>
            <a:r>
              <a:rPr lang="zh-CN" altLang="en-US" sz="2200">
                <a:solidFill>
                  <a:schemeClr val="hlink"/>
                </a:solidFill>
                <a:latin typeface="楷体_GB2312" pitchFamily="49" charset="-122"/>
              </a:rPr>
              <a:t>修饰符</a:t>
            </a:r>
            <a:r>
              <a:rPr lang="en-US" altLang="zh-CN" sz="2200">
                <a:solidFill>
                  <a:schemeClr val="hlink"/>
                </a:solidFill>
                <a:latin typeface="楷体_GB2312" pitchFamily="49" charset="-122"/>
              </a:rPr>
              <a:t>] class </a:t>
            </a:r>
            <a:r>
              <a:rPr lang="zh-CN" altLang="en-US" sz="2200">
                <a:solidFill>
                  <a:schemeClr val="hlink"/>
                </a:solidFill>
                <a:latin typeface="楷体_GB2312" pitchFamily="49" charset="-122"/>
              </a:rPr>
              <a:t>类名 </a:t>
            </a:r>
            <a:r>
              <a:rPr lang="en-US" altLang="zh-CN" sz="2200">
                <a:solidFill>
                  <a:schemeClr val="hlink"/>
                </a:solidFill>
                <a:latin typeface="楷体_GB2312" pitchFamily="49" charset="-122"/>
              </a:rPr>
              <a:t>[extends </a:t>
            </a:r>
            <a:r>
              <a:rPr lang="zh-CN" altLang="en-US" sz="2200">
                <a:solidFill>
                  <a:schemeClr val="hlink"/>
                </a:solidFill>
                <a:latin typeface="楷体_GB2312" pitchFamily="49" charset="-122"/>
              </a:rPr>
              <a:t>父类名</a:t>
            </a:r>
            <a:r>
              <a:rPr lang="en-US" altLang="zh-CN" sz="2200">
                <a:solidFill>
                  <a:schemeClr val="hlink"/>
                </a:solidFill>
                <a:latin typeface="楷体_GB2312" pitchFamily="49" charset="-122"/>
              </a:rPr>
              <a:t>][implements </a:t>
            </a:r>
            <a:r>
              <a:rPr lang="zh-CN" altLang="en-US" sz="2200">
                <a:solidFill>
                  <a:schemeClr val="hlink"/>
                </a:solidFill>
                <a:latin typeface="楷体_GB2312" pitchFamily="49" charset="-122"/>
              </a:rPr>
              <a:t>接口名列表</a:t>
            </a:r>
            <a:r>
              <a:rPr lang="en-US" altLang="zh-CN" sz="2200">
                <a:solidFill>
                  <a:schemeClr val="hlink"/>
                </a:solidFill>
                <a:latin typeface="楷体_GB2312" pitchFamily="49" charset="-122"/>
              </a:rPr>
              <a:t>]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2200">
                <a:solidFill>
                  <a:schemeClr val="hlink"/>
                </a:solidFill>
                <a:latin typeface="楷体_GB2312" pitchFamily="49" charset="-122"/>
              </a:rPr>
              <a:t>  {</a:t>
            </a:r>
          </a:p>
          <a:p>
            <a:pPr>
              <a:buFont typeface="Wingdings" pitchFamily="2" charset="2"/>
              <a:buNone/>
            </a:pPr>
            <a:r>
              <a:rPr lang="en-US" altLang="zh-CN" sz="2200">
                <a:solidFill>
                  <a:schemeClr val="hlink"/>
                </a:solidFill>
                <a:latin typeface="楷体_GB2312" pitchFamily="49" charset="-122"/>
              </a:rPr>
              <a:t>	  </a:t>
            </a:r>
            <a:r>
              <a:rPr lang="zh-CN" altLang="en-US" sz="2200">
                <a:solidFill>
                  <a:schemeClr val="hlink"/>
                </a:solidFill>
                <a:latin typeface="楷体_GB2312" pitchFamily="49" charset="-122"/>
              </a:rPr>
              <a:t>类的成员变量声明</a:t>
            </a:r>
            <a:r>
              <a:rPr lang="en-US" altLang="zh-CN" sz="2200">
                <a:solidFill>
                  <a:schemeClr val="hlink"/>
                </a:solidFill>
                <a:latin typeface="楷体_GB2312" pitchFamily="49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200">
                <a:solidFill>
                  <a:schemeClr val="hlink"/>
                </a:solidFill>
                <a:latin typeface="楷体_GB2312" pitchFamily="49" charset="-122"/>
              </a:rPr>
              <a:t>     </a:t>
            </a:r>
            <a:r>
              <a:rPr lang="zh-CN" altLang="en-US" sz="2200">
                <a:solidFill>
                  <a:schemeClr val="hlink"/>
                </a:solidFill>
                <a:latin typeface="楷体_GB2312" pitchFamily="49" charset="-122"/>
              </a:rPr>
              <a:t>类的方法声明</a:t>
            </a:r>
            <a:r>
              <a:rPr lang="en-US" altLang="zh-CN" sz="2200">
                <a:solidFill>
                  <a:schemeClr val="hlink"/>
                </a:solidFill>
                <a:latin typeface="楷体_GB2312" pitchFamily="49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200">
                <a:solidFill>
                  <a:schemeClr val="hlink"/>
                </a:solidFill>
                <a:latin typeface="楷体_GB2312" pitchFamily="49" charset="-122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latin typeface="楷体_GB2312" pitchFamily="49" charset="-122"/>
              </a:rPr>
              <a:t>这里，</a:t>
            </a:r>
            <a:r>
              <a:rPr lang="en-US" altLang="zh-CN">
                <a:latin typeface="楷体_GB2312" pitchFamily="49" charset="-122"/>
              </a:rPr>
              <a:t>[]</a:t>
            </a:r>
            <a:r>
              <a:rPr lang="zh-CN" altLang="en-US">
                <a:latin typeface="楷体_GB2312" pitchFamily="49" charset="-122"/>
              </a:rPr>
              <a:t>中的可以省略，因此，一般的类声明格式为：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[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修饰符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]  class 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类名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765175"/>
            <a:ext cx="4752975" cy="5805488"/>
          </a:xfrm>
          <a:solidFill>
            <a:srgbClr val="FFFFFF"/>
          </a:solidFill>
          <a:ln/>
        </p:spPr>
        <p:txBody>
          <a:bodyPr tIns="0"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class Point {                                    </a:t>
            </a:r>
          </a:p>
          <a:p>
            <a:pPr algn="just"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    private</a:t>
            </a:r>
            <a:r>
              <a:rPr lang="en-US" altLang="zh-CN" sz="1800"/>
              <a:t> </a:t>
            </a:r>
            <a:r>
              <a:rPr lang="en-US" altLang="zh-CN" sz="2000">
                <a:solidFill>
                  <a:srgbClr val="0000FF"/>
                </a:solidFill>
              </a:rPr>
              <a:t>int x,y;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  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   </a:t>
            </a:r>
            <a:r>
              <a:rPr lang="en-US" altLang="zh-CN" sz="2000">
                <a:solidFill>
                  <a:schemeClr val="hlink"/>
                </a:solidFill>
              </a:rPr>
              <a:t>public void setPoint(int a,int b)  {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chemeClr val="hlink"/>
                </a:solidFill>
              </a:rPr>
              <a:t>     x=a;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chemeClr val="hlink"/>
                </a:solidFill>
              </a:rPr>
              <a:t>     y=b;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chemeClr val="hlink"/>
                </a:solidFill>
              </a:rPr>
              <a:t>   }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   public int getX() {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          return x;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    }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   </a:t>
            </a:r>
            <a:r>
              <a:rPr lang="en-US" altLang="zh-CN" sz="2000">
                <a:solidFill>
                  <a:schemeClr val="hlink"/>
                </a:solidFill>
              </a:rPr>
              <a:t>public int getY()  {  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chemeClr val="hlink"/>
                </a:solidFill>
              </a:rPr>
              <a:t>          return y; 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chemeClr val="hlink"/>
                </a:solidFill>
              </a:rPr>
              <a:t>    }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   public String toString() { 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         return "["+x+","+y+"]";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   }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348038" y="692150"/>
            <a:ext cx="1851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类名：</a:t>
            </a:r>
            <a:r>
              <a:rPr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Point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843213" y="1125538"/>
            <a:ext cx="3313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//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类变量成员：</a:t>
            </a:r>
            <a:r>
              <a:rPr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y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859338" y="1773238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类的方法（</a:t>
            </a:r>
            <a:r>
              <a:rPr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setPoint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716463" y="3068638"/>
            <a:ext cx="3887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类的方法（</a:t>
            </a:r>
            <a:r>
              <a:rPr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getX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取</a:t>
            </a:r>
            <a:r>
              <a:rPr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坐标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716463" y="4076700"/>
            <a:ext cx="3960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类的方法（</a:t>
            </a:r>
            <a:r>
              <a:rPr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getY 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取</a:t>
            </a:r>
            <a:r>
              <a:rPr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坐标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787900" y="5084763"/>
            <a:ext cx="39608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类的方法（</a:t>
            </a:r>
            <a:r>
              <a:rPr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toString 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获取变量的字符串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39750" y="0"/>
            <a:ext cx="56165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6-1】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定义一个表示二维平面上点的类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  <p:bldP spid="16391" grpId="0"/>
      <p:bldP spid="16392" grpId="0"/>
      <p:bldP spid="16393" grpId="0"/>
      <p:bldP spid="163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125538"/>
            <a:ext cx="8713788" cy="532765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latin typeface="楷体_GB2312" pitchFamily="49" charset="-122"/>
              </a:rPr>
              <a:t>建立了类，就可以使用类创建其对象</a:t>
            </a:r>
          </a:p>
          <a:p>
            <a:pPr lvl="1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[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修饰符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]  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类名   对象名；    </a:t>
            </a:r>
            <a:r>
              <a:rPr lang="en-US" altLang="zh-CN" sz="2000">
                <a:solidFill>
                  <a:srgbClr val="00800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楷体_GB2312" pitchFamily="49" charset="-122"/>
              </a:rPr>
              <a:t>先申明再初始化</a:t>
            </a:r>
          </a:p>
          <a:p>
            <a:pPr lvl="1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8000"/>
                </a:solidFill>
                <a:latin typeface="楷体_GB2312" pitchFamily="49" charset="-122"/>
              </a:rPr>
              <a:t> 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对象名  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= new 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类名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(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实参列表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)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；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</a:rPr>
              <a:t>或  </a:t>
            </a:r>
            <a:r>
              <a:rPr lang="en-US" altLang="zh-CN" sz="2000">
                <a:solidFill>
                  <a:srgbClr val="00800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楷体_GB2312" pitchFamily="49" charset="-122"/>
              </a:rPr>
              <a:t>申明的同时初始化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[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修饰符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] 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类名  对象名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= new  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类名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(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实参列表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)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；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例：</a:t>
            </a:r>
            <a:r>
              <a:rPr lang="en-US" altLang="zh-CN">
                <a:latin typeface="楷体_GB2312" pitchFamily="49" charset="-122"/>
              </a:rPr>
              <a:t>Point    p1;</a:t>
            </a:r>
            <a:r>
              <a:rPr lang="en-US" altLang="zh-CN" sz="2000">
                <a:latin typeface="楷体_GB2312" pitchFamily="49" charset="-122"/>
              </a:rPr>
              <a:t>     </a:t>
            </a:r>
            <a:r>
              <a:rPr lang="en-US" altLang="zh-CN" sz="2000">
                <a:solidFill>
                  <a:srgbClr val="008000"/>
                </a:solidFill>
                <a:latin typeface="楷体_GB2312" pitchFamily="49" charset="-122"/>
              </a:rPr>
              <a:t>// </a:t>
            </a:r>
            <a:r>
              <a:rPr lang="zh-CN" altLang="en-US" sz="2000">
                <a:solidFill>
                  <a:srgbClr val="008000"/>
                </a:solidFill>
                <a:latin typeface="楷体_GB2312" pitchFamily="49" charset="-122"/>
              </a:rPr>
              <a:t>对象</a:t>
            </a:r>
            <a:r>
              <a:rPr lang="en-US" altLang="zh-CN" sz="2000">
                <a:solidFill>
                  <a:srgbClr val="008000"/>
                </a:solidFill>
                <a:latin typeface="楷体_GB2312" pitchFamily="49" charset="-122"/>
              </a:rPr>
              <a:t>p1</a:t>
            </a:r>
          </a:p>
          <a:p>
            <a:pPr>
              <a:lnSpc>
                <a:spcPct val="120000"/>
              </a:lnSpc>
              <a:buFont typeface="Monotype Sorts" pitchFamily="2" charset="2"/>
              <a:buBlip>
                <a:blip r:embed="rId2"/>
              </a:buBlip>
            </a:pPr>
            <a:r>
              <a:rPr lang="zh-CN" altLang="en-US" sz="2200">
                <a:solidFill>
                  <a:schemeClr val="hlink"/>
                </a:solidFill>
                <a:latin typeface="楷体_GB2312" pitchFamily="49" charset="-122"/>
              </a:rPr>
              <a:t>注意</a:t>
            </a:r>
            <a:r>
              <a:rPr lang="zh-CN" altLang="en-US" sz="2200" i="1">
                <a:solidFill>
                  <a:schemeClr val="hlink"/>
                </a:solidFill>
                <a:latin typeface="楷体_GB2312" pitchFamily="49" charset="-122"/>
              </a:rPr>
              <a:t>：</a:t>
            </a:r>
            <a:r>
              <a:rPr lang="zh-CN" altLang="en-US" sz="2000" i="1">
                <a:latin typeface="楷体_GB2312" pitchFamily="49" charset="-122"/>
              </a:rPr>
              <a:t>类属于引用数据类型，因此，在声明对象时，系统并没有为对象分配空间，用户需要应用 </a:t>
            </a:r>
            <a:r>
              <a:rPr lang="en-US" altLang="zh-CN" sz="2000" i="1">
                <a:latin typeface="楷体_GB2312" pitchFamily="49" charset="-122"/>
              </a:rPr>
              <a:t>new </a:t>
            </a:r>
            <a:r>
              <a:rPr lang="zh-CN" altLang="en-US" sz="2000" i="1">
                <a:latin typeface="楷体_GB2312" pitchFamily="49" charset="-122"/>
              </a:rPr>
              <a:t>完成分配空间的任务</a:t>
            </a:r>
          </a:p>
          <a:p>
            <a:pPr>
              <a:lnSpc>
                <a:spcPct val="120000"/>
              </a:lnSpc>
              <a:buFont typeface="Monotype Sorts" pitchFamily="2" charset="2"/>
              <a:buBlip>
                <a:blip r:embed="rId2"/>
              </a:buBlip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en-US" altLang="zh-CN">
                <a:latin typeface="楷体_GB2312" pitchFamily="49" charset="-122"/>
              </a:rPr>
              <a:t>p1= new  Point( );</a:t>
            </a:r>
            <a:r>
              <a:rPr lang="en-US" altLang="zh-CN" sz="2000">
                <a:latin typeface="楷体_GB2312" pitchFamily="49" charset="-122"/>
              </a:rPr>
              <a:t>   </a:t>
            </a:r>
            <a:r>
              <a:rPr lang="en-US" altLang="zh-CN" sz="2000">
                <a:solidFill>
                  <a:srgbClr val="008000"/>
                </a:solidFill>
                <a:latin typeface="楷体_GB2312" pitchFamily="49" charset="-122"/>
              </a:rPr>
              <a:t>// </a:t>
            </a:r>
            <a:r>
              <a:rPr lang="zh-CN" altLang="en-US" sz="2000">
                <a:solidFill>
                  <a:srgbClr val="008000"/>
                </a:solidFill>
                <a:latin typeface="楷体_GB2312" pitchFamily="49" charset="-122"/>
              </a:rPr>
              <a:t>给</a:t>
            </a:r>
            <a:r>
              <a:rPr lang="en-US" altLang="zh-CN" sz="2000">
                <a:solidFill>
                  <a:srgbClr val="008000"/>
                </a:solidFill>
                <a:latin typeface="楷体_GB2312" pitchFamily="49" charset="-122"/>
              </a:rPr>
              <a:t>P1 </a:t>
            </a:r>
            <a:r>
              <a:rPr lang="zh-CN" altLang="en-US" sz="2000">
                <a:solidFill>
                  <a:srgbClr val="008000"/>
                </a:solidFill>
                <a:latin typeface="楷体_GB2312" pitchFamily="49" charset="-122"/>
              </a:rPr>
              <a:t>对象分配存储空间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或：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Point p1=new Point();</a:t>
            </a:r>
          </a:p>
        </p:txBody>
      </p:sp>
      <p:sp>
        <p:nvSpPr>
          <p:cNvPr id="17414" name="Rectangle 6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4608513" cy="792162"/>
          </a:xfrm>
          <a:noFill/>
          <a:ln/>
        </p:spPr>
        <p:txBody>
          <a:bodyPr anchor="b"/>
          <a:lstStyle/>
          <a:p>
            <a:pPr marL="536575" indent="-536575">
              <a:buSzPct val="85000"/>
              <a:buFont typeface="Wingdings" pitchFamily="2" charset="2"/>
              <a:buNone/>
            </a:pPr>
            <a:r>
              <a:rPr lang="zh-CN" altLang="en-US"/>
              <a:t>对象的创建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692150"/>
            <a:ext cx="3382962" cy="566738"/>
          </a:xfrm>
        </p:spPr>
        <p:txBody>
          <a:bodyPr/>
          <a:lstStyle/>
          <a:p>
            <a:pPr marL="536575" indent="-536575">
              <a:buSzPct val="85000"/>
              <a:buFont typeface="Wingdings" pitchFamily="2" charset="2"/>
              <a:buNone/>
            </a:pPr>
            <a:r>
              <a:rPr lang="zh-CN" altLang="en-US"/>
              <a:t>对象的引用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427538" y="0"/>
            <a:ext cx="4248150" cy="3573463"/>
          </a:xfrm>
          <a:solidFill>
            <a:srgbClr val="CCFFFF"/>
          </a:solidFill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/>
              <a:t>引用成员变量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1600"/>
              <a:t>	</a:t>
            </a:r>
            <a:r>
              <a:rPr lang="zh-CN" altLang="en-US" sz="2000">
                <a:solidFill>
                  <a:schemeClr val="hlink"/>
                </a:solidFill>
              </a:rPr>
              <a:t>对象名</a:t>
            </a:r>
            <a:r>
              <a:rPr lang="en-US" altLang="zh-CN" sz="2000">
                <a:solidFill>
                  <a:schemeClr val="hlink"/>
                </a:solidFill>
              </a:rPr>
              <a:t>.</a:t>
            </a:r>
            <a:r>
              <a:rPr lang="zh-CN" altLang="en-US" sz="2000">
                <a:solidFill>
                  <a:schemeClr val="hlink"/>
                </a:solidFill>
              </a:rPr>
              <a:t>成员变量名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1600"/>
              <a:t>      例如： </a:t>
            </a:r>
            <a:r>
              <a:rPr lang="en-US" altLang="zh-CN" sz="1600"/>
              <a:t>p1.x=3; 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1600"/>
              <a:t>                  p1.y=5;      </a:t>
            </a:r>
          </a:p>
          <a:p>
            <a:pPr>
              <a:lnSpc>
                <a:spcPct val="130000"/>
              </a:lnSpc>
            </a:pPr>
            <a:r>
              <a:rPr lang="zh-CN" altLang="en-US" sz="2000"/>
              <a:t>引用方法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1600"/>
              <a:t>	</a:t>
            </a:r>
            <a:r>
              <a:rPr lang="zh-CN" altLang="en-US" sz="2000">
                <a:solidFill>
                  <a:schemeClr val="hlink"/>
                </a:solidFill>
              </a:rPr>
              <a:t>对象名</a:t>
            </a:r>
            <a:r>
              <a:rPr lang="en-US" altLang="zh-CN" sz="2000">
                <a:solidFill>
                  <a:schemeClr val="hlink"/>
                </a:solidFill>
              </a:rPr>
              <a:t>.</a:t>
            </a:r>
            <a:r>
              <a:rPr lang="zh-CN" altLang="en-US" sz="2000">
                <a:solidFill>
                  <a:schemeClr val="hlink"/>
                </a:solidFill>
              </a:rPr>
              <a:t>方法名</a:t>
            </a:r>
            <a:r>
              <a:rPr lang="en-US" altLang="zh-CN" sz="2000">
                <a:solidFill>
                  <a:schemeClr val="hlink"/>
                </a:solidFill>
              </a:rPr>
              <a:t>(</a:t>
            </a:r>
            <a:r>
              <a:rPr lang="zh-CN" altLang="en-US" sz="2000">
                <a:solidFill>
                  <a:schemeClr val="hlink"/>
                </a:solidFill>
              </a:rPr>
              <a:t>参数列表</a:t>
            </a:r>
            <a:r>
              <a:rPr lang="en-US" altLang="zh-CN" sz="2000">
                <a:solidFill>
                  <a:schemeClr val="hlink"/>
                </a:solidFill>
              </a:rPr>
              <a:t>)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1600"/>
              <a:t>      </a:t>
            </a:r>
            <a:r>
              <a:rPr lang="zh-CN" altLang="en-US" sz="1600"/>
              <a:t>例如： </a:t>
            </a:r>
            <a:r>
              <a:rPr lang="en-US" altLang="zh-CN" sz="1600"/>
              <a:t>int  n=p1.getX();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1600"/>
              <a:t>                  int  m=p1.getY()</a:t>
            </a:r>
            <a:r>
              <a:rPr lang="zh-CN" altLang="en-US" sz="1600"/>
              <a:t>；    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50825" y="1700213"/>
            <a:ext cx="4033838" cy="51577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class Point {                                 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b="1">
                <a:ea typeface="楷体_GB2312" pitchFamily="49" charset="-122"/>
              </a:rPr>
              <a:t>private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int x,y;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b="1">
                <a:solidFill>
                  <a:schemeClr val="hlink"/>
                </a:solidFill>
                <a:ea typeface="楷体_GB2312" pitchFamily="49" charset="-122"/>
              </a:rPr>
              <a:t>public void setPoint(int a,int b)  {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>
                <a:solidFill>
                  <a:schemeClr val="hlink"/>
                </a:solidFill>
                <a:ea typeface="楷体_GB2312" pitchFamily="49" charset="-122"/>
              </a:rPr>
              <a:t>     x=a;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>
                <a:solidFill>
                  <a:schemeClr val="hlink"/>
                </a:solidFill>
                <a:ea typeface="楷体_GB2312" pitchFamily="49" charset="-122"/>
              </a:rPr>
              <a:t>     y=b;   }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   public int getX() {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          return x;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    }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b="1">
                <a:solidFill>
                  <a:schemeClr val="hlink"/>
                </a:solidFill>
                <a:ea typeface="楷体_GB2312" pitchFamily="49" charset="-122"/>
              </a:rPr>
              <a:t>public int getY()  {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>
                <a:solidFill>
                  <a:schemeClr val="hlink"/>
                </a:solidFill>
                <a:ea typeface="楷体_GB2312" pitchFamily="49" charset="-122"/>
              </a:rPr>
              <a:t>          return y;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>
                <a:solidFill>
                  <a:schemeClr val="hlink"/>
                </a:solidFill>
                <a:ea typeface="楷体_GB2312" pitchFamily="49" charset="-122"/>
              </a:rPr>
              <a:t>    }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   public String toString() {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         return "["+x+","+y+"]";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   }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140200" y="3933825"/>
            <a:ext cx="4621213" cy="19399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b="1"/>
              <a:t>Point p1= new Point();</a:t>
            </a:r>
          </a:p>
          <a:p>
            <a:pPr>
              <a:spcBef>
                <a:spcPct val="25000"/>
              </a:spcBef>
            </a:pPr>
            <a:r>
              <a:rPr lang="en-US" altLang="zh-CN" b="1"/>
              <a:t>p1.setPoint(3, 5);</a:t>
            </a:r>
          </a:p>
          <a:p>
            <a:pPr>
              <a:spcBef>
                <a:spcPct val="25000"/>
              </a:spcBef>
            </a:pPr>
            <a:r>
              <a:rPr lang="en-US" altLang="zh-CN" b="1"/>
              <a:t>System.</a:t>
            </a:r>
            <a:r>
              <a:rPr lang="en-US" altLang="zh-CN" b="1" i="1"/>
              <a:t>out</a:t>
            </a:r>
            <a:r>
              <a:rPr lang="en-US" altLang="zh-CN" b="1"/>
              <a:t>.print(p1.getX());</a:t>
            </a:r>
          </a:p>
          <a:p>
            <a:pPr>
              <a:spcBef>
                <a:spcPct val="25000"/>
              </a:spcBef>
            </a:pPr>
            <a:r>
              <a:rPr lang="en-US" altLang="zh-CN" b="1"/>
              <a:t>System.</a:t>
            </a:r>
            <a:r>
              <a:rPr lang="en-US" altLang="zh-CN" b="1" i="1"/>
              <a:t>out</a:t>
            </a:r>
            <a:r>
              <a:rPr lang="en-US" altLang="zh-CN" b="1"/>
              <a:t>.print(" "+ p1.getY());</a:t>
            </a:r>
          </a:p>
          <a:p>
            <a:pPr>
              <a:spcBef>
                <a:spcPct val="25000"/>
              </a:spcBef>
            </a:pPr>
            <a:r>
              <a:rPr lang="en-US" altLang="zh-CN" b="1"/>
              <a:t>System.</a:t>
            </a:r>
            <a:r>
              <a:rPr lang="en-US" altLang="zh-CN" b="1" i="1"/>
              <a:t>out</a:t>
            </a:r>
            <a:r>
              <a:rPr lang="en-US" altLang="zh-CN" b="1"/>
              <a:t>.print(" "+ p1.toString());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  <p:bldP spid="19461" grpId="0" animBg="1"/>
    </p:bldLst>
  </p:timing>
</p:sld>
</file>

<file path=ppt/theme/theme1.xml><?xml version="1.0" encoding="utf-8"?>
<a:theme xmlns:a="http://schemas.openxmlformats.org/drawingml/2006/main" name="Ricepaper">
  <a:themeElements>
    <a:clrScheme name="Ricepaper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Ricepaper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icepaper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paper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隶书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11082</TotalTime>
  <Words>3353</Words>
  <Application>Microsoft Office PowerPoint</Application>
  <PresentationFormat>全屏显示(4:3)</PresentationFormat>
  <Paragraphs>539</Paragraphs>
  <Slides>42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5" baseType="lpstr">
      <vt:lpstr>Ricepaper</vt:lpstr>
      <vt:lpstr>古瓶荷花</vt:lpstr>
      <vt:lpstr>Picture2</vt:lpstr>
      <vt:lpstr>第六章 类和对象</vt:lpstr>
      <vt:lpstr>6.1 类和对象概述</vt:lpstr>
      <vt:lpstr> 对象与类</vt:lpstr>
      <vt:lpstr>Java的类</vt:lpstr>
      <vt:lpstr>自定义类——用户编写程序</vt:lpstr>
      <vt:lpstr>类的声明</vt:lpstr>
      <vt:lpstr>PowerPoint 演示文稿</vt:lpstr>
      <vt:lpstr>对象的创建</vt:lpstr>
      <vt:lpstr>对象的引用</vt:lpstr>
      <vt:lpstr> Java实例——对象使用</vt:lpstr>
      <vt:lpstr>创建对象和使用对象调用</vt:lpstr>
      <vt:lpstr>构造方法和对象的初始化</vt:lpstr>
      <vt:lpstr>构造方法的特点</vt:lpstr>
      <vt:lpstr>Java实例6-3—用构造方法初始化成员变量</vt:lpstr>
      <vt:lpstr>PowerPoint 演示文稿</vt:lpstr>
      <vt:lpstr>Java实例6-4— 定义构造方法</vt:lpstr>
      <vt:lpstr>PowerPoint 演示文稿</vt:lpstr>
      <vt:lpstr>缺省构造方法的使用</vt:lpstr>
      <vt:lpstr>PowerPoint 演示文稿</vt:lpstr>
      <vt:lpstr>使用无参数的构造方法</vt:lpstr>
      <vt:lpstr>PowerPoint 演示文稿</vt:lpstr>
      <vt:lpstr>编程与运行</vt:lpstr>
      <vt:lpstr>使用多个构造方法</vt:lpstr>
      <vt:lpstr>PowerPoint 演示文稿</vt:lpstr>
      <vt:lpstr>PowerPoint 演示文稿</vt:lpstr>
      <vt:lpstr>对象的销毁</vt:lpstr>
      <vt:lpstr>Demo</vt:lpstr>
      <vt:lpstr>6.2 类的封装</vt:lpstr>
      <vt:lpstr>6.2.1 访问权限</vt:lpstr>
      <vt:lpstr>6.2.1 访问权限（Cont）</vt:lpstr>
      <vt:lpstr>访问控制权限小结  表6-1</vt:lpstr>
      <vt:lpstr>类访问权限</vt:lpstr>
      <vt:lpstr>6.2.2  类成员</vt:lpstr>
      <vt:lpstr>实例成员变量和类成员变量</vt:lpstr>
      <vt:lpstr>DEMO</vt:lpstr>
      <vt:lpstr>DEMO（续）</vt:lpstr>
      <vt:lpstr>实例成员方法和类成员方法</vt:lpstr>
      <vt:lpstr>实例成员方法和类成员方法（cont）</vt:lpstr>
      <vt:lpstr>实例成员方法和类成员方法（cont）</vt:lpstr>
      <vt:lpstr>DEMO</vt:lpstr>
      <vt:lpstr>DEMO（续）</vt:lpstr>
      <vt:lpstr>【例6-2补】程序阅读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</dc:title>
  <dc:creator>USER</dc:creator>
  <cp:lastModifiedBy>xy pan</cp:lastModifiedBy>
  <cp:revision>172</cp:revision>
  <dcterms:created xsi:type="dcterms:W3CDTF">2008-02-23T06:01:30Z</dcterms:created>
  <dcterms:modified xsi:type="dcterms:W3CDTF">2021-05-31T03:28:19Z</dcterms:modified>
</cp:coreProperties>
</file>