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40"/>
  </p:notesMasterIdLst>
  <p:sldIdLst>
    <p:sldId id="293" r:id="rId3"/>
    <p:sldId id="327" r:id="rId4"/>
    <p:sldId id="328" r:id="rId5"/>
    <p:sldId id="329" r:id="rId6"/>
    <p:sldId id="333" r:id="rId7"/>
    <p:sldId id="330" r:id="rId8"/>
    <p:sldId id="275" r:id="rId9"/>
    <p:sldId id="303" r:id="rId10"/>
    <p:sldId id="277" r:id="rId11"/>
    <p:sldId id="278" r:id="rId12"/>
    <p:sldId id="304" r:id="rId13"/>
    <p:sldId id="331" r:id="rId14"/>
    <p:sldId id="311" r:id="rId15"/>
    <p:sldId id="312" r:id="rId16"/>
    <p:sldId id="313" r:id="rId17"/>
    <p:sldId id="318" r:id="rId18"/>
    <p:sldId id="314" r:id="rId19"/>
    <p:sldId id="315" r:id="rId20"/>
    <p:sldId id="316" r:id="rId21"/>
    <p:sldId id="285" r:id="rId22"/>
    <p:sldId id="336" r:id="rId23"/>
    <p:sldId id="294" r:id="rId24"/>
    <p:sldId id="295" r:id="rId25"/>
    <p:sldId id="296" r:id="rId26"/>
    <p:sldId id="332" r:id="rId27"/>
    <p:sldId id="337" r:id="rId28"/>
    <p:sldId id="297" r:id="rId29"/>
    <p:sldId id="300" r:id="rId30"/>
    <p:sldId id="301" r:id="rId31"/>
    <p:sldId id="338" r:id="rId32"/>
    <p:sldId id="340" r:id="rId33"/>
    <p:sldId id="299" r:id="rId34"/>
    <p:sldId id="334" r:id="rId35"/>
    <p:sldId id="306" r:id="rId36"/>
    <p:sldId id="307" r:id="rId37"/>
    <p:sldId id="308" r:id="rId38"/>
    <p:sldId id="335"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800000"/>
    <a:srgbClr val="FFFF99"/>
    <a:srgbClr val="FFFF66"/>
    <a:srgbClr val="FFCC99"/>
    <a:srgbClr val="008000"/>
    <a:srgbClr val="663300"/>
    <a:srgbClr val="996633"/>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11" autoAdjust="0"/>
  </p:normalViewPr>
  <p:slideViewPr>
    <p:cSldViewPr>
      <p:cViewPr varScale="1">
        <p:scale>
          <a:sx n="73" d="100"/>
          <a:sy n="73" d="100"/>
        </p:scale>
        <p:origin x="-1572"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15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34" Type="http://schemas.openxmlformats.org/officeDocument/2006/relationships/slide" Target="slides/slide35.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4.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3.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7.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2.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6.xml"/><Relationship Id="rId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049A821-3F09-4F26-A76B-32C60704B4EF}" type="slidenum">
              <a:rPr lang="en-US" altLang="zh-CN"/>
              <a:pPr/>
              <a:t>‹#›</a:t>
            </a:fld>
            <a:endParaRPr lang="en-US" altLang="zh-CN"/>
          </a:p>
        </p:txBody>
      </p:sp>
    </p:spTree>
    <p:extLst>
      <p:ext uri="{BB962C8B-B14F-4D97-AF65-F5344CB8AC3E}">
        <p14:creationId xmlns:p14="http://schemas.microsoft.com/office/powerpoint/2010/main" val="38963942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25DC31-7F7A-47E5-BCA7-C8AAC6DE401C}" type="slidenum">
              <a:rPr lang="en-US" altLang="zh-CN"/>
              <a:pPr/>
              <a:t>13</a:t>
            </a:fld>
            <a:endParaRPr lang="en-US" altLang="zh-CN"/>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Rectangle 2" descr="Large confetti"/>
          <p:cNvSpPr>
            <a:spLocks noChangeArrowheads="1"/>
          </p:cNvSpPr>
          <p:nvPr/>
        </p:nvSpPr>
        <p:spPr bwMode="ltGray">
          <a:xfrm>
            <a:off x="484188" y="1549400"/>
            <a:ext cx="8158162" cy="1689100"/>
          </a:xfrm>
          <a:prstGeom prst="rect">
            <a:avLst/>
          </a:prstGeom>
          <a:pattFill prst="lgConfetti">
            <a:fgClr>
              <a:schemeClr val="accent2">
                <a:alpha val="50000"/>
              </a:schemeClr>
            </a:fgClr>
            <a:bgClr>
              <a:schemeClr val="folHlink"/>
            </a:bgClr>
          </a:pattFill>
          <a:ln w="9525">
            <a:noFill/>
            <a:miter lim="800000"/>
            <a:headEnd/>
            <a:tailEnd/>
          </a:ln>
          <a:effectLst/>
        </p:spPr>
        <p:txBody>
          <a:bodyPr wrap="none" anchor="ctr"/>
          <a:lstStyle/>
          <a:p>
            <a:pPr algn="ctr"/>
            <a:endParaRPr kumimoji="1" lang="zh-CN" altLang="zh-CN" sz="2400">
              <a:latin typeface="Times New Roman" pitchFamily="18" charset="0"/>
            </a:endParaRPr>
          </a:p>
        </p:txBody>
      </p:sp>
      <p:sp>
        <p:nvSpPr>
          <p:cNvPr id="4099" name="AutoShape 3"/>
          <p:cNvSpPr>
            <a:spLocks noChangeArrowheads="1"/>
          </p:cNvSpPr>
          <p:nvPr/>
        </p:nvSpPr>
        <p:spPr bwMode="ltGray">
          <a:xfrm>
            <a:off x="228600" y="3206750"/>
            <a:ext cx="8686800" cy="77788"/>
          </a:xfrm>
          <a:prstGeom prst="roundRect">
            <a:avLst>
              <a:gd name="adj" fmla="val 50000"/>
            </a:avLst>
          </a:prstGeom>
          <a:solidFill>
            <a:schemeClr val="bg2"/>
          </a:solidFill>
          <a:ln w="9525">
            <a:noFill/>
            <a:round/>
            <a:headEnd/>
            <a:tailEnd/>
          </a:ln>
          <a:effectLst/>
        </p:spPr>
        <p:txBody>
          <a:bodyPr wrap="none" anchor="ctr"/>
          <a:lstStyle/>
          <a:p>
            <a:pPr algn="ctr"/>
            <a:endParaRPr kumimoji="1" lang="zh-CN" altLang="zh-CN" sz="2400">
              <a:latin typeface="Times New Roman" pitchFamily="18" charset="0"/>
            </a:endParaRPr>
          </a:p>
        </p:txBody>
      </p:sp>
      <p:sp>
        <p:nvSpPr>
          <p:cNvPr id="4100" name="AutoShape 4"/>
          <p:cNvSpPr>
            <a:spLocks noChangeArrowheads="1"/>
          </p:cNvSpPr>
          <p:nvPr/>
        </p:nvSpPr>
        <p:spPr bwMode="ltGray">
          <a:xfrm>
            <a:off x="228600" y="1482725"/>
            <a:ext cx="8686800" cy="77788"/>
          </a:xfrm>
          <a:prstGeom prst="roundRect">
            <a:avLst>
              <a:gd name="adj" fmla="val 50000"/>
            </a:avLst>
          </a:prstGeom>
          <a:solidFill>
            <a:schemeClr val="bg2"/>
          </a:solidFill>
          <a:ln w="9525">
            <a:noFill/>
            <a:round/>
            <a:headEnd/>
            <a:tailEnd/>
          </a:ln>
          <a:effectLst/>
        </p:spPr>
        <p:txBody>
          <a:bodyPr wrap="none" anchor="ctr"/>
          <a:lstStyle/>
          <a:p>
            <a:pPr algn="ctr"/>
            <a:endParaRPr kumimoji="1" lang="zh-CN" altLang="zh-CN" sz="2400">
              <a:latin typeface="Times New Roman" pitchFamily="18" charset="0"/>
            </a:endParaRPr>
          </a:p>
        </p:txBody>
      </p:sp>
      <p:sp>
        <p:nvSpPr>
          <p:cNvPr id="4101" name="AutoShape 5"/>
          <p:cNvSpPr>
            <a:spLocks noChangeArrowheads="1"/>
          </p:cNvSpPr>
          <p:nvPr/>
        </p:nvSpPr>
        <p:spPr bwMode="ltGray">
          <a:xfrm>
            <a:off x="8623300" y="1246188"/>
            <a:ext cx="77788" cy="2235200"/>
          </a:xfrm>
          <a:prstGeom prst="roundRect">
            <a:avLst>
              <a:gd name="adj" fmla="val 50000"/>
            </a:avLst>
          </a:prstGeom>
          <a:solidFill>
            <a:schemeClr val="bg2"/>
          </a:solidFill>
          <a:ln w="9525">
            <a:noFill/>
            <a:round/>
            <a:headEnd/>
            <a:tailEnd/>
          </a:ln>
          <a:effectLst/>
        </p:spPr>
        <p:txBody>
          <a:bodyPr wrap="none" anchor="ctr"/>
          <a:lstStyle/>
          <a:p>
            <a:pPr algn="ctr"/>
            <a:endParaRPr kumimoji="1" lang="zh-CN" altLang="zh-CN" sz="2400">
              <a:latin typeface="Times New Roman" pitchFamily="18" charset="0"/>
            </a:endParaRPr>
          </a:p>
        </p:txBody>
      </p:sp>
      <p:sp>
        <p:nvSpPr>
          <p:cNvPr id="4102" name="AutoShape 6"/>
          <p:cNvSpPr>
            <a:spLocks noChangeArrowheads="1"/>
          </p:cNvSpPr>
          <p:nvPr/>
        </p:nvSpPr>
        <p:spPr bwMode="ltGray">
          <a:xfrm>
            <a:off x="434975" y="1252538"/>
            <a:ext cx="77788" cy="2235200"/>
          </a:xfrm>
          <a:prstGeom prst="roundRect">
            <a:avLst>
              <a:gd name="adj" fmla="val 50000"/>
            </a:avLst>
          </a:prstGeom>
          <a:solidFill>
            <a:schemeClr val="bg2"/>
          </a:solidFill>
          <a:ln w="9525">
            <a:noFill/>
            <a:round/>
            <a:headEnd/>
            <a:tailEnd/>
          </a:ln>
          <a:effectLst/>
        </p:spPr>
        <p:txBody>
          <a:bodyPr wrap="none" anchor="ctr"/>
          <a:lstStyle/>
          <a:p>
            <a:pPr algn="ctr"/>
            <a:endParaRPr kumimoji="1" lang="zh-CN" altLang="zh-CN" sz="2400">
              <a:latin typeface="Times New Roman" pitchFamily="18" charset="0"/>
            </a:endParaRPr>
          </a:p>
        </p:txBody>
      </p:sp>
      <p:sp>
        <p:nvSpPr>
          <p:cNvPr id="4103" name="AutoShape 7"/>
          <p:cNvSpPr>
            <a:spLocks noChangeArrowheads="1"/>
          </p:cNvSpPr>
          <p:nvPr/>
        </p:nvSpPr>
        <p:spPr bwMode="ltGray">
          <a:xfrm>
            <a:off x="2830513" y="5783263"/>
            <a:ext cx="3481387" cy="77787"/>
          </a:xfrm>
          <a:prstGeom prst="roundRect">
            <a:avLst>
              <a:gd name="adj" fmla="val 50000"/>
            </a:avLst>
          </a:prstGeom>
          <a:solidFill>
            <a:schemeClr val="bg2"/>
          </a:solidFill>
          <a:ln w="9525">
            <a:noFill/>
            <a:round/>
            <a:headEnd/>
            <a:tailEnd/>
          </a:ln>
          <a:effectLst/>
        </p:spPr>
        <p:txBody>
          <a:bodyPr wrap="none" anchor="ctr"/>
          <a:lstStyle/>
          <a:p>
            <a:pPr algn="ctr"/>
            <a:endParaRPr kumimoji="1" lang="zh-CN" altLang="zh-CN" sz="2400">
              <a:latin typeface="Times New Roman" pitchFamily="18" charset="0"/>
            </a:endParaRPr>
          </a:p>
        </p:txBody>
      </p:sp>
      <p:sp>
        <p:nvSpPr>
          <p:cNvPr id="4104" name="Rectangle 8" descr="Large confetti"/>
          <p:cNvSpPr>
            <a:spLocks noChangeArrowheads="1"/>
          </p:cNvSpPr>
          <p:nvPr/>
        </p:nvSpPr>
        <p:spPr bwMode="ltGray">
          <a:xfrm>
            <a:off x="4095750" y="5734050"/>
            <a:ext cx="949325" cy="176213"/>
          </a:xfrm>
          <a:prstGeom prst="rect">
            <a:avLst/>
          </a:prstGeom>
          <a:pattFill prst="lgConfetti">
            <a:fgClr>
              <a:schemeClr val="accent2"/>
            </a:fgClr>
            <a:bgClr>
              <a:schemeClr val="folHlink"/>
            </a:bgClr>
          </a:pattFill>
          <a:ln w="9525">
            <a:noFill/>
            <a:miter lim="800000"/>
            <a:headEnd/>
            <a:tailEnd/>
          </a:ln>
          <a:effectLst/>
        </p:spPr>
        <p:txBody>
          <a:bodyPr wrap="none" anchor="ctr"/>
          <a:lstStyle/>
          <a:p>
            <a:pPr algn="ctr"/>
            <a:endParaRPr kumimoji="1" lang="zh-CN" altLang="zh-CN" sz="2400">
              <a:latin typeface="Times New Roman" pitchFamily="18" charset="0"/>
            </a:endParaRPr>
          </a:p>
        </p:txBody>
      </p:sp>
      <p:sp>
        <p:nvSpPr>
          <p:cNvPr id="4105" name="Rectangle 9" descr="Large confetti"/>
          <p:cNvSpPr>
            <a:spLocks noGrp="1" noChangeArrowheads="1"/>
          </p:cNvSpPr>
          <p:nvPr>
            <p:ph type="ctrTitle"/>
          </p:nvPr>
        </p:nvSpPr>
        <p:spPr>
          <a:xfrm>
            <a:off x="685800" y="1752600"/>
            <a:ext cx="7772400" cy="1143000"/>
          </a:xfrm>
          <a:pattFill prst="lgConfetti">
            <a:fgClr>
              <a:schemeClr val="accent2"/>
            </a:fgClr>
            <a:bgClr>
              <a:schemeClr val="folHlink"/>
            </a:bgClr>
          </a:pattFill>
        </p:spPr>
        <p:txBody>
          <a:bodyPr anchor="ctr"/>
          <a:lstStyle>
            <a:lvl1pPr algn="ctr">
              <a:defRPr>
                <a:solidFill>
                  <a:schemeClr val="bg1"/>
                </a:solidFill>
              </a:defRPr>
            </a:lvl1pPr>
          </a:lstStyle>
          <a:p>
            <a:r>
              <a:rPr lang="zh-CN" altLang="en-US"/>
              <a:t>单击此处编辑母版标题样式</a:t>
            </a:r>
          </a:p>
        </p:txBody>
      </p:sp>
      <p:sp>
        <p:nvSpPr>
          <p:cNvPr id="4106" name="Rectangle 10"/>
          <p:cNvSpPr>
            <a:spLocks noGrp="1" noChangeArrowheads="1"/>
          </p:cNvSpPr>
          <p:nvPr>
            <p:ph type="subTitle" idx="1"/>
          </p:nvPr>
        </p:nvSpPr>
        <p:spPr>
          <a:xfrm>
            <a:off x="1371600" y="3746500"/>
            <a:ext cx="6400800" cy="1752600"/>
          </a:xfrm>
        </p:spPr>
        <p:txBody>
          <a:bodyPr/>
          <a:lstStyle>
            <a:lvl1pPr marL="0" indent="0" algn="ctr">
              <a:buFontTx/>
              <a:buNone/>
              <a:defRPr/>
            </a:lvl1pPr>
          </a:lstStyle>
          <a:p>
            <a:r>
              <a:rPr lang="zh-CN" altLang="en-US"/>
              <a:t>单击此处编辑母版副标题样式</a:t>
            </a:r>
          </a:p>
        </p:txBody>
      </p:sp>
      <p:sp>
        <p:nvSpPr>
          <p:cNvPr id="4107" name="Rectangle 11"/>
          <p:cNvSpPr>
            <a:spLocks noGrp="1" noChangeArrowheads="1"/>
          </p:cNvSpPr>
          <p:nvPr>
            <p:ph type="dt" sz="half" idx="2"/>
          </p:nvPr>
        </p:nvSpPr>
        <p:spPr/>
        <p:txBody>
          <a:bodyPr/>
          <a:lstStyle>
            <a:lvl1pPr>
              <a:defRPr/>
            </a:lvl1pPr>
          </a:lstStyle>
          <a:p>
            <a:endParaRPr lang="en-US" altLang="zh-CN"/>
          </a:p>
        </p:txBody>
      </p:sp>
      <p:sp>
        <p:nvSpPr>
          <p:cNvPr id="4108" name="Rectangle 12"/>
          <p:cNvSpPr>
            <a:spLocks noGrp="1" noChangeArrowheads="1"/>
          </p:cNvSpPr>
          <p:nvPr>
            <p:ph type="ftr" sz="quarter" idx="3"/>
          </p:nvPr>
        </p:nvSpPr>
        <p:spPr/>
        <p:txBody>
          <a:bodyPr/>
          <a:lstStyle>
            <a:lvl1pPr>
              <a:defRPr/>
            </a:lvl1pPr>
          </a:lstStyle>
          <a:p>
            <a:endParaRPr lang="en-US" altLang="zh-CN"/>
          </a:p>
        </p:txBody>
      </p:sp>
      <p:sp>
        <p:nvSpPr>
          <p:cNvPr id="4109" name="Rectangle 13"/>
          <p:cNvSpPr>
            <a:spLocks noGrp="1" noChangeArrowheads="1"/>
          </p:cNvSpPr>
          <p:nvPr>
            <p:ph type="sldNum" sz="quarter" idx="4"/>
          </p:nvPr>
        </p:nvSpPr>
        <p:spPr>
          <a:xfrm>
            <a:off x="6553200" y="6248400"/>
            <a:ext cx="1905000" cy="457200"/>
          </a:xfrm>
          <a:noFill/>
        </p:spPr>
        <p:txBody>
          <a:bodyPr anchor="b" anchorCtr="0"/>
          <a:lstStyle>
            <a:lvl1pPr>
              <a:defRPr>
                <a:solidFill>
                  <a:schemeClr val="tx1"/>
                </a:solidFill>
              </a:defRPr>
            </a:lvl1pPr>
          </a:lstStyle>
          <a:p>
            <a:fld id="{5E3AFA6E-38EC-44B0-808D-CD7FF1806EF8}" type="slidenum">
              <a:rPr lang="en-US" altLang="zh-CN"/>
              <a:pPr/>
              <a:t>‹#›</a:t>
            </a:fld>
            <a:endParaRPr lang="en-US" altLang="zh-CN"/>
          </a:p>
        </p:txBody>
      </p:sp>
    </p:spTree>
  </p:cSld>
  <p:clrMapOvr>
    <a:masterClrMapping/>
  </p:clrMapOvr>
  <p:transition spd="med">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6E73194-A1DE-4B15-A453-DF421E346AED}" type="slidenum">
              <a:rPr lang="en-US" altLang="zh-CN"/>
              <a:pPr/>
              <a:t>‹#›</a:t>
            </a:fld>
            <a:endParaRPr lang="en-US" altLang="zh-CN"/>
          </a:p>
        </p:txBody>
      </p:sp>
    </p:spTree>
  </p:cSld>
  <p:clrMapOvr>
    <a:masterClrMapping/>
  </p:clrMapOvr>
  <p:transition spd="med">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1488" y="284163"/>
            <a:ext cx="2044700" cy="58118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284163"/>
            <a:ext cx="5983288"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CCF19B1-120A-4067-BF96-AAD4045B0CCB}" type="slidenum">
              <a:rPr lang="en-US" altLang="zh-CN"/>
              <a:pPr/>
              <a:t>‹#›</a:t>
            </a:fld>
            <a:endParaRPr lang="en-US" altLang="zh-CN"/>
          </a:p>
        </p:txBody>
      </p:sp>
    </p:spTree>
  </p:cSld>
  <p:clrMapOvr>
    <a:masterClrMapping/>
  </p:clrMapOvr>
  <p:transition spd="med">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8306"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p>
        </p:txBody>
      </p:sp>
      <p:sp>
        <p:nvSpPr>
          <p:cNvPr id="98307"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r>
              <a:rPr lang="zh-CN" altLang="en-US"/>
              <a:t>单击此处编辑母版副标题样式</a:t>
            </a:r>
          </a:p>
        </p:txBody>
      </p:sp>
      <p:sp>
        <p:nvSpPr>
          <p:cNvPr id="98308" name="Rectangle 4"/>
          <p:cNvSpPr>
            <a:spLocks noGrp="1" noChangeArrowheads="1"/>
          </p:cNvSpPr>
          <p:nvPr>
            <p:ph type="dt" sz="half" idx="2"/>
          </p:nvPr>
        </p:nvSpPr>
        <p:spPr>
          <a:xfrm>
            <a:off x="301625" y="6076950"/>
            <a:ext cx="2289175" cy="476250"/>
          </a:xfrm>
        </p:spPr>
        <p:txBody>
          <a:bodyPr/>
          <a:lstStyle>
            <a:lvl1pPr>
              <a:defRPr/>
            </a:lvl1pPr>
          </a:lstStyle>
          <a:p>
            <a:endParaRPr lang="en-US" altLang="zh-CN"/>
          </a:p>
        </p:txBody>
      </p:sp>
      <p:sp>
        <p:nvSpPr>
          <p:cNvPr id="98309"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p>
        </p:txBody>
      </p:sp>
      <p:sp>
        <p:nvSpPr>
          <p:cNvPr id="98310" name="Rectangle 6"/>
          <p:cNvSpPr>
            <a:spLocks noGrp="1" noChangeArrowheads="1"/>
          </p:cNvSpPr>
          <p:nvPr>
            <p:ph type="sldNum" sz="quarter" idx="4"/>
          </p:nvPr>
        </p:nvSpPr>
        <p:spPr>
          <a:xfrm>
            <a:off x="6553200" y="6076950"/>
            <a:ext cx="2289175" cy="476250"/>
          </a:xfrm>
        </p:spPr>
        <p:txBody>
          <a:bodyPr/>
          <a:lstStyle>
            <a:lvl1pPr>
              <a:defRPr/>
            </a:lvl1pPr>
          </a:lstStyle>
          <a:p>
            <a:fld id="{BC4C68A8-160B-4F1B-A48A-81E77C86F753}" type="slidenum">
              <a:rPr lang="en-US" altLang="zh-CN"/>
              <a:pPr/>
              <a:t>‹#›</a:t>
            </a:fld>
            <a:endParaRPr lang="en-US" altLang="zh-CN"/>
          </a:p>
        </p:txBody>
      </p:sp>
    </p:spTree>
  </p:cSld>
  <p:clrMapOvr>
    <a:masterClrMapping/>
  </p:clrMapOvr>
  <p:transition spd="med">
    <p:blinds dir="ver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F3AC11F-DA8D-4F97-BDE1-48CFCEAE2B3A}" type="slidenum">
              <a:rPr lang="en-US" altLang="zh-CN"/>
              <a:pPr/>
              <a:t>‹#›</a:t>
            </a:fld>
            <a:endParaRPr lang="en-US" altLang="zh-CN"/>
          </a:p>
        </p:txBody>
      </p:sp>
    </p:spTree>
  </p:cSld>
  <p:clrMapOvr>
    <a:masterClrMapping/>
  </p:clrMapOvr>
  <p:transition spd="med">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AF064F9-CB2A-4484-8AEB-9C9C7E49F214}" type="slidenum">
              <a:rPr lang="en-US" altLang="zh-CN"/>
              <a:pPr/>
              <a:t>‹#›</a:t>
            </a:fld>
            <a:endParaRPr lang="en-US" altLang="zh-CN"/>
          </a:p>
        </p:txBody>
      </p:sp>
    </p:spTree>
  </p:cSld>
  <p:clrMapOvr>
    <a:masterClrMapping/>
  </p:clrMapOvr>
  <p:transition spd="med">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484313"/>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0425" y="1484313"/>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65F9047-5844-4927-BB9C-69885AAC4DAF}" type="slidenum">
              <a:rPr lang="en-US" altLang="zh-CN"/>
              <a:pPr/>
              <a:t>‹#›</a:t>
            </a:fld>
            <a:endParaRPr lang="en-US" altLang="zh-CN"/>
          </a:p>
        </p:txBody>
      </p:sp>
    </p:spTree>
  </p:cSld>
  <p:clrMapOvr>
    <a:masterClrMapping/>
  </p:clrMapOvr>
  <p:transition spd="med">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0F0AA5C-E4ED-4C56-8C32-A2BBEA6F5D9F}" type="slidenum">
              <a:rPr lang="en-US" altLang="zh-CN"/>
              <a:pPr/>
              <a:t>‹#›</a:t>
            </a:fld>
            <a:endParaRPr lang="en-US" altLang="zh-CN"/>
          </a:p>
        </p:txBody>
      </p:sp>
    </p:spTree>
  </p:cSld>
  <p:clrMapOvr>
    <a:masterClrMapping/>
  </p:clrMapOvr>
  <p:transition spd="med">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51A0713-B0AA-47F7-82D1-06DEEB06BFE8}" type="slidenum">
              <a:rPr lang="en-US" altLang="zh-CN"/>
              <a:pPr/>
              <a:t>‹#›</a:t>
            </a:fld>
            <a:endParaRPr lang="en-US" altLang="zh-CN"/>
          </a:p>
        </p:txBody>
      </p:sp>
    </p:spTree>
  </p:cSld>
  <p:clrMapOvr>
    <a:masterClrMapping/>
  </p:clrMapOvr>
  <p:transition spd="med">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EC7676E-B588-4E5C-AB43-11C34883B218}" type="slidenum">
              <a:rPr lang="en-US" altLang="zh-CN"/>
              <a:pPr/>
              <a:t>‹#›</a:t>
            </a:fld>
            <a:endParaRPr lang="en-US" altLang="zh-CN"/>
          </a:p>
        </p:txBody>
      </p:sp>
    </p:spTree>
  </p:cSld>
  <p:clrMapOvr>
    <a:masterClrMapping/>
  </p:clrMapOvr>
  <p:transition spd="med">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3F90393-2D08-47E6-B3CA-5BF25B931FE9}" type="slidenum">
              <a:rPr lang="en-US" altLang="zh-CN"/>
              <a:pPr/>
              <a:t>‹#›</a:t>
            </a:fld>
            <a:endParaRPr lang="en-US" altLang="zh-CN"/>
          </a:p>
        </p:txBody>
      </p:sp>
    </p:spTree>
  </p:cSld>
  <p:clrMapOvr>
    <a:masterClrMapping/>
  </p:clrMapOvr>
  <p:transition spd="med">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69455A8-DEB2-4178-A52D-C0A081846E0C}" type="slidenum">
              <a:rPr lang="en-US" altLang="zh-CN"/>
              <a:pPr/>
              <a:t>‹#›</a:t>
            </a:fld>
            <a:endParaRPr lang="en-US" altLang="zh-CN"/>
          </a:p>
        </p:txBody>
      </p:sp>
    </p:spTree>
  </p:cSld>
  <p:clrMapOvr>
    <a:masterClrMapping/>
  </p:clrMapOvr>
  <p:transition spd="med">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C0BC7B7-3850-44B1-8431-6E4342AB73A8}" type="slidenum">
              <a:rPr lang="en-US" altLang="zh-CN"/>
              <a:pPr/>
              <a:t>‹#›</a:t>
            </a:fld>
            <a:endParaRPr lang="en-US" altLang="zh-CN"/>
          </a:p>
        </p:txBody>
      </p:sp>
    </p:spTree>
  </p:cSld>
  <p:clrMapOvr>
    <a:masterClrMapping/>
  </p:clrMapOvr>
  <p:transition spd="med">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95A46A0-C2A9-4E2D-99AC-1D43A227D96F}" type="slidenum">
              <a:rPr lang="en-US" altLang="zh-CN"/>
              <a:pPr/>
              <a:t>‹#›</a:t>
            </a:fld>
            <a:endParaRPr lang="en-US" altLang="zh-CN"/>
          </a:p>
        </p:txBody>
      </p:sp>
    </p:spTree>
  </p:cSld>
  <p:clrMapOvr>
    <a:masterClrMapping/>
  </p:clrMapOvr>
  <p:transition spd="med">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38963" y="476250"/>
            <a:ext cx="2205037" cy="48942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476250"/>
            <a:ext cx="6462713" cy="48942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87A167-D24C-4CAD-9A2C-75AB6F0E3E9A}" type="slidenum">
              <a:rPr lang="en-US" altLang="zh-CN"/>
              <a:pPr/>
              <a:t>‹#›</a:t>
            </a:fld>
            <a:endParaRPr lang="en-US" altLang="zh-CN"/>
          </a:p>
        </p:txBody>
      </p:sp>
    </p:spTree>
  </p:cSld>
  <p:clrMapOvr>
    <a:masterClrMapping/>
  </p:clrMapOvr>
  <p:transition spd="med">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DDD9AFE-4BD4-4839-A491-E6F3FA79320D}" type="slidenum">
              <a:rPr lang="en-US" altLang="zh-CN"/>
              <a:pPr/>
              <a:t>‹#›</a:t>
            </a:fld>
            <a:endParaRPr lang="en-US" altLang="zh-CN"/>
          </a:p>
        </p:txBody>
      </p:sp>
    </p:spTree>
  </p:cSld>
  <p:clrMapOvr>
    <a:masterClrMapping/>
  </p:clrMapOvr>
  <p:transition spd="med">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05000"/>
            <a:ext cx="3810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3810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C9E047B-319F-4B6B-B9B8-18E85F366869}" type="slidenum">
              <a:rPr lang="en-US" altLang="zh-CN"/>
              <a:pPr/>
              <a:t>‹#›</a:t>
            </a:fld>
            <a:endParaRPr lang="en-US" altLang="zh-CN"/>
          </a:p>
        </p:txBody>
      </p:sp>
    </p:spTree>
  </p:cSld>
  <p:clrMapOvr>
    <a:masterClrMapping/>
  </p:clrMapOvr>
  <p:transition spd="med">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6B77362-C500-45EC-A969-9E6E3AC3DA56}" type="slidenum">
              <a:rPr lang="en-US" altLang="zh-CN"/>
              <a:pPr/>
              <a:t>‹#›</a:t>
            </a:fld>
            <a:endParaRPr lang="en-US" altLang="zh-CN"/>
          </a:p>
        </p:txBody>
      </p:sp>
    </p:spTree>
  </p:cSld>
  <p:clrMapOvr>
    <a:masterClrMapping/>
  </p:clrMapOvr>
  <p:transition spd="med">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AE18606-6136-46F5-94CE-956E465D3506}" type="slidenum">
              <a:rPr lang="en-US" altLang="zh-CN"/>
              <a:pPr/>
              <a:t>‹#›</a:t>
            </a:fld>
            <a:endParaRPr lang="en-US" altLang="zh-CN"/>
          </a:p>
        </p:txBody>
      </p:sp>
    </p:spTree>
  </p:cSld>
  <p:clrMapOvr>
    <a:masterClrMapping/>
  </p:clrMapOvr>
  <p:transition spd="med">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CB9699C-F5B4-41DF-BDA6-ABDC1715998C}" type="slidenum">
              <a:rPr lang="en-US" altLang="zh-CN"/>
              <a:pPr/>
              <a:t>‹#›</a:t>
            </a:fld>
            <a:endParaRPr lang="en-US" altLang="zh-CN"/>
          </a:p>
        </p:txBody>
      </p:sp>
    </p:spTree>
  </p:cSld>
  <p:clrMapOvr>
    <a:masterClrMapping/>
  </p:clrMapOvr>
  <p:transition spd="med">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5CAD7C4-6A9F-48DE-8DE5-C8C8EFD4EB1C}" type="slidenum">
              <a:rPr lang="en-US" altLang="zh-CN"/>
              <a:pPr/>
              <a:t>‹#›</a:t>
            </a:fld>
            <a:endParaRPr lang="en-US" altLang="zh-CN"/>
          </a:p>
        </p:txBody>
      </p:sp>
    </p:spTree>
  </p:cSld>
  <p:clrMapOvr>
    <a:masterClrMapping/>
  </p:clrMapOvr>
  <p:transition spd="med">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7B501DB-93A3-433A-8CEE-5A540FA0B46E}" type="slidenum">
              <a:rPr lang="en-US" altLang="zh-CN"/>
              <a:pPr/>
              <a:t>‹#›</a:t>
            </a:fld>
            <a:endParaRPr lang="en-US" altLang="zh-CN"/>
          </a:p>
        </p:txBody>
      </p:sp>
    </p:spTree>
  </p:cSld>
  <p:clrMapOvr>
    <a:masterClrMapping/>
  </p:clrMapOvr>
  <p:transition spd="med">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3074" name="Rectangle 2" descr="Large confetti"/>
          <p:cNvSpPr>
            <a:spLocks noGrp="1" noChangeArrowheads="1"/>
          </p:cNvSpPr>
          <p:nvPr>
            <p:ph type="title"/>
          </p:nvPr>
        </p:nvSpPr>
        <p:spPr bwMode="auto">
          <a:xfrm>
            <a:off x="1093788" y="284163"/>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685800" y="1905000"/>
            <a:ext cx="77724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defRPr>
            </a:lvl1pPr>
          </a:lstStyle>
          <a:p>
            <a:endParaRPr lang="en-US" altLang="zh-CN"/>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defRPr>
            </a:lvl1pPr>
          </a:lstStyle>
          <a:p>
            <a:endParaRPr lang="en-US" altLang="zh-CN"/>
          </a:p>
        </p:txBody>
      </p:sp>
      <p:sp>
        <p:nvSpPr>
          <p:cNvPr id="3078" name="Rectangle 6"/>
          <p:cNvSpPr>
            <a:spLocks noChangeArrowheads="1"/>
          </p:cNvSpPr>
          <p:nvPr/>
        </p:nvSpPr>
        <p:spPr bwMode="auto">
          <a:xfrm>
            <a:off x="0" y="1512888"/>
            <a:ext cx="8458200" cy="87312"/>
          </a:xfrm>
          <a:prstGeom prst="rect">
            <a:avLst/>
          </a:prstGeom>
          <a:solidFill>
            <a:schemeClr val="bg2"/>
          </a:solidFill>
          <a:ln w="9525">
            <a:noFill/>
            <a:miter lim="800000"/>
            <a:headEnd/>
            <a:tailEnd/>
          </a:ln>
          <a:effectLst/>
        </p:spPr>
        <p:txBody>
          <a:bodyPr wrap="none" anchor="ctr"/>
          <a:lstStyle/>
          <a:p>
            <a:pPr algn="ctr"/>
            <a:endParaRPr kumimoji="1" lang="zh-CN" altLang="zh-CN" sz="2400">
              <a:latin typeface="Times New Roman" pitchFamily="18" charset="0"/>
            </a:endParaRPr>
          </a:p>
        </p:txBody>
      </p:sp>
      <p:sp>
        <p:nvSpPr>
          <p:cNvPr id="3079" name="Rectangle 7"/>
          <p:cNvSpPr>
            <a:spLocks noChangeArrowheads="1"/>
          </p:cNvSpPr>
          <p:nvPr/>
        </p:nvSpPr>
        <p:spPr bwMode="auto">
          <a:xfrm>
            <a:off x="7067550" y="6553200"/>
            <a:ext cx="2076450" cy="79375"/>
          </a:xfrm>
          <a:prstGeom prst="rect">
            <a:avLst/>
          </a:prstGeom>
          <a:solidFill>
            <a:schemeClr val="bg2"/>
          </a:solidFill>
          <a:ln w="9525">
            <a:noFill/>
            <a:miter lim="800000"/>
            <a:headEnd/>
            <a:tailEnd/>
          </a:ln>
          <a:effectLst/>
        </p:spPr>
        <p:txBody>
          <a:bodyPr wrap="none" anchor="ctr"/>
          <a:lstStyle/>
          <a:p>
            <a:pPr algn="ctr"/>
            <a:endParaRPr kumimoji="1" lang="zh-CN" altLang="zh-CN" sz="2400">
              <a:latin typeface="Times New Roman" pitchFamily="18" charset="0"/>
            </a:endParaRPr>
          </a:p>
        </p:txBody>
      </p:sp>
      <p:sp>
        <p:nvSpPr>
          <p:cNvPr id="3080" name="Rectangle 8" descr="Large confetti"/>
          <p:cNvSpPr>
            <a:spLocks noGrp="1" noChangeArrowheads="1"/>
          </p:cNvSpPr>
          <p:nvPr>
            <p:ph type="sldNum" sz="quarter" idx="4"/>
          </p:nvPr>
        </p:nvSpPr>
        <p:spPr bwMode="auto">
          <a:xfrm>
            <a:off x="8216900" y="6248400"/>
            <a:ext cx="533400" cy="609600"/>
          </a:xfrm>
          <a:prstGeom prst="rect">
            <a:avLst/>
          </a:prstGeom>
          <a:pattFill prst="lgConfetti">
            <a:fgClr>
              <a:schemeClr val="accent2"/>
            </a:fgClr>
            <a:bgClr>
              <a:schemeClr val="folHlink"/>
            </a:bgClr>
          </a:pattFill>
          <a:ln w="9525">
            <a:noFill/>
            <a:miter lim="800000"/>
            <a:headEnd/>
            <a:tailEnd/>
          </a:ln>
          <a:effectLst/>
        </p:spPr>
        <p:txBody>
          <a:bodyPr vert="horz" wrap="square" lIns="91440" tIns="45720" rIns="91440" bIns="45720" numCol="1" anchor="ctr" anchorCtr="1" compatLnSpc="1">
            <a:prstTxWarp prst="textNoShape">
              <a:avLst/>
            </a:prstTxWarp>
          </a:bodyPr>
          <a:lstStyle>
            <a:lvl1pPr algn="r">
              <a:defRPr sz="1400">
                <a:solidFill>
                  <a:schemeClr val="bg1"/>
                </a:solidFill>
                <a:latin typeface="+mn-lt"/>
              </a:defRPr>
            </a:lvl1pPr>
          </a:lstStyle>
          <a:p>
            <a:fld id="{746567BB-A57A-4DF7-BA85-CB078FA1F65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med">
    <p:blinds dir="vert"/>
  </p:transition>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ea typeface="宋体" charset="-122"/>
        </a:defRPr>
      </a:lvl2pPr>
      <a:lvl3pPr algn="l" rtl="0" fontAlgn="base">
        <a:spcBef>
          <a:spcPct val="0"/>
        </a:spcBef>
        <a:spcAft>
          <a:spcPct val="0"/>
        </a:spcAft>
        <a:defRPr sz="4400">
          <a:solidFill>
            <a:schemeClr val="tx2"/>
          </a:solidFill>
          <a:latin typeface="Times New Roman" pitchFamily="18" charset="0"/>
          <a:ea typeface="宋体" charset="-122"/>
        </a:defRPr>
      </a:lvl3pPr>
      <a:lvl4pPr algn="l" rtl="0" fontAlgn="base">
        <a:spcBef>
          <a:spcPct val="0"/>
        </a:spcBef>
        <a:spcAft>
          <a:spcPct val="0"/>
        </a:spcAft>
        <a:defRPr sz="4400">
          <a:solidFill>
            <a:schemeClr val="tx2"/>
          </a:solidFill>
          <a:latin typeface="Times New Roman" pitchFamily="18" charset="0"/>
          <a:ea typeface="宋体" charset="-122"/>
        </a:defRPr>
      </a:lvl4pPr>
      <a:lvl5pPr algn="l" rtl="0" fontAlgn="base">
        <a:spcBef>
          <a:spcPct val="0"/>
        </a:spcBef>
        <a:spcAft>
          <a:spcPct val="0"/>
        </a:spcAft>
        <a:defRPr sz="4400">
          <a:solidFill>
            <a:schemeClr val="tx2"/>
          </a:solidFill>
          <a:latin typeface="Times New Roman" pitchFamily="18" charset="0"/>
          <a:ea typeface="宋体" charset="-122"/>
        </a:defRPr>
      </a:lvl5pPr>
      <a:lvl6pPr marL="457200" algn="l" rtl="0" fontAlgn="base">
        <a:spcBef>
          <a:spcPct val="0"/>
        </a:spcBef>
        <a:spcAft>
          <a:spcPct val="0"/>
        </a:spcAft>
        <a:defRPr sz="4400">
          <a:solidFill>
            <a:schemeClr val="tx2"/>
          </a:solidFill>
          <a:latin typeface="Times New Roman" pitchFamily="18" charset="0"/>
          <a:ea typeface="宋体" charset="-122"/>
        </a:defRPr>
      </a:lvl6pPr>
      <a:lvl7pPr marL="914400" algn="l" rtl="0" fontAlgn="base">
        <a:spcBef>
          <a:spcPct val="0"/>
        </a:spcBef>
        <a:spcAft>
          <a:spcPct val="0"/>
        </a:spcAft>
        <a:defRPr sz="4400">
          <a:solidFill>
            <a:schemeClr val="tx2"/>
          </a:solidFill>
          <a:latin typeface="Times New Roman" pitchFamily="18" charset="0"/>
          <a:ea typeface="宋体" charset="-122"/>
        </a:defRPr>
      </a:lvl7pPr>
      <a:lvl8pPr marL="1371600" algn="l" rtl="0" fontAlgn="base">
        <a:spcBef>
          <a:spcPct val="0"/>
        </a:spcBef>
        <a:spcAft>
          <a:spcPct val="0"/>
        </a:spcAft>
        <a:defRPr sz="4400">
          <a:solidFill>
            <a:schemeClr val="tx2"/>
          </a:solidFill>
          <a:latin typeface="Times New Roman" pitchFamily="18" charset="0"/>
          <a:ea typeface="宋体" charset="-122"/>
        </a:defRPr>
      </a:lvl8pPr>
      <a:lvl9pPr marL="1828800" algn="l" rtl="0" fontAlgn="base">
        <a:spcBef>
          <a:spcPct val="0"/>
        </a:spcBef>
        <a:spcAft>
          <a:spcPct val="0"/>
        </a:spcAft>
        <a:defRPr sz="4400">
          <a:solidFill>
            <a:schemeClr val="tx2"/>
          </a:solidFill>
          <a:latin typeface="Times New Roman" pitchFamily="18" charset="0"/>
          <a:ea typeface="宋体" charset="-122"/>
        </a:defRPr>
      </a:lvl9pPr>
    </p:titleStyle>
    <p:bodyStyle>
      <a:lvl1pPr marL="342900" indent="-342900" algn="l" rtl="0" fontAlgn="base">
        <a:spcBef>
          <a:spcPct val="20000"/>
        </a:spcBef>
        <a:spcAft>
          <a:spcPct val="0"/>
        </a:spcAft>
        <a:buSzPct val="85000"/>
        <a:buBlip>
          <a:blip r:embed="rId14"/>
        </a:buBlip>
        <a:defRPr sz="3200">
          <a:solidFill>
            <a:schemeClr val="tx1"/>
          </a:solidFill>
          <a:latin typeface="+mn-lt"/>
          <a:ea typeface="+mn-ea"/>
          <a:cs typeface="+mn-cs"/>
        </a:defRPr>
      </a:lvl1pPr>
      <a:lvl2pPr marL="742950" indent="-285750" algn="l" rtl="0" fontAlgn="base">
        <a:spcBef>
          <a:spcPct val="20000"/>
        </a:spcBef>
        <a:spcAft>
          <a:spcPct val="0"/>
        </a:spcAft>
        <a:buClr>
          <a:schemeClr val="bg2"/>
        </a:buClr>
        <a:buSzPct val="70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SzPct val="7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SzPct val="70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bwMode="auto">
          <a:xfrm>
            <a:off x="603250" y="476250"/>
            <a:ext cx="8540750" cy="8651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7283" name="Rectangle 3"/>
          <p:cNvSpPr>
            <a:spLocks noGrp="1" noRot="1" noChangeArrowheads="1"/>
          </p:cNvSpPr>
          <p:nvPr>
            <p:ph type="body" idx="1"/>
          </p:nvPr>
        </p:nvSpPr>
        <p:spPr bwMode="auto">
          <a:xfrm>
            <a:off x="323850" y="1484313"/>
            <a:ext cx="854075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7284" name="Rectangle 4"/>
          <p:cNvSpPr>
            <a:spLocks noGrp="1" noChangeArrowheads="1"/>
          </p:cNvSpPr>
          <p:nvPr>
            <p:ph type="dt" sz="half" idx="2"/>
          </p:nvPr>
        </p:nvSpPr>
        <p:spPr bwMode="auto">
          <a:xfrm>
            <a:off x="301625"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97285" name="Rectangle 5"/>
          <p:cNvSpPr>
            <a:spLocks noGrp="1" noChangeArrowheads="1"/>
          </p:cNvSpPr>
          <p:nvPr>
            <p:ph type="ftr" sz="quarter" idx="3"/>
          </p:nvPr>
        </p:nvSpPr>
        <p:spPr bwMode="auto">
          <a:xfrm>
            <a:off x="3124200" y="60198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97286" name="Rectangle 6"/>
          <p:cNvSpPr>
            <a:spLocks noGrp="1" noChangeArrowheads="1"/>
          </p:cNvSpPr>
          <p:nvPr>
            <p:ph type="sldNum" sz="quarter" idx="4"/>
          </p:nvPr>
        </p:nvSpPr>
        <p:spPr bwMode="auto">
          <a:xfrm>
            <a:off x="6553200"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28E0B3F-211F-48B5-A88A-22D149B03EA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blinds dir="vert"/>
  </p:transition>
  <p:timing>
    <p:tnLst>
      <p:par>
        <p:cTn id="1" dur="indefinite" restart="never" nodeType="tmRoot"/>
      </p:par>
    </p:tnLst>
  </p:timing>
  <p:txStyles>
    <p:titleStyle>
      <a:lvl1pPr algn="l" rtl="0" fontAlgn="base">
        <a:spcBef>
          <a:spcPct val="0"/>
        </a:spcBef>
        <a:spcAft>
          <a:spcPct val="0"/>
        </a:spcAft>
        <a:defRPr sz="4400">
          <a:solidFill>
            <a:srgbClr val="663300"/>
          </a:solidFill>
          <a:latin typeface="+mj-lt"/>
          <a:ea typeface="+mj-ea"/>
          <a:cs typeface="+mj-cs"/>
        </a:defRPr>
      </a:lvl1pPr>
      <a:lvl2pPr algn="l" rtl="0" fontAlgn="base">
        <a:spcBef>
          <a:spcPct val="0"/>
        </a:spcBef>
        <a:spcAft>
          <a:spcPct val="0"/>
        </a:spcAft>
        <a:defRPr sz="4400">
          <a:solidFill>
            <a:srgbClr val="663300"/>
          </a:solidFill>
          <a:latin typeface="Arial" charset="0"/>
          <a:ea typeface="隶书" pitchFamily="49" charset="-122"/>
        </a:defRPr>
      </a:lvl2pPr>
      <a:lvl3pPr algn="l" rtl="0" fontAlgn="base">
        <a:spcBef>
          <a:spcPct val="0"/>
        </a:spcBef>
        <a:spcAft>
          <a:spcPct val="0"/>
        </a:spcAft>
        <a:defRPr sz="4400">
          <a:solidFill>
            <a:srgbClr val="663300"/>
          </a:solidFill>
          <a:latin typeface="Arial" charset="0"/>
          <a:ea typeface="隶书" pitchFamily="49" charset="-122"/>
        </a:defRPr>
      </a:lvl3pPr>
      <a:lvl4pPr algn="l" rtl="0" fontAlgn="base">
        <a:spcBef>
          <a:spcPct val="0"/>
        </a:spcBef>
        <a:spcAft>
          <a:spcPct val="0"/>
        </a:spcAft>
        <a:defRPr sz="4400">
          <a:solidFill>
            <a:srgbClr val="663300"/>
          </a:solidFill>
          <a:latin typeface="Arial" charset="0"/>
          <a:ea typeface="隶书" pitchFamily="49" charset="-122"/>
        </a:defRPr>
      </a:lvl4pPr>
      <a:lvl5pPr algn="l" rtl="0" fontAlgn="base">
        <a:spcBef>
          <a:spcPct val="0"/>
        </a:spcBef>
        <a:spcAft>
          <a:spcPct val="0"/>
        </a:spcAft>
        <a:defRPr sz="4400">
          <a:solidFill>
            <a:srgbClr val="663300"/>
          </a:solidFill>
          <a:latin typeface="Arial" charset="0"/>
          <a:ea typeface="隶书" pitchFamily="49" charset="-122"/>
        </a:defRPr>
      </a:lvl5pPr>
      <a:lvl6pPr marL="457200" algn="l" rtl="0" fontAlgn="base">
        <a:spcBef>
          <a:spcPct val="0"/>
        </a:spcBef>
        <a:spcAft>
          <a:spcPct val="0"/>
        </a:spcAft>
        <a:defRPr sz="4400">
          <a:solidFill>
            <a:srgbClr val="663300"/>
          </a:solidFill>
          <a:latin typeface="Arial" charset="0"/>
          <a:ea typeface="隶书" pitchFamily="49" charset="-122"/>
        </a:defRPr>
      </a:lvl6pPr>
      <a:lvl7pPr marL="914400" algn="l" rtl="0" fontAlgn="base">
        <a:spcBef>
          <a:spcPct val="0"/>
        </a:spcBef>
        <a:spcAft>
          <a:spcPct val="0"/>
        </a:spcAft>
        <a:defRPr sz="4400">
          <a:solidFill>
            <a:srgbClr val="663300"/>
          </a:solidFill>
          <a:latin typeface="Arial" charset="0"/>
          <a:ea typeface="隶书" pitchFamily="49" charset="-122"/>
        </a:defRPr>
      </a:lvl7pPr>
      <a:lvl8pPr marL="1371600" algn="l" rtl="0" fontAlgn="base">
        <a:spcBef>
          <a:spcPct val="0"/>
        </a:spcBef>
        <a:spcAft>
          <a:spcPct val="0"/>
        </a:spcAft>
        <a:defRPr sz="4400">
          <a:solidFill>
            <a:srgbClr val="663300"/>
          </a:solidFill>
          <a:latin typeface="Arial" charset="0"/>
          <a:ea typeface="隶书" pitchFamily="49" charset="-122"/>
        </a:defRPr>
      </a:lvl8pPr>
      <a:lvl9pPr marL="1828800" algn="l" rtl="0" fontAlgn="base">
        <a:spcBef>
          <a:spcPct val="0"/>
        </a:spcBef>
        <a:spcAft>
          <a:spcPct val="0"/>
        </a:spcAft>
        <a:defRPr sz="4400">
          <a:solidFill>
            <a:srgbClr val="663300"/>
          </a:solidFill>
          <a:latin typeface="Arial" charset="0"/>
          <a:ea typeface="隶书" pitchFamily="49"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v"/>
        <a:defRPr sz="2400" b="1">
          <a:solidFill>
            <a:schemeClr val="tx1"/>
          </a:solidFill>
          <a:latin typeface="+mn-lt"/>
          <a:ea typeface="+mn-ea"/>
          <a:cs typeface="+mn-cs"/>
        </a:defRPr>
      </a:lvl1pPr>
      <a:lvl2pPr marL="742950" indent="-285750" algn="l" rtl="0" fontAlgn="base">
        <a:spcBef>
          <a:spcPct val="20000"/>
        </a:spcBef>
        <a:spcAft>
          <a:spcPct val="0"/>
        </a:spcAft>
        <a:buClr>
          <a:srgbClr val="009900"/>
        </a:buClr>
        <a:buSzPct val="85000"/>
        <a:buFont typeface="Wingdings" pitchFamily="2" charset="2"/>
        <a:buChar char=""/>
        <a:defRPr sz="2200" b="1">
          <a:solidFill>
            <a:schemeClr val="tx1"/>
          </a:solidFill>
          <a:latin typeface="+mn-lt"/>
          <a:ea typeface="+mn-ea"/>
        </a:defRPr>
      </a:lvl2pPr>
      <a:lvl3pPr marL="1143000" indent="-228600" algn="l" rtl="0" fontAlgn="base">
        <a:spcBef>
          <a:spcPct val="20000"/>
        </a:spcBef>
        <a:spcAft>
          <a:spcPct val="0"/>
        </a:spcAft>
        <a:buClr>
          <a:srgbClr val="FFCC00"/>
        </a:buClr>
        <a:buSzPct val="80000"/>
        <a:buFont typeface="Wingdings" pitchFamily="2" charset="2"/>
        <a:buChar char="l"/>
        <a:defRPr sz="2000" b="1">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en-US" altLang="zh-CN" sz="4800" b="1" dirty="0">
                <a:ea typeface="黑体" pitchFamily="2" charset="-122"/>
              </a:rPr>
              <a:t>Chapter 7</a:t>
            </a:r>
          </a:p>
        </p:txBody>
      </p:sp>
      <p:sp>
        <p:nvSpPr>
          <p:cNvPr id="41987" name="Rectangle 3"/>
          <p:cNvSpPr>
            <a:spLocks noGrp="1" noRot="1" noChangeArrowheads="1"/>
          </p:cNvSpPr>
          <p:nvPr>
            <p:ph type="body" idx="1"/>
          </p:nvPr>
        </p:nvSpPr>
        <p:spPr>
          <a:xfrm>
            <a:off x="468313" y="1484313"/>
            <a:ext cx="8540750" cy="3470275"/>
          </a:xfrm>
        </p:spPr>
        <p:txBody>
          <a:bodyPr/>
          <a:lstStyle/>
          <a:p>
            <a:pPr>
              <a:lnSpc>
                <a:spcPct val="150000"/>
              </a:lnSpc>
              <a:buFont typeface="Wingdings" pitchFamily="2" charset="2"/>
              <a:buNone/>
            </a:pPr>
            <a:r>
              <a:rPr lang="en-US" altLang="zh-CN">
                <a:latin typeface="楷体_GB2312" pitchFamily="49" charset="-122"/>
              </a:rPr>
              <a:t>7.1 </a:t>
            </a:r>
            <a:r>
              <a:rPr lang="zh-CN" altLang="en-US">
                <a:latin typeface="楷体_GB2312" pitchFamily="49" charset="-122"/>
              </a:rPr>
              <a:t>类的继承</a:t>
            </a:r>
          </a:p>
          <a:p>
            <a:pPr>
              <a:lnSpc>
                <a:spcPct val="150000"/>
              </a:lnSpc>
              <a:buFont typeface="Wingdings" pitchFamily="2" charset="2"/>
              <a:buNone/>
            </a:pPr>
            <a:r>
              <a:rPr lang="en-US" altLang="zh-CN">
                <a:latin typeface="楷体_GB2312" pitchFamily="49" charset="-122"/>
              </a:rPr>
              <a:t>7.2 </a:t>
            </a:r>
            <a:r>
              <a:rPr lang="zh-CN" altLang="en-US">
                <a:latin typeface="楷体_GB2312" pitchFamily="49" charset="-122"/>
              </a:rPr>
              <a:t>类的多态性</a:t>
            </a:r>
          </a:p>
          <a:p>
            <a:pPr>
              <a:lnSpc>
                <a:spcPct val="150000"/>
              </a:lnSpc>
              <a:buFont typeface="Wingdings" pitchFamily="2" charset="2"/>
              <a:buNone/>
            </a:pPr>
            <a:r>
              <a:rPr lang="en-US" altLang="zh-CN">
                <a:latin typeface="楷体_GB2312" pitchFamily="49" charset="-122"/>
              </a:rPr>
              <a:t>7.3 final</a:t>
            </a:r>
            <a:r>
              <a:rPr lang="zh-CN" altLang="en-US">
                <a:latin typeface="楷体_GB2312" pitchFamily="49" charset="-122"/>
              </a:rPr>
              <a:t>类和</a:t>
            </a:r>
            <a:r>
              <a:rPr lang="en-US" altLang="zh-CN">
                <a:latin typeface="楷体_GB2312" pitchFamily="49" charset="-122"/>
              </a:rPr>
              <a:t>final</a:t>
            </a:r>
            <a:r>
              <a:rPr lang="zh-CN" altLang="en-US">
                <a:latin typeface="楷体_GB2312" pitchFamily="49" charset="-122"/>
              </a:rPr>
              <a:t>成员</a:t>
            </a:r>
          </a:p>
        </p:txBody>
      </p:sp>
    </p:spTree>
  </p:cSld>
  <p:clrMapOvr>
    <a:masterClrMapping/>
  </p:clrMapOvr>
  <p:transition spd="med">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Rot="1" noChangeArrowheads="1"/>
          </p:cNvSpPr>
          <p:nvPr>
            <p:ph type="body" idx="1"/>
          </p:nvPr>
        </p:nvSpPr>
        <p:spPr>
          <a:xfrm>
            <a:off x="250825" y="1268413"/>
            <a:ext cx="8229600" cy="4800600"/>
          </a:xfrm>
          <a:noFill/>
          <a:ln/>
        </p:spPr>
        <p:txBody>
          <a:bodyPr/>
          <a:lstStyle/>
          <a:p>
            <a:pPr>
              <a:lnSpc>
                <a:spcPct val="90000"/>
              </a:lnSpc>
              <a:buFont typeface="Wingdings" pitchFamily="2" charset="2"/>
              <a:buNone/>
            </a:pPr>
            <a:r>
              <a:rPr lang="en-US" altLang="zh-CN" b="0">
                <a:solidFill>
                  <a:srgbClr val="0000FF"/>
                </a:solidFill>
              </a:rPr>
              <a:t>Public  class </a:t>
            </a:r>
            <a:r>
              <a:rPr lang="en-US" altLang="zh-CN" b="0">
                <a:solidFill>
                  <a:schemeClr val="hlink"/>
                </a:solidFill>
              </a:rPr>
              <a:t>Teacher1 extends Person1</a:t>
            </a:r>
            <a:r>
              <a:rPr lang="en-US" altLang="zh-CN" b="0">
                <a:solidFill>
                  <a:srgbClr val="0000FF"/>
                </a:solidFill>
              </a:rPr>
              <a:t> {  </a:t>
            </a:r>
            <a:r>
              <a:rPr lang="en-US" altLang="zh-CN" sz="2000">
                <a:solidFill>
                  <a:srgbClr val="008000"/>
                </a:solidFill>
                <a:latin typeface="楷体_GB2312" pitchFamily="49" charset="-122"/>
              </a:rPr>
              <a:t>// </a:t>
            </a:r>
            <a:r>
              <a:rPr lang="zh-CN" altLang="en-US" sz="2000">
                <a:solidFill>
                  <a:srgbClr val="008000"/>
                </a:solidFill>
                <a:latin typeface="楷体_GB2312" pitchFamily="49" charset="-122"/>
              </a:rPr>
              <a:t>子类派生于父类</a:t>
            </a:r>
          </a:p>
          <a:p>
            <a:pPr lvl="1">
              <a:lnSpc>
                <a:spcPct val="90000"/>
              </a:lnSpc>
              <a:buFont typeface="Wingdings" pitchFamily="2" charset="2"/>
              <a:buNone/>
            </a:pPr>
            <a:r>
              <a:rPr lang="en-US" altLang="zh-CN" sz="2400" b="0">
                <a:solidFill>
                  <a:srgbClr val="0000FF"/>
                </a:solidFill>
              </a:rPr>
              <a:t>protected   String department;   </a:t>
            </a:r>
            <a:r>
              <a:rPr lang="en-US" altLang="zh-CN" sz="2000">
                <a:solidFill>
                  <a:srgbClr val="008000"/>
                </a:solidFill>
                <a:latin typeface="楷体_GB2312" pitchFamily="49" charset="-122"/>
              </a:rPr>
              <a:t>// </a:t>
            </a:r>
            <a:r>
              <a:rPr lang="zh-CN" altLang="en-US" sz="2000">
                <a:solidFill>
                  <a:srgbClr val="008000"/>
                </a:solidFill>
                <a:latin typeface="楷体_GB2312" pitchFamily="49" charset="-122"/>
              </a:rPr>
              <a:t>定义了成员变量 系部</a:t>
            </a:r>
            <a:r>
              <a:rPr lang="zh-CN" altLang="en-US" sz="2400" b="0">
                <a:solidFill>
                  <a:srgbClr val="0000FF"/>
                </a:solidFill>
              </a:rPr>
              <a:t>  </a:t>
            </a:r>
          </a:p>
          <a:p>
            <a:pPr lvl="1">
              <a:lnSpc>
                <a:spcPct val="90000"/>
              </a:lnSpc>
              <a:buFont typeface="Wingdings" pitchFamily="2" charset="2"/>
              <a:buNone/>
            </a:pPr>
            <a:r>
              <a:rPr lang="en-US" altLang="zh-CN" sz="2400" b="0">
                <a:solidFill>
                  <a:srgbClr val="0000FF"/>
                </a:solidFill>
              </a:rPr>
              <a:t>public </a:t>
            </a:r>
            <a:r>
              <a:rPr lang="en-US" altLang="zh-CN" sz="2400" b="0">
                <a:solidFill>
                  <a:schemeClr val="hlink"/>
                </a:solidFill>
              </a:rPr>
              <a:t>Teacher1</a:t>
            </a:r>
            <a:r>
              <a:rPr lang="en-US" altLang="zh-CN" sz="2400" b="0">
                <a:solidFill>
                  <a:srgbClr val="0000FF"/>
                </a:solidFill>
              </a:rPr>
              <a:t>(String na, int ag, String de) {</a:t>
            </a:r>
          </a:p>
          <a:p>
            <a:pPr lvl="1">
              <a:lnSpc>
                <a:spcPct val="90000"/>
              </a:lnSpc>
              <a:buFont typeface="Wingdings" pitchFamily="2" charset="2"/>
              <a:buNone/>
            </a:pPr>
            <a:r>
              <a:rPr lang="en-US" altLang="zh-CN" sz="2400" b="0">
                <a:solidFill>
                  <a:srgbClr val="0000FF"/>
                </a:solidFill>
              </a:rPr>
              <a:t>  	</a:t>
            </a:r>
            <a:r>
              <a:rPr lang="en-US" altLang="zh-CN" sz="2400" b="0">
                <a:solidFill>
                  <a:srgbClr val="800000"/>
                </a:solidFill>
              </a:rPr>
              <a:t>setName(na); </a:t>
            </a:r>
            <a:r>
              <a:rPr lang="en-US" altLang="zh-CN" sz="2000">
                <a:solidFill>
                  <a:srgbClr val="008000"/>
                </a:solidFill>
                <a:latin typeface="楷体_GB2312" pitchFamily="49" charset="-122"/>
              </a:rPr>
              <a:t>// </a:t>
            </a:r>
            <a:r>
              <a:rPr lang="zh-CN" altLang="en-US" sz="2000">
                <a:solidFill>
                  <a:srgbClr val="008000"/>
                </a:solidFill>
                <a:latin typeface="楷体_GB2312" pitchFamily="49" charset="-122"/>
              </a:rPr>
              <a:t>访问父类成员方法</a:t>
            </a:r>
            <a:endParaRPr lang="zh-CN" altLang="en-US" sz="2400" b="0">
              <a:solidFill>
                <a:srgbClr val="800000"/>
              </a:solidFill>
            </a:endParaRPr>
          </a:p>
          <a:p>
            <a:pPr lvl="1">
              <a:lnSpc>
                <a:spcPct val="90000"/>
              </a:lnSpc>
              <a:buFont typeface="Wingdings" pitchFamily="2" charset="2"/>
              <a:buNone/>
            </a:pPr>
            <a:r>
              <a:rPr lang="zh-CN" altLang="en-US" sz="2400" b="0">
                <a:solidFill>
                  <a:srgbClr val="800000"/>
                </a:solidFill>
              </a:rPr>
              <a:t>   	</a:t>
            </a:r>
            <a:r>
              <a:rPr lang="en-US" altLang="zh-CN" sz="2400" b="0">
                <a:solidFill>
                  <a:srgbClr val="800000"/>
                </a:solidFill>
              </a:rPr>
              <a:t>setAge(ag);</a:t>
            </a:r>
          </a:p>
          <a:p>
            <a:pPr lvl="1">
              <a:lnSpc>
                <a:spcPct val="90000"/>
              </a:lnSpc>
              <a:buFont typeface="Wingdings" pitchFamily="2" charset="2"/>
              <a:buNone/>
            </a:pPr>
            <a:r>
              <a:rPr lang="en-US" altLang="zh-CN" sz="2400" b="0">
                <a:solidFill>
                  <a:srgbClr val="0000FF"/>
                </a:solidFill>
              </a:rPr>
              <a:t>   	department=de;</a:t>
            </a:r>
          </a:p>
          <a:p>
            <a:pPr lvl="1">
              <a:lnSpc>
                <a:spcPct val="90000"/>
              </a:lnSpc>
              <a:buFont typeface="Wingdings" pitchFamily="2" charset="2"/>
              <a:buNone/>
            </a:pPr>
            <a:r>
              <a:rPr lang="en-US" altLang="zh-CN" sz="2400" b="0">
                <a:solidFill>
                  <a:srgbClr val="0000FF"/>
                </a:solidFill>
              </a:rPr>
              <a:t>  }</a:t>
            </a:r>
          </a:p>
          <a:p>
            <a:pPr lvl="1">
              <a:lnSpc>
                <a:spcPct val="90000"/>
              </a:lnSpc>
              <a:buFont typeface="Wingdings" pitchFamily="2" charset="2"/>
              <a:buNone/>
            </a:pPr>
            <a:r>
              <a:rPr lang="en-US" altLang="zh-CN" sz="2400" b="0">
                <a:solidFill>
                  <a:srgbClr val="0000FF"/>
                </a:solidFill>
              </a:rPr>
              <a:t>public </a:t>
            </a:r>
            <a:r>
              <a:rPr lang="en-US" altLang="zh-CN" sz="2400" b="0">
                <a:solidFill>
                  <a:schemeClr val="hlink"/>
                </a:solidFill>
              </a:rPr>
              <a:t>void print_s()</a:t>
            </a:r>
            <a:r>
              <a:rPr lang="en-US" altLang="zh-CN" sz="2400" b="0">
                <a:solidFill>
                  <a:srgbClr val="0000FF"/>
                </a:solidFill>
              </a:rPr>
              <a:t>   {</a:t>
            </a:r>
          </a:p>
          <a:p>
            <a:pPr lvl="1">
              <a:lnSpc>
                <a:spcPct val="90000"/>
              </a:lnSpc>
              <a:buFont typeface="Wingdings" pitchFamily="2" charset="2"/>
              <a:buNone/>
            </a:pPr>
            <a:r>
              <a:rPr lang="en-US" altLang="zh-CN" sz="2400" b="0">
                <a:solidFill>
                  <a:srgbClr val="0000FF"/>
                </a:solidFill>
              </a:rPr>
              <a:t>	</a:t>
            </a:r>
            <a:r>
              <a:rPr lang="en-US" altLang="zh-CN" sz="2400" b="0">
                <a:solidFill>
                  <a:srgbClr val="800000"/>
                </a:solidFill>
              </a:rPr>
              <a:t>print_p();</a:t>
            </a:r>
            <a:r>
              <a:rPr lang="en-US" altLang="zh-CN" sz="2400" b="0">
                <a:solidFill>
                  <a:srgbClr val="0000FF"/>
                </a:solidFill>
              </a:rPr>
              <a:t>        </a:t>
            </a:r>
            <a:r>
              <a:rPr lang="en-US" altLang="zh-CN" sz="2000">
                <a:solidFill>
                  <a:srgbClr val="008000"/>
                </a:solidFill>
                <a:latin typeface="楷体_GB2312" pitchFamily="49" charset="-122"/>
              </a:rPr>
              <a:t>// </a:t>
            </a:r>
            <a:r>
              <a:rPr lang="zh-CN" altLang="en-US" sz="2000">
                <a:solidFill>
                  <a:srgbClr val="008000"/>
                </a:solidFill>
                <a:latin typeface="楷体_GB2312" pitchFamily="49" charset="-122"/>
              </a:rPr>
              <a:t>访问父类成员方法</a:t>
            </a:r>
          </a:p>
          <a:p>
            <a:pPr lvl="1">
              <a:lnSpc>
                <a:spcPct val="90000"/>
              </a:lnSpc>
              <a:buFont typeface="Wingdings" pitchFamily="2" charset="2"/>
              <a:buNone/>
            </a:pPr>
            <a:r>
              <a:rPr lang="zh-CN" altLang="en-US" sz="2400" b="0">
                <a:solidFill>
                  <a:srgbClr val="0000FF"/>
                </a:solidFill>
              </a:rPr>
              <a:t>   	</a:t>
            </a:r>
            <a:r>
              <a:rPr lang="en-US" altLang="zh-CN" sz="2400" b="0">
                <a:solidFill>
                  <a:srgbClr val="0000FF"/>
                </a:solidFill>
              </a:rPr>
              <a:t>System.out.println("Department:"+department);</a:t>
            </a:r>
          </a:p>
          <a:p>
            <a:pPr lvl="1">
              <a:lnSpc>
                <a:spcPct val="90000"/>
              </a:lnSpc>
              <a:buFont typeface="Wingdings" pitchFamily="2" charset="2"/>
              <a:buNone/>
            </a:pPr>
            <a:r>
              <a:rPr lang="en-US" altLang="zh-CN" sz="2400" b="0">
                <a:solidFill>
                  <a:srgbClr val="0000FF"/>
                </a:solidFill>
              </a:rPr>
              <a:t> }</a:t>
            </a:r>
          </a:p>
          <a:p>
            <a:pPr lvl="1">
              <a:lnSpc>
                <a:spcPct val="90000"/>
              </a:lnSpc>
              <a:buFont typeface="Wingdings" pitchFamily="2" charset="2"/>
              <a:buNone/>
            </a:pPr>
            <a:endParaRPr lang="en-US" altLang="zh-CN" sz="2400" b="0">
              <a:solidFill>
                <a:srgbClr val="0000FF"/>
              </a:solidFill>
            </a:endParaRPr>
          </a:p>
        </p:txBody>
      </p:sp>
    </p:spTree>
  </p:cSld>
  <p:clrMapOvr>
    <a:masterClrMapping/>
  </p:clrMapOvr>
  <p:transition spd="med">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Rot="1" noChangeArrowheads="1"/>
          </p:cNvSpPr>
          <p:nvPr>
            <p:ph type="body" idx="1"/>
          </p:nvPr>
        </p:nvSpPr>
        <p:spPr>
          <a:xfrm>
            <a:off x="179388" y="692150"/>
            <a:ext cx="8523287" cy="4321175"/>
          </a:xfrm>
          <a:solidFill>
            <a:srgbClr val="FFFFFF"/>
          </a:solidFill>
        </p:spPr>
        <p:txBody>
          <a:bodyPr/>
          <a:lstStyle/>
          <a:p>
            <a:pPr lvl="1">
              <a:buFont typeface="Wingdings" pitchFamily="2" charset="2"/>
              <a:buNone/>
            </a:pPr>
            <a:r>
              <a:rPr lang="en-US" altLang="zh-CN" sz="2400" b="0">
                <a:solidFill>
                  <a:srgbClr val="0000FF"/>
                </a:solidFill>
              </a:rPr>
              <a:t>public static void main(String arg[]) {</a:t>
            </a:r>
          </a:p>
          <a:p>
            <a:pPr lvl="1">
              <a:buFont typeface="Wingdings" pitchFamily="2" charset="2"/>
              <a:buNone/>
            </a:pPr>
            <a:r>
              <a:rPr lang="en-US" altLang="zh-CN" sz="2400" b="0">
                <a:solidFill>
                  <a:srgbClr val="0000FF"/>
                </a:solidFill>
              </a:rPr>
              <a:t>  	Teacher1 t;		 </a:t>
            </a:r>
          </a:p>
          <a:p>
            <a:pPr lvl="1">
              <a:buFont typeface="Wingdings" pitchFamily="2" charset="2"/>
              <a:buNone/>
            </a:pPr>
            <a:r>
              <a:rPr lang="en-US" altLang="zh-CN" sz="2400" b="0">
                <a:solidFill>
                  <a:srgbClr val="0000FF"/>
                </a:solidFill>
              </a:rPr>
              <a:t>    t=new Teacher1("Wang",40,"Computer Science");</a:t>
            </a:r>
          </a:p>
          <a:p>
            <a:pPr lvl="1">
              <a:buFont typeface="Wingdings" pitchFamily="2" charset="2"/>
              <a:buNone/>
            </a:pPr>
            <a:r>
              <a:rPr lang="en-US" altLang="zh-CN" sz="2400" b="0">
                <a:solidFill>
                  <a:srgbClr val="0000FF"/>
                </a:solidFill>
              </a:rPr>
              <a:t>    t.print_s();</a:t>
            </a:r>
          </a:p>
          <a:p>
            <a:pPr lvl="1">
              <a:buFont typeface="Wingdings" pitchFamily="2" charset="2"/>
              <a:buNone/>
            </a:pPr>
            <a:r>
              <a:rPr lang="en-US" altLang="zh-CN" sz="2400" b="0">
                <a:solidFill>
                  <a:srgbClr val="0000FF"/>
                </a:solidFill>
              </a:rPr>
              <a:t>    </a:t>
            </a:r>
            <a:r>
              <a:rPr lang="en-US" altLang="zh-CN" sz="2400" b="0">
                <a:solidFill>
                  <a:schemeClr val="hlink"/>
                </a:solidFill>
              </a:rPr>
              <a:t>t.setName("Wang Gang");</a:t>
            </a:r>
          </a:p>
          <a:p>
            <a:pPr lvl="1">
              <a:buFont typeface="Wingdings" pitchFamily="2" charset="2"/>
              <a:buNone/>
            </a:pPr>
            <a:r>
              <a:rPr lang="en-US" altLang="zh-CN" sz="2400" b="0">
                <a:solidFill>
                  <a:srgbClr val="0000FF"/>
                </a:solidFill>
              </a:rPr>
              <a:t>    </a:t>
            </a:r>
            <a:r>
              <a:rPr lang="en-US" altLang="zh-CN" sz="2400" b="0">
                <a:solidFill>
                  <a:schemeClr val="hlink"/>
                </a:solidFill>
              </a:rPr>
              <a:t>t.age=50;</a:t>
            </a:r>
            <a:r>
              <a:rPr lang="en-US" altLang="zh-CN" sz="2400" b="0">
                <a:solidFill>
                  <a:srgbClr val="0000FF"/>
                </a:solidFill>
              </a:rPr>
              <a:t>        </a:t>
            </a:r>
            <a:r>
              <a:rPr lang="en-US" altLang="zh-CN" sz="2000">
                <a:solidFill>
                  <a:srgbClr val="008000"/>
                </a:solidFill>
                <a:latin typeface="楷体_GB2312" pitchFamily="49" charset="-122"/>
              </a:rPr>
              <a:t>/*</a:t>
            </a:r>
            <a:r>
              <a:rPr lang="zh-CN" altLang="en-US" sz="2000">
                <a:solidFill>
                  <a:srgbClr val="008000"/>
                </a:solidFill>
                <a:latin typeface="楷体_GB2312" pitchFamily="49" charset="-122"/>
              </a:rPr>
              <a:t>可以直接访问父类中</a:t>
            </a:r>
            <a:r>
              <a:rPr lang="en-US" altLang="zh-CN" sz="2000">
                <a:solidFill>
                  <a:srgbClr val="008000"/>
                </a:solidFill>
                <a:latin typeface="楷体_GB2312" pitchFamily="49" charset="-122"/>
              </a:rPr>
              <a:t>protected</a:t>
            </a:r>
            <a:r>
              <a:rPr lang="zh-CN" altLang="en-US" sz="2000">
                <a:solidFill>
                  <a:srgbClr val="008000"/>
                </a:solidFill>
                <a:latin typeface="楷体_GB2312" pitchFamily="49" charset="-122"/>
              </a:rPr>
              <a:t>成员变量</a:t>
            </a:r>
            <a:r>
              <a:rPr lang="en-US" altLang="zh-CN" sz="2000">
                <a:solidFill>
                  <a:srgbClr val="008000"/>
                </a:solidFill>
                <a:latin typeface="楷体_GB2312" pitchFamily="49" charset="-122"/>
              </a:rPr>
              <a:t>age</a:t>
            </a:r>
            <a:r>
              <a:rPr lang="zh-CN" altLang="en-US" sz="2000">
                <a:solidFill>
                  <a:srgbClr val="008000"/>
                </a:solidFill>
                <a:latin typeface="楷体_GB2312" pitchFamily="49" charset="-122"/>
              </a:rPr>
              <a:t>，但不能访问父类的</a:t>
            </a:r>
            <a:r>
              <a:rPr lang="en-US" altLang="zh-CN" sz="2000">
                <a:solidFill>
                  <a:srgbClr val="008000"/>
                </a:solidFill>
                <a:latin typeface="楷体_GB2312" pitchFamily="49" charset="-122"/>
              </a:rPr>
              <a:t>private</a:t>
            </a:r>
            <a:r>
              <a:rPr lang="zh-CN" altLang="en-US" sz="2000">
                <a:solidFill>
                  <a:srgbClr val="008000"/>
                </a:solidFill>
                <a:latin typeface="楷体_GB2312" pitchFamily="49" charset="-122"/>
              </a:rPr>
              <a:t>成员变量</a:t>
            </a:r>
            <a:r>
              <a:rPr lang="en-US" altLang="zh-CN" sz="2000">
                <a:solidFill>
                  <a:srgbClr val="008000"/>
                </a:solidFill>
                <a:latin typeface="楷体_GB2312" pitchFamily="49" charset="-122"/>
              </a:rPr>
              <a:t>name*/</a:t>
            </a:r>
          </a:p>
          <a:p>
            <a:pPr lvl="1">
              <a:buFont typeface="Wingdings" pitchFamily="2" charset="2"/>
              <a:buNone/>
            </a:pPr>
            <a:r>
              <a:rPr lang="en-US" altLang="zh-CN" sz="2400" b="0">
                <a:solidFill>
                  <a:srgbClr val="0000FF"/>
                </a:solidFill>
              </a:rPr>
              <a:t>     t.print_s();</a:t>
            </a:r>
          </a:p>
          <a:p>
            <a:pPr lvl="1">
              <a:buFont typeface="Wingdings" pitchFamily="2" charset="2"/>
              <a:buNone/>
            </a:pPr>
            <a:r>
              <a:rPr lang="en-US" altLang="zh-CN" sz="2400" b="0">
                <a:solidFill>
                  <a:srgbClr val="0000FF"/>
                </a:solidFill>
              </a:rPr>
              <a:t>   }</a:t>
            </a:r>
          </a:p>
          <a:p>
            <a:pPr marL="0" indent="0">
              <a:buFont typeface="Wingdings" pitchFamily="2" charset="2"/>
              <a:buNone/>
            </a:pPr>
            <a:r>
              <a:rPr lang="en-US" altLang="zh-CN" b="0">
                <a:solidFill>
                  <a:srgbClr val="0000FF"/>
                </a:solidFill>
              </a:rPr>
              <a:t>} </a:t>
            </a:r>
            <a:r>
              <a:rPr lang="en-US" altLang="zh-CN" sz="2000">
                <a:solidFill>
                  <a:srgbClr val="008000"/>
                </a:solidFill>
                <a:latin typeface="楷体_GB2312" pitchFamily="49" charset="-122"/>
              </a:rPr>
              <a:t>// </a:t>
            </a:r>
            <a:r>
              <a:rPr lang="zh-CN" altLang="en-US" sz="2000">
                <a:solidFill>
                  <a:srgbClr val="008000"/>
                </a:solidFill>
                <a:latin typeface="楷体_GB2312" pitchFamily="49" charset="-122"/>
              </a:rPr>
              <a:t>子类</a:t>
            </a:r>
            <a:r>
              <a:rPr lang="en-US" altLang="zh-CN" sz="2000">
                <a:solidFill>
                  <a:srgbClr val="008000"/>
                </a:solidFill>
                <a:latin typeface="楷体_GB2312" pitchFamily="49" charset="-122"/>
              </a:rPr>
              <a:t>Teacher</a:t>
            </a:r>
            <a:r>
              <a:rPr lang="zh-CN" altLang="en-US" sz="2000">
                <a:solidFill>
                  <a:srgbClr val="008000"/>
                </a:solidFill>
                <a:latin typeface="楷体_GB2312" pitchFamily="49" charset="-122"/>
              </a:rPr>
              <a:t>结束</a:t>
            </a:r>
          </a:p>
        </p:txBody>
      </p:sp>
      <p:sp>
        <p:nvSpPr>
          <p:cNvPr id="55300" name="Rectangle 4"/>
          <p:cNvSpPr>
            <a:spLocks noRot="1" noChangeArrowheads="1"/>
          </p:cNvSpPr>
          <p:nvPr/>
        </p:nvSpPr>
        <p:spPr bwMode="auto">
          <a:xfrm>
            <a:off x="3851275" y="4149725"/>
            <a:ext cx="4752975" cy="2160588"/>
          </a:xfrm>
          <a:prstGeom prst="rect">
            <a:avLst/>
          </a:prstGeom>
          <a:noFill/>
          <a:ln w="19050">
            <a:solidFill>
              <a:schemeClr val="hlink"/>
            </a:solidFill>
            <a:miter lim="800000"/>
            <a:headEnd/>
            <a:tailEnd/>
          </a:ln>
          <a:effectLst/>
        </p:spPr>
        <p:txBody>
          <a:bodyPr/>
          <a:lstStyle/>
          <a:p>
            <a:pPr marL="342900" indent="-342900">
              <a:spcBef>
                <a:spcPct val="20000"/>
              </a:spcBef>
              <a:buClr>
                <a:schemeClr val="hlink"/>
              </a:buClr>
              <a:buSzPct val="70000"/>
              <a:buFont typeface="Wingdings" pitchFamily="2" charset="2"/>
              <a:buNone/>
            </a:pPr>
            <a:r>
              <a:rPr lang="zh-CN" altLang="en-US" sz="2400" b="1">
                <a:solidFill>
                  <a:schemeClr val="hlink"/>
                </a:solidFill>
                <a:ea typeface="楷体_GB2312" pitchFamily="49" charset="-122"/>
              </a:rPr>
              <a:t>程序运行结果如下：</a:t>
            </a:r>
          </a:p>
          <a:p>
            <a:pPr marL="342900" indent="-342900">
              <a:spcBef>
                <a:spcPct val="20000"/>
              </a:spcBef>
              <a:buClr>
                <a:schemeClr val="hlink"/>
              </a:buClr>
              <a:buSzPct val="70000"/>
              <a:buFont typeface="Wingdings" pitchFamily="2" charset="2"/>
              <a:buNone/>
            </a:pPr>
            <a:r>
              <a:rPr lang="en-US" altLang="zh-CN" sz="2200">
                <a:ea typeface="楷体_GB2312" pitchFamily="49" charset="-122"/>
              </a:rPr>
              <a:t>Name:Wang   Age:40</a:t>
            </a:r>
          </a:p>
          <a:p>
            <a:pPr marL="342900" indent="-342900">
              <a:spcBef>
                <a:spcPct val="20000"/>
              </a:spcBef>
              <a:buClr>
                <a:schemeClr val="hlink"/>
              </a:buClr>
              <a:buSzPct val="70000"/>
              <a:buFont typeface="Wingdings" pitchFamily="2" charset="2"/>
              <a:buNone/>
            </a:pPr>
            <a:r>
              <a:rPr lang="en-US" altLang="zh-CN" sz="2200">
                <a:ea typeface="楷体_GB2312" pitchFamily="49" charset="-122"/>
              </a:rPr>
              <a:t>Department:Computer Science</a:t>
            </a:r>
          </a:p>
          <a:p>
            <a:pPr marL="342900" indent="-342900">
              <a:spcBef>
                <a:spcPct val="20000"/>
              </a:spcBef>
              <a:buClr>
                <a:schemeClr val="hlink"/>
              </a:buClr>
              <a:buSzPct val="70000"/>
              <a:buFont typeface="Wingdings" pitchFamily="2" charset="2"/>
              <a:buNone/>
            </a:pPr>
            <a:r>
              <a:rPr lang="en-US" altLang="zh-CN" sz="2200">
                <a:ea typeface="楷体_GB2312" pitchFamily="49" charset="-122"/>
              </a:rPr>
              <a:t>Name:Wang Gang   Age:50</a:t>
            </a:r>
          </a:p>
          <a:p>
            <a:pPr marL="342900" indent="-342900">
              <a:spcBef>
                <a:spcPct val="20000"/>
              </a:spcBef>
              <a:buClr>
                <a:schemeClr val="hlink"/>
              </a:buClr>
              <a:buSzPct val="70000"/>
              <a:buFont typeface="Wingdings" pitchFamily="2" charset="2"/>
              <a:buNone/>
            </a:pPr>
            <a:r>
              <a:rPr lang="en-US" altLang="zh-CN" sz="2200">
                <a:ea typeface="楷体_GB2312" pitchFamily="49" charset="-122"/>
              </a:rPr>
              <a:t>Department:Computer Science</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ppt_x"/>
                                          </p:val>
                                        </p:tav>
                                        <p:tav tm="100000">
                                          <p:val>
                                            <p:strVal val="#ppt_x"/>
                                          </p:val>
                                        </p:tav>
                                      </p:tavLst>
                                    </p:anim>
                                    <p:anim calcmode="lin" valueType="num">
                                      <p:cBhvr additive="base">
                                        <p:cTn id="8"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p:txBody>
          <a:bodyPr/>
          <a:lstStyle/>
          <a:p>
            <a:r>
              <a:rPr lang="en-US" altLang="zh-CN"/>
              <a:t>Java</a:t>
            </a:r>
            <a:r>
              <a:rPr lang="zh-CN" altLang="en-US"/>
              <a:t>的两个关键字</a:t>
            </a:r>
          </a:p>
        </p:txBody>
      </p:sp>
      <p:sp>
        <p:nvSpPr>
          <p:cNvPr id="93187" name="Rectangle 3"/>
          <p:cNvSpPr>
            <a:spLocks noGrp="1" noRot="1" noChangeArrowheads="1"/>
          </p:cNvSpPr>
          <p:nvPr>
            <p:ph type="body" idx="1"/>
          </p:nvPr>
        </p:nvSpPr>
        <p:spPr/>
        <p:txBody>
          <a:bodyPr/>
          <a:lstStyle/>
          <a:p>
            <a:r>
              <a:rPr lang="zh-CN" altLang="en-US" dirty="0"/>
              <a:t>在子类中可以声明与父类中</a:t>
            </a:r>
            <a:r>
              <a:rPr lang="zh-CN" altLang="en-US" dirty="0">
                <a:solidFill>
                  <a:schemeClr val="hlink"/>
                </a:solidFill>
              </a:rPr>
              <a:t>同名的</a:t>
            </a:r>
            <a:r>
              <a:rPr lang="zh-CN" altLang="en-US" dirty="0"/>
              <a:t>成员变量和成员方法</a:t>
            </a:r>
          </a:p>
          <a:p>
            <a:r>
              <a:rPr lang="zh-CN" altLang="en-US" dirty="0"/>
              <a:t>使用关键字</a:t>
            </a:r>
            <a:r>
              <a:rPr lang="en-US" altLang="zh-CN" dirty="0" smtClean="0"/>
              <a:t>super</a:t>
            </a:r>
            <a:r>
              <a:rPr lang="zh-CN" altLang="en-US" dirty="0" smtClean="0"/>
              <a:t>指父类对象</a:t>
            </a:r>
            <a:endParaRPr lang="en-US" altLang="zh-CN" dirty="0" smtClean="0"/>
          </a:p>
          <a:p>
            <a:pPr lvl="1"/>
            <a:r>
              <a:rPr lang="zh-CN" altLang="en-US" dirty="0" smtClean="0"/>
              <a:t>引用</a:t>
            </a:r>
            <a:r>
              <a:rPr lang="zh-CN" altLang="en-US" dirty="0"/>
              <a:t>父类成员变量</a:t>
            </a:r>
          </a:p>
          <a:p>
            <a:pPr lvl="1">
              <a:buSzTx/>
              <a:buFont typeface="Wingdings" pitchFamily="2" charset="2"/>
              <a:buNone/>
            </a:pPr>
            <a:r>
              <a:rPr lang="zh-CN" altLang="en-US" sz="2400" dirty="0">
                <a:solidFill>
                  <a:schemeClr val="hlink"/>
                </a:solidFill>
              </a:rPr>
              <a:t>	</a:t>
            </a:r>
            <a:r>
              <a:rPr lang="en-US" altLang="zh-CN" dirty="0">
                <a:solidFill>
                  <a:schemeClr val="hlink"/>
                </a:solidFill>
              </a:rPr>
              <a:t>super.</a:t>
            </a:r>
            <a:r>
              <a:rPr lang="zh-CN" altLang="en-US" dirty="0">
                <a:solidFill>
                  <a:schemeClr val="hlink"/>
                </a:solidFill>
              </a:rPr>
              <a:t>成员变量名</a:t>
            </a:r>
          </a:p>
          <a:p>
            <a:pPr lvl="1">
              <a:buSzTx/>
            </a:pPr>
            <a:r>
              <a:rPr lang="zh-CN" altLang="en-US" dirty="0"/>
              <a:t>调用父类成员方法</a:t>
            </a:r>
          </a:p>
          <a:p>
            <a:pPr lvl="1">
              <a:buSzTx/>
              <a:buFont typeface="Wingdings" pitchFamily="2" charset="2"/>
              <a:buNone/>
            </a:pPr>
            <a:r>
              <a:rPr lang="zh-CN" altLang="en-US" sz="2600" dirty="0">
                <a:solidFill>
                  <a:schemeClr val="hlink"/>
                </a:solidFill>
              </a:rPr>
              <a:t>   </a:t>
            </a:r>
            <a:r>
              <a:rPr lang="en-US" altLang="zh-CN" dirty="0">
                <a:solidFill>
                  <a:schemeClr val="hlink"/>
                </a:solidFill>
              </a:rPr>
              <a:t>super.</a:t>
            </a:r>
            <a:r>
              <a:rPr lang="zh-CN" altLang="en-US" dirty="0">
                <a:solidFill>
                  <a:schemeClr val="hlink"/>
                </a:solidFill>
              </a:rPr>
              <a:t>成员方法名</a:t>
            </a:r>
            <a:r>
              <a:rPr lang="en-US" altLang="zh-CN" dirty="0">
                <a:solidFill>
                  <a:schemeClr val="hlink"/>
                </a:solidFill>
              </a:rPr>
              <a:t>(</a:t>
            </a:r>
            <a:r>
              <a:rPr lang="zh-CN" altLang="en-US" dirty="0">
                <a:solidFill>
                  <a:schemeClr val="hlink"/>
                </a:solidFill>
              </a:rPr>
              <a:t>参数表</a:t>
            </a:r>
            <a:r>
              <a:rPr lang="en-US" altLang="zh-CN" dirty="0">
                <a:solidFill>
                  <a:schemeClr val="hlink"/>
                </a:solidFill>
              </a:rPr>
              <a:t>)</a:t>
            </a:r>
          </a:p>
          <a:p>
            <a:pPr lvl="1">
              <a:buSzTx/>
            </a:pPr>
            <a:r>
              <a:rPr lang="zh-CN" altLang="en-US" dirty="0"/>
              <a:t>调用父类构造方法</a:t>
            </a:r>
          </a:p>
          <a:p>
            <a:pPr lvl="1">
              <a:buSzTx/>
              <a:buFont typeface="Wingdings" pitchFamily="2" charset="2"/>
              <a:buNone/>
            </a:pPr>
            <a:r>
              <a:rPr lang="zh-CN" altLang="en-US" dirty="0">
                <a:solidFill>
                  <a:schemeClr val="hlink"/>
                </a:solidFill>
              </a:rPr>
              <a:t>	</a:t>
            </a:r>
            <a:r>
              <a:rPr lang="en-US" altLang="zh-CN" dirty="0">
                <a:solidFill>
                  <a:schemeClr val="hlink"/>
                </a:solidFill>
              </a:rPr>
              <a:t>super(</a:t>
            </a:r>
            <a:r>
              <a:rPr lang="zh-CN" altLang="en-US" dirty="0">
                <a:solidFill>
                  <a:schemeClr val="hlink"/>
                </a:solidFill>
              </a:rPr>
              <a:t>参数表</a:t>
            </a:r>
            <a:r>
              <a:rPr lang="en-US" altLang="zh-CN" dirty="0">
                <a:solidFill>
                  <a:schemeClr val="hlink"/>
                </a:solidFill>
              </a:rPr>
              <a:t>)</a:t>
            </a:r>
          </a:p>
          <a:p>
            <a:endParaRPr lang="en-US" altLang="zh-CN" sz="2200" dirty="0">
              <a:solidFill>
                <a:schemeClr val="hlink"/>
              </a:solidFill>
            </a:endParaRPr>
          </a:p>
        </p:txBody>
      </p:sp>
    </p:spTree>
  </p:cSld>
  <p:clrMapOvr>
    <a:masterClrMapping/>
  </p:clrMapOvr>
  <p:transition spd="med">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r>
              <a:rPr lang="zh-CN" altLang="en-US" sz="3600" dirty="0"/>
              <a:t>例</a:t>
            </a:r>
            <a:r>
              <a:rPr lang="en-US" altLang="zh-CN" sz="3200" dirty="0"/>
              <a:t>7-2</a:t>
            </a:r>
            <a:r>
              <a:rPr lang="en-US" altLang="zh-CN" sz="3600" dirty="0"/>
              <a:t>--</a:t>
            </a:r>
            <a:r>
              <a:rPr lang="zh-CN" altLang="en-US" sz="3600" dirty="0"/>
              <a:t>利用</a:t>
            </a:r>
            <a:r>
              <a:rPr lang="en-US" altLang="zh-CN" sz="3600" dirty="0"/>
              <a:t>super</a:t>
            </a:r>
            <a:r>
              <a:rPr lang="zh-CN" altLang="en-US" sz="3600" dirty="0"/>
              <a:t>访问父类成员</a:t>
            </a:r>
            <a:r>
              <a:rPr lang="zh-CN" altLang="en-US" dirty="0"/>
              <a:t> </a:t>
            </a:r>
          </a:p>
        </p:txBody>
      </p:sp>
      <p:sp>
        <p:nvSpPr>
          <p:cNvPr id="68611" name="Rectangle 3"/>
          <p:cNvSpPr>
            <a:spLocks noGrp="1" noRot="1" noChangeArrowheads="1"/>
          </p:cNvSpPr>
          <p:nvPr>
            <p:ph type="body" idx="1"/>
          </p:nvPr>
        </p:nvSpPr>
        <p:spPr>
          <a:xfrm>
            <a:off x="107950" y="1268413"/>
            <a:ext cx="8928100" cy="5183187"/>
          </a:xfrm>
          <a:noFill/>
        </p:spPr>
        <p:txBody>
          <a:bodyPr/>
          <a:lstStyle/>
          <a:p>
            <a:pPr>
              <a:buFont typeface="Wingdings" pitchFamily="2" charset="2"/>
              <a:buNone/>
            </a:pPr>
            <a:r>
              <a:rPr lang="en-US" altLang="zh-CN" b="0">
                <a:solidFill>
                  <a:schemeClr val="hlink"/>
                </a:solidFill>
              </a:rPr>
              <a:t>class Person2</a:t>
            </a:r>
            <a:r>
              <a:rPr lang="en-US" altLang="zh-CN" b="0">
                <a:solidFill>
                  <a:srgbClr val="0000FF"/>
                </a:solidFill>
              </a:rPr>
              <a:t>  { </a:t>
            </a:r>
          </a:p>
          <a:p>
            <a:pPr>
              <a:buFont typeface="Wingdings" pitchFamily="2" charset="2"/>
              <a:buNone/>
            </a:pPr>
            <a:r>
              <a:rPr lang="en-US" altLang="zh-CN" b="0">
                <a:solidFill>
                  <a:srgbClr val="0000FF"/>
                </a:solidFill>
              </a:rPr>
              <a:t>      protected String name;</a:t>
            </a:r>
          </a:p>
          <a:p>
            <a:pPr>
              <a:buFont typeface="Wingdings" pitchFamily="2" charset="2"/>
              <a:buNone/>
            </a:pPr>
            <a:r>
              <a:rPr lang="en-US" altLang="zh-CN" b="0">
                <a:solidFill>
                  <a:srgbClr val="0000FF"/>
                </a:solidFill>
              </a:rPr>
              <a:t>      protected int age;      </a:t>
            </a:r>
          </a:p>
          <a:p>
            <a:pPr>
              <a:buFont typeface="Wingdings" pitchFamily="2" charset="2"/>
              <a:buNone/>
            </a:pPr>
            <a:r>
              <a:rPr lang="en-US" altLang="zh-CN" b="0">
                <a:solidFill>
                  <a:srgbClr val="0000FF"/>
                </a:solidFill>
              </a:rPr>
              <a:t>	  </a:t>
            </a:r>
            <a:r>
              <a:rPr lang="en-US" altLang="zh-CN" b="0">
                <a:solidFill>
                  <a:schemeClr val="hlink"/>
                </a:solidFill>
              </a:rPr>
              <a:t>public Person2(String na, int ag)</a:t>
            </a:r>
            <a:r>
              <a:rPr lang="en-US" altLang="zh-CN" b="0">
                <a:solidFill>
                  <a:srgbClr val="0000FF"/>
                </a:solidFill>
              </a:rPr>
              <a:t>  {  </a:t>
            </a:r>
            <a:r>
              <a:rPr lang="en-US" altLang="zh-CN" sz="2000">
                <a:solidFill>
                  <a:srgbClr val="008000"/>
                </a:solidFill>
                <a:latin typeface="楷体_GB2312" pitchFamily="49" charset="-122"/>
              </a:rPr>
              <a:t>// </a:t>
            </a:r>
            <a:r>
              <a:rPr lang="zh-CN" altLang="en-US" sz="2000">
                <a:solidFill>
                  <a:srgbClr val="008000"/>
                </a:solidFill>
                <a:latin typeface="楷体_GB2312" pitchFamily="49" charset="-122"/>
              </a:rPr>
              <a:t>构造方法</a:t>
            </a:r>
          </a:p>
          <a:p>
            <a:pPr>
              <a:buFont typeface="Wingdings" pitchFamily="2" charset="2"/>
              <a:buNone/>
            </a:pPr>
            <a:r>
              <a:rPr lang="zh-CN" altLang="en-US" b="0">
                <a:solidFill>
                  <a:srgbClr val="0000FF"/>
                </a:solidFill>
              </a:rPr>
              <a:t>  		 </a:t>
            </a:r>
            <a:r>
              <a:rPr lang="en-US" altLang="zh-CN" b="0">
                <a:solidFill>
                  <a:srgbClr val="0000FF"/>
                </a:solidFill>
              </a:rPr>
              <a:t>name=na;</a:t>
            </a:r>
          </a:p>
          <a:p>
            <a:pPr>
              <a:buFont typeface="Wingdings" pitchFamily="2" charset="2"/>
              <a:buNone/>
            </a:pPr>
            <a:r>
              <a:rPr lang="en-US" altLang="zh-CN" b="0">
                <a:solidFill>
                  <a:srgbClr val="0000FF"/>
                </a:solidFill>
              </a:rPr>
              <a:t> 		 age=ag;</a:t>
            </a:r>
          </a:p>
          <a:p>
            <a:pPr>
              <a:buFont typeface="Wingdings" pitchFamily="2" charset="2"/>
              <a:buNone/>
            </a:pPr>
            <a:r>
              <a:rPr lang="en-US" altLang="zh-CN" b="0">
                <a:solidFill>
                  <a:srgbClr val="0000FF"/>
                </a:solidFill>
              </a:rPr>
              <a:t> 	} </a:t>
            </a:r>
          </a:p>
          <a:p>
            <a:pPr>
              <a:buFont typeface="Wingdings" pitchFamily="2" charset="2"/>
              <a:buNone/>
            </a:pPr>
            <a:r>
              <a:rPr lang="en-US" altLang="zh-CN" b="0">
                <a:solidFill>
                  <a:srgbClr val="0000FF"/>
                </a:solidFill>
              </a:rPr>
              <a:t>	  </a:t>
            </a:r>
            <a:r>
              <a:rPr lang="en-US" altLang="zh-CN" b="0">
                <a:solidFill>
                  <a:schemeClr val="hlink"/>
                </a:solidFill>
              </a:rPr>
              <a:t>public void print()</a:t>
            </a:r>
            <a:r>
              <a:rPr lang="en-US" altLang="zh-CN" b="0">
                <a:solidFill>
                  <a:srgbClr val="CC3300"/>
                </a:solidFill>
              </a:rPr>
              <a:t>  </a:t>
            </a:r>
            <a:r>
              <a:rPr lang="en-US" altLang="zh-CN" b="0">
                <a:solidFill>
                  <a:srgbClr val="0000FF"/>
                </a:solidFill>
              </a:rPr>
              <a:t>{  </a:t>
            </a:r>
            <a:r>
              <a:rPr lang="en-US" altLang="zh-CN" b="0">
                <a:solidFill>
                  <a:srgbClr val="FF0000"/>
                </a:solidFill>
              </a:rPr>
              <a:t> </a:t>
            </a:r>
          </a:p>
          <a:p>
            <a:pPr>
              <a:buFont typeface="Wingdings" pitchFamily="2" charset="2"/>
              <a:buNone/>
            </a:pPr>
            <a:r>
              <a:rPr lang="en-US" altLang="zh-CN" b="0">
                <a:solidFill>
                  <a:srgbClr val="0000FF"/>
                </a:solidFill>
              </a:rPr>
              <a:t>	 	System.out.println("Parent:Name="+name+"   Age="+age);</a:t>
            </a:r>
          </a:p>
          <a:p>
            <a:pPr>
              <a:buFont typeface="Wingdings" pitchFamily="2" charset="2"/>
              <a:buNone/>
            </a:pPr>
            <a:r>
              <a:rPr lang="en-US" altLang="zh-CN" b="0">
                <a:solidFill>
                  <a:srgbClr val="0000FF"/>
                </a:solidFill>
              </a:rPr>
              <a:t> 	}</a:t>
            </a:r>
          </a:p>
          <a:p>
            <a:pPr>
              <a:buFont typeface="Wingdings" pitchFamily="2" charset="2"/>
              <a:buNone/>
            </a:pPr>
            <a:r>
              <a:rPr lang="en-US" altLang="zh-CN" b="0">
                <a:solidFill>
                  <a:srgbClr val="0000FF"/>
                </a:solidFill>
              </a:rPr>
              <a:t>} </a:t>
            </a:r>
            <a:r>
              <a:rPr lang="en-US" altLang="zh-CN" sz="2000">
                <a:solidFill>
                  <a:srgbClr val="008000"/>
                </a:solidFill>
                <a:latin typeface="楷体_GB2312" pitchFamily="49" charset="-122"/>
              </a:rPr>
              <a:t>// </a:t>
            </a:r>
            <a:r>
              <a:rPr lang="zh-CN" altLang="en-US" sz="2000">
                <a:solidFill>
                  <a:srgbClr val="008000"/>
                </a:solidFill>
                <a:latin typeface="楷体_GB2312" pitchFamily="49" charset="-122"/>
              </a:rPr>
              <a:t>类</a:t>
            </a:r>
            <a:r>
              <a:rPr lang="en-US" altLang="zh-CN" sz="2000">
                <a:solidFill>
                  <a:srgbClr val="008000"/>
                </a:solidFill>
                <a:latin typeface="楷体_GB2312" pitchFamily="49" charset="-122"/>
              </a:rPr>
              <a:t>Person2</a:t>
            </a:r>
            <a:r>
              <a:rPr lang="zh-CN" altLang="en-US" sz="2000">
                <a:solidFill>
                  <a:srgbClr val="008000"/>
                </a:solidFill>
                <a:latin typeface="楷体_GB2312" pitchFamily="49" charset="-122"/>
              </a:rPr>
              <a:t>结束</a:t>
            </a:r>
          </a:p>
        </p:txBody>
      </p:sp>
    </p:spTree>
  </p:cSld>
  <p:clrMapOvr>
    <a:masterClrMapping/>
  </p:clrMapOvr>
  <p:transition spd="med">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9" name="Rectangle 3"/>
          <p:cNvSpPr>
            <a:spLocks noGrp="1" noRot="1" noChangeArrowheads="1"/>
          </p:cNvSpPr>
          <p:nvPr>
            <p:ph type="body" idx="1"/>
          </p:nvPr>
        </p:nvSpPr>
        <p:spPr>
          <a:xfrm>
            <a:off x="250825" y="620713"/>
            <a:ext cx="8497888" cy="5903912"/>
          </a:xfrm>
          <a:solidFill>
            <a:srgbClr val="FFFFFF"/>
          </a:solidFill>
        </p:spPr>
        <p:txBody>
          <a:bodyPr/>
          <a:lstStyle/>
          <a:p>
            <a:pPr>
              <a:buFont typeface="Wingdings" pitchFamily="2" charset="2"/>
              <a:buNone/>
            </a:pPr>
            <a:r>
              <a:rPr lang="en-US" altLang="zh-CN" b="0">
                <a:solidFill>
                  <a:srgbClr val="0000FF"/>
                </a:solidFill>
              </a:rPr>
              <a:t>public class </a:t>
            </a:r>
            <a:r>
              <a:rPr lang="en-US" altLang="zh-CN" b="0">
                <a:solidFill>
                  <a:schemeClr val="hlink"/>
                </a:solidFill>
              </a:rPr>
              <a:t>Teacher2 extends Person2</a:t>
            </a:r>
            <a:r>
              <a:rPr lang="en-US" altLang="zh-CN" b="0">
                <a:solidFill>
                  <a:srgbClr val="0000FF"/>
                </a:solidFill>
              </a:rPr>
              <a:t> {</a:t>
            </a:r>
          </a:p>
          <a:p>
            <a:pPr>
              <a:buFont typeface="Wingdings" pitchFamily="2" charset="2"/>
              <a:buNone/>
            </a:pPr>
            <a:r>
              <a:rPr lang="en-US" altLang="zh-CN" b="0">
                <a:solidFill>
                  <a:srgbClr val="0000FF"/>
                </a:solidFill>
              </a:rPr>
              <a:t>     String department, name;  </a:t>
            </a:r>
            <a:r>
              <a:rPr lang="en-US" altLang="zh-CN" sz="2000">
                <a:solidFill>
                  <a:srgbClr val="008000"/>
                </a:solidFill>
                <a:latin typeface="楷体_GB2312" pitchFamily="49" charset="-122"/>
              </a:rPr>
              <a:t>// </a:t>
            </a:r>
            <a:r>
              <a:rPr lang="zh-CN" altLang="en-US" sz="2000">
                <a:solidFill>
                  <a:srgbClr val="008000"/>
                </a:solidFill>
                <a:latin typeface="楷体_GB2312" pitchFamily="49" charset="-122"/>
              </a:rPr>
              <a:t>子类的成员变量</a:t>
            </a:r>
            <a:r>
              <a:rPr lang="zh-CN" altLang="en-US" b="0">
                <a:solidFill>
                  <a:srgbClr val="0000FF"/>
                </a:solidFill>
              </a:rPr>
              <a:t>  </a:t>
            </a:r>
          </a:p>
          <a:p>
            <a:pPr>
              <a:buFont typeface="Wingdings" pitchFamily="2" charset="2"/>
              <a:buNone/>
            </a:pPr>
            <a:r>
              <a:rPr lang="zh-CN" altLang="en-US" b="0">
                <a:solidFill>
                  <a:srgbClr val="0000FF"/>
                </a:solidFill>
              </a:rPr>
              <a:t>     </a:t>
            </a:r>
            <a:r>
              <a:rPr lang="en-US" altLang="zh-CN" b="0">
                <a:solidFill>
                  <a:srgbClr val="0000FF"/>
                </a:solidFill>
              </a:rPr>
              <a:t>public </a:t>
            </a:r>
            <a:r>
              <a:rPr lang="en-US" altLang="zh-CN" b="0">
                <a:solidFill>
                  <a:schemeClr val="hlink"/>
                </a:solidFill>
              </a:rPr>
              <a:t>Teacher2</a:t>
            </a:r>
            <a:r>
              <a:rPr lang="en-US" altLang="zh-CN" b="0">
                <a:solidFill>
                  <a:srgbClr val="0000FF"/>
                </a:solidFill>
              </a:rPr>
              <a:t>(String na, int ag, String de, String na1) {</a:t>
            </a:r>
          </a:p>
          <a:p>
            <a:pPr>
              <a:buFont typeface="Wingdings" pitchFamily="2" charset="2"/>
              <a:buNone/>
            </a:pPr>
            <a:r>
              <a:rPr lang="en-US" altLang="zh-CN" b="0">
                <a:solidFill>
                  <a:srgbClr val="0000FF"/>
                </a:solidFill>
              </a:rPr>
              <a:t>    		super(na,ag); </a:t>
            </a:r>
            <a:r>
              <a:rPr lang="en-US" altLang="zh-CN" sz="2000" b="0">
                <a:solidFill>
                  <a:srgbClr val="009900"/>
                </a:solidFill>
              </a:rPr>
              <a:t>       </a:t>
            </a:r>
            <a:r>
              <a:rPr lang="en-US" altLang="zh-CN" sz="2000">
                <a:solidFill>
                  <a:srgbClr val="008000"/>
                </a:solidFill>
                <a:latin typeface="楷体_GB2312" pitchFamily="49" charset="-122"/>
              </a:rPr>
              <a:t>//super</a:t>
            </a:r>
            <a:r>
              <a:rPr lang="zh-CN" altLang="en-US" sz="2000">
                <a:solidFill>
                  <a:srgbClr val="008000"/>
                </a:solidFill>
                <a:latin typeface="楷体_GB2312" pitchFamily="49" charset="-122"/>
              </a:rPr>
              <a:t>关键字指出调用的是父类的构造方法</a:t>
            </a:r>
          </a:p>
          <a:p>
            <a:pPr>
              <a:buFont typeface="Wingdings" pitchFamily="2" charset="2"/>
              <a:buNone/>
            </a:pPr>
            <a:r>
              <a:rPr lang="zh-CN" altLang="en-US" b="0">
                <a:solidFill>
                  <a:srgbClr val="0000FF"/>
                </a:solidFill>
              </a:rPr>
              <a:t>    		</a:t>
            </a:r>
            <a:r>
              <a:rPr lang="en-US" altLang="zh-CN" b="0">
                <a:solidFill>
                  <a:srgbClr val="0000FF"/>
                </a:solidFill>
              </a:rPr>
              <a:t>department=de;</a:t>
            </a:r>
          </a:p>
          <a:p>
            <a:pPr>
              <a:buFont typeface="Wingdings" pitchFamily="2" charset="2"/>
              <a:buNone/>
            </a:pPr>
            <a:r>
              <a:rPr lang="en-US" altLang="zh-CN" b="0">
                <a:solidFill>
                  <a:srgbClr val="0000FF"/>
                </a:solidFill>
              </a:rPr>
              <a:t>    		name=na1;</a:t>
            </a:r>
          </a:p>
          <a:p>
            <a:pPr>
              <a:buFont typeface="Wingdings" pitchFamily="2" charset="2"/>
              <a:buNone/>
            </a:pPr>
            <a:r>
              <a:rPr lang="en-US" altLang="zh-CN" b="0">
                <a:solidFill>
                  <a:srgbClr val="0000FF"/>
                </a:solidFill>
              </a:rPr>
              <a:t> 	}</a:t>
            </a:r>
          </a:p>
          <a:p>
            <a:pPr>
              <a:buFont typeface="Wingdings" pitchFamily="2" charset="2"/>
              <a:buNone/>
            </a:pPr>
            <a:r>
              <a:rPr lang="en-US" altLang="zh-CN" b="0">
                <a:solidFill>
                  <a:srgbClr val="0000FF"/>
                </a:solidFill>
              </a:rPr>
              <a:t>	public</a:t>
            </a:r>
            <a:r>
              <a:rPr lang="en-US" altLang="zh-CN" b="0">
                <a:solidFill>
                  <a:schemeClr val="hlink"/>
                </a:solidFill>
              </a:rPr>
              <a:t> void</a:t>
            </a:r>
            <a:r>
              <a:rPr lang="en-US" altLang="zh-CN" b="0">
                <a:solidFill>
                  <a:srgbClr val="0000FF"/>
                </a:solidFill>
              </a:rPr>
              <a:t> </a:t>
            </a:r>
            <a:r>
              <a:rPr lang="en-US" altLang="zh-CN" b="0">
                <a:solidFill>
                  <a:schemeClr val="hlink"/>
                </a:solidFill>
              </a:rPr>
              <a:t>setName_p</a:t>
            </a:r>
            <a:r>
              <a:rPr lang="en-US" altLang="zh-CN" b="0">
                <a:solidFill>
                  <a:srgbClr val="0000FF"/>
                </a:solidFill>
              </a:rPr>
              <a:t>(String na) {</a:t>
            </a:r>
          </a:p>
          <a:p>
            <a:pPr>
              <a:buFont typeface="Wingdings" pitchFamily="2" charset="2"/>
              <a:buNone/>
            </a:pPr>
            <a:r>
              <a:rPr lang="en-US" altLang="zh-CN" b="0">
                <a:solidFill>
                  <a:srgbClr val="0000FF"/>
                </a:solidFill>
              </a:rPr>
              <a:t>	  	super.name=na;       </a:t>
            </a:r>
            <a:r>
              <a:rPr lang="en-US" altLang="zh-CN" sz="2000">
                <a:solidFill>
                  <a:srgbClr val="008000"/>
                </a:solidFill>
                <a:latin typeface="楷体_GB2312" pitchFamily="49" charset="-122"/>
              </a:rPr>
              <a:t>//super</a:t>
            </a:r>
            <a:r>
              <a:rPr lang="zh-CN" altLang="en-US" sz="2000">
                <a:solidFill>
                  <a:srgbClr val="008000"/>
                </a:solidFill>
                <a:latin typeface="楷体_GB2312" pitchFamily="49" charset="-122"/>
              </a:rPr>
              <a:t>指出这里的成员变量是父类的</a:t>
            </a:r>
          </a:p>
          <a:p>
            <a:pPr>
              <a:buFont typeface="Wingdings" pitchFamily="2" charset="2"/>
              <a:buNone/>
            </a:pPr>
            <a:r>
              <a:rPr lang="zh-CN" altLang="en-US" b="0">
                <a:solidFill>
                  <a:srgbClr val="0000FF"/>
                </a:solidFill>
              </a:rPr>
              <a:t>	</a:t>
            </a:r>
            <a:r>
              <a:rPr lang="en-US" altLang="zh-CN" b="0">
                <a:solidFill>
                  <a:srgbClr val="0000FF"/>
                </a:solidFill>
              </a:rPr>
              <a:t>} </a:t>
            </a:r>
          </a:p>
          <a:p>
            <a:pPr>
              <a:buFont typeface="Wingdings" pitchFamily="2" charset="2"/>
              <a:buNone/>
            </a:pPr>
            <a:r>
              <a:rPr lang="en-US" altLang="zh-CN" b="0">
                <a:solidFill>
                  <a:srgbClr val="0000FF"/>
                </a:solidFill>
              </a:rPr>
              <a:t>	public </a:t>
            </a:r>
            <a:r>
              <a:rPr lang="en-US" altLang="zh-CN" b="0">
                <a:solidFill>
                  <a:schemeClr val="hlink"/>
                </a:solidFill>
              </a:rPr>
              <a:t>void</a:t>
            </a:r>
            <a:r>
              <a:rPr lang="en-US" altLang="zh-CN" b="0">
                <a:solidFill>
                  <a:srgbClr val="0000FF"/>
                </a:solidFill>
              </a:rPr>
              <a:t> </a:t>
            </a:r>
            <a:r>
              <a:rPr lang="en-US" altLang="zh-CN" b="0">
                <a:solidFill>
                  <a:schemeClr val="hlink"/>
                </a:solidFill>
              </a:rPr>
              <a:t>setName_s</a:t>
            </a:r>
            <a:r>
              <a:rPr lang="en-US" altLang="zh-CN" b="0">
                <a:solidFill>
                  <a:srgbClr val="0000FF"/>
                </a:solidFill>
              </a:rPr>
              <a:t>(String na1) {       </a:t>
            </a:r>
            <a:r>
              <a:rPr lang="en-US" altLang="zh-CN" sz="2000">
                <a:solidFill>
                  <a:srgbClr val="008000"/>
                </a:solidFill>
                <a:latin typeface="楷体_GB2312" pitchFamily="49" charset="-122"/>
              </a:rPr>
              <a:t> </a:t>
            </a:r>
          </a:p>
          <a:p>
            <a:pPr>
              <a:buFont typeface="Wingdings" pitchFamily="2" charset="2"/>
              <a:buNone/>
            </a:pPr>
            <a:r>
              <a:rPr lang="en-US" altLang="zh-CN" b="0">
                <a:solidFill>
                  <a:srgbClr val="0000FF"/>
                </a:solidFill>
              </a:rPr>
              <a:t>	  	name=na1; </a:t>
            </a:r>
          </a:p>
          <a:p>
            <a:pPr>
              <a:buFont typeface="Wingdings" pitchFamily="2" charset="2"/>
              <a:buNone/>
            </a:pPr>
            <a:r>
              <a:rPr lang="en-US" altLang="zh-CN" b="0">
                <a:solidFill>
                  <a:srgbClr val="0000FF"/>
                </a:solidFill>
              </a:rPr>
              <a:t>	} </a:t>
            </a:r>
          </a:p>
        </p:txBody>
      </p:sp>
    </p:spTree>
  </p:cSld>
  <p:clrMapOvr>
    <a:masterClrMapping/>
  </p:clrMapOvr>
  <p:transition spd="med">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Rot="1" noChangeArrowheads="1"/>
          </p:cNvSpPr>
          <p:nvPr>
            <p:ph type="body" idx="1"/>
          </p:nvPr>
        </p:nvSpPr>
        <p:spPr>
          <a:xfrm>
            <a:off x="0" y="0"/>
            <a:ext cx="8820150" cy="6858000"/>
          </a:xfrm>
          <a:solidFill>
            <a:srgbClr val="FFFFFF"/>
          </a:solidFill>
        </p:spPr>
        <p:txBody>
          <a:bodyPr/>
          <a:lstStyle/>
          <a:p>
            <a:pPr lvl="1">
              <a:lnSpc>
                <a:spcPct val="150000"/>
              </a:lnSpc>
              <a:spcBef>
                <a:spcPct val="80000"/>
              </a:spcBef>
              <a:buFont typeface="Wingdings" pitchFamily="2" charset="2"/>
              <a:buNone/>
            </a:pPr>
            <a:r>
              <a:rPr lang="en-US" altLang="zh-CN" sz="2400" b="0">
                <a:solidFill>
                  <a:srgbClr val="0000FF"/>
                </a:solidFill>
              </a:rPr>
              <a:t>public </a:t>
            </a:r>
            <a:r>
              <a:rPr lang="en-US" altLang="zh-CN" sz="2400" b="0">
                <a:solidFill>
                  <a:schemeClr val="hlink"/>
                </a:solidFill>
              </a:rPr>
              <a:t>void print()</a:t>
            </a:r>
            <a:r>
              <a:rPr lang="en-US" altLang="zh-CN" sz="2400" b="0">
                <a:solidFill>
                  <a:srgbClr val="0000FF"/>
                </a:solidFill>
              </a:rPr>
              <a:t>  {   </a:t>
            </a:r>
            <a:r>
              <a:rPr lang="en-US" altLang="zh-CN" sz="2400" b="0">
                <a:solidFill>
                  <a:srgbClr val="009900"/>
                </a:solidFill>
              </a:rPr>
              <a:t> </a:t>
            </a:r>
          </a:p>
          <a:p>
            <a:pPr lvl="1">
              <a:buFont typeface="Wingdings" pitchFamily="2" charset="2"/>
              <a:buNone/>
            </a:pPr>
            <a:r>
              <a:rPr lang="en-US" altLang="zh-CN" sz="2400" b="0">
                <a:solidFill>
                  <a:srgbClr val="0000FF"/>
                </a:solidFill>
              </a:rPr>
              <a:t>	 	super.print();             </a:t>
            </a:r>
            <a:r>
              <a:rPr lang="en-US" altLang="zh-CN" sz="2000">
                <a:solidFill>
                  <a:srgbClr val="008000"/>
                </a:solidFill>
                <a:latin typeface="楷体_GB2312" pitchFamily="49" charset="-122"/>
              </a:rPr>
              <a:t>//</a:t>
            </a:r>
            <a:r>
              <a:rPr lang="zh-CN" altLang="en-US" sz="2000">
                <a:solidFill>
                  <a:srgbClr val="008000"/>
                </a:solidFill>
                <a:latin typeface="楷体_GB2312" pitchFamily="49" charset="-122"/>
              </a:rPr>
              <a:t>调用父类的</a:t>
            </a:r>
            <a:r>
              <a:rPr lang="en-US" altLang="zh-CN" sz="2000">
                <a:solidFill>
                  <a:srgbClr val="008000"/>
                </a:solidFill>
                <a:latin typeface="楷体_GB2312" pitchFamily="49" charset="-122"/>
              </a:rPr>
              <a:t>print</a:t>
            </a:r>
            <a:r>
              <a:rPr lang="zh-CN" altLang="en-US" sz="2000">
                <a:solidFill>
                  <a:srgbClr val="008000"/>
                </a:solidFill>
                <a:latin typeface="楷体_GB2312" pitchFamily="49" charset="-122"/>
              </a:rPr>
              <a:t>方法</a:t>
            </a:r>
            <a:r>
              <a:rPr lang="zh-CN" altLang="en-US" sz="2400" b="0">
                <a:solidFill>
                  <a:srgbClr val="0000FF"/>
                </a:solidFill>
              </a:rPr>
              <a:t> </a:t>
            </a:r>
          </a:p>
          <a:p>
            <a:pPr lvl="1">
              <a:buFont typeface="Wingdings" pitchFamily="2" charset="2"/>
              <a:buNone/>
            </a:pPr>
            <a:r>
              <a:rPr lang="zh-CN" altLang="en-US" sz="2400" b="0">
                <a:solidFill>
                  <a:srgbClr val="0000FF"/>
                </a:solidFill>
              </a:rPr>
              <a:t>	 	</a:t>
            </a:r>
            <a:r>
              <a:rPr lang="en-US" altLang="zh-CN" sz="2400" b="0">
                <a:solidFill>
                  <a:srgbClr val="0000FF"/>
                </a:solidFill>
              </a:rPr>
              <a:t>System.out.println("Son:Name="+name+"  				Department="+department);</a:t>
            </a:r>
          </a:p>
          <a:p>
            <a:pPr lvl="1">
              <a:buFont typeface="Wingdings" pitchFamily="2" charset="2"/>
              <a:buNone/>
            </a:pPr>
            <a:r>
              <a:rPr lang="en-US" altLang="zh-CN" sz="2400" b="0">
                <a:solidFill>
                  <a:srgbClr val="0000FF"/>
                </a:solidFill>
              </a:rPr>
              <a:t>}</a:t>
            </a:r>
          </a:p>
          <a:p>
            <a:pPr lvl="1">
              <a:buFont typeface="Wingdings" pitchFamily="2" charset="2"/>
              <a:buNone/>
            </a:pPr>
            <a:r>
              <a:rPr lang="en-US" altLang="zh-CN" sz="2400" b="0">
                <a:solidFill>
                  <a:srgbClr val="0000FF"/>
                </a:solidFill>
              </a:rPr>
              <a:t>public</a:t>
            </a:r>
            <a:r>
              <a:rPr lang="en-US" altLang="zh-CN" sz="2400" b="0">
                <a:solidFill>
                  <a:schemeClr val="hlink"/>
                </a:solidFill>
              </a:rPr>
              <a:t> </a:t>
            </a:r>
            <a:r>
              <a:rPr lang="en-US" altLang="zh-CN" sz="2400" b="0">
                <a:solidFill>
                  <a:srgbClr val="0000FF"/>
                </a:solidFill>
              </a:rPr>
              <a:t>static void </a:t>
            </a:r>
            <a:r>
              <a:rPr lang="en-US" altLang="zh-CN" sz="2400" b="0">
                <a:solidFill>
                  <a:schemeClr val="hlink"/>
                </a:solidFill>
              </a:rPr>
              <a:t>main</a:t>
            </a:r>
            <a:r>
              <a:rPr lang="en-US" altLang="zh-CN" sz="2400" b="0">
                <a:solidFill>
                  <a:srgbClr val="0000FF"/>
                </a:solidFill>
              </a:rPr>
              <a:t>(String arg[])  </a:t>
            </a:r>
            <a:r>
              <a:rPr lang="en-US" altLang="zh-CN" sz="2400" b="0">
                <a:solidFill>
                  <a:srgbClr val="009900"/>
                </a:solidFill>
              </a:rPr>
              <a:t> </a:t>
            </a:r>
            <a:r>
              <a:rPr lang="en-US" altLang="zh-CN" sz="2400" b="0">
                <a:solidFill>
                  <a:srgbClr val="0000FF"/>
                </a:solidFill>
              </a:rPr>
              <a:t>{</a:t>
            </a:r>
          </a:p>
          <a:p>
            <a:pPr lvl="1">
              <a:buFont typeface="Wingdings" pitchFamily="2" charset="2"/>
              <a:buNone/>
            </a:pPr>
            <a:r>
              <a:rPr lang="en-US" altLang="zh-CN" sz="2400" b="0">
                <a:solidFill>
                  <a:srgbClr val="0000FF"/>
                </a:solidFill>
              </a:rPr>
              <a:t>	  Teacher2 t;	           </a:t>
            </a:r>
            <a:r>
              <a:rPr lang="en-US" altLang="zh-CN" sz="2000">
                <a:solidFill>
                  <a:srgbClr val="008000"/>
                </a:solidFill>
                <a:latin typeface="楷体_GB2312" pitchFamily="49" charset="-122"/>
              </a:rPr>
              <a:t>//</a:t>
            </a:r>
            <a:r>
              <a:rPr lang="zh-CN" altLang="en-US" sz="2000">
                <a:solidFill>
                  <a:srgbClr val="008000"/>
                </a:solidFill>
                <a:latin typeface="楷体_GB2312" pitchFamily="49" charset="-122"/>
              </a:rPr>
              <a:t>定义子类对象</a:t>
            </a:r>
            <a:r>
              <a:rPr lang="en-US" altLang="zh-CN" sz="2000">
                <a:solidFill>
                  <a:srgbClr val="008000"/>
                </a:solidFill>
                <a:latin typeface="楷体_GB2312" pitchFamily="49" charset="-122"/>
              </a:rPr>
              <a:t>t</a:t>
            </a:r>
          </a:p>
          <a:p>
            <a:pPr lvl="1">
              <a:buFont typeface="Wingdings" pitchFamily="2" charset="2"/>
              <a:buNone/>
            </a:pPr>
            <a:r>
              <a:rPr lang="en-US" altLang="zh-CN" sz="2400" b="0">
                <a:solidFill>
                  <a:srgbClr val="0000FF"/>
                </a:solidFill>
              </a:rPr>
              <a:t>	   t=new Teacher2("Wang",40,"Computer" ,“Gu");</a:t>
            </a:r>
          </a:p>
          <a:p>
            <a:pPr lvl="1">
              <a:buFont typeface="Wingdings" pitchFamily="2" charset="2"/>
              <a:buNone/>
            </a:pPr>
            <a:r>
              <a:rPr lang="en-US" altLang="zh-CN" sz="2400" b="0">
                <a:solidFill>
                  <a:srgbClr val="0000FF"/>
                </a:solidFill>
              </a:rPr>
              <a:t>	   t.print();                  </a:t>
            </a:r>
            <a:r>
              <a:rPr lang="en-US" altLang="zh-CN" sz="2000">
                <a:solidFill>
                  <a:srgbClr val="008000"/>
                </a:solidFill>
                <a:latin typeface="楷体_GB2312" pitchFamily="49" charset="-122"/>
              </a:rPr>
              <a:t>//</a:t>
            </a:r>
            <a:r>
              <a:rPr lang="zh-CN" altLang="en-US" sz="2000">
                <a:solidFill>
                  <a:srgbClr val="008000"/>
                </a:solidFill>
                <a:latin typeface="楷体_GB2312" pitchFamily="49" charset="-122"/>
              </a:rPr>
              <a:t>子类的</a:t>
            </a:r>
            <a:r>
              <a:rPr lang="en-US" altLang="zh-CN" sz="2000">
                <a:solidFill>
                  <a:srgbClr val="008000"/>
                </a:solidFill>
                <a:latin typeface="楷体_GB2312" pitchFamily="49" charset="-122"/>
              </a:rPr>
              <a:t>print</a:t>
            </a:r>
            <a:r>
              <a:rPr lang="zh-CN" altLang="en-US" sz="2000">
                <a:solidFill>
                  <a:srgbClr val="008000"/>
                </a:solidFill>
                <a:latin typeface="楷体_GB2312" pitchFamily="49" charset="-122"/>
              </a:rPr>
              <a:t>方法</a:t>
            </a:r>
          </a:p>
          <a:p>
            <a:pPr lvl="1">
              <a:buFont typeface="Wingdings" pitchFamily="2" charset="2"/>
              <a:buNone/>
            </a:pPr>
            <a:r>
              <a:rPr lang="zh-CN" altLang="en-US" sz="2400" b="0">
                <a:solidFill>
                  <a:srgbClr val="0000FF"/>
                </a:solidFill>
              </a:rPr>
              <a:t>	   </a:t>
            </a:r>
            <a:r>
              <a:rPr lang="en-US" altLang="zh-CN" sz="2400" b="0">
                <a:solidFill>
                  <a:srgbClr val="0000FF"/>
                </a:solidFill>
              </a:rPr>
              <a:t>t.setName_p("Wang Qiang");</a:t>
            </a:r>
          </a:p>
          <a:p>
            <a:pPr lvl="1">
              <a:buFont typeface="Wingdings" pitchFamily="2" charset="2"/>
              <a:buNone/>
            </a:pPr>
            <a:r>
              <a:rPr lang="en-US" altLang="zh-CN" sz="2400" b="0">
                <a:solidFill>
                  <a:srgbClr val="0000FF"/>
                </a:solidFill>
              </a:rPr>
              <a:t>	   t.setName_s("Gu Li");</a:t>
            </a:r>
          </a:p>
          <a:p>
            <a:pPr lvl="1">
              <a:buFont typeface="Wingdings" pitchFamily="2" charset="2"/>
              <a:buNone/>
            </a:pPr>
            <a:r>
              <a:rPr lang="en-US" altLang="zh-CN" sz="2400" b="0">
                <a:solidFill>
                  <a:srgbClr val="0000FF"/>
                </a:solidFill>
              </a:rPr>
              <a:t>	   t.print();</a:t>
            </a:r>
          </a:p>
          <a:p>
            <a:pPr lvl="1">
              <a:buFont typeface="Wingdings" pitchFamily="2" charset="2"/>
              <a:buNone/>
            </a:pPr>
            <a:r>
              <a:rPr lang="en-US" altLang="zh-CN" sz="2400" b="0">
                <a:solidFill>
                  <a:srgbClr val="0000FF"/>
                </a:solidFill>
              </a:rPr>
              <a:t> }</a:t>
            </a:r>
          </a:p>
          <a:p>
            <a:pPr>
              <a:buFont typeface="Wingdings" pitchFamily="2" charset="2"/>
              <a:buNone/>
            </a:pPr>
            <a:r>
              <a:rPr lang="en-US" altLang="zh-CN" b="0">
                <a:solidFill>
                  <a:srgbClr val="0000FF"/>
                </a:solidFill>
              </a:rPr>
              <a:t>} </a:t>
            </a:r>
            <a:r>
              <a:rPr lang="en-US" altLang="zh-CN" sz="2000">
                <a:solidFill>
                  <a:srgbClr val="008000"/>
                </a:solidFill>
                <a:latin typeface="楷体_GB2312" pitchFamily="49" charset="-122"/>
              </a:rPr>
              <a:t>//</a:t>
            </a:r>
            <a:r>
              <a:rPr lang="zh-CN" altLang="en-US" sz="2000">
                <a:solidFill>
                  <a:srgbClr val="008000"/>
                </a:solidFill>
                <a:latin typeface="楷体_GB2312" pitchFamily="49" charset="-122"/>
              </a:rPr>
              <a:t>类</a:t>
            </a:r>
            <a:r>
              <a:rPr lang="en-US" altLang="zh-CN" sz="2000">
                <a:solidFill>
                  <a:srgbClr val="008000"/>
                </a:solidFill>
                <a:latin typeface="楷体_GB2312" pitchFamily="49" charset="-122"/>
              </a:rPr>
              <a:t>Teacher2</a:t>
            </a:r>
            <a:r>
              <a:rPr lang="zh-CN" altLang="en-US" sz="2000">
                <a:solidFill>
                  <a:srgbClr val="008000"/>
                </a:solidFill>
                <a:latin typeface="楷体_GB2312" pitchFamily="49" charset="-122"/>
              </a:rPr>
              <a:t>结束</a:t>
            </a:r>
          </a:p>
        </p:txBody>
      </p:sp>
      <p:sp>
        <p:nvSpPr>
          <p:cNvPr id="71684" name="Rectangle 4"/>
          <p:cNvSpPr>
            <a:spLocks noRot="1" noChangeArrowheads="1"/>
          </p:cNvSpPr>
          <p:nvPr/>
        </p:nvSpPr>
        <p:spPr bwMode="auto">
          <a:xfrm>
            <a:off x="3563938" y="5229225"/>
            <a:ext cx="5184775" cy="1628775"/>
          </a:xfrm>
          <a:prstGeom prst="rect">
            <a:avLst/>
          </a:prstGeom>
          <a:solidFill>
            <a:schemeClr val="accent1"/>
          </a:solidFill>
          <a:ln w="9525">
            <a:noFill/>
            <a:miter lim="800000"/>
            <a:headEnd/>
            <a:tailEnd/>
          </a:ln>
          <a:effectLst/>
        </p:spPr>
        <p:txBody>
          <a:bodyPr/>
          <a:lstStyle/>
          <a:p>
            <a:pPr marL="342900" indent="-342900">
              <a:spcBef>
                <a:spcPct val="20000"/>
              </a:spcBef>
              <a:buClr>
                <a:schemeClr val="hlink"/>
              </a:buClr>
              <a:buSzPct val="70000"/>
              <a:buFont typeface="Wingdings" pitchFamily="2" charset="2"/>
              <a:buNone/>
            </a:pPr>
            <a:r>
              <a:rPr lang="en-US" altLang="zh-CN" sz="2000" b="1">
                <a:solidFill>
                  <a:schemeClr val="hlink"/>
                </a:solidFill>
                <a:ea typeface="楷体_GB2312" pitchFamily="49" charset="-122"/>
              </a:rPr>
              <a:t>Parent:Name=Wang   Age=40</a:t>
            </a:r>
          </a:p>
          <a:p>
            <a:pPr marL="342900" indent="-342900">
              <a:spcBef>
                <a:spcPct val="20000"/>
              </a:spcBef>
              <a:buClr>
                <a:schemeClr val="hlink"/>
              </a:buClr>
              <a:buSzPct val="70000"/>
              <a:buFont typeface="Wingdings" pitchFamily="2" charset="2"/>
              <a:buNone/>
            </a:pPr>
            <a:r>
              <a:rPr lang="en-US" altLang="zh-CN" sz="2000" b="1">
                <a:solidFill>
                  <a:schemeClr val="hlink"/>
                </a:solidFill>
                <a:ea typeface="楷体_GB2312" pitchFamily="49" charset="-122"/>
              </a:rPr>
              <a:t>Son:Name=Gu  Department=Computer</a:t>
            </a:r>
          </a:p>
          <a:p>
            <a:pPr marL="342900" indent="-342900">
              <a:spcBef>
                <a:spcPct val="20000"/>
              </a:spcBef>
              <a:buClr>
                <a:schemeClr val="hlink"/>
              </a:buClr>
              <a:buSzPct val="70000"/>
              <a:buFont typeface="Wingdings" pitchFamily="2" charset="2"/>
              <a:buNone/>
            </a:pPr>
            <a:r>
              <a:rPr lang="en-US" altLang="zh-CN" sz="2000" b="1">
                <a:solidFill>
                  <a:schemeClr val="hlink"/>
                </a:solidFill>
                <a:ea typeface="楷体_GB2312" pitchFamily="49" charset="-122"/>
              </a:rPr>
              <a:t>Parent:Name=Wang Qiang   Age=40</a:t>
            </a:r>
          </a:p>
          <a:p>
            <a:pPr marL="342900" indent="-342900">
              <a:spcBef>
                <a:spcPct val="20000"/>
              </a:spcBef>
              <a:buClr>
                <a:schemeClr val="hlink"/>
              </a:buClr>
              <a:buSzPct val="70000"/>
              <a:buFont typeface="Wingdings" pitchFamily="2" charset="2"/>
              <a:buNone/>
            </a:pPr>
            <a:r>
              <a:rPr lang="en-US" altLang="zh-CN" sz="2000" b="1">
                <a:solidFill>
                  <a:schemeClr val="hlink"/>
                </a:solidFill>
                <a:ea typeface="楷体_GB2312" pitchFamily="49" charset="-122"/>
              </a:rPr>
              <a:t>Son:Name=Gu Li  Department=Computer</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 calcmode="lin" valueType="num">
                                      <p:cBhvr additive="base">
                                        <p:cTn id="7" dur="500" fill="hold"/>
                                        <p:tgtEl>
                                          <p:spTgt spid="71684"/>
                                        </p:tgtEl>
                                        <p:attrNameLst>
                                          <p:attrName>ppt_x</p:attrName>
                                        </p:attrNameLst>
                                      </p:cBhvr>
                                      <p:tavLst>
                                        <p:tav tm="0">
                                          <p:val>
                                            <p:strVal val="#ppt_x"/>
                                          </p:val>
                                        </p:tav>
                                        <p:tav tm="100000">
                                          <p:val>
                                            <p:strVal val="#ppt_x"/>
                                          </p:val>
                                        </p:tav>
                                      </p:tavLst>
                                    </p:anim>
                                    <p:anim calcmode="lin" valueType="num">
                                      <p:cBhvr additive="base">
                                        <p:cTn id="8" dur="500" fill="hold"/>
                                        <p:tgtEl>
                                          <p:spTgt spid="716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r>
              <a:rPr lang="zh-CN" altLang="en-US" b="1" dirty="0"/>
              <a:t>关键字：</a:t>
            </a:r>
            <a:r>
              <a:rPr lang="en-US" altLang="zh-CN" b="1" dirty="0"/>
              <a:t>this</a:t>
            </a:r>
          </a:p>
        </p:txBody>
      </p:sp>
      <p:sp>
        <p:nvSpPr>
          <p:cNvPr id="78851" name="Rectangle 3"/>
          <p:cNvSpPr>
            <a:spLocks noGrp="1" noRot="1" noChangeArrowheads="1"/>
          </p:cNvSpPr>
          <p:nvPr>
            <p:ph type="body" idx="1"/>
          </p:nvPr>
        </p:nvSpPr>
        <p:spPr>
          <a:xfrm>
            <a:off x="323850" y="1412875"/>
            <a:ext cx="7200900" cy="4191000"/>
          </a:xfrm>
        </p:spPr>
        <p:txBody>
          <a:bodyPr/>
          <a:lstStyle/>
          <a:p>
            <a:r>
              <a:rPr lang="zh-CN" altLang="en-US" dirty="0"/>
              <a:t>使用关键字</a:t>
            </a:r>
            <a:r>
              <a:rPr lang="en-US" altLang="zh-CN" dirty="0"/>
              <a:t>this</a:t>
            </a:r>
            <a:r>
              <a:rPr lang="zh-CN" altLang="en-US" dirty="0" smtClean="0"/>
              <a:t>指当前对象</a:t>
            </a:r>
            <a:endParaRPr lang="en-US" altLang="zh-CN" dirty="0" smtClean="0"/>
          </a:p>
          <a:p>
            <a:pPr lvl="1"/>
            <a:r>
              <a:rPr lang="zh-CN" altLang="en-US" dirty="0" smtClean="0"/>
              <a:t>引用</a:t>
            </a:r>
            <a:r>
              <a:rPr lang="zh-CN" altLang="en-US" dirty="0"/>
              <a:t>当前对象的成员变量</a:t>
            </a:r>
          </a:p>
          <a:p>
            <a:pPr lvl="2">
              <a:buFont typeface="Wingdings" pitchFamily="2" charset="2"/>
              <a:buNone/>
            </a:pPr>
            <a:r>
              <a:rPr lang="en-US" altLang="zh-CN" sz="2200" dirty="0">
                <a:solidFill>
                  <a:schemeClr val="hlink"/>
                </a:solidFill>
              </a:rPr>
              <a:t>this.</a:t>
            </a:r>
            <a:r>
              <a:rPr lang="zh-CN" altLang="en-US" sz="2200" dirty="0">
                <a:solidFill>
                  <a:schemeClr val="hlink"/>
                </a:solidFill>
              </a:rPr>
              <a:t>成员变量名</a:t>
            </a:r>
          </a:p>
          <a:p>
            <a:pPr lvl="1"/>
            <a:r>
              <a:rPr lang="zh-CN" altLang="en-US" dirty="0"/>
              <a:t>调用当前对象的成员方法</a:t>
            </a:r>
          </a:p>
          <a:p>
            <a:pPr lvl="2">
              <a:buFont typeface="Wingdings" pitchFamily="2" charset="2"/>
              <a:buNone/>
            </a:pPr>
            <a:r>
              <a:rPr lang="en-US" altLang="zh-CN" sz="2200" dirty="0">
                <a:solidFill>
                  <a:schemeClr val="hlink"/>
                </a:solidFill>
              </a:rPr>
              <a:t>this.</a:t>
            </a:r>
            <a:r>
              <a:rPr lang="zh-CN" altLang="en-US" sz="2200" dirty="0">
                <a:solidFill>
                  <a:schemeClr val="hlink"/>
                </a:solidFill>
              </a:rPr>
              <a:t>成员方法名</a:t>
            </a:r>
            <a:r>
              <a:rPr lang="en-US" altLang="zh-CN" sz="2200" dirty="0">
                <a:solidFill>
                  <a:schemeClr val="hlink"/>
                </a:solidFill>
              </a:rPr>
              <a:t>(</a:t>
            </a:r>
            <a:r>
              <a:rPr lang="zh-CN" altLang="en-US" sz="2200" dirty="0">
                <a:solidFill>
                  <a:schemeClr val="hlink"/>
                </a:solidFill>
              </a:rPr>
              <a:t>参数表</a:t>
            </a:r>
            <a:r>
              <a:rPr lang="en-US" altLang="zh-CN" sz="2200" dirty="0">
                <a:solidFill>
                  <a:schemeClr val="hlink"/>
                </a:solidFill>
              </a:rPr>
              <a:t>)</a:t>
            </a:r>
            <a:r>
              <a:rPr lang="en-US" altLang="zh-CN" dirty="0">
                <a:solidFill>
                  <a:srgbClr val="008000"/>
                </a:solidFill>
              </a:rPr>
              <a:t> </a:t>
            </a:r>
          </a:p>
          <a:p>
            <a:pPr lvl="1"/>
            <a:r>
              <a:rPr lang="zh-CN" altLang="en-US" dirty="0"/>
              <a:t>调用当前对象的构造方法</a:t>
            </a:r>
          </a:p>
          <a:p>
            <a:pPr lvl="2">
              <a:buFont typeface="Wingdings" pitchFamily="2" charset="2"/>
              <a:buNone/>
            </a:pPr>
            <a:r>
              <a:rPr lang="en-US" altLang="zh-CN" sz="2200" dirty="0">
                <a:solidFill>
                  <a:schemeClr val="hlink"/>
                </a:solidFill>
              </a:rPr>
              <a:t>this(</a:t>
            </a:r>
            <a:r>
              <a:rPr lang="zh-CN" altLang="en-US" sz="2200" dirty="0">
                <a:solidFill>
                  <a:schemeClr val="hlink"/>
                </a:solidFill>
              </a:rPr>
              <a:t>参数表</a:t>
            </a:r>
            <a:r>
              <a:rPr lang="en-US" altLang="zh-CN" sz="2200" dirty="0">
                <a:solidFill>
                  <a:schemeClr val="hlink"/>
                </a:solidFill>
              </a:rPr>
              <a:t>)</a:t>
            </a:r>
          </a:p>
        </p:txBody>
      </p:sp>
    </p:spTree>
  </p:cSld>
  <p:clrMapOvr>
    <a:masterClrMapping/>
  </p:clrMapOvr>
  <p:transition spd="med">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r>
              <a:rPr lang="zh-CN" altLang="en-US" sz="3600" dirty="0"/>
              <a:t>例</a:t>
            </a:r>
            <a:r>
              <a:rPr lang="en-US" altLang="zh-CN" sz="3200" dirty="0"/>
              <a:t>7-3</a:t>
            </a:r>
            <a:r>
              <a:rPr lang="en-US" altLang="zh-CN" sz="3600" dirty="0"/>
              <a:t>——this</a:t>
            </a:r>
            <a:r>
              <a:rPr lang="zh-CN" altLang="en-US" sz="3600" dirty="0"/>
              <a:t>访问当前对象成员</a:t>
            </a:r>
            <a:r>
              <a:rPr lang="zh-CN" altLang="en-US" dirty="0"/>
              <a:t> </a:t>
            </a:r>
          </a:p>
        </p:txBody>
      </p:sp>
      <p:sp>
        <p:nvSpPr>
          <p:cNvPr id="74755" name="Rectangle 3"/>
          <p:cNvSpPr>
            <a:spLocks noGrp="1" noRot="1" noChangeArrowheads="1"/>
          </p:cNvSpPr>
          <p:nvPr>
            <p:ph type="body" idx="1"/>
          </p:nvPr>
        </p:nvSpPr>
        <p:spPr>
          <a:xfrm>
            <a:off x="468313" y="1412875"/>
            <a:ext cx="7921625" cy="4608513"/>
          </a:xfrm>
          <a:solidFill>
            <a:srgbClr val="FFFFFF"/>
          </a:solidFill>
        </p:spPr>
        <p:txBody>
          <a:bodyPr/>
          <a:lstStyle/>
          <a:p>
            <a:pPr>
              <a:lnSpc>
                <a:spcPct val="80000"/>
              </a:lnSpc>
              <a:buFont typeface="Wingdings" pitchFamily="2" charset="2"/>
              <a:buNone/>
            </a:pPr>
            <a:r>
              <a:rPr lang="en-US" altLang="zh-CN" b="0" dirty="0">
                <a:solidFill>
                  <a:srgbClr val="0000FF"/>
                </a:solidFill>
              </a:rPr>
              <a:t>class </a:t>
            </a:r>
            <a:r>
              <a:rPr lang="en-US" altLang="zh-CN" b="0" dirty="0">
                <a:solidFill>
                  <a:schemeClr val="hlink"/>
                </a:solidFill>
              </a:rPr>
              <a:t>Point</a:t>
            </a:r>
            <a:r>
              <a:rPr lang="en-US" altLang="zh-CN" b="0" dirty="0">
                <a:solidFill>
                  <a:srgbClr val="0000FF"/>
                </a:solidFill>
              </a:rPr>
              <a:t>  {</a:t>
            </a:r>
          </a:p>
          <a:p>
            <a:pPr>
              <a:lnSpc>
                <a:spcPct val="80000"/>
              </a:lnSpc>
              <a:buFont typeface="Wingdings" pitchFamily="2" charset="2"/>
              <a:buNone/>
            </a:pPr>
            <a:r>
              <a:rPr lang="en-US" altLang="zh-CN" b="0" dirty="0">
                <a:solidFill>
                  <a:srgbClr val="0000FF"/>
                </a:solidFill>
              </a:rPr>
              <a:t>  	</a:t>
            </a:r>
            <a:r>
              <a:rPr lang="en-US" altLang="zh-CN" b="0" dirty="0" smtClean="0">
                <a:solidFill>
                  <a:srgbClr val="0000FF"/>
                </a:solidFill>
              </a:rPr>
              <a:t>private </a:t>
            </a:r>
            <a:r>
              <a:rPr lang="en-US" altLang="zh-CN" b="0" dirty="0" err="1">
                <a:solidFill>
                  <a:srgbClr val="0000FF"/>
                </a:solidFill>
              </a:rPr>
              <a:t>int</a:t>
            </a:r>
            <a:r>
              <a:rPr lang="en-US" altLang="zh-CN" b="0" dirty="0">
                <a:solidFill>
                  <a:srgbClr val="0000FF"/>
                </a:solidFill>
              </a:rPr>
              <a:t> x, y; 		</a:t>
            </a:r>
          </a:p>
          <a:p>
            <a:pPr>
              <a:lnSpc>
                <a:spcPct val="80000"/>
              </a:lnSpc>
              <a:buFont typeface="Wingdings" pitchFamily="2" charset="2"/>
              <a:buNone/>
            </a:pPr>
            <a:r>
              <a:rPr lang="en-US" altLang="zh-CN" b="0" dirty="0">
                <a:solidFill>
                  <a:srgbClr val="0000FF"/>
                </a:solidFill>
              </a:rPr>
              <a:t>  	</a:t>
            </a:r>
          </a:p>
          <a:p>
            <a:pPr>
              <a:lnSpc>
                <a:spcPct val="80000"/>
              </a:lnSpc>
              <a:buFont typeface="Wingdings" pitchFamily="2" charset="2"/>
              <a:buNone/>
            </a:pPr>
            <a:r>
              <a:rPr lang="en-US" altLang="zh-CN" b="0" dirty="0">
                <a:solidFill>
                  <a:srgbClr val="0000FF"/>
                </a:solidFill>
              </a:rPr>
              <a:t>	public </a:t>
            </a:r>
            <a:r>
              <a:rPr lang="en-US" altLang="zh-CN" b="0" dirty="0">
                <a:solidFill>
                  <a:schemeClr val="hlink"/>
                </a:solidFill>
              </a:rPr>
              <a:t>Point(</a:t>
            </a:r>
            <a:r>
              <a:rPr lang="en-US" altLang="zh-CN" b="0" dirty="0" err="1">
                <a:solidFill>
                  <a:schemeClr val="hlink"/>
                </a:solidFill>
              </a:rPr>
              <a:t>int</a:t>
            </a:r>
            <a:r>
              <a:rPr lang="en-US" altLang="zh-CN" b="0" dirty="0">
                <a:solidFill>
                  <a:schemeClr val="hlink"/>
                </a:solidFill>
              </a:rPr>
              <a:t> x, </a:t>
            </a:r>
            <a:r>
              <a:rPr lang="en-US" altLang="zh-CN" b="0" dirty="0" err="1">
                <a:solidFill>
                  <a:schemeClr val="hlink"/>
                </a:solidFill>
              </a:rPr>
              <a:t>int</a:t>
            </a:r>
            <a:r>
              <a:rPr lang="en-US" altLang="zh-CN" b="0" dirty="0">
                <a:solidFill>
                  <a:schemeClr val="hlink"/>
                </a:solidFill>
              </a:rPr>
              <a:t> y)</a:t>
            </a:r>
            <a:r>
              <a:rPr lang="en-US" altLang="zh-CN" b="0" dirty="0">
                <a:solidFill>
                  <a:srgbClr val="0000FF"/>
                </a:solidFill>
              </a:rPr>
              <a:t> { 	</a:t>
            </a:r>
            <a:r>
              <a:rPr lang="en-US" altLang="zh-CN" sz="2000" dirty="0">
                <a:solidFill>
                  <a:srgbClr val="008000"/>
                </a:solidFill>
                <a:latin typeface="楷体_GB2312" pitchFamily="49" charset="-122"/>
              </a:rPr>
              <a:t>//</a:t>
            </a:r>
            <a:r>
              <a:rPr lang="zh-CN" altLang="en-US" sz="2000" dirty="0">
                <a:solidFill>
                  <a:srgbClr val="008000"/>
                </a:solidFill>
                <a:latin typeface="楷体_GB2312" pitchFamily="49" charset="-122"/>
              </a:rPr>
              <a:t>带参数的构造方法</a:t>
            </a:r>
          </a:p>
          <a:p>
            <a:pPr>
              <a:lnSpc>
                <a:spcPct val="80000"/>
              </a:lnSpc>
              <a:buFont typeface="Wingdings" pitchFamily="2" charset="2"/>
              <a:buNone/>
            </a:pPr>
            <a:r>
              <a:rPr lang="zh-CN" altLang="en-US" b="0" dirty="0">
                <a:solidFill>
                  <a:srgbClr val="0000FF"/>
                </a:solidFill>
              </a:rPr>
              <a:t>           </a:t>
            </a:r>
            <a:r>
              <a:rPr lang="en-US" altLang="zh-CN" b="0" dirty="0" err="1">
                <a:solidFill>
                  <a:srgbClr val="0000FF"/>
                </a:solidFill>
              </a:rPr>
              <a:t>this.x</a:t>
            </a:r>
            <a:r>
              <a:rPr lang="en-US" altLang="zh-CN" b="0" dirty="0">
                <a:solidFill>
                  <a:srgbClr val="0000FF"/>
                </a:solidFill>
              </a:rPr>
              <a:t>=x;</a:t>
            </a:r>
          </a:p>
          <a:p>
            <a:pPr>
              <a:lnSpc>
                <a:spcPct val="80000"/>
              </a:lnSpc>
              <a:buFont typeface="Wingdings" pitchFamily="2" charset="2"/>
              <a:buNone/>
            </a:pPr>
            <a:r>
              <a:rPr lang="en-US" altLang="zh-CN" b="0" dirty="0">
                <a:solidFill>
                  <a:srgbClr val="0000FF"/>
                </a:solidFill>
              </a:rPr>
              <a:t>      	</a:t>
            </a:r>
            <a:r>
              <a:rPr lang="en-US" altLang="zh-CN" b="0" dirty="0" err="1">
                <a:solidFill>
                  <a:srgbClr val="0000FF"/>
                </a:solidFill>
              </a:rPr>
              <a:t>this.y</a:t>
            </a:r>
            <a:r>
              <a:rPr lang="en-US" altLang="zh-CN" b="0" dirty="0">
                <a:solidFill>
                  <a:srgbClr val="0000FF"/>
                </a:solidFill>
              </a:rPr>
              <a:t>=y;</a:t>
            </a:r>
          </a:p>
          <a:p>
            <a:pPr>
              <a:lnSpc>
                <a:spcPct val="80000"/>
              </a:lnSpc>
              <a:buFont typeface="Wingdings" pitchFamily="2" charset="2"/>
              <a:buNone/>
            </a:pPr>
            <a:r>
              <a:rPr lang="en-US" altLang="zh-CN" b="0" dirty="0">
                <a:solidFill>
                  <a:srgbClr val="0000FF"/>
                </a:solidFill>
              </a:rPr>
              <a:t>      	</a:t>
            </a:r>
            <a:r>
              <a:rPr lang="en-US" altLang="zh-CN" b="0" dirty="0" err="1">
                <a:solidFill>
                  <a:srgbClr val="0000FF"/>
                </a:solidFill>
              </a:rPr>
              <a:t>System.out.print</a:t>
            </a:r>
            <a:r>
              <a:rPr lang="en-US" altLang="zh-CN" b="0" dirty="0">
                <a:solidFill>
                  <a:srgbClr val="0000FF"/>
                </a:solidFill>
              </a:rPr>
              <a:t>( "["+</a:t>
            </a:r>
            <a:r>
              <a:rPr lang="en-US" altLang="zh-CN" b="0" dirty="0" err="1">
                <a:solidFill>
                  <a:srgbClr val="0000FF"/>
                </a:solidFill>
              </a:rPr>
              <a:t>this.x</a:t>
            </a:r>
            <a:r>
              <a:rPr lang="en-US" altLang="zh-CN" b="0" dirty="0">
                <a:solidFill>
                  <a:srgbClr val="0000FF"/>
                </a:solidFill>
              </a:rPr>
              <a:t>+","+</a:t>
            </a:r>
            <a:r>
              <a:rPr lang="en-US" altLang="zh-CN" b="0" dirty="0" err="1">
                <a:solidFill>
                  <a:srgbClr val="0000FF"/>
                </a:solidFill>
              </a:rPr>
              <a:t>this.y</a:t>
            </a:r>
            <a:r>
              <a:rPr lang="en-US" altLang="zh-CN" b="0" dirty="0">
                <a:solidFill>
                  <a:srgbClr val="0000FF"/>
                </a:solidFill>
              </a:rPr>
              <a:t>+"]" );</a:t>
            </a:r>
          </a:p>
          <a:p>
            <a:pPr>
              <a:lnSpc>
                <a:spcPct val="80000"/>
              </a:lnSpc>
              <a:buFont typeface="Wingdings" pitchFamily="2" charset="2"/>
              <a:buNone/>
            </a:pPr>
            <a:r>
              <a:rPr lang="en-US" altLang="zh-CN" b="0" dirty="0">
                <a:solidFill>
                  <a:srgbClr val="0000FF"/>
                </a:solidFill>
              </a:rPr>
              <a:t>   	}</a:t>
            </a:r>
          </a:p>
          <a:p>
            <a:pPr>
              <a:lnSpc>
                <a:spcPct val="80000"/>
              </a:lnSpc>
              <a:buFont typeface="Wingdings" pitchFamily="2" charset="2"/>
              <a:buNone/>
            </a:pPr>
            <a:r>
              <a:rPr lang="en-US" altLang="zh-CN" b="0" dirty="0">
                <a:solidFill>
                  <a:srgbClr val="0000FF"/>
                </a:solidFill>
              </a:rPr>
              <a:t>  	public </a:t>
            </a:r>
            <a:r>
              <a:rPr lang="en-US" altLang="zh-CN" b="0" dirty="0">
                <a:solidFill>
                  <a:schemeClr val="hlink"/>
                </a:solidFill>
              </a:rPr>
              <a:t>Point()</a:t>
            </a:r>
            <a:r>
              <a:rPr lang="en-US" altLang="zh-CN" b="0" dirty="0">
                <a:solidFill>
                  <a:srgbClr val="0000FF"/>
                </a:solidFill>
              </a:rPr>
              <a:t> { 		</a:t>
            </a:r>
            <a:r>
              <a:rPr lang="en-US" altLang="zh-CN" sz="2000" dirty="0">
                <a:solidFill>
                  <a:srgbClr val="008000"/>
                </a:solidFill>
                <a:latin typeface="楷体_GB2312" pitchFamily="49" charset="-122"/>
              </a:rPr>
              <a:t>//</a:t>
            </a:r>
            <a:r>
              <a:rPr lang="zh-CN" altLang="en-US" sz="2000" dirty="0">
                <a:solidFill>
                  <a:srgbClr val="008000"/>
                </a:solidFill>
                <a:latin typeface="楷体_GB2312" pitchFamily="49" charset="-122"/>
              </a:rPr>
              <a:t>不带参数的构造方法</a:t>
            </a:r>
          </a:p>
          <a:p>
            <a:pPr>
              <a:lnSpc>
                <a:spcPct val="80000"/>
              </a:lnSpc>
              <a:buFont typeface="Wingdings" pitchFamily="2" charset="2"/>
              <a:buNone/>
            </a:pPr>
            <a:r>
              <a:rPr lang="zh-CN" altLang="en-US" b="0" dirty="0">
                <a:solidFill>
                  <a:srgbClr val="0000FF"/>
                </a:solidFill>
              </a:rPr>
              <a:t>          </a:t>
            </a:r>
            <a:r>
              <a:rPr lang="en-US" altLang="zh-CN" b="0" dirty="0">
                <a:solidFill>
                  <a:srgbClr val="0000FF"/>
                </a:solidFill>
              </a:rPr>
              <a:t>this(5,5);                   </a:t>
            </a:r>
            <a:r>
              <a:rPr lang="en-US" altLang="zh-CN" sz="2000" dirty="0">
                <a:solidFill>
                  <a:srgbClr val="008000"/>
                </a:solidFill>
                <a:latin typeface="楷体_GB2312" pitchFamily="49" charset="-122"/>
              </a:rPr>
              <a:t>//</a:t>
            </a:r>
            <a:r>
              <a:rPr lang="zh-CN" altLang="en-US" sz="2000" dirty="0">
                <a:solidFill>
                  <a:srgbClr val="008000"/>
                </a:solidFill>
                <a:latin typeface="楷体_GB2312" pitchFamily="49" charset="-122"/>
              </a:rPr>
              <a:t>调用带参数的构造方法</a:t>
            </a:r>
          </a:p>
          <a:p>
            <a:pPr>
              <a:lnSpc>
                <a:spcPct val="80000"/>
              </a:lnSpc>
              <a:buFont typeface="Wingdings" pitchFamily="2" charset="2"/>
              <a:buNone/>
            </a:pPr>
            <a:r>
              <a:rPr lang="zh-CN" altLang="en-US" sz="2000" dirty="0">
                <a:solidFill>
                  <a:srgbClr val="008000"/>
                </a:solidFill>
                <a:latin typeface="楷体_GB2312" pitchFamily="49" charset="-122"/>
              </a:rPr>
              <a:t>  </a:t>
            </a:r>
            <a:r>
              <a:rPr lang="zh-CN" altLang="en-US" b="0" dirty="0">
                <a:solidFill>
                  <a:srgbClr val="0000FF"/>
                </a:solidFill>
              </a:rPr>
              <a:t>	</a:t>
            </a:r>
            <a:r>
              <a:rPr lang="en-US" altLang="zh-CN" b="0" dirty="0">
                <a:solidFill>
                  <a:srgbClr val="0000FF"/>
                </a:solidFill>
              </a:rPr>
              <a:t>}</a:t>
            </a:r>
            <a:r>
              <a:rPr lang="en-US" altLang="zh-CN" sz="2000" dirty="0">
                <a:solidFill>
                  <a:srgbClr val="008000"/>
                </a:solidFill>
                <a:latin typeface="楷体_GB2312" pitchFamily="49" charset="-122"/>
              </a:rPr>
              <a:t> </a:t>
            </a:r>
          </a:p>
          <a:p>
            <a:pPr>
              <a:lnSpc>
                <a:spcPct val="80000"/>
              </a:lnSpc>
              <a:buFont typeface="Wingdings" pitchFamily="2" charset="2"/>
              <a:buNone/>
            </a:pPr>
            <a:r>
              <a:rPr lang="en-US" altLang="zh-CN" b="0" dirty="0">
                <a:solidFill>
                  <a:srgbClr val="0000FF"/>
                </a:solidFill>
              </a:rPr>
              <a:t>}  </a:t>
            </a:r>
            <a:r>
              <a:rPr lang="en-US" altLang="zh-CN" sz="2000" dirty="0">
                <a:solidFill>
                  <a:srgbClr val="008000"/>
                </a:solidFill>
                <a:latin typeface="楷体_GB2312" pitchFamily="49" charset="-122"/>
              </a:rPr>
              <a:t>// Point</a:t>
            </a:r>
            <a:r>
              <a:rPr lang="zh-CN" altLang="en-US" sz="2000" dirty="0">
                <a:solidFill>
                  <a:srgbClr val="008000"/>
                </a:solidFill>
                <a:latin typeface="楷体_GB2312" pitchFamily="49" charset="-122"/>
              </a:rPr>
              <a:t>类结束</a:t>
            </a:r>
          </a:p>
        </p:txBody>
      </p:sp>
    </p:spTree>
  </p:cSld>
  <p:clrMapOvr>
    <a:masterClrMapping/>
  </p:clrMapOvr>
  <p:transition spd="med">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Rot="1" noChangeArrowheads="1"/>
          </p:cNvSpPr>
          <p:nvPr>
            <p:ph type="body" idx="1"/>
          </p:nvPr>
        </p:nvSpPr>
        <p:spPr>
          <a:xfrm>
            <a:off x="0" y="0"/>
            <a:ext cx="9144000" cy="6858000"/>
          </a:xfrm>
          <a:solidFill>
            <a:srgbClr val="FFFFFF"/>
          </a:solidFill>
        </p:spPr>
        <p:txBody>
          <a:bodyPr/>
          <a:lstStyle/>
          <a:p>
            <a:pPr marL="990600" lvl="1" indent="-533400">
              <a:buFont typeface="Wingdings" pitchFamily="2" charset="2"/>
              <a:buNone/>
            </a:pPr>
            <a:endParaRPr lang="en-US" altLang="zh-CN" sz="2400" b="0" dirty="0">
              <a:solidFill>
                <a:srgbClr val="0000FF"/>
              </a:solidFill>
            </a:endParaRPr>
          </a:p>
          <a:p>
            <a:pPr marL="990600" lvl="1" indent="-533400">
              <a:buFont typeface="Wingdings" pitchFamily="2" charset="2"/>
              <a:buNone/>
            </a:pPr>
            <a:endParaRPr lang="en-US" altLang="zh-CN" sz="2400" b="0" dirty="0">
              <a:solidFill>
                <a:srgbClr val="0000FF"/>
              </a:solidFill>
            </a:endParaRPr>
          </a:p>
          <a:p>
            <a:pPr marL="990600" lvl="1" indent="-533400">
              <a:buFont typeface="Wingdings" pitchFamily="2" charset="2"/>
              <a:buNone/>
            </a:pPr>
            <a:r>
              <a:rPr lang="en-US" altLang="zh-CN" sz="2400" b="0" dirty="0">
                <a:solidFill>
                  <a:srgbClr val="0000FF"/>
                </a:solidFill>
              </a:rPr>
              <a:t>class </a:t>
            </a:r>
            <a:r>
              <a:rPr lang="en-US" altLang="zh-CN" sz="2400" b="0" dirty="0">
                <a:solidFill>
                  <a:schemeClr val="hlink"/>
                </a:solidFill>
              </a:rPr>
              <a:t>Circle extends Point</a:t>
            </a:r>
            <a:r>
              <a:rPr lang="en-US" altLang="zh-CN" sz="2400" b="0" dirty="0">
                <a:solidFill>
                  <a:srgbClr val="0000FF"/>
                </a:solidFill>
              </a:rPr>
              <a:t>     { 		</a:t>
            </a:r>
            <a:r>
              <a:rPr lang="en-US" altLang="zh-CN" sz="2000" dirty="0">
                <a:solidFill>
                  <a:srgbClr val="008000"/>
                </a:solidFill>
                <a:latin typeface="楷体_GB2312" pitchFamily="49" charset="-122"/>
              </a:rPr>
              <a:t>// Circle</a:t>
            </a:r>
            <a:r>
              <a:rPr lang="zh-CN" altLang="en-US" sz="2000" dirty="0">
                <a:solidFill>
                  <a:srgbClr val="008000"/>
                </a:solidFill>
                <a:latin typeface="楷体_GB2312" pitchFamily="49" charset="-122"/>
              </a:rPr>
              <a:t>类继承</a:t>
            </a:r>
            <a:r>
              <a:rPr lang="en-US" altLang="zh-CN" sz="2000" dirty="0">
                <a:solidFill>
                  <a:srgbClr val="008000"/>
                </a:solidFill>
                <a:latin typeface="楷体_GB2312" pitchFamily="49" charset="-122"/>
              </a:rPr>
              <a:t>Point</a:t>
            </a:r>
            <a:r>
              <a:rPr lang="zh-CN" altLang="en-US" sz="2000" dirty="0">
                <a:solidFill>
                  <a:srgbClr val="008000"/>
                </a:solidFill>
                <a:latin typeface="楷体_GB2312" pitchFamily="49" charset="-122"/>
              </a:rPr>
              <a:t>类</a:t>
            </a:r>
          </a:p>
          <a:p>
            <a:pPr marL="990600" lvl="1" indent="-533400">
              <a:buFont typeface="Wingdings" pitchFamily="2" charset="2"/>
              <a:buNone/>
            </a:pPr>
            <a:r>
              <a:rPr lang="zh-CN" altLang="en-US" sz="2400" b="0" dirty="0">
                <a:solidFill>
                  <a:srgbClr val="0000FF"/>
                </a:solidFill>
              </a:rPr>
              <a:t>	</a:t>
            </a:r>
            <a:r>
              <a:rPr lang="en-US" altLang="zh-CN" sz="2400" b="0" dirty="0" smtClean="0">
                <a:solidFill>
                  <a:srgbClr val="0000FF"/>
                </a:solidFill>
              </a:rPr>
              <a:t>private </a:t>
            </a:r>
            <a:r>
              <a:rPr lang="en-US" altLang="zh-CN" sz="2400" b="0" dirty="0" err="1">
                <a:solidFill>
                  <a:srgbClr val="0000FF"/>
                </a:solidFill>
              </a:rPr>
              <a:t>int</a:t>
            </a:r>
            <a:r>
              <a:rPr lang="en-US" altLang="zh-CN" sz="2400" b="0" dirty="0">
                <a:solidFill>
                  <a:srgbClr val="0000FF"/>
                </a:solidFill>
              </a:rPr>
              <a:t> radius;		</a:t>
            </a:r>
            <a:r>
              <a:rPr lang="en-US" altLang="zh-CN" sz="2000" dirty="0">
                <a:solidFill>
                  <a:srgbClr val="008000"/>
                </a:solidFill>
                <a:latin typeface="楷体_GB2312" pitchFamily="49" charset="-122"/>
              </a:rPr>
              <a:t>// </a:t>
            </a:r>
            <a:r>
              <a:rPr lang="zh-CN" altLang="en-US" sz="2000" dirty="0">
                <a:solidFill>
                  <a:srgbClr val="008000"/>
                </a:solidFill>
                <a:latin typeface="楷体_GB2312" pitchFamily="49" charset="-122"/>
              </a:rPr>
              <a:t>子类的成员变量</a:t>
            </a:r>
            <a:r>
              <a:rPr lang="zh-CN" altLang="en-US" sz="2400" b="0" dirty="0">
                <a:solidFill>
                  <a:srgbClr val="0000FF"/>
                </a:solidFill>
              </a:rPr>
              <a:t>   	</a:t>
            </a:r>
          </a:p>
          <a:p>
            <a:pPr marL="990600" lvl="1" indent="-533400">
              <a:buFont typeface="Wingdings" pitchFamily="2" charset="2"/>
              <a:buNone/>
            </a:pPr>
            <a:r>
              <a:rPr lang="zh-CN" altLang="en-US" sz="2400" b="0" dirty="0">
                <a:solidFill>
                  <a:srgbClr val="0000FF"/>
                </a:solidFill>
              </a:rPr>
              <a:t>	</a:t>
            </a:r>
            <a:r>
              <a:rPr lang="en-US" altLang="zh-CN" sz="2400" b="0" dirty="0">
                <a:solidFill>
                  <a:srgbClr val="0000FF"/>
                </a:solidFill>
              </a:rPr>
              <a:t>public </a:t>
            </a:r>
            <a:r>
              <a:rPr lang="en-US" altLang="zh-CN" sz="2400" b="0" dirty="0">
                <a:solidFill>
                  <a:schemeClr val="hlink"/>
                </a:solidFill>
              </a:rPr>
              <a:t>Circle(</a:t>
            </a:r>
            <a:r>
              <a:rPr lang="en-US" altLang="zh-CN" sz="2400" b="0" dirty="0" err="1">
                <a:solidFill>
                  <a:schemeClr val="hlink"/>
                </a:solidFill>
              </a:rPr>
              <a:t>int</a:t>
            </a:r>
            <a:r>
              <a:rPr lang="en-US" altLang="zh-CN" sz="2400" b="0" dirty="0">
                <a:solidFill>
                  <a:schemeClr val="hlink"/>
                </a:solidFill>
              </a:rPr>
              <a:t> x, </a:t>
            </a:r>
            <a:r>
              <a:rPr lang="en-US" altLang="zh-CN" sz="2400" b="0" dirty="0" err="1">
                <a:solidFill>
                  <a:schemeClr val="hlink"/>
                </a:solidFill>
              </a:rPr>
              <a:t>int</a:t>
            </a:r>
            <a:r>
              <a:rPr lang="en-US" altLang="zh-CN" sz="2400" b="0" dirty="0">
                <a:solidFill>
                  <a:schemeClr val="hlink"/>
                </a:solidFill>
              </a:rPr>
              <a:t> y, </a:t>
            </a:r>
            <a:r>
              <a:rPr lang="en-US" altLang="zh-CN" sz="2400" b="0" dirty="0" err="1">
                <a:solidFill>
                  <a:schemeClr val="hlink"/>
                </a:solidFill>
              </a:rPr>
              <a:t>int</a:t>
            </a:r>
            <a:r>
              <a:rPr lang="en-US" altLang="zh-CN" sz="2400" b="0" dirty="0">
                <a:solidFill>
                  <a:schemeClr val="hlink"/>
                </a:solidFill>
              </a:rPr>
              <a:t> radius)</a:t>
            </a:r>
            <a:r>
              <a:rPr lang="en-US" altLang="zh-CN" sz="2400" b="0" dirty="0">
                <a:solidFill>
                  <a:srgbClr val="0000FF"/>
                </a:solidFill>
              </a:rPr>
              <a:t> {</a:t>
            </a:r>
          </a:p>
          <a:p>
            <a:pPr marL="990600" lvl="1" indent="-533400">
              <a:buFont typeface="Wingdings" pitchFamily="2" charset="2"/>
              <a:buNone/>
            </a:pPr>
            <a:r>
              <a:rPr lang="en-US" altLang="zh-CN" sz="2400" b="0" dirty="0">
                <a:solidFill>
                  <a:srgbClr val="0000FF"/>
                </a:solidFill>
              </a:rPr>
              <a:t>    		super(</a:t>
            </a:r>
            <a:r>
              <a:rPr lang="en-US" altLang="zh-CN" sz="2400" b="0" dirty="0" err="1">
                <a:solidFill>
                  <a:srgbClr val="0000FF"/>
                </a:solidFill>
              </a:rPr>
              <a:t>x,y</a:t>
            </a:r>
            <a:r>
              <a:rPr lang="en-US" altLang="zh-CN" sz="2400" b="0" dirty="0">
                <a:solidFill>
                  <a:srgbClr val="0000FF"/>
                </a:solidFill>
              </a:rPr>
              <a:t>); 		</a:t>
            </a:r>
            <a:r>
              <a:rPr lang="en-US" altLang="zh-CN" sz="2000" dirty="0">
                <a:solidFill>
                  <a:srgbClr val="008000"/>
                </a:solidFill>
                <a:latin typeface="楷体_GB2312" pitchFamily="49" charset="-122"/>
              </a:rPr>
              <a:t>//</a:t>
            </a:r>
            <a:r>
              <a:rPr lang="zh-CN" altLang="en-US" sz="2000" dirty="0">
                <a:solidFill>
                  <a:srgbClr val="008000"/>
                </a:solidFill>
                <a:latin typeface="楷体_GB2312" pitchFamily="49" charset="-122"/>
              </a:rPr>
              <a:t>调用父类带参数的构造方法</a:t>
            </a:r>
          </a:p>
          <a:p>
            <a:pPr marL="990600" lvl="1" indent="-533400">
              <a:buFont typeface="Wingdings" pitchFamily="2" charset="2"/>
              <a:buNone/>
            </a:pPr>
            <a:r>
              <a:rPr lang="zh-CN" altLang="en-US" sz="2400" b="0" dirty="0">
                <a:solidFill>
                  <a:srgbClr val="0000FF"/>
                </a:solidFill>
              </a:rPr>
              <a:t>     		</a:t>
            </a:r>
            <a:r>
              <a:rPr lang="en-US" altLang="zh-CN" sz="2400" b="0" dirty="0" err="1">
                <a:solidFill>
                  <a:srgbClr val="0000FF"/>
                </a:solidFill>
              </a:rPr>
              <a:t>this.radius</a:t>
            </a:r>
            <a:r>
              <a:rPr lang="en-US" altLang="zh-CN" sz="2400" b="0" dirty="0">
                <a:solidFill>
                  <a:srgbClr val="0000FF"/>
                </a:solidFill>
              </a:rPr>
              <a:t>=radius;	</a:t>
            </a:r>
            <a:r>
              <a:rPr lang="en-US" altLang="zh-CN" sz="2000" dirty="0">
                <a:solidFill>
                  <a:srgbClr val="008000"/>
                </a:solidFill>
                <a:latin typeface="楷体_GB2312" pitchFamily="49" charset="-122"/>
              </a:rPr>
              <a:t>// </a:t>
            </a:r>
            <a:r>
              <a:rPr lang="zh-CN" altLang="en-US" sz="2000" dirty="0">
                <a:solidFill>
                  <a:srgbClr val="008000"/>
                </a:solidFill>
                <a:latin typeface="楷体_GB2312" pitchFamily="49" charset="-122"/>
              </a:rPr>
              <a:t>本类的成员参数赋值</a:t>
            </a:r>
            <a:r>
              <a:rPr lang="zh-CN" altLang="en-US" sz="2400" b="0" dirty="0">
                <a:solidFill>
                  <a:srgbClr val="0000FF"/>
                </a:solidFill>
              </a:rPr>
              <a:t>        </a:t>
            </a:r>
          </a:p>
          <a:p>
            <a:pPr marL="990600" lvl="1" indent="-533400">
              <a:buFont typeface="Wingdings" pitchFamily="2" charset="2"/>
              <a:buNone/>
            </a:pPr>
            <a:r>
              <a:rPr lang="zh-CN" altLang="en-US" sz="2400" b="0" dirty="0">
                <a:solidFill>
                  <a:srgbClr val="0000FF"/>
                </a:solidFill>
              </a:rPr>
              <a:t>     		</a:t>
            </a:r>
            <a:r>
              <a:rPr lang="en-US" altLang="zh-CN" sz="2400" b="0" dirty="0" err="1">
                <a:solidFill>
                  <a:srgbClr val="0000FF"/>
                </a:solidFill>
              </a:rPr>
              <a:t>System.out.println</a:t>
            </a:r>
            <a:r>
              <a:rPr lang="en-US" altLang="zh-CN" sz="2400" b="0" dirty="0">
                <a:solidFill>
                  <a:srgbClr val="0000FF"/>
                </a:solidFill>
              </a:rPr>
              <a:t>( ",  r="+radius );</a:t>
            </a:r>
          </a:p>
          <a:p>
            <a:pPr marL="990600" lvl="1" indent="-533400">
              <a:buFont typeface="Wingdings" pitchFamily="2" charset="2"/>
              <a:buNone/>
            </a:pPr>
            <a:r>
              <a:rPr lang="en-US" altLang="zh-CN" sz="2400" b="0" dirty="0">
                <a:solidFill>
                  <a:srgbClr val="0000FF"/>
                </a:solidFill>
              </a:rPr>
              <a:t>   	}</a:t>
            </a:r>
          </a:p>
          <a:p>
            <a:pPr marL="990600" lvl="1" indent="-533400">
              <a:buFont typeface="Wingdings" pitchFamily="2" charset="2"/>
              <a:buNone/>
            </a:pPr>
            <a:r>
              <a:rPr lang="en-US" altLang="zh-CN" sz="2400" b="0" dirty="0">
                <a:solidFill>
                  <a:srgbClr val="0000FF"/>
                </a:solidFill>
              </a:rPr>
              <a:t>  	public </a:t>
            </a:r>
            <a:r>
              <a:rPr lang="en-US" altLang="zh-CN" sz="2400" b="0" dirty="0">
                <a:solidFill>
                  <a:schemeClr val="hlink"/>
                </a:solidFill>
              </a:rPr>
              <a:t>Circle( </a:t>
            </a:r>
            <a:r>
              <a:rPr lang="en-US" altLang="zh-CN" sz="2400" b="0" dirty="0" err="1">
                <a:solidFill>
                  <a:schemeClr val="hlink"/>
                </a:solidFill>
              </a:rPr>
              <a:t>int</a:t>
            </a:r>
            <a:r>
              <a:rPr lang="en-US" altLang="zh-CN" sz="2400" b="0" dirty="0">
                <a:solidFill>
                  <a:schemeClr val="hlink"/>
                </a:solidFill>
              </a:rPr>
              <a:t> radius)</a:t>
            </a:r>
            <a:r>
              <a:rPr lang="en-US" altLang="zh-CN" sz="2400" b="0" dirty="0">
                <a:solidFill>
                  <a:srgbClr val="0000FF"/>
                </a:solidFill>
              </a:rPr>
              <a:t> {</a:t>
            </a:r>
          </a:p>
          <a:p>
            <a:pPr marL="990600" lvl="1" indent="-533400">
              <a:buFont typeface="Wingdings" pitchFamily="2" charset="2"/>
              <a:buNone/>
            </a:pPr>
            <a:r>
              <a:rPr lang="en-US" altLang="zh-CN" sz="2400" b="0" dirty="0">
                <a:solidFill>
                  <a:srgbClr val="0000FF"/>
                </a:solidFill>
              </a:rPr>
              <a:t>		super(); 		</a:t>
            </a:r>
            <a:r>
              <a:rPr lang="en-US" altLang="zh-CN" sz="2000" dirty="0">
                <a:solidFill>
                  <a:srgbClr val="008000"/>
                </a:solidFill>
                <a:latin typeface="楷体_GB2312" pitchFamily="49" charset="-122"/>
              </a:rPr>
              <a:t>//</a:t>
            </a:r>
            <a:r>
              <a:rPr lang="zh-CN" altLang="en-US" sz="2000" dirty="0">
                <a:solidFill>
                  <a:srgbClr val="008000"/>
                </a:solidFill>
                <a:latin typeface="楷体_GB2312" pitchFamily="49" charset="-122"/>
              </a:rPr>
              <a:t>调用父类不带参数的构造方法</a:t>
            </a:r>
          </a:p>
          <a:p>
            <a:pPr marL="990600" lvl="1" indent="-533400">
              <a:buFont typeface="Wingdings" pitchFamily="2" charset="2"/>
              <a:buNone/>
            </a:pPr>
            <a:r>
              <a:rPr lang="zh-CN" altLang="en-US" sz="2400" b="0" dirty="0">
                <a:solidFill>
                  <a:srgbClr val="0000FF"/>
                </a:solidFill>
              </a:rPr>
              <a:t>     		</a:t>
            </a:r>
            <a:r>
              <a:rPr lang="en-US" altLang="zh-CN" sz="2400" b="0" dirty="0" err="1">
                <a:solidFill>
                  <a:srgbClr val="0000FF"/>
                </a:solidFill>
              </a:rPr>
              <a:t>this.radius</a:t>
            </a:r>
            <a:r>
              <a:rPr lang="en-US" altLang="zh-CN" sz="2400" b="0" dirty="0">
                <a:solidFill>
                  <a:srgbClr val="0000FF"/>
                </a:solidFill>
              </a:rPr>
              <a:t>=radios;        </a:t>
            </a:r>
          </a:p>
          <a:p>
            <a:pPr marL="990600" lvl="1" indent="-533400">
              <a:buFont typeface="Wingdings" pitchFamily="2" charset="2"/>
              <a:buNone/>
            </a:pPr>
            <a:r>
              <a:rPr lang="en-US" altLang="zh-CN" sz="2400" b="0" dirty="0">
                <a:solidFill>
                  <a:srgbClr val="0000FF"/>
                </a:solidFill>
              </a:rPr>
              <a:t>     		</a:t>
            </a:r>
            <a:r>
              <a:rPr lang="en-US" altLang="zh-CN" sz="2400" b="0" dirty="0" err="1">
                <a:solidFill>
                  <a:srgbClr val="0000FF"/>
                </a:solidFill>
              </a:rPr>
              <a:t>System.out.println</a:t>
            </a:r>
            <a:r>
              <a:rPr lang="en-US" altLang="zh-CN" sz="2400" b="0" dirty="0">
                <a:solidFill>
                  <a:srgbClr val="0000FF"/>
                </a:solidFill>
              </a:rPr>
              <a:t>( ",  r="+</a:t>
            </a:r>
            <a:r>
              <a:rPr lang="en-US" altLang="zh-CN" sz="2400" b="0" dirty="0" err="1">
                <a:solidFill>
                  <a:srgbClr val="0000FF"/>
                </a:solidFill>
              </a:rPr>
              <a:t>this.radius</a:t>
            </a:r>
            <a:r>
              <a:rPr lang="en-US" altLang="zh-CN" sz="2400" b="0" dirty="0">
                <a:solidFill>
                  <a:srgbClr val="0000FF"/>
                </a:solidFill>
              </a:rPr>
              <a:t> );</a:t>
            </a:r>
          </a:p>
          <a:p>
            <a:pPr marL="990600" lvl="1" indent="-533400">
              <a:buFont typeface="Wingdings" pitchFamily="2" charset="2"/>
              <a:buNone/>
            </a:pPr>
            <a:r>
              <a:rPr lang="en-US" altLang="zh-CN" sz="2400" b="0" dirty="0">
                <a:solidFill>
                  <a:srgbClr val="0000FF"/>
                </a:solidFill>
              </a:rPr>
              <a:t>   	} </a:t>
            </a:r>
          </a:p>
          <a:p>
            <a:pPr marL="990600" lvl="1" indent="-533400">
              <a:buFont typeface="Wingdings" pitchFamily="2" charset="2"/>
              <a:buNone/>
            </a:pPr>
            <a:r>
              <a:rPr lang="en-US" altLang="zh-CN" sz="2400" b="0" dirty="0">
                <a:solidFill>
                  <a:srgbClr val="0000FF"/>
                </a:solidFill>
              </a:rPr>
              <a:t>} </a:t>
            </a:r>
            <a:r>
              <a:rPr lang="en-US" altLang="zh-CN" sz="2000" dirty="0">
                <a:solidFill>
                  <a:srgbClr val="008000"/>
                </a:solidFill>
                <a:latin typeface="楷体_GB2312" pitchFamily="49" charset="-122"/>
              </a:rPr>
              <a:t>//</a:t>
            </a:r>
            <a:r>
              <a:rPr lang="zh-CN" altLang="en-US" sz="2000" dirty="0">
                <a:solidFill>
                  <a:srgbClr val="008000"/>
                </a:solidFill>
                <a:latin typeface="楷体_GB2312" pitchFamily="49" charset="-122"/>
              </a:rPr>
              <a:t>子类</a:t>
            </a:r>
            <a:r>
              <a:rPr lang="en-US" altLang="zh-CN" sz="2000" dirty="0">
                <a:solidFill>
                  <a:srgbClr val="008000"/>
                </a:solidFill>
                <a:latin typeface="楷体_GB2312" pitchFamily="49" charset="-122"/>
              </a:rPr>
              <a:t>Circle</a:t>
            </a:r>
            <a:r>
              <a:rPr lang="zh-CN" altLang="en-US" sz="2000" dirty="0">
                <a:solidFill>
                  <a:srgbClr val="008000"/>
                </a:solidFill>
                <a:latin typeface="楷体_GB2312" pitchFamily="49" charset="-122"/>
              </a:rPr>
              <a:t>结束</a:t>
            </a:r>
          </a:p>
        </p:txBody>
      </p:sp>
      <p:sp>
        <p:nvSpPr>
          <p:cNvPr id="75780" name="Text Box 4"/>
          <p:cNvSpPr txBox="1">
            <a:spLocks noChangeArrowheads="1"/>
          </p:cNvSpPr>
          <p:nvPr/>
        </p:nvSpPr>
        <p:spPr bwMode="auto">
          <a:xfrm>
            <a:off x="4500563" y="0"/>
            <a:ext cx="4643437" cy="641350"/>
          </a:xfrm>
          <a:prstGeom prst="rect">
            <a:avLst/>
          </a:prstGeom>
          <a:solidFill>
            <a:srgbClr val="FFFF99"/>
          </a:solidFill>
          <a:ln w="9525">
            <a:noFill/>
            <a:miter lim="800000"/>
            <a:headEnd/>
            <a:tailEnd/>
          </a:ln>
          <a:effectLst/>
        </p:spPr>
        <p:txBody>
          <a:bodyPr>
            <a:spAutoFit/>
          </a:bodyPr>
          <a:lstStyle/>
          <a:p>
            <a:r>
              <a:rPr lang="en-US" altLang="zh-CN" b="1">
                <a:solidFill>
                  <a:srgbClr val="800000"/>
                </a:solidFill>
              </a:rPr>
              <a:t>Circle circle1=new Circle(50,100,200); </a:t>
            </a:r>
          </a:p>
          <a:p>
            <a:r>
              <a:rPr lang="en-US" altLang="zh-CN" b="1">
                <a:solidFill>
                  <a:srgbClr val="800000"/>
                </a:solidFill>
              </a:rPr>
              <a:t>Circle circle2=new Circle(10);</a:t>
            </a:r>
          </a:p>
        </p:txBody>
      </p:sp>
    </p:spTree>
  </p:cSld>
  <p:clrMapOvr>
    <a:masterClrMapping/>
  </p:clrMapOvr>
  <p:transition spd="med">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Rot="1" noChangeArrowheads="1"/>
          </p:cNvSpPr>
          <p:nvPr>
            <p:ph type="body" idx="1"/>
          </p:nvPr>
        </p:nvSpPr>
        <p:spPr>
          <a:xfrm>
            <a:off x="646113" y="1052513"/>
            <a:ext cx="7813675" cy="3744912"/>
          </a:xfrm>
          <a:solidFill>
            <a:srgbClr val="FFFFFF"/>
          </a:solidFill>
        </p:spPr>
        <p:txBody>
          <a:bodyPr/>
          <a:lstStyle/>
          <a:p>
            <a:pPr>
              <a:spcBef>
                <a:spcPct val="35000"/>
              </a:spcBef>
              <a:buFont typeface="Wingdings" pitchFamily="2" charset="2"/>
              <a:buNone/>
            </a:pPr>
            <a:r>
              <a:rPr lang="en-US" altLang="zh-CN" b="0">
                <a:solidFill>
                  <a:srgbClr val="0000FF"/>
                </a:solidFill>
              </a:rPr>
              <a:t>public class </a:t>
            </a:r>
            <a:r>
              <a:rPr lang="en-US" altLang="zh-CN" b="0">
                <a:solidFill>
                  <a:schemeClr val="hlink"/>
                </a:solidFill>
              </a:rPr>
              <a:t>Test</a:t>
            </a:r>
            <a:r>
              <a:rPr lang="en-US" altLang="zh-CN" b="0">
                <a:solidFill>
                  <a:srgbClr val="0000FF"/>
                </a:solidFill>
              </a:rPr>
              <a:t> {</a:t>
            </a:r>
          </a:p>
          <a:p>
            <a:pPr>
              <a:spcBef>
                <a:spcPct val="35000"/>
              </a:spcBef>
              <a:buFont typeface="Wingdings" pitchFamily="2" charset="2"/>
              <a:buNone/>
            </a:pPr>
            <a:r>
              <a:rPr lang="en-US" altLang="zh-CN" b="0">
                <a:solidFill>
                  <a:srgbClr val="0000FF"/>
                </a:solidFill>
              </a:rPr>
              <a:t>   	public static void main( String []  args ) {</a:t>
            </a:r>
          </a:p>
          <a:p>
            <a:pPr>
              <a:spcBef>
                <a:spcPct val="35000"/>
              </a:spcBef>
              <a:buFont typeface="Wingdings" pitchFamily="2" charset="2"/>
              <a:buNone/>
            </a:pPr>
            <a:r>
              <a:rPr lang="en-US" altLang="zh-CN" b="0">
                <a:solidFill>
                  <a:srgbClr val="0000FF"/>
                </a:solidFill>
              </a:rPr>
              <a:t>		Circle circle1=new Circle(50,100,200); </a:t>
            </a:r>
          </a:p>
          <a:p>
            <a:pPr>
              <a:spcBef>
                <a:spcPct val="35000"/>
              </a:spcBef>
              <a:buFont typeface="Wingdings" pitchFamily="2" charset="2"/>
              <a:buNone/>
            </a:pPr>
            <a:r>
              <a:rPr lang="en-US" altLang="zh-CN" b="0">
                <a:solidFill>
                  <a:srgbClr val="0000FF"/>
                </a:solidFill>
              </a:rPr>
              <a:t>		Circle circle2=new Circle(10);  		  	}</a:t>
            </a:r>
          </a:p>
          <a:p>
            <a:pPr>
              <a:spcBef>
                <a:spcPct val="35000"/>
              </a:spcBef>
              <a:buFont typeface="Wingdings" pitchFamily="2" charset="2"/>
              <a:buNone/>
            </a:pPr>
            <a:r>
              <a:rPr lang="en-US" altLang="zh-CN" b="0">
                <a:solidFill>
                  <a:srgbClr val="0000FF"/>
                </a:solidFill>
              </a:rPr>
              <a:t>}  </a:t>
            </a:r>
            <a:r>
              <a:rPr lang="en-US" altLang="zh-CN" sz="2000">
                <a:solidFill>
                  <a:srgbClr val="008000"/>
                </a:solidFill>
              </a:rPr>
              <a:t>// Test</a:t>
            </a:r>
            <a:r>
              <a:rPr lang="zh-CN" altLang="en-US" sz="2000">
                <a:solidFill>
                  <a:srgbClr val="008000"/>
                </a:solidFill>
              </a:rPr>
              <a:t>类结束</a:t>
            </a:r>
          </a:p>
        </p:txBody>
      </p:sp>
      <p:sp>
        <p:nvSpPr>
          <p:cNvPr id="76804" name="Rectangle 4"/>
          <p:cNvSpPr>
            <a:spLocks noChangeArrowheads="1"/>
          </p:cNvSpPr>
          <p:nvPr/>
        </p:nvSpPr>
        <p:spPr bwMode="auto">
          <a:xfrm>
            <a:off x="5435600" y="5084763"/>
            <a:ext cx="3240088" cy="1206500"/>
          </a:xfrm>
          <a:prstGeom prst="rect">
            <a:avLst/>
          </a:prstGeom>
          <a:noFill/>
          <a:ln w="19050">
            <a:solidFill>
              <a:schemeClr val="hlink"/>
            </a:solidFill>
            <a:miter lim="800000"/>
            <a:headEnd/>
            <a:tailEnd/>
          </a:ln>
          <a:effectLst/>
        </p:spPr>
        <p:txBody>
          <a:bodyPr>
            <a:spAutoFit/>
          </a:bodyPr>
          <a:lstStyle/>
          <a:p>
            <a:r>
              <a:rPr lang="zh-CN" altLang="en-US" sz="2400" b="1">
                <a:solidFill>
                  <a:schemeClr val="hlink"/>
                </a:solidFill>
                <a:ea typeface="楷体_GB2312" pitchFamily="49" charset="-122"/>
              </a:rPr>
              <a:t>程序运行结果如下：</a:t>
            </a:r>
          </a:p>
          <a:p>
            <a:r>
              <a:rPr lang="en-US" altLang="zh-CN" sz="2400"/>
              <a:t>[50,100],  r=200</a:t>
            </a:r>
          </a:p>
          <a:p>
            <a:r>
              <a:rPr lang="en-US" altLang="zh-CN" sz="2400"/>
              <a:t>[5,5],  r=10</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additive="base">
                                        <p:cTn id="7" dur="500" fill="hold"/>
                                        <p:tgtEl>
                                          <p:spTgt spid="76804"/>
                                        </p:tgtEl>
                                        <p:attrNameLst>
                                          <p:attrName>ppt_x</p:attrName>
                                        </p:attrNameLst>
                                      </p:cBhvr>
                                      <p:tavLst>
                                        <p:tav tm="0">
                                          <p:val>
                                            <p:strVal val="#ppt_x"/>
                                          </p:val>
                                        </p:tav>
                                        <p:tav tm="100000">
                                          <p:val>
                                            <p:strVal val="#ppt_x"/>
                                          </p:val>
                                        </p:tav>
                                      </p:tavLst>
                                    </p:anim>
                                    <p:anim calcmode="lin" valueType="num">
                                      <p:cBhvr additive="base">
                                        <p:cTn id="8"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p:txBody>
          <a:bodyPr/>
          <a:lstStyle/>
          <a:p>
            <a:r>
              <a:rPr lang="zh-CN" altLang="en-US"/>
              <a:t>一个例子</a:t>
            </a:r>
          </a:p>
        </p:txBody>
      </p:sp>
      <p:sp>
        <p:nvSpPr>
          <p:cNvPr id="89091" name="Rectangle 3"/>
          <p:cNvSpPr>
            <a:spLocks noGrp="1" noRot="1" noChangeArrowheads="1"/>
          </p:cNvSpPr>
          <p:nvPr>
            <p:ph type="body" idx="1"/>
          </p:nvPr>
        </p:nvSpPr>
        <p:spPr>
          <a:xfrm>
            <a:off x="395288" y="1484313"/>
            <a:ext cx="8351837" cy="4465637"/>
          </a:xfrm>
        </p:spPr>
        <p:txBody>
          <a:bodyPr/>
          <a:lstStyle/>
          <a:p>
            <a:r>
              <a:rPr lang="zh-CN" altLang="en-US" sz="2800"/>
              <a:t>假设我们已经定义一个类 </a:t>
            </a:r>
            <a:r>
              <a:rPr lang="en-US" altLang="zh-CN" sz="2800"/>
              <a:t>student</a:t>
            </a:r>
          </a:p>
          <a:p>
            <a:pPr lvl="1"/>
            <a:r>
              <a:rPr lang="zh-CN" altLang="en-US" sz="2400"/>
              <a:t>其中包含了一个学生的所有信息，包括学号、姓名、性别、籍贯、院系、年级、专业、各课程的成绩</a:t>
            </a:r>
            <a:r>
              <a:rPr lang="en-US" altLang="zh-CN" sz="2400"/>
              <a:t>……</a:t>
            </a:r>
          </a:p>
          <a:p>
            <a:r>
              <a:rPr lang="zh-CN" altLang="en-US" sz="2800"/>
              <a:t>现在，有部分学生还有一些其他信息，例如获奖信息</a:t>
            </a:r>
          </a:p>
          <a:p>
            <a:r>
              <a:rPr lang="en-US" altLang="zh-CN" sz="2800"/>
              <a:t>How to Do</a:t>
            </a:r>
            <a:r>
              <a:rPr lang="zh-CN" altLang="en-US" sz="2800"/>
              <a:t>？</a:t>
            </a:r>
          </a:p>
          <a:p>
            <a:r>
              <a:rPr lang="zh-CN" altLang="en-US" sz="2800"/>
              <a:t>这一类问题特别普遍</a:t>
            </a:r>
            <a:r>
              <a:rPr lang="en-US" altLang="zh-CN" sz="2800"/>
              <a:t>……</a:t>
            </a:r>
          </a:p>
        </p:txBody>
      </p:sp>
    </p:spTree>
  </p:cSld>
  <p:clrMapOvr>
    <a:masterClrMapping/>
  </p:clrMapOvr>
  <p:transition spd="med">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Rot="1" noChangeArrowheads="1"/>
          </p:cNvSpPr>
          <p:nvPr>
            <p:ph type="body" idx="1"/>
          </p:nvPr>
        </p:nvSpPr>
        <p:spPr>
          <a:xfrm>
            <a:off x="0" y="0"/>
            <a:ext cx="9144000" cy="6858000"/>
          </a:xfrm>
          <a:solidFill>
            <a:srgbClr val="FFFFFF"/>
          </a:solidFill>
          <a:ln/>
        </p:spPr>
        <p:txBody>
          <a:bodyPr/>
          <a:lstStyle/>
          <a:p>
            <a:pPr lvl="1">
              <a:lnSpc>
                <a:spcPct val="95000"/>
              </a:lnSpc>
              <a:spcBef>
                <a:spcPct val="25000"/>
              </a:spcBef>
              <a:buFont typeface="Wingdings" pitchFamily="2" charset="2"/>
              <a:buNone/>
            </a:pPr>
            <a:r>
              <a:rPr lang="en-US" altLang="zh-CN" b="0">
                <a:solidFill>
                  <a:schemeClr val="hlink"/>
                </a:solidFill>
              </a:rPr>
              <a:t>class Father</a:t>
            </a:r>
            <a:r>
              <a:rPr lang="en-US" altLang="zh-CN" b="0"/>
              <a:t>{</a:t>
            </a:r>
          </a:p>
          <a:p>
            <a:pPr lvl="1">
              <a:lnSpc>
                <a:spcPct val="95000"/>
              </a:lnSpc>
              <a:spcBef>
                <a:spcPct val="25000"/>
              </a:spcBef>
              <a:buFont typeface="Wingdings" pitchFamily="2" charset="2"/>
              <a:buNone/>
            </a:pPr>
            <a:r>
              <a:rPr lang="en-US" altLang="zh-CN" b="0"/>
              <a:t>	int x;</a:t>
            </a:r>
          </a:p>
          <a:p>
            <a:pPr lvl="1">
              <a:lnSpc>
                <a:spcPct val="95000"/>
              </a:lnSpc>
              <a:spcBef>
                <a:spcPct val="25000"/>
              </a:spcBef>
              <a:buFont typeface="Wingdings" pitchFamily="2" charset="2"/>
              <a:buNone/>
            </a:pPr>
            <a:r>
              <a:rPr lang="en-US" altLang="zh-CN" b="0"/>
              <a:t>	</a:t>
            </a:r>
            <a:r>
              <a:rPr lang="en-US" altLang="zh-CN" b="0">
                <a:solidFill>
                  <a:srgbClr val="800000"/>
                </a:solidFill>
              </a:rPr>
              <a:t>Father(int i)</a:t>
            </a:r>
            <a:r>
              <a:rPr lang="en-US" altLang="zh-CN" b="0"/>
              <a:t>  {x=i;}</a:t>
            </a:r>
          </a:p>
          <a:p>
            <a:pPr lvl="1">
              <a:lnSpc>
                <a:spcPct val="95000"/>
              </a:lnSpc>
              <a:spcBef>
                <a:spcPct val="25000"/>
              </a:spcBef>
              <a:buFont typeface="Wingdings" pitchFamily="2" charset="2"/>
              <a:buNone/>
            </a:pPr>
            <a:r>
              <a:rPr lang="en-US" altLang="zh-CN" b="0"/>
              <a:t>	</a:t>
            </a:r>
            <a:r>
              <a:rPr lang="en-US" altLang="zh-CN" b="0">
                <a:solidFill>
                  <a:srgbClr val="800000"/>
                </a:solidFill>
              </a:rPr>
              <a:t>void showF()</a:t>
            </a:r>
            <a:r>
              <a:rPr lang="en-US" altLang="zh-CN" b="0"/>
              <a:t> {</a:t>
            </a:r>
          </a:p>
          <a:p>
            <a:pPr lvl="1">
              <a:lnSpc>
                <a:spcPct val="95000"/>
              </a:lnSpc>
              <a:spcBef>
                <a:spcPct val="25000"/>
              </a:spcBef>
              <a:buFont typeface="Wingdings" pitchFamily="2" charset="2"/>
              <a:buNone/>
            </a:pPr>
            <a:r>
              <a:rPr lang="en-US" altLang="zh-CN" b="0"/>
              <a:t>		System.</a:t>
            </a:r>
            <a:r>
              <a:rPr lang="en-US" altLang="zh-CN" b="0" i="1"/>
              <a:t>out</a:t>
            </a:r>
            <a:r>
              <a:rPr lang="en-US" altLang="zh-CN" b="0"/>
              <a:t>.println("x="+x);}</a:t>
            </a:r>
          </a:p>
          <a:p>
            <a:pPr lvl="1">
              <a:lnSpc>
                <a:spcPct val="95000"/>
              </a:lnSpc>
              <a:spcBef>
                <a:spcPct val="25000"/>
              </a:spcBef>
              <a:buFont typeface="Wingdings" pitchFamily="2" charset="2"/>
              <a:buNone/>
            </a:pPr>
            <a:r>
              <a:rPr lang="en-US" altLang="zh-CN" b="0"/>
              <a:t>}</a:t>
            </a:r>
          </a:p>
          <a:p>
            <a:pPr lvl="1">
              <a:lnSpc>
                <a:spcPct val="95000"/>
              </a:lnSpc>
              <a:spcBef>
                <a:spcPct val="25000"/>
              </a:spcBef>
              <a:buFont typeface="Wingdings" pitchFamily="2" charset="2"/>
              <a:buNone/>
            </a:pPr>
            <a:r>
              <a:rPr lang="en-US" altLang="zh-CN" b="0">
                <a:solidFill>
                  <a:schemeClr val="hlink"/>
                </a:solidFill>
              </a:rPr>
              <a:t>public class Son extends Father</a:t>
            </a:r>
            <a:r>
              <a:rPr lang="en-US" altLang="zh-CN" b="0"/>
              <a:t> {</a:t>
            </a:r>
          </a:p>
          <a:p>
            <a:pPr lvl="1">
              <a:lnSpc>
                <a:spcPct val="95000"/>
              </a:lnSpc>
              <a:spcBef>
                <a:spcPct val="25000"/>
              </a:spcBef>
              <a:buFont typeface="Wingdings" pitchFamily="2" charset="2"/>
              <a:buNone/>
            </a:pPr>
            <a:r>
              <a:rPr lang="en-US" altLang="zh-CN" b="0"/>
              <a:t>	int x;</a:t>
            </a:r>
          </a:p>
          <a:p>
            <a:pPr lvl="1">
              <a:lnSpc>
                <a:spcPct val="95000"/>
              </a:lnSpc>
              <a:spcBef>
                <a:spcPct val="25000"/>
              </a:spcBef>
              <a:buFont typeface="Wingdings" pitchFamily="2" charset="2"/>
              <a:buNone/>
            </a:pPr>
            <a:r>
              <a:rPr lang="en-US" altLang="zh-CN" b="0"/>
              <a:t>	</a:t>
            </a:r>
            <a:r>
              <a:rPr lang="en-US" altLang="zh-CN" b="0">
                <a:solidFill>
                  <a:srgbClr val="800000"/>
                </a:solidFill>
              </a:rPr>
              <a:t>Son(int j)</a:t>
            </a:r>
            <a:r>
              <a:rPr lang="en-US" altLang="zh-CN" b="0"/>
              <a:t> {super(3);this.x=j;}</a:t>
            </a:r>
          </a:p>
          <a:p>
            <a:pPr lvl="1">
              <a:lnSpc>
                <a:spcPct val="95000"/>
              </a:lnSpc>
              <a:spcBef>
                <a:spcPct val="25000"/>
              </a:spcBef>
              <a:buFont typeface="Wingdings" pitchFamily="2" charset="2"/>
              <a:buNone/>
            </a:pPr>
            <a:r>
              <a:rPr lang="en-US" altLang="zh-CN" b="0"/>
              <a:t>	</a:t>
            </a:r>
            <a:r>
              <a:rPr lang="en-US" altLang="zh-CN" b="0">
                <a:solidFill>
                  <a:srgbClr val="800000"/>
                </a:solidFill>
              </a:rPr>
              <a:t>void showS()</a:t>
            </a:r>
            <a:r>
              <a:rPr lang="en-US" altLang="zh-CN" b="0"/>
              <a:t>{</a:t>
            </a:r>
          </a:p>
          <a:p>
            <a:pPr lvl="1">
              <a:lnSpc>
                <a:spcPct val="95000"/>
              </a:lnSpc>
              <a:spcBef>
                <a:spcPct val="25000"/>
              </a:spcBef>
              <a:buFont typeface="Wingdings" pitchFamily="2" charset="2"/>
              <a:buNone/>
            </a:pPr>
            <a:r>
              <a:rPr lang="en-US" altLang="zh-CN" b="0"/>
              <a:t>		System.</a:t>
            </a:r>
            <a:r>
              <a:rPr lang="en-US" altLang="zh-CN" b="0" i="1"/>
              <a:t>out</a:t>
            </a:r>
            <a:r>
              <a:rPr lang="en-US" altLang="zh-CN" b="0"/>
              <a:t>.println("x="+this.x);</a:t>
            </a:r>
          </a:p>
          <a:p>
            <a:pPr lvl="1">
              <a:lnSpc>
                <a:spcPct val="95000"/>
              </a:lnSpc>
              <a:spcBef>
                <a:spcPct val="25000"/>
              </a:spcBef>
              <a:buFont typeface="Wingdings" pitchFamily="2" charset="2"/>
              <a:buNone/>
            </a:pPr>
            <a:r>
              <a:rPr lang="en-US" altLang="zh-CN" b="0"/>
              <a:t>	}</a:t>
            </a:r>
          </a:p>
          <a:p>
            <a:pPr lvl="1">
              <a:lnSpc>
                <a:spcPct val="95000"/>
              </a:lnSpc>
              <a:spcBef>
                <a:spcPct val="25000"/>
              </a:spcBef>
              <a:buFont typeface="Wingdings" pitchFamily="2" charset="2"/>
              <a:buNone/>
            </a:pPr>
            <a:r>
              <a:rPr lang="en-US" altLang="zh-CN" b="0"/>
              <a:t>	</a:t>
            </a:r>
            <a:r>
              <a:rPr lang="en-US" altLang="zh-CN" b="0">
                <a:solidFill>
                  <a:schemeClr val="hlink"/>
                </a:solidFill>
              </a:rPr>
              <a:t>public static void main(String[] args)</a:t>
            </a:r>
            <a:r>
              <a:rPr lang="en-US" altLang="zh-CN" b="0"/>
              <a:t> {</a:t>
            </a:r>
          </a:p>
          <a:p>
            <a:pPr lvl="1">
              <a:lnSpc>
                <a:spcPct val="95000"/>
              </a:lnSpc>
              <a:spcBef>
                <a:spcPct val="25000"/>
              </a:spcBef>
              <a:buFont typeface="Wingdings" pitchFamily="2" charset="2"/>
              <a:buNone/>
            </a:pPr>
            <a:r>
              <a:rPr lang="en-US" altLang="zh-CN" b="0"/>
              <a:t>	 	Son s=new Son(5);</a:t>
            </a:r>
          </a:p>
          <a:p>
            <a:pPr lvl="1">
              <a:lnSpc>
                <a:spcPct val="95000"/>
              </a:lnSpc>
              <a:spcBef>
                <a:spcPct val="25000"/>
              </a:spcBef>
              <a:buFont typeface="Wingdings" pitchFamily="2" charset="2"/>
              <a:buNone/>
            </a:pPr>
            <a:r>
              <a:rPr lang="en-US" altLang="zh-CN" b="0"/>
              <a:t>		s.showF();</a:t>
            </a:r>
          </a:p>
          <a:p>
            <a:pPr lvl="1">
              <a:lnSpc>
                <a:spcPct val="95000"/>
              </a:lnSpc>
              <a:spcBef>
                <a:spcPct val="25000"/>
              </a:spcBef>
              <a:buFont typeface="Wingdings" pitchFamily="2" charset="2"/>
              <a:buNone/>
            </a:pPr>
            <a:r>
              <a:rPr lang="en-US" altLang="zh-CN" b="0"/>
              <a:t>		s.showS();   }</a:t>
            </a:r>
            <a:r>
              <a:rPr lang="en-US" altLang="zh-CN" b="0">
                <a:solidFill>
                  <a:srgbClr val="0000FF"/>
                </a:solidFill>
              </a:rPr>
              <a:t>	</a:t>
            </a:r>
          </a:p>
          <a:p>
            <a:pPr lvl="1">
              <a:lnSpc>
                <a:spcPct val="95000"/>
              </a:lnSpc>
              <a:spcBef>
                <a:spcPct val="25000"/>
              </a:spcBef>
              <a:buFont typeface="Wingdings" pitchFamily="2" charset="2"/>
              <a:buNone/>
            </a:pPr>
            <a:r>
              <a:rPr lang="en-US" altLang="zh-CN" b="0">
                <a:solidFill>
                  <a:srgbClr val="0000FF"/>
                </a:solidFill>
              </a:rPr>
              <a:t>}</a:t>
            </a:r>
          </a:p>
        </p:txBody>
      </p:sp>
      <p:sp>
        <p:nvSpPr>
          <p:cNvPr id="33798" name="Text Box 6"/>
          <p:cNvSpPr txBox="1">
            <a:spLocks noChangeArrowheads="1"/>
          </p:cNvSpPr>
          <p:nvPr/>
        </p:nvSpPr>
        <p:spPr bwMode="auto">
          <a:xfrm>
            <a:off x="4211638" y="476250"/>
            <a:ext cx="4932362" cy="366713"/>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33800" name="Text Box 8"/>
          <p:cNvSpPr txBox="1">
            <a:spLocks noChangeArrowheads="1"/>
          </p:cNvSpPr>
          <p:nvPr/>
        </p:nvSpPr>
        <p:spPr bwMode="auto">
          <a:xfrm>
            <a:off x="3924300" y="188913"/>
            <a:ext cx="5041900" cy="427037"/>
          </a:xfrm>
          <a:prstGeom prst="rect">
            <a:avLst/>
          </a:prstGeom>
          <a:noFill/>
          <a:ln w="9525">
            <a:noFill/>
            <a:miter lim="800000"/>
            <a:headEnd/>
            <a:tailEnd/>
          </a:ln>
          <a:effectLst/>
        </p:spPr>
        <p:txBody>
          <a:bodyPr>
            <a:spAutoFit/>
          </a:bodyPr>
          <a:lstStyle/>
          <a:p>
            <a:pPr>
              <a:spcBef>
                <a:spcPct val="50000"/>
              </a:spcBef>
            </a:pPr>
            <a:r>
              <a:rPr lang="zh-CN" altLang="zh-CN" sz="2000" b="1">
                <a:solidFill>
                  <a:schemeClr val="hlink"/>
                </a:solidFill>
              </a:rPr>
              <a:t>【</a:t>
            </a:r>
            <a:r>
              <a:rPr lang="zh-CN" altLang="en-US" sz="2000" b="1">
                <a:solidFill>
                  <a:schemeClr val="hlink"/>
                </a:solidFill>
              </a:rPr>
              <a:t>例</a:t>
            </a:r>
            <a:r>
              <a:rPr lang="en-US" altLang="zh-CN" sz="2000" b="1">
                <a:solidFill>
                  <a:schemeClr val="hlink"/>
                </a:solidFill>
              </a:rPr>
              <a:t>7-1</a:t>
            </a:r>
            <a:r>
              <a:rPr lang="zh-CN" altLang="en-US" sz="2000" b="1">
                <a:solidFill>
                  <a:schemeClr val="hlink"/>
                </a:solidFill>
              </a:rPr>
              <a:t>补</a:t>
            </a:r>
            <a:r>
              <a:rPr lang="zh-CN" altLang="zh-CN" sz="2000" b="1">
                <a:solidFill>
                  <a:schemeClr val="hlink"/>
                </a:solidFill>
              </a:rPr>
              <a:t>】</a:t>
            </a:r>
            <a:r>
              <a:rPr lang="zh-CN" altLang="en-US" sz="2200" b="1">
                <a:latin typeface="楷体_GB2312" pitchFamily="49" charset="-122"/>
                <a:ea typeface="楷体_GB2312" pitchFamily="49" charset="-122"/>
              </a:rPr>
              <a:t>请写出程序运行后的结果</a:t>
            </a:r>
            <a:r>
              <a:rPr lang="en-US" altLang="zh-CN" sz="2200" b="1">
                <a:latin typeface="楷体_GB2312" pitchFamily="49" charset="-122"/>
                <a:ea typeface="楷体_GB2312" pitchFamily="49" charset="-122"/>
              </a:rPr>
              <a:t>:</a:t>
            </a:r>
          </a:p>
        </p:txBody>
      </p:sp>
      <p:sp>
        <p:nvSpPr>
          <p:cNvPr id="33801" name="Text Box 9"/>
          <p:cNvSpPr txBox="1">
            <a:spLocks noChangeArrowheads="1"/>
          </p:cNvSpPr>
          <p:nvPr/>
        </p:nvSpPr>
        <p:spPr bwMode="auto">
          <a:xfrm>
            <a:off x="5795963" y="765175"/>
            <a:ext cx="1081087" cy="720725"/>
          </a:xfrm>
          <a:prstGeom prst="rect">
            <a:avLst/>
          </a:prstGeom>
          <a:noFill/>
          <a:ln w="19050">
            <a:solidFill>
              <a:schemeClr val="hlink"/>
            </a:solidFill>
            <a:miter lim="800000"/>
            <a:headEnd/>
            <a:tailEnd/>
          </a:ln>
          <a:effectLst/>
        </p:spPr>
        <p:txBody>
          <a:bodyPr>
            <a:spAutoFit/>
          </a:bodyPr>
          <a:lstStyle/>
          <a:p>
            <a:r>
              <a:rPr lang="en-US" altLang="zh-CN" sz="2000"/>
              <a:t>x=3</a:t>
            </a:r>
          </a:p>
          <a:p>
            <a:r>
              <a:rPr lang="en-US" altLang="zh-CN" sz="2000"/>
              <a:t>x=5</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01"/>
                                        </p:tgtEl>
                                        <p:attrNameLst>
                                          <p:attrName>style.visibility</p:attrName>
                                        </p:attrNameLst>
                                      </p:cBhvr>
                                      <p:to>
                                        <p:strVal val="visible"/>
                                      </p:to>
                                    </p:set>
                                    <p:anim calcmode="lin" valueType="num">
                                      <p:cBhvr additive="base">
                                        <p:cTn id="7" dur="500" fill="hold"/>
                                        <p:tgtEl>
                                          <p:spTgt spid="33801"/>
                                        </p:tgtEl>
                                        <p:attrNameLst>
                                          <p:attrName>ppt_x</p:attrName>
                                        </p:attrNameLst>
                                      </p:cBhvr>
                                      <p:tavLst>
                                        <p:tav tm="0">
                                          <p:val>
                                            <p:strVal val="#ppt_x"/>
                                          </p:val>
                                        </p:tav>
                                        <p:tav tm="100000">
                                          <p:val>
                                            <p:strVal val="#ppt_x"/>
                                          </p:val>
                                        </p:tav>
                                      </p:tavLst>
                                    </p:anim>
                                    <p:anim calcmode="lin" valueType="num">
                                      <p:cBhvr additive="base">
                                        <p:cTn id="8" dur="500" fill="hold"/>
                                        <p:tgtEl>
                                          <p:spTgt spid="338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p:txBody>
          <a:bodyPr/>
          <a:lstStyle/>
          <a:p>
            <a:r>
              <a:rPr lang="en-US" altLang="zh-CN" dirty="0"/>
              <a:t>Demo</a:t>
            </a:r>
          </a:p>
        </p:txBody>
      </p:sp>
      <p:sp>
        <p:nvSpPr>
          <p:cNvPr id="102403" name="Rectangle 3"/>
          <p:cNvSpPr>
            <a:spLocks noGrp="1" noRot="1" noChangeArrowheads="1"/>
          </p:cNvSpPr>
          <p:nvPr>
            <p:ph type="body" idx="1"/>
          </p:nvPr>
        </p:nvSpPr>
        <p:spPr/>
        <p:txBody>
          <a:bodyPr/>
          <a:lstStyle/>
          <a:p>
            <a:pPr>
              <a:buFont typeface="Wingdings" pitchFamily="2" charset="2"/>
              <a:buNone/>
            </a:pPr>
            <a:r>
              <a:rPr lang="zh-CN" altLang="zh-CN" dirty="0">
                <a:solidFill>
                  <a:schemeClr val="hlink"/>
                </a:solidFill>
              </a:rPr>
              <a:t>【</a:t>
            </a:r>
            <a:r>
              <a:rPr lang="zh-CN" altLang="en-US" dirty="0">
                <a:solidFill>
                  <a:schemeClr val="hlink"/>
                </a:solidFill>
              </a:rPr>
              <a:t>例</a:t>
            </a:r>
            <a:r>
              <a:rPr lang="en-US" altLang="zh-CN" dirty="0">
                <a:solidFill>
                  <a:schemeClr val="hlink"/>
                </a:solidFill>
              </a:rPr>
              <a:t>7-2</a:t>
            </a:r>
            <a:r>
              <a:rPr lang="zh-CN" altLang="en-US" dirty="0">
                <a:solidFill>
                  <a:schemeClr val="hlink"/>
                </a:solidFill>
              </a:rPr>
              <a:t>补</a:t>
            </a:r>
            <a:r>
              <a:rPr lang="zh-CN" altLang="zh-CN" dirty="0">
                <a:solidFill>
                  <a:schemeClr val="hlink"/>
                </a:solidFill>
              </a:rPr>
              <a:t>】</a:t>
            </a:r>
            <a:r>
              <a:rPr lang="zh-CN" altLang="en-US" dirty="0"/>
              <a:t>设计一个汽车类</a:t>
            </a:r>
            <a:r>
              <a:rPr lang="en-US" altLang="zh-CN" dirty="0"/>
              <a:t>Vehicle, </a:t>
            </a:r>
            <a:r>
              <a:rPr lang="zh-CN" altLang="en-US" dirty="0"/>
              <a:t>属性有车轮个数</a:t>
            </a:r>
            <a:r>
              <a:rPr lang="en-US" altLang="zh-CN" dirty="0"/>
              <a:t>wheels</a:t>
            </a:r>
            <a:r>
              <a:rPr lang="zh-CN" altLang="en-US" dirty="0"/>
              <a:t>和车重</a:t>
            </a:r>
            <a:r>
              <a:rPr lang="en-US" altLang="zh-CN" dirty="0" smtClean="0"/>
              <a:t>weight</a:t>
            </a:r>
            <a:r>
              <a:rPr lang="zh-CN" altLang="en-US" dirty="0" smtClean="0"/>
              <a:t>。</a:t>
            </a:r>
            <a:r>
              <a:rPr lang="zh-CN" altLang="en-US" dirty="0"/>
              <a:t>卡车类</a:t>
            </a:r>
            <a:r>
              <a:rPr lang="en-US" altLang="zh-CN" dirty="0" smtClean="0"/>
              <a:t>Truck </a:t>
            </a:r>
            <a:r>
              <a:rPr lang="zh-CN" altLang="en-US" dirty="0"/>
              <a:t>是</a:t>
            </a:r>
            <a:r>
              <a:rPr lang="en-US" altLang="zh-CN" dirty="0"/>
              <a:t>Vehicle</a:t>
            </a:r>
            <a:r>
              <a:rPr lang="zh-CN" altLang="en-US" dirty="0"/>
              <a:t>类的子类，新加属性有载重量</a:t>
            </a:r>
            <a:r>
              <a:rPr lang="en-US" altLang="zh-CN" dirty="0"/>
              <a:t>load</a:t>
            </a:r>
            <a:r>
              <a:rPr lang="zh-CN" altLang="en-US" dirty="0"/>
              <a:t>。面包车类</a:t>
            </a:r>
            <a:r>
              <a:rPr lang="en-US" altLang="zh-CN" dirty="0"/>
              <a:t>Minibus </a:t>
            </a:r>
            <a:r>
              <a:rPr lang="zh-CN" altLang="en-US" dirty="0"/>
              <a:t>是</a:t>
            </a:r>
            <a:r>
              <a:rPr lang="en-US" altLang="zh-CN" dirty="0"/>
              <a:t>Truck</a:t>
            </a:r>
            <a:r>
              <a:rPr lang="zh-CN" altLang="en-US" dirty="0"/>
              <a:t>类的子类，新加属性有载客人数</a:t>
            </a:r>
            <a:r>
              <a:rPr lang="en-US" altLang="zh-CN" dirty="0"/>
              <a:t>passenger</a:t>
            </a:r>
            <a:r>
              <a:rPr lang="zh-CN" altLang="en-US" dirty="0"/>
              <a:t>。在主方法中创建</a:t>
            </a:r>
            <a:r>
              <a:rPr lang="en-US" altLang="zh-CN" dirty="0"/>
              <a:t>Truck</a:t>
            </a:r>
            <a:r>
              <a:rPr lang="zh-CN" altLang="en-US" dirty="0"/>
              <a:t>类和</a:t>
            </a:r>
            <a:r>
              <a:rPr lang="en-US" altLang="zh-CN" dirty="0"/>
              <a:t>Minibus</a:t>
            </a:r>
            <a:r>
              <a:rPr lang="zh-CN" altLang="en-US" dirty="0"/>
              <a:t>类的对象，并显示相应的信息。</a:t>
            </a:r>
          </a:p>
        </p:txBody>
      </p:sp>
    </p:spTree>
  </p:cSld>
  <p:clrMapOvr>
    <a:masterClrMapping/>
  </p:clrMapOvr>
  <p:transition spd="med">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r>
              <a:rPr lang="zh-CN" altLang="en-US" sz="4800" b="1" dirty="0"/>
              <a:t>类的多态性</a:t>
            </a:r>
          </a:p>
        </p:txBody>
      </p:sp>
      <p:sp>
        <p:nvSpPr>
          <p:cNvPr id="43012" name="Rectangle 4"/>
          <p:cNvSpPr>
            <a:spLocks noGrp="1" noRot="1" noChangeArrowheads="1"/>
          </p:cNvSpPr>
          <p:nvPr>
            <p:ph type="body" idx="1"/>
          </p:nvPr>
        </p:nvSpPr>
        <p:spPr>
          <a:xfrm>
            <a:off x="250825" y="1484313"/>
            <a:ext cx="8540750" cy="3886200"/>
          </a:xfrm>
        </p:spPr>
        <p:txBody>
          <a:bodyPr/>
          <a:lstStyle/>
          <a:p>
            <a:pPr>
              <a:spcBef>
                <a:spcPct val="30000"/>
              </a:spcBef>
            </a:pPr>
            <a:r>
              <a:rPr lang="zh-CN" altLang="en-US"/>
              <a:t>多态性指同一名字的方法可以有多种实现，即不同的方法体。</a:t>
            </a:r>
          </a:p>
          <a:p>
            <a:pPr>
              <a:spcBef>
                <a:spcPct val="30000"/>
              </a:spcBef>
            </a:pPr>
            <a:r>
              <a:rPr lang="zh-CN" altLang="en-US"/>
              <a:t>程序运行时，系统根据调用方法时所带的参数或调用方法的对象自动选择一个方法执行</a:t>
            </a:r>
          </a:p>
          <a:p>
            <a:pPr lvl="1">
              <a:spcBef>
                <a:spcPct val="30000"/>
              </a:spcBef>
            </a:pPr>
            <a:r>
              <a:rPr lang="zh-CN" altLang="en-US"/>
              <a:t>“</a:t>
            </a:r>
            <a:r>
              <a:rPr lang="en-US" altLang="zh-CN"/>
              <a:t>+”</a:t>
            </a:r>
            <a:r>
              <a:rPr lang="zh-CN" altLang="en-US"/>
              <a:t>运送，</a:t>
            </a:r>
            <a:r>
              <a:rPr lang="en-US" altLang="zh-CN"/>
              <a:t>int</a:t>
            </a:r>
            <a:r>
              <a:rPr lang="zh-CN" altLang="en-US"/>
              <a:t>数据时求和，</a:t>
            </a:r>
            <a:r>
              <a:rPr lang="en-US" altLang="zh-CN"/>
              <a:t>String</a:t>
            </a:r>
            <a:r>
              <a:rPr lang="zh-CN" altLang="en-US"/>
              <a:t>数据时连接</a:t>
            </a:r>
          </a:p>
          <a:p>
            <a:pPr>
              <a:spcBef>
                <a:spcPct val="30000"/>
              </a:spcBef>
            </a:pPr>
            <a:r>
              <a:rPr lang="zh-CN" altLang="en-US"/>
              <a:t>在面向对象的程序中多态表现为</a:t>
            </a:r>
          </a:p>
          <a:p>
            <a:pPr lvl="1">
              <a:spcBef>
                <a:spcPct val="30000"/>
              </a:spcBef>
            </a:pPr>
            <a:r>
              <a:rPr lang="zh-CN" altLang="en-US">
                <a:solidFill>
                  <a:schemeClr val="hlink"/>
                </a:solidFill>
              </a:rPr>
              <a:t>可以利用重载在同一类中定义多个同名的不同方法实现多态</a:t>
            </a:r>
          </a:p>
          <a:p>
            <a:pPr lvl="1">
              <a:spcBef>
                <a:spcPct val="30000"/>
              </a:spcBef>
            </a:pPr>
            <a:r>
              <a:rPr lang="zh-CN" altLang="en-US">
                <a:solidFill>
                  <a:schemeClr val="hlink"/>
                </a:solidFill>
              </a:rPr>
              <a:t>也可以通过子类对父类方法的覆盖实现多态。</a:t>
            </a:r>
          </a:p>
          <a:p>
            <a:endParaRPr lang="en-US" altLang="zh-CN" sz="2200">
              <a:solidFill>
                <a:schemeClr val="hlink"/>
              </a:solidFill>
            </a:endParaRPr>
          </a:p>
        </p:txBody>
      </p:sp>
    </p:spTree>
  </p:cSld>
  <p:clrMapOvr>
    <a:masterClrMapping/>
  </p:clrMapOvr>
  <p:transition spd="med">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zh-CN" altLang="en-US" dirty="0"/>
              <a:t>方法的重载</a:t>
            </a:r>
          </a:p>
        </p:txBody>
      </p:sp>
      <p:sp>
        <p:nvSpPr>
          <p:cNvPr id="44036" name="Rectangle 4"/>
          <p:cNvSpPr>
            <a:spLocks noGrp="1" noRot="1" noChangeArrowheads="1"/>
          </p:cNvSpPr>
          <p:nvPr>
            <p:ph type="body" idx="1"/>
          </p:nvPr>
        </p:nvSpPr>
        <p:spPr>
          <a:xfrm>
            <a:off x="323850" y="1341438"/>
            <a:ext cx="8540750" cy="5111750"/>
          </a:xfrm>
        </p:spPr>
        <p:txBody>
          <a:bodyPr/>
          <a:lstStyle/>
          <a:p>
            <a:pPr>
              <a:lnSpc>
                <a:spcPct val="90000"/>
              </a:lnSpc>
            </a:pPr>
            <a:r>
              <a:rPr lang="zh-CN" altLang="en-US"/>
              <a:t>重载是指在同一类中，多个方法具有相同的方法名，但具有不同的参数表。</a:t>
            </a:r>
          </a:p>
          <a:p>
            <a:pPr lvl="1">
              <a:lnSpc>
                <a:spcPct val="90000"/>
              </a:lnSpc>
            </a:pPr>
            <a:r>
              <a:rPr lang="zh-CN" altLang="en-US" u="sng">
                <a:solidFill>
                  <a:schemeClr val="hlink"/>
                </a:solidFill>
              </a:rPr>
              <a:t>表现为形参的个数、类型或顺序不同</a:t>
            </a:r>
            <a:r>
              <a:rPr lang="zh-CN" altLang="en-US">
                <a:solidFill>
                  <a:schemeClr val="hlink"/>
                </a:solidFill>
              </a:rPr>
              <a:t>。</a:t>
            </a:r>
          </a:p>
          <a:p>
            <a:pPr>
              <a:lnSpc>
                <a:spcPct val="90000"/>
              </a:lnSpc>
            </a:pPr>
            <a:r>
              <a:rPr lang="zh-CN" altLang="en-US"/>
              <a:t>调用方法时，系统是通过方法名和参数列表确定所调用的具体方法。</a:t>
            </a:r>
          </a:p>
          <a:p>
            <a:pPr>
              <a:lnSpc>
                <a:spcPct val="90000"/>
              </a:lnSpc>
            </a:pPr>
            <a:r>
              <a:rPr lang="zh-CN" altLang="en-US"/>
              <a:t>正确的重载方法头：</a:t>
            </a:r>
          </a:p>
          <a:p>
            <a:pPr lvl="1">
              <a:lnSpc>
                <a:spcPct val="90000"/>
              </a:lnSpc>
              <a:buFont typeface="Wingdings" pitchFamily="2" charset="2"/>
              <a:buNone/>
            </a:pPr>
            <a:r>
              <a:rPr lang="en-US" altLang="zh-CN" b="0">
                <a:solidFill>
                  <a:srgbClr val="0000FF"/>
                </a:solidFill>
              </a:rPr>
              <a:t>public double </a:t>
            </a:r>
            <a:r>
              <a:rPr lang="en-US" altLang="zh-CN" b="0">
                <a:solidFill>
                  <a:schemeClr val="hlink"/>
                </a:solidFill>
              </a:rPr>
              <a:t>area(double r)</a:t>
            </a:r>
          </a:p>
          <a:p>
            <a:pPr lvl="1">
              <a:lnSpc>
                <a:spcPct val="90000"/>
              </a:lnSpc>
              <a:buFont typeface="Wingdings" pitchFamily="2" charset="2"/>
              <a:buNone/>
            </a:pPr>
            <a:r>
              <a:rPr lang="en-US" altLang="zh-CN" b="0">
                <a:solidFill>
                  <a:srgbClr val="0000FF"/>
                </a:solidFill>
              </a:rPr>
              <a:t>public double </a:t>
            </a:r>
            <a:r>
              <a:rPr lang="en-US" altLang="zh-CN" b="0">
                <a:solidFill>
                  <a:schemeClr val="hlink"/>
                </a:solidFill>
              </a:rPr>
              <a:t>area(int r)                      </a:t>
            </a:r>
            <a:r>
              <a:rPr lang="en-US" altLang="zh-CN" sz="1800">
                <a:solidFill>
                  <a:srgbClr val="008000"/>
                </a:solidFill>
                <a:latin typeface="楷体_GB2312" pitchFamily="49" charset="-122"/>
              </a:rPr>
              <a:t>//</a:t>
            </a:r>
            <a:r>
              <a:rPr lang="zh-CN" altLang="en-US" sz="1800">
                <a:solidFill>
                  <a:srgbClr val="008000"/>
                </a:solidFill>
                <a:latin typeface="楷体_GB2312" pitchFamily="49" charset="-122"/>
              </a:rPr>
              <a:t>类型不同</a:t>
            </a:r>
          </a:p>
          <a:p>
            <a:pPr lvl="1">
              <a:lnSpc>
                <a:spcPct val="90000"/>
              </a:lnSpc>
              <a:buFont typeface="Wingdings" pitchFamily="2" charset="2"/>
              <a:buNone/>
            </a:pPr>
            <a:r>
              <a:rPr lang="en-US" altLang="zh-CN" b="0">
                <a:solidFill>
                  <a:srgbClr val="0000FF"/>
                </a:solidFill>
              </a:rPr>
              <a:t>public double </a:t>
            </a:r>
            <a:r>
              <a:rPr lang="en-US" altLang="zh-CN" b="0">
                <a:solidFill>
                  <a:schemeClr val="hlink"/>
                </a:solidFill>
              </a:rPr>
              <a:t>area(int a, double b)     </a:t>
            </a:r>
            <a:r>
              <a:rPr lang="en-US" altLang="zh-CN" sz="1800">
                <a:solidFill>
                  <a:srgbClr val="008000"/>
                </a:solidFill>
                <a:latin typeface="楷体_GB2312" pitchFamily="49" charset="-122"/>
              </a:rPr>
              <a:t>//</a:t>
            </a:r>
            <a:r>
              <a:rPr lang="zh-CN" altLang="en-US" sz="1800">
                <a:solidFill>
                  <a:srgbClr val="008000"/>
                </a:solidFill>
                <a:latin typeface="楷体_GB2312" pitchFamily="49" charset="-122"/>
              </a:rPr>
              <a:t>个数不同</a:t>
            </a:r>
          </a:p>
          <a:p>
            <a:pPr lvl="1">
              <a:lnSpc>
                <a:spcPct val="90000"/>
              </a:lnSpc>
              <a:buFont typeface="Wingdings" pitchFamily="2" charset="2"/>
              <a:buNone/>
            </a:pPr>
            <a:r>
              <a:rPr lang="en-US" altLang="zh-CN" b="0">
                <a:solidFill>
                  <a:srgbClr val="0000FF"/>
                </a:solidFill>
              </a:rPr>
              <a:t>public double </a:t>
            </a:r>
            <a:r>
              <a:rPr lang="en-US" altLang="zh-CN" b="0">
                <a:solidFill>
                  <a:schemeClr val="hlink"/>
                </a:solidFill>
              </a:rPr>
              <a:t>area(double a, int b)     </a:t>
            </a:r>
            <a:r>
              <a:rPr lang="en-US" altLang="zh-CN" sz="1800">
                <a:solidFill>
                  <a:srgbClr val="008000"/>
                </a:solidFill>
                <a:latin typeface="楷体_GB2312" pitchFamily="49" charset="-122"/>
              </a:rPr>
              <a:t>//</a:t>
            </a:r>
            <a:r>
              <a:rPr lang="zh-CN" altLang="en-US" sz="1800">
                <a:solidFill>
                  <a:srgbClr val="008000"/>
                </a:solidFill>
                <a:latin typeface="楷体_GB2312" pitchFamily="49" charset="-122"/>
              </a:rPr>
              <a:t>顺序不同</a:t>
            </a:r>
          </a:p>
          <a:p>
            <a:pPr>
              <a:lnSpc>
                <a:spcPct val="90000"/>
              </a:lnSpc>
            </a:pPr>
            <a:r>
              <a:rPr lang="zh-CN" altLang="en-US"/>
              <a:t>不是正确的重载方法：</a:t>
            </a:r>
          </a:p>
          <a:p>
            <a:pPr lvl="1">
              <a:lnSpc>
                <a:spcPct val="90000"/>
              </a:lnSpc>
              <a:buFont typeface="Wingdings" pitchFamily="2" charset="2"/>
              <a:buNone/>
            </a:pPr>
            <a:r>
              <a:rPr lang="en-US" altLang="zh-CN" b="0">
                <a:solidFill>
                  <a:srgbClr val="0000FF"/>
                </a:solidFill>
              </a:rPr>
              <a:t>public </a:t>
            </a:r>
            <a:r>
              <a:rPr lang="en-US" altLang="zh-CN" b="0">
                <a:solidFill>
                  <a:srgbClr val="800000"/>
                </a:solidFill>
              </a:rPr>
              <a:t>int</a:t>
            </a:r>
            <a:r>
              <a:rPr lang="en-US" altLang="zh-CN" b="0">
                <a:solidFill>
                  <a:srgbClr val="0000FF"/>
                </a:solidFill>
              </a:rPr>
              <a:t> </a:t>
            </a:r>
            <a:r>
              <a:rPr lang="en-US" altLang="zh-CN" b="0">
                <a:solidFill>
                  <a:schemeClr val="hlink"/>
                </a:solidFill>
              </a:rPr>
              <a:t>volume(int a, int b)     </a:t>
            </a:r>
            <a:r>
              <a:rPr lang="en-US" altLang="zh-CN" sz="1800">
                <a:solidFill>
                  <a:srgbClr val="008000"/>
                </a:solidFill>
                <a:latin typeface="楷体_GB2312" pitchFamily="49" charset="-122"/>
              </a:rPr>
              <a:t>//</a:t>
            </a:r>
            <a:r>
              <a:rPr lang="zh-CN" altLang="en-US" sz="1800">
                <a:solidFill>
                  <a:srgbClr val="008000"/>
                </a:solidFill>
                <a:latin typeface="楷体_GB2312" pitchFamily="49" charset="-122"/>
              </a:rPr>
              <a:t>个数、类型、顺序一致</a:t>
            </a:r>
          </a:p>
          <a:p>
            <a:pPr lvl="1">
              <a:lnSpc>
                <a:spcPct val="90000"/>
              </a:lnSpc>
              <a:buFont typeface="Wingdings" pitchFamily="2" charset="2"/>
              <a:buNone/>
            </a:pPr>
            <a:r>
              <a:rPr lang="en-US" altLang="zh-CN" b="0">
                <a:solidFill>
                  <a:srgbClr val="0000FF"/>
                </a:solidFill>
              </a:rPr>
              <a:t>public </a:t>
            </a:r>
            <a:r>
              <a:rPr lang="en-US" altLang="zh-CN" b="0">
                <a:solidFill>
                  <a:srgbClr val="800000"/>
                </a:solidFill>
              </a:rPr>
              <a:t>void</a:t>
            </a:r>
            <a:r>
              <a:rPr lang="en-US" altLang="zh-CN" b="0">
                <a:solidFill>
                  <a:schemeClr val="hlink"/>
                </a:solidFill>
              </a:rPr>
              <a:t> volume(int x, int y)   </a:t>
            </a:r>
            <a:r>
              <a:rPr lang="en-US" altLang="zh-CN" sz="1800">
                <a:solidFill>
                  <a:srgbClr val="008000"/>
                </a:solidFill>
                <a:latin typeface="楷体_GB2312" pitchFamily="49" charset="-122"/>
              </a:rPr>
              <a:t>//</a:t>
            </a:r>
            <a:r>
              <a:rPr lang="zh-CN" altLang="en-US" sz="1800" u="sng">
                <a:solidFill>
                  <a:srgbClr val="800000"/>
                </a:solidFill>
                <a:latin typeface="楷体_GB2312" pitchFamily="49" charset="-122"/>
              </a:rPr>
              <a:t>方法返回值和参数名称不是判断依据</a:t>
            </a:r>
          </a:p>
        </p:txBody>
      </p:sp>
    </p:spTree>
  </p:cSld>
  <p:clrMapOvr>
    <a:masterClrMapping/>
  </p:clrMapOvr>
  <p:transition spd="med">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539750" y="549275"/>
            <a:ext cx="7772400" cy="647700"/>
          </a:xfrm>
        </p:spPr>
        <p:txBody>
          <a:bodyPr/>
          <a:lstStyle/>
          <a:p>
            <a:r>
              <a:rPr lang="zh-CN" altLang="en-US" sz="3600" dirty="0">
                <a:latin typeface="隶书" pitchFamily="49" charset="-122"/>
              </a:rPr>
              <a:t>例</a:t>
            </a:r>
            <a:r>
              <a:rPr lang="en-US" altLang="zh-CN" sz="3200" dirty="0">
                <a:latin typeface="隶书" pitchFamily="49" charset="-122"/>
              </a:rPr>
              <a:t>7-4</a:t>
            </a:r>
            <a:r>
              <a:rPr lang="en-US" altLang="zh-CN" sz="3600" dirty="0">
                <a:latin typeface="隶书" pitchFamily="49" charset="-122"/>
              </a:rPr>
              <a:t> </a:t>
            </a:r>
            <a:r>
              <a:rPr lang="zh-CN" altLang="en-US" sz="3600" dirty="0">
                <a:latin typeface="隶书" pitchFamily="49" charset="-122"/>
              </a:rPr>
              <a:t>方法的重载</a:t>
            </a:r>
          </a:p>
        </p:txBody>
      </p:sp>
      <p:sp>
        <p:nvSpPr>
          <p:cNvPr id="45059" name="Rectangle 3"/>
          <p:cNvSpPr>
            <a:spLocks noGrp="1" noRot="1" noChangeArrowheads="1"/>
          </p:cNvSpPr>
          <p:nvPr>
            <p:ph type="body" idx="1"/>
          </p:nvPr>
        </p:nvSpPr>
        <p:spPr>
          <a:xfrm>
            <a:off x="152400" y="1412875"/>
            <a:ext cx="8991600" cy="4868863"/>
          </a:xfrm>
          <a:solidFill>
            <a:srgbClr val="FFFFFF"/>
          </a:solidFill>
          <a:ln/>
        </p:spPr>
        <p:txBody>
          <a:bodyPr/>
          <a:lstStyle/>
          <a:p>
            <a:pPr>
              <a:buFont typeface="Wingdings" pitchFamily="2" charset="2"/>
              <a:buNone/>
            </a:pPr>
            <a:r>
              <a:rPr lang="en-US" altLang="zh-CN" b="0">
                <a:solidFill>
                  <a:srgbClr val="0000FF"/>
                </a:solidFill>
              </a:rPr>
              <a:t>class </a:t>
            </a:r>
            <a:r>
              <a:rPr lang="en-US" altLang="zh-CN" b="0">
                <a:solidFill>
                  <a:schemeClr val="hlink"/>
                </a:solidFill>
              </a:rPr>
              <a:t>Distance_p</a:t>
            </a:r>
            <a:r>
              <a:rPr lang="en-US" altLang="zh-CN" b="0">
                <a:solidFill>
                  <a:srgbClr val="0000FF"/>
                </a:solidFill>
              </a:rPr>
              <a:t> {	</a:t>
            </a:r>
          </a:p>
          <a:p>
            <a:pPr>
              <a:buFont typeface="Wingdings" pitchFamily="2" charset="2"/>
              <a:buNone/>
            </a:pPr>
            <a:r>
              <a:rPr lang="en-US" altLang="zh-CN" b="0">
                <a:solidFill>
                  <a:srgbClr val="0000FF"/>
                </a:solidFill>
              </a:rPr>
              <a:t>	</a:t>
            </a:r>
          </a:p>
          <a:p>
            <a:pPr>
              <a:buFont typeface="Wingdings" pitchFamily="2" charset="2"/>
              <a:buNone/>
            </a:pPr>
            <a:r>
              <a:rPr lang="en-US" altLang="zh-CN" b="0">
                <a:solidFill>
                  <a:srgbClr val="0000FF"/>
                </a:solidFill>
              </a:rPr>
              <a:t>    public double</a:t>
            </a:r>
            <a:r>
              <a:rPr lang="en-US" altLang="zh-CN" b="0">
                <a:solidFill>
                  <a:schemeClr val="hlink"/>
                </a:solidFill>
              </a:rPr>
              <a:t> distance</a:t>
            </a:r>
            <a:r>
              <a:rPr lang="en-US" altLang="zh-CN" b="0">
                <a:solidFill>
                  <a:srgbClr val="0000FF"/>
                </a:solidFill>
              </a:rPr>
              <a:t>(double x, double y){</a:t>
            </a:r>
          </a:p>
          <a:p>
            <a:pPr>
              <a:buFont typeface="Wingdings" pitchFamily="2" charset="2"/>
              <a:buNone/>
            </a:pPr>
            <a:r>
              <a:rPr lang="en-US" altLang="zh-CN" b="0">
                <a:solidFill>
                  <a:srgbClr val="0000FF"/>
                </a:solidFill>
              </a:rPr>
              <a:t>		return Math.sqrt(x*x+y*y);  </a:t>
            </a:r>
          </a:p>
          <a:p>
            <a:pPr>
              <a:buFont typeface="Wingdings" pitchFamily="2" charset="2"/>
              <a:buNone/>
            </a:pPr>
            <a:r>
              <a:rPr lang="en-US" altLang="zh-CN" b="0">
                <a:solidFill>
                  <a:srgbClr val="0000FF"/>
                </a:solidFill>
              </a:rPr>
              <a:t>	}</a:t>
            </a:r>
          </a:p>
          <a:p>
            <a:pPr>
              <a:buFont typeface="Wingdings" pitchFamily="2" charset="2"/>
              <a:buNone/>
            </a:pPr>
            <a:r>
              <a:rPr lang="en-US" altLang="zh-CN" b="0">
                <a:solidFill>
                  <a:srgbClr val="0000FF"/>
                </a:solidFill>
              </a:rPr>
              <a:t> 	</a:t>
            </a:r>
          </a:p>
          <a:p>
            <a:pPr>
              <a:buFont typeface="Wingdings" pitchFamily="2" charset="2"/>
              <a:buNone/>
            </a:pPr>
            <a:r>
              <a:rPr lang="en-US" altLang="zh-CN" b="0">
                <a:solidFill>
                  <a:srgbClr val="0000FF"/>
                </a:solidFill>
              </a:rPr>
              <a:t>	public double </a:t>
            </a:r>
            <a:r>
              <a:rPr lang="en-US" altLang="zh-CN" b="0">
                <a:solidFill>
                  <a:schemeClr val="hlink"/>
                </a:solidFill>
              </a:rPr>
              <a:t>distance</a:t>
            </a:r>
            <a:r>
              <a:rPr lang="en-US" altLang="zh-CN" b="0">
                <a:solidFill>
                  <a:srgbClr val="0000FF"/>
                </a:solidFill>
              </a:rPr>
              <a:t>(double x, double y, double z) {       </a:t>
            </a:r>
          </a:p>
          <a:p>
            <a:pPr>
              <a:buFont typeface="Wingdings" pitchFamily="2" charset="2"/>
              <a:buNone/>
            </a:pPr>
            <a:r>
              <a:rPr lang="en-US" altLang="zh-CN" b="0">
                <a:solidFill>
                  <a:srgbClr val="0000FF"/>
                </a:solidFill>
              </a:rPr>
              <a:t>		return Math.sqrt(x*x+y*y+z*z);  </a:t>
            </a:r>
          </a:p>
          <a:p>
            <a:pPr>
              <a:buFont typeface="Wingdings" pitchFamily="2" charset="2"/>
              <a:buNone/>
            </a:pPr>
            <a:r>
              <a:rPr lang="en-US" altLang="zh-CN" b="0">
                <a:solidFill>
                  <a:srgbClr val="0000FF"/>
                </a:solidFill>
              </a:rPr>
              <a:t>	}</a:t>
            </a:r>
          </a:p>
          <a:p>
            <a:pPr>
              <a:buFont typeface="Wingdings" pitchFamily="2" charset="2"/>
              <a:buNone/>
            </a:pPr>
            <a:r>
              <a:rPr lang="en-US" altLang="zh-CN" b="0">
                <a:solidFill>
                  <a:srgbClr val="0000FF"/>
                </a:solidFill>
              </a:rPr>
              <a:t>}</a:t>
            </a:r>
          </a:p>
        </p:txBody>
      </p:sp>
    </p:spTree>
  </p:cSld>
  <p:clrMapOvr>
    <a:masterClrMapping/>
  </p:clrMapOvr>
  <p:transition spd="med">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Rot="1" noChangeArrowheads="1"/>
          </p:cNvSpPr>
          <p:nvPr>
            <p:ph type="body" idx="1"/>
          </p:nvPr>
        </p:nvSpPr>
        <p:spPr>
          <a:xfrm>
            <a:off x="0" y="1773238"/>
            <a:ext cx="8207375" cy="5084762"/>
          </a:xfrm>
        </p:spPr>
        <p:txBody>
          <a:bodyPr/>
          <a:lstStyle/>
          <a:p>
            <a:pPr>
              <a:buFont typeface="Wingdings" pitchFamily="2" charset="2"/>
              <a:buNone/>
            </a:pPr>
            <a:r>
              <a:rPr lang="en-US" altLang="zh-CN" b="0">
                <a:solidFill>
                  <a:srgbClr val="0000FF"/>
                </a:solidFill>
              </a:rPr>
              <a:t> public class Measure {  </a:t>
            </a:r>
          </a:p>
          <a:p>
            <a:pPr>
              <a:buFont typeface="Wingdings" pitchFamily="2" charset="2"/>
              <a:buNone/>
            </a:pPr>
            <a:r>
              <a:rPr lang="en-US" altLang="zh-CN" b="0">
                <a:solidFill>
                  <a:srgbClr val="0000FF"/>
                </a:solidFill>
              </a:rPr>
              <a:t>  	 public static void main(String[] args) {</a:t>
            </a:r>
          </a:p>
          <a:p>
            <a:pPr>
              <a:buFont typeface="Wingdings" pitchFamily="2" charset="2"/>
              <a:buNone/>
            </a:pPr>
            <a:r>
              <a:rPr lang="en-US" altLang="zh-CN" b="0">
                <a:solidFill>
                  <a:srgbClr val="0000FF"/>
                </a:solidFill>
              </a:rPr>
              <a:t>		Distance_p d2, d3; </a:t>
            </a:r>
          </a:p>
          <a:p>
            <a:pPr>
              <a:buFont typeface="Wingdings" pitchFamily="2" charset="2"/>
              <a:buNone/>
            </a:pPr>
            <a:r>
              <a:rPr lang="en-US" altLang="zh-CN" b="0">
                <a:solidFill>
                  <a:srgbClr val="0000FF"/>
                </a:solidFill>
              </a:rPr>
              <a:t>		d2=new Distance_p();</a:t>
            </a:r>
          </a:p>
          <a:p>
            <a:pPr>
              <a:buFont typeface="Wingdings" pitchFamily="2" charset="2"/>
              <a:buNone/>
            </a:pPr>
            <a:r>
              <a:rPr lang="en-US" altLang="zh-CN" b="0">
                <a:solidFill>
                  <a:srgbClr val="0000FF"/>
                </a:solidFill>
              </a:rPr>
              <a:t>    		d3=new Distance_p();</a:t>
            </a:r>
          </a:p>
          <a:p>
            <a:pPr>
              <a:buFont typeface="Wingdings" pitchFamily="2" charset="2"/>
              <a:buNone/>
            </a:pPr>
            <a:r>
              <a:rPr lang="en-US" altLang="zh-CN" b="0">
                <a:solidFill>
                  <a:srgbClr val="0000FF"/>
                </a:solidFill>
              </a:rPr>
              <a:t>    		// </a:t>
            </a:r>
            <a:r>
              <a:rPr lang="zh-CN" altLang="en-US" b="0">
                <a:solidFill>
                  <a:srgbClr val="0000FF"/>
                </a:solidFill>
              </a:rPr>
              <a:t>重载</a:t>
            </a:r>
          </a:p>
          <a:p>
            <a:pPr>
              <a:buFont typeface="Wingdings" pitchFamily="2" charset="2"/>
              <a:buNone/>
            </a:pPr>
            <a:r>
              <a:rPr lang="zh-CN" altLang="en-US" b="0">
                <a:solidFill>
                  <a:srgbClr val="0000FF"/>
                </a:solidFill>
              </a:rPr>
              <a:t>		</a:t>
            </a:r>
            <a:r>
              <a:rPr lang="en-US" altLang="zh-CN" b="0">
                <a:solidFill>
                  <a:srgbClr val="0000FF"/>
                </a:solidFill>
              </a:rPr>
              <a:t>System.out.println(“</a:t>
            </a:r>
            <a:r>
              <a:rPr lang="zh-CN" altLang="en-US" b="0">
                <a:solidFill>
                  <a:srgbClr val="0000FF"/>
                </a:solidFill>
              </a:rPr>
              <a:t>两维点距</a:t>
            </a:r>
            <a:r>
              <a:rPr lang="en-US" altLang="zh-CN" b="0">
                <a:solidFill>
                  <a:srgbClr val="0000FF"/>
                </a:solidFill>
              </a:rPr>
              <a:t>="+d2.distance(2,2));</a:t>
            </a:r>
          </a:p>
          <a:p>
            <a:pPr>
              <a:buFont typeface="Wingdings" pitchFamily="2" charset="2"/>
              <a:buNone/>
            </a:pPr>
            <a:r>
              <a:rPr lang="en-US" altLang="zh-CN" b="0">
                <a:solidFill>
                  <a:srgbClr val="0000FF"/>
                </a:solidFill>
              </a:rPr>
              <a:t>    		System.out.println(“</a:t>
            </a:r>
            <a:r>
              <a:rPr lang="zh-CN" altLang="en-US" b="0">
                <a:solidFill>
                  <a:srgbClr val="0000FF"/>
                </a:solidFill>
              </a:rPr>
              <a:t>三维点距</a:t>
            </a:r>
            <a:r>
              <a:rPr lang="en-US" altLang="zh-CN" b="0">
                <a:solidFill>
                  <a:srgbClr val="0000FF"/>
                </a:solidFill>
              </a:rPr>
              <a:t>="+d3.distance(2,2,2));</a:t>
            </a:r>
          </a:p>
          <a:p>
            <a:pPr>
              <a:buFont typeface="Wingdings" pitchFamily="2" charset="2"/>
              <a:buNone/>
            </a:pPr>
            <a:r>
              <a:rPr lang="en-US" altLang="zh-CN" b="0">
                <a:solidFill>
                  <a:srgbClr val="0000FF"/>
                </a:solidFill>
              </a:rPr>
              <a:t>  	}</a:t>
            </a:r>
          </a:p>
          <a:p>
            <a:pPr>
              <a:buFont typeface="Wingdings" pitchFamily="2" charset="2"/>
              <a:buNone/>
            </a:pPr>
            <a:r>
              <a:rPr lang="en-US" altLang="zh-CN" b="0">
                <a:solidFill>
                  <a:srgbClr val="0000FF"/>
                </a:solidFill>
              </a:rPr>
              <a:t> }</a:t>
            </a:r>
          </a:p>
        </p:txBody>
      </p:sp>
      <p:sp>
        <p:nvSpPr>
          <p:cNvPr id="95236" name="Rectangle 4"/>
          <p:cNvSpPr>
            <a:spLocks noChangeArrowheads="1"/>
          </p:cNvSpPr>
          <p:nvPr/>
        </p:nvSpPr>
        <p:spPr bwMode="auto">
          <a:xfrm>
            <a:off x="3419475" y="0"/>
            <a:ext cx="5724525" cy="2047875"/>
          </a:xfrm>
          <a:prstGeom prst="rect">
            <a:avLst/>
          </a:prstGeom>
          <a:solidFill>
            <a:srgbClr val="FFFF99"/>
          </a:solidFill>
          <a:ln w="9525">
            <a:noFill/>
            <a:miter lim="800000"/>
            <a:headEnd/>
            <a:tailEnd/>
          </a:ln>
          <a:effectLst/>
        </p:spPr>
        <p:txBody>
          <a:bodyPr>
            <a:spAutoFit/>
          </a:bodyPr>
          <a:lstStyle/>
          <a:p>
            <a:r>
              <a:rPr lang="en-US" altLang="zh-CN" sz="1600" b="1">
                <a:solidFill>
                  <a:srgbClr val="800000"/>
                </a:solidFill>
              </a:rPr>
              <a:t>class Distance_p {        </a:t>
            </a:r>
          </a:p>
          <a:p>
            <a:r>
              <a:rPr lang="en-US" altLang="zh-CN" sz="1600" b="1">
                <a:solidFill>
                  <a:srgbClr val="800000"/>
                </a:solidFill>
              </a:rPr>
              <a:t>      public double distance(double x, double y){</a:t>
            </a:r>
          </a:p>
          <a:p>
            <a:r>
              <a:rPr lang="en-US" altLang="zh-CN" sz="1600" b="1">
                <a:solidFill>
                  <a:srgbClr val="800000"/>
                </a:solidFill>
              </a:rPr>
              <a:t>	return Math.sqrt(x*x+y*y);  </a:t>
            </a:r>
          </a:p>
          <a:p>
            <a:r>
              <a:rPr lang="en-US" altLang="zh-CN" sz="1600" b="1">
                <a:solidFill>
                  <a:srgbClr val="800000"/>
                </a:solidFill>
              </a:rPr>
              <a:t>      }</a:t>
            </a:r>
          </a:p>
          <a:p>
            <a:r>
              <a:rPr lang="en-US" altLang="zh-CN" sz="1600" b="1">
                <a:solidFill>
                  <a:srgbClr val="800000"/>
                </a:solidFill>
              </a:rPr>
              <a:t>     public double distance(double x,  double y, double z) {       </a:t>
            </a:r>
          </a:p>
          <a:p>
            <a:r>
              <a:rPr lang="en-US" altLang="zh-CN" sz="1600" b="1">
                <a:solidFill>
                  <a:srgbClr val="800000"/>
                </a:solidFill>
              </a:rPr>
              <a:t>	return Math.sqrt(x*x+y*y+z*z);  </a:t>
            </a:r>
          </a:p>
          <a:p>
            <a:r>
              <a:rPr lang="en-US" altLang="zh-CN" sz="1600" b="1">
                <a:solidFill>
                  <a:srgbClr val="800000"/>
                </a:solidFill>
              </a:rPr>
              <a:t>    }</a:t>
            </a:r>
          </a:p>
          <a:p>
            <a:r>
              <a:rPr lang="en-US" altLang="zh-CN" sz="1600" b="1">
                <a:solidFill>
                  <a:srgbClr val="800000"/>
                </a:solidFill>
              </a:rPr>
              <a:t>}</a:t>
            </a:r>
          </a:p>
        </p:txBody>
      </p:sp>
      <p:sp>
        <p:nvSpPr>
          <p:cNvPr id="95237" name="Freeform 5"/>
          <p:cNvSpPr>
            <a:spLocks/>
          </p:cNvSpPr>
          <p:nvPr/>
        </p:nvSpPr>
        <p:spPr bwMode="auto">
          <a:xfrm>
            <a:off x="2339975" y="476250"/>
            <a:ext cx="3179763" cy="4105275"/>
          </a:xfrm>
          <a:custGeom>
            <a:avLst/>
            <a:gdLst/>
            <a:ahLst/>
            <a:cxnLst>
              <a:cxn ang="0">
                <a:pos x="2456" y="2903"/>
              </a:cxn>
              <a:cxn ang="0">
                <a:pos x="234" y="1044"/>
              </a:cxn>
              <a:cxn ang="0">
                <a:pos x="1050" y="0"/>
              </a:cxn>
            </a:cxnLst>
            <a:rect l="0" t="0" r="r" b="b"/>
            <a:pathLst>
              <a:path w="2456" h="2903">
                <a:moveTo>
                  <a:pt x="2456" y="2903"/>
                </a:moveTo>
                <a:cubicBezTo>
                  <a:pt x="1462" y="2215"/>
                  <a:pt x="468" y="1528"/>
                  <a:pt x="234" y="1044"/>
                </a:cubicBezTo>
                <a:cubicBezTo>
                  <a:pt x="0" y="560"/>
                  <a:pt x="937" y="159"/>
                  <a:pt x="1050" y="0"/>
                </a:cubicBezTo>
              </a:path>
            </a:pathLst>
          </a:custGeom>
          <a:noFill/>
          <a:ln w="38100" cmpd="sng">
            <a:solidFill>
              <a:srgbClr val="CC3300"/>
            </a:solidFill>
            <a:round/>
            <a:headEnd type="diamond" w="med" len="med"/>
            <a:tailEnd type="triangle" w="med" len="med"/>
          </a:ln>
          <a:effectLst/>
        </p:spPr>
        <p:txBody>
          <a:bodyPr/>
          <a:lstStyle/>
          <a:p>
            <a:endParaRPr lang="zh-CN" altLang="en-US"/>
          </a:p>
        </p:txBody>
      </p:sp>
      <p:sp>
        <p:nvSpPr>
          <p:cNvPr id="95238" name="Freeform 6"/>
          <p:cNvSpPr>
            <a:spLocks/>
          </p:cNvSpPr>
          <p:nvPr/>
        </p:nvSpPr>
        <p:spPr bwMode="auto">
          <a:xfrm>
            <a:off x="3492500" y="1196975"/>
            <a:ext cx="3768725" cy="3744913"/>
          </a:xfrm>
          <a:custGeom>
            <a:avLst/>
            <a:gdLst/>
            <a:ahLst/>
            <a:cxnLst>
              <a:cxn ang="0">
                <a:pos x="2192" y="2676"/>
              </a:cxn>
              <a:cxn ang="0">
                <a:pos x="2056" y="1360"/>
              </a:cxn>
              <a:cxn ang="0">
                <a:pos x="287" y="725"/>
              </a:cxn>
              <a:cxn ang="0">
                <a:pos x="333" y="0"/>
              </a:cxn>
            </a:cxnLst>
            <a:rect l="0" t="0" r="r" b="b"/>
            <a:pathLst>
              <a:path w="2374" h="2676">
                <a:moveTo>
                  <a:pt x="2192" y="2676"/>
                </a:moveTo>
                <a:cubicBezTo>
                  <a:pt x="2283" y="2180"/>
                  <a:pt x="2374" y="1685"/>
                  <a:pt x="2056" y="1360"/>
                </a:cubicBezTo>
                <a:cubicBezTo>
                  <a:pt x="1738" y="1035"/>
                  <a:pt x="574" y="952"/>
                  <a:pt x="287" y="725"/>
                </a:cubicBezTo>
                <a:cubicBezTo>
                  <a:pt x="0" y="498"/>
                  <a:pt x="166" y="249"/>
                  <a:pt x="333" y="0"/>
                </a:cubicBezTo>
              </a:path>
            </a:pathLst>
          </a:custGeom>
          <a:noFill/>
          <a:ln w="38100" cmpd="sng">
            <a:solidFill>
              <a:srgbClr val="FF0000"/>
            </a:solidFill>
            <a:round/>
            <a:headEnd type="diamond" w="med" len="med"/>
            <a:tailEnd type="triangle" w="med" len="med"/>
          </a:ln>
          <a:effectLst/>
        </p:spPr>
        <p:txBody>
          <a:bodyPr/>
          <a:lstStyle/>
          <a:p>
            <a:endParaRPr lang="zh-CN" altLang="en-US"/>
          </a:p>
        </p:txBody>
      </p:sp>
      <p:sp>
        <p:nvSpPr>
          <p:cNvPr id="95239" name="Rectangle 7"/>
          <p:cNvSpPr>
            <a:spLocks noRot="1" noChangeArrowheads="1"/>
          </p:cNvSpPr>
          <p:nvPr/>
        </p:nvSpPr>
        <p:spPr bwMode="auto">
          <a:xfrm>
            <a:off x="2771775" y="5734050"/>
            <a:ext cx="6121400" cy="719138"/>
          </a:xfrm>
          <a:prstGeom prst="rect">
            <a:avLst/>
          </a:prstGeom>
          <a:solidFill>
            <a:schemeClr val="accent1"/>
          </a:solidFill>
          <a:ln w="19050">
            <a:noFill/>
            <a:miter lim="800000"/>
            <a:headEnd/>
            <a:tailEnd/>
          </a:ln>
          <a:effectLst/>
        </p:spPr>
        <p:txBody>
          <a:bodyPr/>
          <a:lstStyle/>
          <a:p>
            <a:pPr>
              <a:lnSpc>
                <a:spcPct val="90000"/>
              </a:lnSpc>
              <a:spcBef>
                <a:spcPct val="20000"/>
              </a:spcBef>
              <a:buClr>
                <a:schemeClr val="hlink"/>
              </a:buClr>
              <a:buSzPct val="70000"/>
              <a:buFont typeface="Wingdings" pitchFamily="2" charset="2"/>
              <a:buNone/>
            </a:pPr>
            <a:r>
              <a:rPr lang="en-US" altLang="zh-CN" sz="2000">
                <a:solidFill>
                  <a:schemeClr val="hlink"/>
                </a:solidFill>
                <a:ea typeface="楷体_GB2312" pitchFamily="49" charset="-122"/>
              </a:rPr>
              <a:t>Two dimensional distance=2.8284271247461903</a:t>
            </a:r>
          </a:p>
          <a:p>
            <a:pPr>
              <a:lnSpc>
                <a:spcPct val="90000"/>
              </a:lnSpc>
              <a:spcBef>
                <a:spcPct val="20000"/>
              </a:spcBef>
              <a:buClr>
                <a:schemeClr val="hlink"/>
              </a:buClr>
              <a:buSzPct val="70000"/>
              <a:buFont typeface="Wingdings" pitchFamily="2" charset="2"/>
              <a:buNone/>
            </a:pPr>
            <a:r>
              <a:rPr lang="en-US" altLang="zh-CN" sz="2000">
                <a:solidFill>
                  <a:schemeClr val="hlink"/>
                </a:solidFill>
                <a:ea typeface="楷体_GB2312" pitchFamily="49" charset="-122"/>
              </a:rPr>
              <a:t>Three dimensional distance=3.4641016151377544</a:t>
            </a:r>
          </a:p>
          <a:p>
            <a:pPr>
              <a:lnSpc>
                <a:spcPct val="90000"/>
              </a:lnSpc>
              <a:spcBef>
                <a:spcPct val="20000"/>
              </a:spcBef>
              <a:buClr>
                <a:schemeClr val="hlink"/>
              </a:buClr>
              <a:buSzPct val="70000"/>
              <a:buFont typeface="Wingdings" pitchFamily="2" charset="2"/>
              <a:buNone/>
            </a:pPr>
            <a:r>
              <a:rPr lang="en-US" altLang="zh-CN">
                <a:ea typeface="楷体_GB2312" pitchFamily="49" charset="-122"/>
              </a:rPr>
              <a:t>       </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grpId="0" nodeType="clickEffect">
                                  <p:stCondLst>
                                    <p:cond delay="0"/>
                                  </p:stCondLst>
                                  <p:childTnLst>
                                    <p:set>
                                      <p:cBhvr>
                                        <p:cTn id="10" dur="1" fill="hold">
                                          <p:stCondLst>
                                            <p:cond delay="0"/>
                                          </p:stCondLst>
                                        </p:cTn>
                                        <p:tgtEl>
                                          <p:spTgt spid="95237"/>
                                        </p:tgtEl>
                                        <p:attrNameLst>
                                          <p:attrName>style.visibility</p:attrName>
                                        </p:attrNameLst>
                                      </p:cBhvr>
                                      <p:to>
                                        <p:strVal val="visible"/>
                                      </p:to>
                                    </p:set>
                                    <p:animEffect transition="in" filter="diamond(in)">
                                      <p:cBhvr>
                                        <p:cTn id="11" dur="500"/>
                                        <p:tgtEl>
                                          <p:spTgt spid="9523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95238"/>
                                        </p:tgtEl>
                                        <p:attrNameLst>
                                          <p:attrName>style.visibility</p:attrName>
                                        </p:attrNameLst>
                                      </p:cBhvr>
                                      <p:to>
                                        <p:strVal val="visible"/>
                                      </p:to>
                                    </p:set>
                                    <p:animEffect transition="in" filter="box(in)">
                                      <p:cBhvr>
                                        <p:cTn id="16" dur="500"/>
                                        <p:tgtEl>
                                          <p:spTgt spid="9523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5239"/>
                                        </p:tgtEl>
                                        <p:attrNameLst>
                                          <p:attrName>style.visibility</p:attrName>
                                        </p:attrNameLst>
                                      </p:cBhvr>
                                      <p:to>
                                        <p:strVal val="visible"/>
                                      </p:to>
                                    </p:set>
                                    <p:anim calcmode="lin" valueType="num">
                                      <p:cBhvr additive="base">
                                        <p:cTn id="21" dur="500" fill="hold"/>
                                        <p:tgtEl>
                                          <p:spTgt spid="95239"/>
                                        </p:tgtEl>
                                        <p:attrNameLst>
                                          <p:attrName>ppt_x</p:attrName>
                                        </p:attrNameLst>
                                      </p:cBhvr>
                                      <p:tavLst>
                                        <p:tav tm="0">
                                          <p:val>
                                            <p:strVal val="#ppt_x"/>
                                          </p:val>
                                        </p:tav>
                                        <p:tav tm="100000">
                                          <p:val>
                                            <p:strVal val="#ppt_x"/>
                                          </p:val>
                                        </p:tav>
                                      </p:tavLst>
                                    </p:anim>
                                    <p:anim calcmode="lin" valueType="num">
                                      <p:cBhvr additive="base">
                                        <p:cTn id="22" dur="500" fill="hold"/>
                                        <p:tgtEl>
                                          <p:spTgt spid="952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animBg="1"/>
      <p:bldP spid="95237" grpId="0" animBg="1"/>
      <p:bldP spid="95238" grpId="0" animBg="1"/>
      <p:bldP spid="952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p:txBody>
          <a:bodyPr/>
          <a:lstStyle/>
          <a:p>
            <a:r>
              <a:rPr lang="en-US" altLang="zh-CN" dirty="0"/>
              <a:t>Demo</a:t>
            </a:r>
          </a:p>
        </p:txBody>
      </p:sp>
      <p:sp>
        <p:nvSpPr>
          <p:cNvPr id="103427" name="Rectangle 3"/>
          <p:cNvSpPr>
            <a:spLocks noGrp="1" noRot="1" noChangeArrowheads="1"/>
          </p:cNvSpPr>
          <p:nvPr>
            <p:ph type="body" idx="1"/>
          </p:nvPr>
        </p:nvSpPr>
        <p:spPr/>
        <p:txBody>
          <a:bodyPr/>
          <a:lstStyle/>
          <a:p>
            <a:pPr>
              <a:buFont typeface="Wingdings" pitchFamily="2" charset="2"/>
              <a:buNone/>
            </a:pPr>
            <a:r>
              <a:rPr lang="en-US" altLang="zh-CN">
                <a:solidFill>
                  <a:schemeClr val="hlink"/>
                </a:solidFill>
              </a:rPr>
              <a:t>【</a:t>
            </a:r>
            <a:r>
              <a:rPr lang="zh-CN" altLang="en-US">
                <a:solidFill>
                  <a:schemeClr val="hlink"/>
                </a:solidFill>
              </a:rPr>
              <a:t>例</a:t>
            </a:r>
            <a:r>
              <a:rPr lang="en-US" altLang="zh-CN">
                <a:solidFill>
                  <a:schemeClr val="hlink"/>
                </a:solidFill>
              </a:rPr>
              <a:t>7-3</a:t>
            </a:r>
            <a:r>
              <a:rPr lang="zh-CN" altLang="en-US">
                <a:solidFill>
                  <a:schemeClr val="hlink"/>
                </a:solidFill>
              </a:rPr>
              <a:t>补</a:t>
            </a:r>
            <a:r>
              <a:rPr lang="en-US" altLang="zh-CN">
                <a:solidFill>
                  <a:schemeClr val="hlink"/>
                </a:solidFill>
              </a:rPr>
              <a:t>】</a:t>
            </a:r>
            <a:r>
              <a:rPr lang="zh-CN" altLang="en-US"/>
              <a:t>定义一个</a:t>
            </a:r>
            <a:r>
              <a:rPr lang="en-US" altLang="zh-CN"/>
              <a:t>Tiff</a:t>
            </a:r>
            <a:r>
              <a:rPr lang="zh-CN" altLang="en-US"/>
              <a:t>类，编写方法实现求圆、长方形及梯形面积</a:t>
            </a:r>
          </a:p>
        </p:txBody>
      </p:sp>
      <p:sp>
        <p:nvSpPr>
          <p:cNvPr id="103428" name="Text Box 4"/>
          <p:cNvSpPr txBox="1">
            <a:spLocks noChangeArrowheads="1"/>
          </p:cNvSpPr>
          <p:nvPr/>
        </p:nvSpPr>
        <p:spPr bwMode="auto">
          <a:xfrm>
            <a:off x="611188" y="2349500"/>
            <a:ext cx="7273925" cy="2381250"/>
          </a:xfrm>
          <a:prstGeom prst="rect">
            <a:avLst/>
          </a:prstGeom>
          <a:noFill/>
          <a:ln w="19050">
            <a:solidFill>
              <a:schemeClr val="hlink"/>
            </a:solidFill>
            <a:miter lim="800000"/>
            <a:headEnd/>
            <a:tailEnd/>
          </a:ln>
          <a:effectLst/>
        </p:spPr>
        <p:txBody>
          <a:bodyPr>
            <a:spAutoFit/>
          </a:bodyPr>
          <a:lstStyle/>
          <a:p>
            <a:r>
              <a:rPr lang="zh-CN" altLang="en-US" sz="2400" b="1">
                <a:latin typeface="楷体_GB2312" pitchFamily="49" charset="-122"/>
                <a:ea typeface="楷体_GB2312" pitchFamily="49" charset="-122"/>
              </a:rPr>
              <a:t>可以定义具有以下方法头的</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个重载方法：</a:t>
            </a:r>
          </a:p>
          <a:p>
            <a:pPr lvl="1"/>
            <a:r>
              <a:rPr lang="en-US" altLang="zh-CN" sz="2000" b="1">
                <a:solidFill>
                  <a:schemeClr val="hlink"/>
                </a:solidFill>
                <a:latin typeface="楷体_GB2312" pitchFamily="49" charset="-122"/>
                <a:ea typeface="楷体_GB2312" pitchFamily="49" charset="-122"/>
              </a:rPr>
              <a:t>// </a:t>
            </a:r>
            <a:r>
              <a:rPr lang="zh-CN" altLang="en-US" sz="2000" b="1">
                <a:solidFill>
                  <a:schemeClr val="hlink"/>
                </a:solidFill>
                <a:latin typeface="楷体_GB2312" pitchFamily="49" charset="-122"/>
                <a:ea typeface="楷体_GB2312" pitchFamily="49" charset="-122"/>
              </a:rPr>
              <a:t>圆面积</a:t>
            </a:r>
          </a:p>
          <a:p>
            <a:pPr lvl="1"/>
            <a:r>
              <a:rPr lang="en-US" altLang="zh-CN" sz="2000" b="1">
                <a:solidFill>
                  <a:srgbClr val="0000FF"/>
                </a:solidFill>
              </a:rPr>
              <a:t>public double area(double r)</a:t>
            </a:r>
          </a:p>
          <a:p>
            <a:pPr lvl="1"/>
            <a:r>
              <a:rPr lang="en-US" altLang="zh-CN" sz="2000" b="1">
                <a:solidFill>
                  <a:schemeClr val="hlink"/>
                </a:solidFill>
                <a:latin typeface="楷体_GB2312" pitchFamily="49" charset="-122"/>
                <a:ea typeface="楷体_GB2312" pitchFamily="49" charset="-122"/>
              </a:rPr>
              <a:t>// </a:t>
            </a:r>
            <a:r>
              <a:rPr lang="zh-CN" altLang="en-US" sz="2000" b="1">
                <a:solidFill>
                  <a:schemeClr val="hlink"/>
                </a:solidFill>
                <a:latin typeface="楷体_GB2312" pitchFamily="49" charset="-122"/>
                <a:ea typeface="楷体_GB2312" pitchFamily="49" charset="-122"/>
              </a:rPr>
              <a:t>计算长方形面积</a:t>
            </a:r>
          </a:p>
          <a:p>
            <a:pPr lvl="1"/>
            <a:r>
              <a:rPr lang="en-US" altLang="zh-CN" sz="2000" b="1">
                <a:solidFill>
                  <a:srgbClr val="0000FF"/>
                </a:solidFill>
              </a:rPr>
              <a:t>public double area(double a, double b)</a:t>
            </a:r>
          </a:p>
          <a:p>
            <a:pPr lvl="1"/>
            <a:r>
              <a:rPr lang="en-US" altLang="zh-CN" sz="2000" b="1">
                <a:solidFill>
                  <a:schemeClr val="hlink"/>
                </a:solidFill>
                <a:latin typeface="楷体_GB2312" pitchFamily="49" charset="-122"/>
                <a:ea typeface="楷体_GB2312" pitchFamily="49" charset="-122"/>
              </a:rPr>
              <a:t>// </a:t>
            </a:r>
            <a:r>
              <a:rPr lang="zh-CN" altLang="en-US" sz="2000" b="1">
                <a:solidFill>
                  <a:schemeClr val="hlink"/>
                </a:solidFill>
                <a:latin typeface="楷体_GB2312" pitchFamily="49" charset="-122"/>
                <a:ea typeface="楷体_GB2312" pitchFamily="49" charset="-122"/>
              </a:rPr>
              <a:t>计算三角形面积</a:t>
            </a:r>
          </a:p>
          <a:p>
            <a:pPr lvl="1">
              <a:lnSpc>
                <a:spcPct val="125000"/>
              </a:lnSpc>
              <a:spcAft>
                <a:spcPct val="30000"/>
              </a:spcAft>
            </a:pPr>
            <a:r>
              <a:rPr lang="en-US" altLang="zh-CN" sz="2000" b="1">
                <a:solidFill>
                  <a:srgbClr val="0000FF"/>
                </a:solidFill>
              </a:rPr>
              <a:t>public double area(double a, double b, double h)</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 calcmode="lin" valueType="num">
                                      <p:cBhvr additive="base">
                                        <p:cTn id="7" dur="500" fill="hold"/>
                                        <p:tgtEl>
                                          <p:spTgt spid="103428"/>
                                        </p:tgtEl>
                                        <p:attrNameLst>
                                          <p:attrName>ppt_x</p:attrName>
                                        </p:attrNameLst>
                                      </p:cBhvr>
                                      <p:tavLst>
                                        <p:tav tm="0">
                                          <p:val>
                                            <p:strVal val="#ppt_x"/>
                                          </p:val>
                                        </p:tav>
                                        <p:tav tm="100000">
                                          <p:val>
                                            <p:strVal val="#ppt_x"/>
                                          </p:val>
                                        </p:tav>
                                      </p:tavLst>
                                    </p:anim>
                                    <p:anim calcmode="lin" valueType="num">
                                      <p:cBhvr additive="base">
                                        <p:cTn id="8" dur="500" fill="hold"/>
                                        <p:tgtEl>
                                          <p:spTgt spid="1034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r>
              <a:rPr lang="zh-CN" altLang="en-US" dirty="0"/>
              <a:t>方法的覆盖</a:t>
            </a:r>
          </a:p>
        </p:txBody>
      </p:sp>
      <p:sp>
        <p:nvSpPr>
          <p:cNvPr id="46083" name="Rectangle 3"/>
          <p:cNvSpPr>
            <a:spLocks noGrp="1" noRot="1" noChangeArrowheads="1"/>
          </p:cNvSpPr>
          <p:nvPr>
            <p:ph type="body" idx="1"/>
          </p:nvPr>
        </p:nvSpPr>
        <p:spPr>
          <a:xfrm>
            <a:off x="468313" y="1341438"/>
            <a:ext cx="7847012" cy="2663626"/>
          </a:xfrm>
          <a:noFill/>
          <a:ln/>
        </p:spPr>
        <p:txBody>
          <a:bodyPr anchor="ctr" anchorCtr="1"/>
          <a:lstStyle/>
          <a:p>
            <a:r>
              <a:rPr lang="zh-CN" altLang="en-US" dirty="0"/>
              <a:t>覆盖指</a:t>
            </a:r>
            <a:r>
              <a:rPr lang="zh-CN" altLang="en-US" dirty="0">
                <a:solidFill>
                  <a:schemeClr val="hlink"/>
                </a:solidFill>
              </a:rPr>
              <a:t>子类定义了父类中的同名方法</a:t>
            </a:r>
          </a:p>
          <a:p>
            <a:r>
              <a:rPr lang="zh-CN" altLang="en-US" dirty="0"/>
              <a:t>覆盖表现为父类与子类之间方法的多态性。         </a:t>
            </a:r>
          </a:p>
          <a:p>
            <a:r>
              <a:rPr lang="zh-CN" altLang="en-US" dirty="0"/>
              <a:t>程序运行时</a:t>
            </a:r>
          </a:p>
          <a:p>
            <a:pPr lvl="1"/>
            <a:r>
              <a:rPr lang="zh-CN" altLang="en-US" dirty="0">
                <a:solidFill>
                  <a:srgbClr val="800000"/>
                </a:solidFill>
              </a:rPr>
              <a:t>根据调用方法的对象所属的类决定执行父类中的方法还是子类中的同名</a:t>
            </a:r>
            <a:r>
              <a:rPr lang="zh-CN" altLang="en-US" dirty="0" smtClean="0">
                <a:solidFill>
                  <a:srgbClr val="800000"/>
                </a:solidFill>
              </a:rPr>
              <a:t>方法</a:t>
            </a:r>
            <a:endParaRPr lang="zh-CN" altLang="en-US" dirty="0">
              <a:solidFill>
                <a:srgbClr val="800000"/>
              </a:solidFill>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603250" y="333375"/>
            <a:ext cx="8540750" cy="865188"/>
          </a:xfrm>
        </p:spPr>
        <p:txBody>
          <a:bodyPr/>
          <a:lstStyle/>
          <a:p>
            <a:r>
              <a:rPr lang="zh-CN" altLang="en-US" sz="3600" dirty="0"/>
              <a:t>例</a:t>
            </a:r>
            <a:r>
              <a:rPr lang="en-US" altLang="zh-CN" sz="3200" dirty="0"/>
              <a:t>7-5</a:t>
            </a:r>
            <a:r>
              <a:rPr lang="en-US" altLang="zh-CN" sz="3600" dirty="0"/>
              <a:t>  </a:t>
            </a:r>
            <a:r>
              <a:rPr lang="zh-CN" altLang="en-US" sz="3600" dirty="0"/>
              <a:t>方法覆盖</a:t>
            </a:r>
          </a:p>
        </p:txBody>
      </p:sp>
      <p:sp>
        <p:nvSpPr>
          <p:cNvPr id="51203" name="Rectangle 3"/>
          <p:cNvSpPr>
            <a:spLocks noGrp="1" noRot="1" noChangeArrowheads="1"/>
          </p:cNvSpPr>
          <p:nvPr>
            <p:ph type="body" idx="1"/>
          </p:nvPr>
        </p:nvSpPr>
        <p:spPr>
          <a:xfrm>
            <a:off x="323850" y="1125538"/>
            <a:ext cx="7704138" cy="5732462"/>
          </a:xfrm>
          <a:solidFill>
            <a:srgbClr val="FFFFFF"/>
          </a:solidFill>
          <a:ln>
            <a:solidFill>
              <a:schemeClr val="bg1"/>
            </a:solidFill>
          </a:ln>
        </p:spPr>
        <p:txBody>
          <a:bodyPr/>
          <a:lstStyle/>
          <a:p>
            <a:pPr>
              <a:lnSpc>
                <a:spcPct val="80000"/>
              </a:lnSpc>
              <a:buFont typeface="Wingdings" pitchFamily="2" charset="2"/>
              <a:buNone/>
            </a:pPr>
            <a:r>
              <a:rPr lang="en-US" altLang="zh-CN" b="0">
                <a:solidFill>
                  <a:srgbClr val="0000FF"/>
                </a:solidFill>
              </a:rPr>
              <a:t>class </a:t>
            </a:r>
            <a:r>
              <a:rPr lang="en-US" altLang="zh-CN" b="0">
                <a:solidFill>
                  <a:schemeClr val="hlink"/>
                </a:solidFill>
              </a:rPr>
              <a:t>CCircle </a:t>
            </a:r>
            <a:r>
              <a:rPr lang="en-US" altLang="zh-CN" b="0">
                <a:solidFill>
                  <a:srgbClr val="0000FF"/>
                </a:solidFill>
              </a:rPr>
              <a:t>{</a:t>
            </a:r>
          </a:p>
          <a:p>
            <a:pPr>
              <a:lnSpc>
                <a:spcPct val="80000"/>
              </a:lnSpc>
              <a:buFont typeface="Wingdings" pitchFamily="2" charset="2"/>
              <a:buNone/>
            </a:pPr>
            <a:r>
              <a:rPr lang="en-US" altLang="zh-CN" b="0">
                <a:solidFill>
                  <a:srgbClr val="0000FF"/>
                </a:solidFill>
              </a:rPr>
              <a:t>	  protected double radius;</a:t>
            </a:r>
          </a:p>
          <a:p>
            <a:pPr>
              <a:lnSpc>
                <a:spcPct val="80000"/>
              </a:lnSpc>
              <a:buFont typeface="Wingdings" pitchFamily="2" charset="2"/>
              <a:buNone/>
            </a:pPr>
            <a:r>
              <a:rPr lang="en-US" altLang="zh-CN" b="0">
                <a:solidFill>
                  <a:srgbClr val="0000FF"/>
                </a:solidFill>
              </a:rPr>
              <a:t>	  public </a:t>
            </a:r>
            <a:r>
              <a:rPr lang="en-US" altLang="zh-CN" b="0">
                <a:solidFill>
                  <a:schemeClr val="hlink"/>
                </a:solidFill>
              </a:rPr>
              <a:t>CCircle</a:t>
            </a:r>
            <a:r>
              <a:rPr lang="en-US" altLang="zh-CN" b="0">
                <a:solidFill>
                  <a:srgbClr val="0000FF"/>
                </a:solidFill>
              </a:rPr>
              <a:t>(double r) {</a:t>
            </a:r>
          </a:p>
          <a:p>
            <a:pPr>
              <a:lnSpc>
                <a:spcPct val="80000"/>
              </a:lnSpc>
              <a:buFont typeface="Wingdings" pitchFamily="2" charset="2"/>
              <a:buNone/>
            </a:pPr>
            <a:r>
              <a:rPr lang="en-US" altLang="zh-CN" b="0">
                <a:solidFill>
                  <a:srgbClr val="0000FF"/>
                </a:solidFill>
              </a:rPr>
              <a:t>		radius=r;</a:t>
            </a:r>
          </a:p>
          <a:p>
            <a:pPr>
              <a:lnSpc>
                <a:spcPct val="80000"/>
              </a:lnSpc>
              <a:buFont typeface="Wingdings" pitchFamily="2" charset="2"/>
              <a:buNone/>
            </a:pPr>
            <a:r>
              <a:rPr lang="en-US" altLang="zh-CN" b="0">
                <a:solidFill>
                  <a:srgbClr val="0000FF"/>
                </a:solidFill>
              </a:rPr>
              <a:t>	  }</a:t>
            </a:r>
          </a:p>
          <a:p>
            <a:pPr>
              <a:lnSpc>
                <a:spcPct val="80000"/>
              </a:lnSpc>
              <a:buFont typeface="Wingdings" pitchFamily="2" charset="2"/>
              <a:buNone/>
            </a:pPr>
            <a:r>
              <a:rPr lang="en-US" altLang="zh-CN" b="0">
                <a:solidFill>
                  <a:srgbClr val="0000FF"/>
                </a:solidFill>
              </a:rPr>
              <a:t>	  public </a:t>
            </a:r>
            <a:r>
              <a:rPr lang="en-US" altLang="zh-CN" b="0">
                <a:solidFill>
                  <a:schemeClr val="hlink"/>
                </a:solidFill>
              </a:rPr>
              <a:t>void show()</a:t>
            </a:r>
            <a:r>
              <a:rPr lang="en-US" altLang="zh-CN" b="0">
                <a:solidFill>
                  <a:srgbClr val="0000FF"/>
                </a:solidFill>
              </a:rPr>
              <a:t> {</a:t>
            </a:r>
          </a:p>
          <a:p>
            <a:pPr>
              <a:lnSpc>
                <a:spcPct val="80000"/>
              </a:lnSpc>
              <a:buFont typeface="Wingdings" pitchFamily="2" charset="2"/>
              <a:buNone/>
            </a:pPr>
            <a:r>
              <a:rPr lang="en-US" altLang="zh-CN" b="0">
                <a:solidFill>
                  <a:srgbClr val="0000FF"/>
                </a:solidFill>
              </a:rPr>
              <a:t>		System.out.println("Radius="+radius);</a:t>
            </a:r>
          </a:p>
          <a:p>
            <a:pPr>
              <a:lnSpc>
                <a:spcPct val="80000"/>
              </a:lnSpc>
              <a:buFont typeface="Wingdings" pitchFamily="2" charset="2"/>
              <a:buNone/>
            </a:pPr>
            <a:r>
              <a:rPr lang="en-US" altLang="zh-CN" b="0">
                <a:solidFill>
                  <a:srgbClr val="0000FF"/>
                </a:solidFill>
              </a:rPr>
              <a:t>	 }</a:t>
            </a:r>
          </a:p>
          <a:p>
            <a:pPr>
              <a:lnSpc>
                <a:spcPct val="80000"/>
              </a:lnSpc>
              <a:buFont typeface="Wingdings" pitchFamily="2" charset="2"/>
              <a:buNone/>
            </a:pPr>
            <a:r>
              <a:rPr lang="en-US" altLang="zh-CN" b="0">
                <a:solidFill>
                  <a:srgbClr val="0000FF"/>
                </a:solidFill>
              </a:rPr>
              <a:t>}</a:t>
            </a:r>
          </a:p>
          <a:p>
            <a:pPr>
              <a:lnSpc>
                <a:spcPct val="80000"/>
              </a:lnSpc>
              <a:buFont typeface="Wingdings" pitchFamily="2" charset="2"/>
              <a:buNone/>
            </a:pPr>
            <a:r>
              <a:rPr lang="en-US" altLang="zh-CN" b="0">
                <a:solidFill>
                  <a:srgbClr val="0000FF"/>
                </a:solidFill>
              </a:rPr>
              <a:t>public class </a:t>
            </a:r>
            <a:r>
              <a:rPr lang="en-US" altLang="zh-CN" b="0">
                <a:solidFill>
                  <a:schemeClr val="hlink"/>
                </a:solidFill>
              </a:rPr>
              <a:t>CCoin extends CCircle</a:t>
            </a:r>
            <a:r>
              <a:rPr lang="en-US" altLang="zh-CN" b="0">
                <a:solidFill>
                  <a:srgbClr val="0000FF"/>
                </a:solidFill>
              </a:rPr>
              <a:t>  {</a:t>
            </a:r>
          </a:p>
          <a:p>
            <a:pPr>
              <a:lnSpc>
                <a:spcPct val="80000"/>
              </a:lnSpc>
              <a:buFont typeface="Wingdings" pitchFamily="2" charset="2"/>
              <a:buNone/>
            </a:pPr>
            <a:r>
              <a:rPr lang="en-US" altLang="zh-CN" b="0">
                <a:solidFill>
                  <a:srgbClr val="0000FF"/>
                </a:solidFill>
              </a:rPr>
              <a:t>	  private int value;</a:t>
            </a:r>
          </a:p>
          <a:p>
            <a:pPr>
              <a:lnSpc>
                <a:spcPct val="80000"/>
              </a:lnSpc>
              <a:buFont typeface="Wingdings" pitchFamily="2" charset="2"/>
              <a:buNone/>
            </a:pPr>
            <a:r>
              <a:rPr lang="en-US" altLang="zh-CN" b="0">
                <a:solidFill>
                  <a:srgbClr val="0000FF"/>
                </a:solidFill>
              </a:rPr>
              <a:t>	  public </a:t>
            </a:r>
            <a:r>
              <a:rPr lang="en-US" altLang="zh-CN" b="0">
                <a:solidFill>
                  <a:schemeClr val="hlink"/>
                </a:solidFill>
              </a:rPr>
              <a:t>CCoin</a:t>
            </a:r>
            <a:r>
              <a:rPr lang="en-US" altLang="zh-CN" b="0">
                <a:solidFill>
                  <a:srgbClr val="0000FF"/>
                </a:solidFill>
              </a:rPr>
              <a:t>(double r, int v)	  {  </a:t>
            </a:r>
          </a:p>
          <a:p>
            <a:pPr>
              <a:lnSpc>
                <a:spcPct val="80000"/>
              </a:lnSpc>
              <a:buFont typeface="Wingdings" pitchFamily="2" charset="2"/>
              <a:buNone/>
            </a:pPr>
            <a:r>
              <a:rPr lang="en-US" altLang="zh-CN" b="0">
                <a:solidFill>
                  <a:srgbClr val="0000FF"/>
                </a:solidFill>
              </a:rPr>
              <a:t>		super(r);		</a:t>
            </a:r>
          </a:p>
          <a:p>
            <a:pPr>
              <a:lnSpc>
                <a:spcPct val="80000"/>
              </a:lnSpc>
              <a:buFont typeface="Wingdings" pitchFamily="2" charset="2"/>
              <a:buNone/>
            </a:pPr>
            <a:r>
              <a:rPr lang="en-US" altLang="zh-CN" b="0">
                <a:solidFill>
                  <a:srgbClr val="0000FF"/>
                </a:solidFill>
              </a:rPr>
              <a:t>		value=v;  </a:t>
            </a:r>
          </a:p>
          <a:p>
            <a:pPr>
              <a:lnSpc>
                <a:spcPct val="80000"/>
              </a:lnSpc>
              <a:buFont typeface="Wingdings" pitchFamily="2" charset="2"/>
              <a:buNone/>
            </a:pPr>
            <a:r>
              <a:rPr lang="en-US" altLang="zh-CN" b="0">
                <a:solidFill>
                  <a:srgbClr val="0000FF"/>
                </a:solidFill>
              </a:rPr>
              <a:t>	 }</a:t>
            </a:r>
            <a:endParaRPr lang="en-US" altLang="zh-CN">
              <a:solidFill>
                <a:srgbClr val="0000FF"/>
              </a:solidFill>
            </a:endParaRPr>
          </a:p>
        </p:txBody>
      </p:sp>
    </p:spTree>
  </p:cSld>
  <p:clrMapOvr>
    <a:masterClrMapping/>
  </p:clrMapOvr>
  <p:transition spd="med">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Rot="1" noChangeArrowheads="1"/>
          </p:cNvSpPr>
          <p:nvPr>
            <p:ph type="body" idx="1"/>
          </p:nvPr>
        </p:nvSpPr>
        <p:spPr>
          <a:xfrm>
            <a:off x="323850" y="1412875"/>
            <a:ext cx="8424863" cy="4619625"/>
          </a:xfrm>
          <a:solidFill>
            <a:srgbClr val="FFFFFF"/>
          </a:solidFill>
        </p:spPr>
        <p:txBody>
          <a:bodyPr/>
          <a:lstStyle/>
          <a:p>
            <a:pPr>
              <a:lnSpc>
                <a:spcPct val="80000"/>
              </a:lnSpc>
              <a:buFont typeface="Wingdings" pitchFamily="2" charset="2"/>
              <a:buNone/>
            </a:pPr>
            <a:r>
              <a:rPr lang="en-US" altLang="zh-CN" sz="1800">
                <a:solidFill>
                  <a:srgbClr val="0000FF"/>
                </a:solidFill>
              </a:rPr>
              <a:t> </a:t>
            </a:r>
            <a:r>
              <a:rPr lang="en-US" altLang="zh-CN" b="0">
                <a:solidFill>
                  <a:srgbClr val="0000FF"/>
                </a:solidFill>
              </a:rPr>
              <a:t>public void </a:t>
            </a:r>
            <a:r>
              <a:rPr lang="en-US" altLang="zh-CN" b="0">
                <a:solidFill>
                  <a:schemeClr val="hlink"/>
                </a:solidFill>
              </a:rPr>
              <a:t>show()</a:t>
            </a:r>
            <a:r>
              <a:rPr lang="en-US" altLang="zh-CN" b="0">
                <a:solidFill>
                  <a:srgbClr val="0000FF"/>
                </a:solidFill>
              </a:rPr>
              <a:t> {</a:t>
            </a:r>
          </a:p>
          <a:p>
            <a:pPr>
              <a:lnSpc>
                <a:spcPct val="80000"/>
              </a:lnSpc>
              <a:buFont typeface="Wingdings" pitchFamily="2" charset="2"/>
              <a:buNone/>
            </a:pPr>
            <a:r>
              <a:rPr lang="en-US" altLang="zh-CN" b="0">
                <a:solidFill>
                  <a:srgbClr val="0000FF"/>
                </a:solidFill>
              </a:rPr>
              <a:t>	System.out.println("Radius="+radius+"  Value="+value);</a:t>
            </a:r>
          </a:p>
          <a:p>
            <a:pPr>
              <a:lnSpc>
                <a:spcPct val="80000"/>
              </a:lnSpc>
              <a:buFont typeface="Wingdings" pitchFamily="2" charset="2"/>
              <a:buNone/>
            </a:pPr>
            <a:r>
              <a:rPr lang="en-US" altLang="zh-CN" b="0">
                <a:solidFill>
                  <a:srgbClr val="0000FF"/>
                </a:solidFill>
              </a:rPr>
              <a:t> }</a:t>
            </a:r>
          </a:p>
          <a:p>
            <a:pPr>
              <a:lnSpc>
                <a:spcPct val="80000"/>
              </a:lnSpc>
              <a:buFont typeface="Wingdings" pitchFamily="2" charset="2"/>
              <a:buNone/>
            </a:pPr>
            <a:endParaRPr lang="en-US" altLang="zh-CN" b="0">
              <a:solidFill>
                <a:srgbClr val="0000FF"/>
              </a:solidFill>
            </a:endParaRPr>
          </a:p>
          <a:p>
            <a:pPr>
              <a:lnSpc>
                <a:spcPct val="80000"/>
              </a:lnSpc>
              <a:buFont typeface="Wingdings" pitchFamily="2" charset="2"/>
              <a:buNone/>
            </a:pPr>
            <a:r>
              <a:rPr lang="en-US" altLang="zh-CN" b="0">
                <a:solidFill>
                  <a:srgbClr val="0000FF"/>
                </a:solidFill>
              </a:rPr>
              <a:t> public static void main(String[] args) {</a:t>
            </a:r>
          </a:p>
          <a:p>
            <a:pPr>
              <a:lnSpc>
                <a:spcPct val="80000"/>
              </a:lnSpc>
              <a:buFont typeface="Wingdings" pitchFamily="2" charset="2"/>
              <a:buNone/>
            </a:pPr>
            <a:r>
              <a:rPr lang="en-US" altLang="zh-CN" b="0">
                <a:solidFill>
                  <a:srgbClr val="0000FF"/>
                </a:solidFill>
              </a:rPr>
              <a:t>	</a:t>
            </a:r>
          </a:p>
          <a:p>
            <a:pPr>
              <a:lnSpc>
                <a:spcPct val="80000"/>
              </a:lnSpc>
              <a:buFont typeface="Wingdings" pitchFamily="2" charset="2"/>
              <a:buNone/>
            </a:pPr>
            <a:r>
              <a:rPr lang="en-US" altLang="zh-CN" b="0">
                <a:solidFill>
                  <a:srgbClr val="0000FF"/>
                </a:solidFill>
              </a:rPr>
              <a:t>		CCircle circle=new CCircle(2.0);</a:t>
            </a:r>
          </a:p>
          <a:p>
            <a:pPr>
              <a:lnSpc>
                <a:spcPct val="80000"/>
              </a:lnSpc>
              <a:buFont typeface="Wingdings" pitchFamily="2" charset="2"/>
              <a:buNone/>
            </a:pPr>
            <a:r>
              <a:rPr lang="en-US" altLang="zh-CN" b="0">
                <a:solidFill>
                  <a:srgbClr val="0000FF"/>
                </a:solidFill>
              </a:rPr>
              <a:t>		CCoin coin=new CCoin(3.0,5);</a:t>
            </a:r>
          </a:p>
          <a:p>
            <a:pPr>
              <a:lnSpc>
                <a:spcPct val="80000"/>
              </a:lnSpc>
              <a:buFont typeface="Wingdings" pitchFamily="2" charset="2"/>
              <a:buNone/>
            </a:pPr>
            <a:r>
              <a:rPr lang="en-US" altLang="zh-CN" b="0">
                <a:solidFill>
                  <a:srgbClr val="0000FF"/>
                </a:solidFill>
              </a:rPr>
              <a:t>		circle.show();    </a:t>
            </a:r>
            <a:r>
              <a:rPr lang="en-US" altLang="zh-CN" sz="2000" b="0">
                <a:solidFill>
                  <a:srgbClr val="008000"/>
                </a:solidFill>
              </a:rPr>
              <a:t>// show , which one?</a:t>
            </a:r>
          </a:p>
          <a:p>
            <a:pPr>
              <a:lnSpc>
                <a:spcPct val="80000"/>
              </a:lnSpc>
              <a:buFont typeface="Wingdings" pitchFamily="2" charset="2"/>
              <a:buNone/>
            </a:pPr>
            <a:r>
              <a:rPr lang="en-US" altLang="zh-CN" b="0">
                <a:solidFill>
                  <a:srgbClr val="0000FF"/>
                </a:solidFill>
              </a:rPr>
              <a:t>		coin.show();</a:t>
            </a:r>
          </a:p>
          <a:p>
            <a:pPr>
              <a:lnSpc>
                <a:spcPct val="80000"/>
              </a:lnSpc>
              <a:buFont typeface="Wingdings" pitchFamily="2" charset="2"/>
              <a:buNone/>
            </a:pPr>
            <a:r>
              <a:rPr lang="en-US" altLang="zh-CN" b="0">
                <a:solidFill>
                  <a:srgbClr val="0000FF"/>
                </a:solidFill>
              </a:rPr>
              <a:t>	  }</a:t>
            </a:r>
          </a:p>
          <a:p>
            <a:pPr>
              <a:lnSpc>
                <a:spcPct val="80000"/>
              </a:lnSpc>
              <a:buFont typeface="Wingdings" pitchFamily="2" charset="2"/>
              <a:buNone/>
            </a:pPr>
            <a:r>
              <a:rPr lang="en-US" altLang="zh-CN" b="0">
                <a:solidFill>
                  <a:srgbClr val="0000FF"/>
                </a:solidFill>
              </a:rPr>
              <a:t>}</a:t>
            </a:r>
          </a:p>
        </p:txBody>
      </p:sp>
      <p:sp>
        <p:nvSpPr>
          <p:cNvPr id="52228" name="Text Box 4"/>
          <p:cNvSpPr txBox="1">
            <a:spLocks noChangeArrowheads="1"/>
          </p:cNvSpPr>
          <p:nvPr/>
        </p:nvSpPr>
        <p:spPr bwMode="auto">
          <a:xfrm>
            <a:off x="3419475" y="0"/>
            <a:ext cx="5724525" cy="1006475"/>
          </a:xfrm>
          <a:prstGeom prst="rect">
            <a:avLst/>
          </a:prstGeom>
          <a:solidFill>
            <a:srgbClr val="FFFF99"/>
          </a:solidFill>
          <a:ln w="9525">
            <a:noFill/>
            <a:miter lim="800000"/>
            <a:headEnd/>
            <a:tailEnd/>
          </a:ln>
          <a:effectLst/>
        </p:spPr>
        <p:txBody>
          <a:bodyPr>
            <a:spAutoFit/>
          </a:bodyPr>
          <a:lstStyle/>
          <a:p>
            <a:r>
              <a:rPr lang="en-US" altLang="zh-CN" sz="2000">
                <a:solidFill>
                  <a:srgbClr val="800000"/>
                </a:solidFill>
              </a:rPr>
              <a:t>public</a:t>
            </a:r>
            <a:r>
              <a:rPr lang="en-US" altLang="zh-CN" sz="2000">
                <a:solidFill>
                  <a:srgbClr val="0000FF"/>
                </a:solidFill>
              </a:rPr>
              <a:t> </a:t>
            </a:r>
            <a:r>
              <a:rPr lang="en-US" altLang="zh-CN" sz="2000">
                <a:solidFill>
                  <a:schemeClr val="hlink"/>
                </a:solidFill>
              </a:rPr>
              <a:t>void show()</a:t>
            </a:r>
            <a:r>
              <a:rPr lang="en-US" altLang="zh-CN" sz="2000">
                <a:solidFill>
                  <a:srgbClr val="0000FF"/>
                </a:solidFill>
              </a:rPr>
              <a:t> </a:t>
            </a:r>
            <a:r>
              <a:rPr lang="en-US" altLang="zh-CN" sz="2000">
                <a:solidFill>
                  <a:srgbClr val="800000"/>
                </a:solidFill>
              </a:rPr>
              <a:t>{		System.out.println("Radius="+radius);</a:t>
            </a:r>
          </a:p>
          <a:p>
            <a:r>
              <a:rPr lang="en-US" altLang="zh-CN" sz="2000">
                <a:solidFill>
                  <a:srgbClr val="800000"/>
                </a:solidFill>
              </a:rPr>
              <a:t>	 }</a:t>
            </a:r>
          </a:p>
        </p:txBody>
      </p:sp>
      <p:sp>
        <p:nvSpPr>
          <p:cNvPr id="52230" name="Freeform 6"/>
          <p:cNvSpPr>
            <a:spLocks/>
          </p:cNvSpPr>
          <p:nvPr/>
        </p:nvSpPr>
        <p:spPr bwMode="auto">
          <a:xfrm rot="744483" flipH="1">
            <a:off x="2982913" y="227013"/>
            <a:ext cx="1655762" cy="4348162"/>
          </a:xfrm>
          <a:custGeom>
            <a:avLst/>
            <a:gdLst/>
            <a:ahLst/>
            <a:cxnLst>
              <a:cxn ang="0">
                <a:pos x="2192" y="2676"/>
              </a:cxn>
              <a:cxn ang="0">
                <a:pos x="2056" y="1360"/>
              </a:cxn>
              <a:cxn ang="0">
                <a:pos x="287" y="725"/>
              </a:cxn>
              <a:cxn ang="0">
                <a:pos x="333" y="0"/>
              </a:cxn>
            </a:cxnLst>
            <a:rect l="0" t="0" r="r" b="b"/>
            <a:pathLst>
              <a:path w="2374" h="2676">
                <a:moveTo>
                  <a:pt x="2192" y="2676"/>
                </a:moveTo>
                <a:cubicBezTo>
                  <a:pt x="2283" y="2180"/>
                  <a:pt x="2374" y="1685"/>
                  <a:pt x="2056" y="1360"/>
                </a:cubicBezTo>
                <a:cubicBezTo>
                  <a:pt x="1738" y="1035"/>
                  <a:pt x="574" y="952"/>
                  <a:pt x="287" y="725"/>
                </a:cubicBezTo>
                <a:cubicBezTo>
                  <a:pt x="0" y="498"/>
                  <a:pt x="166" y="249"/>
                  <a:pt x="333" y="0"/>
                </a:cubicBezTo>
              </a:path>
            </a:pathLst>
          </a:custGeom>
          <a:noFill/>
          <a:ln w="38100" cmpd="sng">
            <a:solidFill>
              <a:srgbClr val="FF0000"/>
            </a:solidFill>
            <a:round/>
            <a:headEnd type="diamond" w="med" len="med"/>
            <a:tailEnd type="triangle" w="med" len="med"/>
          </a:ln>
          <a:effectLst/>
        </p:spPr>
        <p:txBody>
          <a:bodyPr/>
          <a:lstStyle/>
          <a:p>
            <a:endParaRPr lang="zh-CN" altLang="en-US"/>
          </a:p>
        </p:txBody>
      </p:sp>
      <p:sp>
        <p:nvSpPr>
          <p:cNvPr id="52232" name="Freeform 8"/>
          <p:cNvSpPr>
            <a:spLocks/>
          </p:cNvSpPr>
          <p:nvPr/>
        </p:nvSpPr>
        <p:spPr bwMode="auto">
          <a:xfrm rot="513918" flipH="1">
            <a:off x="1798638" y="1628775"/>
            <a:ext cx="576262" cy="3170238"/>
          </a:xfrm>
          <a:custGeom>
            <a:avLst/>
            <a:gdLst/>
            <a:ahLst/>
            <a:cxnLst>
              <a:cxn ang="0">
                <a:pos x="2456" y="2903"/>
              </a:cxn>
              <a:cxn ang="0">
                <a:pos x="234" y="1044"/>
              </a:cxn>
              <a:cxn ang="0">
                <a:pos x="1050" y="0"/>
              </a:cxn>
            </a:cxnLst>
            <a:rect l="0" t="0" r="r" b="b"/>
            <a:pathLst>
              <a:path w="2456" h="2903">
                <a:moveTo>
                  <a:pt x="2456" y="2903"/>
                </a:moveTo>
                <a:cubicBezTo>
                  <a:pt x="1462" y="2215"/>
                  <a:pt x="468" y="1528"/>
                  <a:pt x="234" y="1044"/>
                </a:cubicBezTo>
                <a:cubicBezTo>
                  <a:pt x="0" y="560"/>
                  <a:pt x="937" y="159"/>
                  <a:pt x="1050" y="0"/>
                </a:cubicBezTo>
              </a:path>
            </a:pathLst>
          </a:custGeom>
          <a:noFill/>
          <a:ln w="38100" cmpd="sng">
            <a:solidFill>
              <a:srgbClr val="CC3300"/>
            </a:solidFill>
            <a:round/>
            <a:headEnd type="diamond" w="med" len="med"/>
            <a:tailEnd type="triangle" w="med" len="med"/>
          </a:ln>
          <a:effectLst/>
        </p:spPr>
        <p:txBody>
          <a:bodyPr/>
          <a:lstStyle/>
          <a:p>
            <a:endParaRPr lang="zh-CN" altLang="en-US"/>
          </a:p>
        </p:txBody>
      </p:sp>
      <p:sp>
        <p:nvSpPr>
          <p:cNvPr id="52235" name="Rectangle 11"/>
          <p:cNvSpPr>
            <a:spLocks noRot="1" noChangeArrowheads="1"/>
          </p:cNvSpPr>
          <p:nvPr/>
        </p:nvSpPr>
        <p:spPr bwMode="auto">
          <a:xfrm>
            <a:off x="5580063" y="5373688"/>
            <a:ext cx="3149600" cy="1071562"/>
          </a:xfrm>
          <a:prstGeom prst="rect">
            <a:avLst/>
          </a:prstGeom>
          <a:noFill/>
          <a:ln w="19050">
            <a:solidFill>
              <a:schemeClr val="hlink"/>
            </a:solidFill>
            <a:miter lim="800000"/>
            <a:headEnd/>
            <a:tailEnd/>
          </a:ln>
          <a:effectLst/>
        </p:spPr>
        <p:txBody>
          <a:bodyPr/>
          <a:lstStyle/>
          <a:p>
            <a:pPr marL="666750" indent="-666750" algn="just">
              <a:lnSpc>
                <a:spcPct val="80000"/>
              </a:lnSpc>
              <a:spcBef>
                <a:spcPct val="20000"/>
              </a:spcBef>
              <a:buClr>
                <a:schemeClr val="hlink"/>
              </a:buClr>
              <a:buSzPct val="70000"/>
              <a:buFont typeface="Wingdings" pitchFamily="2" charset="2"/>
              <a:buNone/>
            </a:pPr>
            <a:r>
              <a:rPr lang="zh-CN" altLang="en-US" sz="2000" b="1">
                <a:ea typeface="楷体_GB2312" pitchFamily="49" charset="-122"/>
              </a:rPr>
              <a:t>程序运行结果如下：</a:t>
            </a:r>
          </a:p>
          <a:p>
            <a:pPr marL="666750" indent="-666750" algn="just">
              <a:lnSpc>
                <a:spcPct val="80000"/>
              </a:lnSpc>
              <a:spcBef>
                <a:spcPct val="20000"/>
              </a:spcBef>
              <a:buClr>
                <a:schemeClr val="hlink"/>
              </a:buClr>
              <a:buSzPct val="70000"/>
              <a:buFont typeface="Wingdings" pitchFamily="2" charset="2"/>
              <a:buNone/>
            </a:pPr>
            <a:r>
              <a:rPr lang="en-US" altLang="zh-CN" sz="2000">
                <a:solidFill>
                  <a:schemeClr val="hlink"/>
                </a:solidFill>
                <a:ea typeface="楷体_GB2312" pitchFamily="49" charset="-122"/>
                <a:cs typeface="Courier New" pitchFamily="49" charset="0"/>
              </a:rPr>
              <a:t>Radius=2.0</a:t>
            </a:r>
            <a:endParaRPr lang="en-US" altLang="zh-CN" sz="2000">
              <a:solidFill>
                <a:schemeClr val="hlink"/>
              </a:solidFill>
              <a:ea typeface="楷体_GB2312" pitchFamily="49" charset="-122"/>
            </a:endParaRPr>
          </a:p>
          <a:p>
            <a:pPr marL="666750" indent="-666750" algn="just">
              <a:lnSpc>
                <a:spcPct val="80000"/>
              </a:lnSpc>
              <a:spcBef>
                <a:spcPct val="20000"/>
              </a:spcBef>
              <a:buClr>
                <a:schemeClr val="hlink"/>
              </a:buClr>
              <a:buSzPct val="70000"/>
              <a:buFont typeface="Wingdings" pitchFamily="2" charset="2"/>
              <a:buNone/>
            </a:pPr>
            <a:r>
              <a:rPr lang="en-US" altLang="zh-CN" sz="2000">
                <a:solidFill>
                  <a:schemeClr val="hlink"/>
                </a:solidFill>
                <a:ea typeface="楷体_GB2312" pitchFamily="49" charset="-122"/>
                <a:cs typeface="Courier New" pitchFamily="49" charset="0"/>
              </a:rPr>
              <a:t>Radius=3.0  Value=5</a:t>
            </a:r>
            <a:endParaRPr lang="en-US" altLang="zh-CN" sz="2000">
              <a:solidFill>
                <a:schemeClr val="hlink"/>
              </a:solidFill>
              <a:ea typeface="楷体_GB2312" pitchFamily="49" charset="-122"/>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animEffect transition="in" filter="box(in)">
                                      <p:cBhvr>
                                        <p:cTn id="7" dur="500"/>
                                        <p:tgtEl>
                                          <p:spTgt spid="5223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2232"/>
                                        </p:tgtEl>
                                        <p:attrNameLst>
                                          <p:attrName>style.visibility</p:attrName>
                                        </p:attrNameLst>
                                      </p:cBhvr>
                                      <p:to>
                                        <p:strVal val="visible"/>
                                      </p:to>
                                    </p:set>
                                    <p:animEffect transition="in" filter="diamond(in)">
                                      <p:cBhvr>
                                        <p:cTn id="12" dur="500"/>
                                        <p:tgtEl>
                                          <p:spTgt spid="5223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2235"/>
                                        </p:tgtEl>
                                        <p:attrNameLst>
                                          <p:attrName>style.visibility</p:attrName>
                                        </p:attrNameLst>
                                      </p:cBhvr>
                                      <p:to>
                                        <p:strVal val="visible"/>
                                      </p:to>
                                    </p:set>
                                    <p:anim calcmode="lin" valueType="num">
                                      <p:cBhvr additive="base">
                                        <p:cTn id="17" dur="500" fill="hold"/>
                                        <p:tgtEl>
                                          <p:spTgt spid="52235"/>
                                        </p:tgtEl>
                                        <p:attrNameLst>
                                          <p:attrName>ppt_x</p:attrName>
                                        </p:attrNameLst>
                                      </p:cBhvr>
                                      <p:tavLst>
                                        <p:tav tm="0">
                                          <p:val>
                                            <p:strVal val="#ppt_x"/>
                                          </p:val>
                                        </p:tav>
                                        <p:tav tm="100000">
                                          <p:val>
                                            <p:strVal val="#ppt_x"/>
                                          </p:val>
                                        </p:tav>
                                      </p:tavLst>
                                    </p:anim>
                                    <p:anim calcmode="lin" valueType="num">
                                      <p:cBhvr additive="base">
                                        <p:cTn id="18" dur="500" fill="hold"/>
                                        <p:tgtEl>
                                          <p:spTgt spid="52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animBg="1"/>
      <p:bldP spid="52232" grpId="0" animBg="1"/>
      <p:bldP spid="522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p:txBody>
          <a:bodyPr/>
          <a:lstStyle/>
          <a:p>
            <a:r>
              <a:rPr lang="en-US" altLang="zh-CN" dirty="0"/>
              <a:t>In Java </a:t>
            </a:r>
          </a:p>
        </p:txBody>
      </p:sp>
      <p:sp>
        <p:nvSpPr>
          <p:cNvPr id="90115" name="Rectangle 3"/>
          <p:cNvSpPr>
            <a:spLocks noGrp="1" noRot="1" noChangeArrowheads="1"/>
          </p:cNvSpPr>
          <p:nvPr>
            <p:ph type="body" idx="1"/>
          </p:nvPr>
        </p:nvSpPr>
        <p:spPr/>
        <p:txBody>
          <a:bodyPr/>
          <a:lstStyle/>
          <a:p>
            <a:pPr>
              <a:lnSpc>
                <a:spcPct val="90000"/>
              </a:lnSpc>
            </a:pPr>
            <a:r>
              <a:rPr lang="zh-CN" altLang="en-US" sz="2800"/>
              <a:t>显然，部分学生应该“继承”类</a:t>
            </a:r>
            <a:r>
              <a:rPr lang="en-US" altLang="zh-CN" sz="2800"/>
              <a:t>student</a:t>
            </a:r>
            <a:r>
              <a:rPr lang="zh-CN" altLang="en-US" sz="2800"/>
              <a:t>的所有属性，再加上一些获奖的属性</a:t>
            </a:r>
          </a:p>
          <a:p>
            <a:pPr lvl="1">
              <a:lnSpc>
                <a:spcPct val="90000"/>
              </a:lnSpc>
              <a:buFont typeface="Wingdings" pitchFamily="2" charset="2"/>
              <a:buNone/>
            </a:pPr>
            <a:r>
              <a:rPr lang="en-US" altLang="zh-CN" sz="2400"/>
              <a:t>class Student{</a:t>
            </a:r>
          </a:p>
          <a:p>
            <a:pPr lvl="1">
              <a:lnSpc>
                <a:spcPct val="90000"/>
              </a:lnSpc>
              <a:buFont typeface="Wingdings" pitchFamily="2" charset="2"/>
              <a:buNone/>
            </a:pPr>
            <a:r>
              <a:rPr lang="en-US" altLang="zh-CN" sz="2400"/>
              <a:t>	……</a:t>
            </a:r>
          </a:p>
          <a:p>
            <a:pPr lvl="1">
              <a:lnSpc>
                <a:spcPct val="90000"/>
              </a:lnSpc>
              <a:buFont typeface="Wingdings" pitchFamily="2" charset="2"/>
              <a:buNone/>
            </a:pPr>
            <a:r>
              <a:rPr lang="en-US" altLang="zh-CN" sz="2400"/>
              <a:t>}</a:t>
            </a:r>
          </a:p>
          <a:p>
            <a:pPr lvl="1">
              <a:lnSpc>
                <a:spcPct val="90000"/>
              </a:lnSpc>
              <a:buFont typeface="Wingdings" pitchFamily="2" charset="2"/>
              <a:buNone/>
            </a:pPr>
            <a:r>
              <a:rPr lang="en-US" altLang="zh-CN" sz="2400">
                <a:solidFill>
                  <a:schemeClr val="hlink"/>
                </a:solidFill>
              </a:rPr>
              <a:t>class  ExStudent extends Student</a:t>
            </a:r>
            <a:r>
              <a:rPr lang="en-US" altLang="zh-CN" sz="2400"/>
              <a:t>{</a:t>
            </a:r>
          </a:p>
          <a:p>
            <a:pPr lvl="1">
              <a:lnSpc>
                <a:spcPct val="90000"/>
              </a:lnSpc>
              <a:buFont typeface="Wingdings" pitchFamily="2" charset="2"/>
              <a:buNone/>
            </a:pPr>
            <a:r>
              <a:rPr lang="en-US" altLang="zh-CN" sz="2400"/>
              <a:t>	// </a:t>
            </a:r>
            <a:r>
              <a:rPr lang="zh-CN" altLang="en-US" sz="2000">
                <a:solidFill>
                  <a:srgbClr val="008000"/>
                </a:solidFill>
              </a:rPr>
              <a:t>加上有关获奖的成员变量和方法</a:t>
            </a:r>
          </a:p>
          <a:p>
            <a:pPr lvl="1">
              <a:lnSpc>
                <a:spcPct val="90000"/>
              </a:lnSpc>
              <a:buFont typeface="Wingdings" pitchFamily="2" charset="2"/>
              <a:buNone/>
            </a:pPr>
            <a:r>
              <a:rPr lang="en-US" altLang="zh-CN" sz="2400"/>
              <a:t>}</a:t>
            </a:r>
          </a:p>
        </p:txBody>
      </p:sp>
    </p:spTree>
  </p:cSld>
  <p:clrMapOvr>
    <a:masterClrMapping/>
  </p:clrMapOvr>
  <p:transition spd="med">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rrowheads="1"/>
          </p:cNvSpPr>
          <p:nvPr>
            <p:ph type="title"/>
          </p:nvPr>
        </p:nvSpPr>
        <p:spPr>
          <a:xfrm>
            <a:off x="323850" y="404813"/>
            <a:ext cx="7353300" cy="865187"/>
          </a:xfrm>
        </p:spPr>
        <p:txBody>
          <a:bodyPr/>
          <a:lstStyle/>
          <a:p>
            <a:r>
              <a:rPr lang="en-US" altLang="zh-CN" sz="3600" dirty="0"/>
              <a:t>【</a:t>
            </a:r>
            <a:r>
              <a:rPr lang="zh-CN" altLang="en-US" sz="3600" dirty="0"/>
              <a:t>例</a:t>
            </a:r>
            <a:r>
              <a:rPr lang="en-US" altLang="zh-CN" sz="2800" dirty="0"/>
              <a:t>7-4</a:t>
            </a:r>
            <a:r>
              <a:rPr lang="en-US" altLang="zh-CN" sz="3600" dirty="0"/>
              <a:t>ad】</a:t>
            </a:r>
            <a:r>
              <a:rPr lang="zh-CN" altLang="en-US" sz="3600" dirty="0"/>
              <a:t>写出程序的运行结果</a:t>
            </a:r>
          </a:p>
        </p:txBody>
      </p:sp>
      <p:sp>
        <p:nvSpPr>
          <p:cNvPr id="104451" name="Rectangle 3"/>
          <p:cNvSpPr>
            <a:spLocks noGrp="1" noRot="1" noChangeArrowheads="1"/>
          </p:cNvSpPr>
          <p:nvPr>
            <p:ph type="body" idx="1"/>
          </p:nvPr>
        </p:nvSpPr>
        <p:spPr>
          <a:xfrm>
            <a:off x="250825" y="1268413"/>
            <a:ext cx="8540750" cy="5184775"/>
          </a:xfrm>
        </p:spPr>
        <p:txBody>
          <a:bodyPr/>
          <a:lstStyle/>
          <a:p>
            <a:pPr>
              <a:lnSpc>
                <a:spcPct val="80000"/>
              </a:lnSpc>
              <a:buFont typeface="Wingdings" pitchFamily="2" charset="2"/>
              <a:buNone/>
            </a:pPr>
            <a:r>
              <a:rPr lang="en-US" altLang="zh-CN" sz="2000" dirty="0">
                <a:solidFill>
                  <a:schemeClr val="hlink"/>
                </a:solidFill>
              </a:rPr>
              <a:t>class A</a:t>
            </a:r>
            <a:r>
              <a:rPr lang="en-US" altLang="zh-CN" sz="2000" dirty="0"/>
              <a:t>{</a:t>
            </a:r>
          </a:p>
          <a:p>
            <a:pPr>
              <a:lnSpc>
                <a:spcPct val="80000"/>
              </a:lnSpc>
              <a:buFont typeface="Wingdings" pitchFamily="2" charset="2"/>
              <a:buNone/>
            </a:pPr>
            <a:r>
              <a:rPr lang="en-US" altLang="zh-CN" sz="2000" dirty="0"/>
              <a:t>	</a:t>
            </a:r>
            <a:r>
              <a:rPr lang="en-US" altLang="zh-CN" sz="2000" dirty="0">
                <a:solidFill>
                  <a:srgbClr val="800000"/>
                </a:solidFill>
              </a:rPr>
              <a:t>double f</a:t>
            </a:r>
            <a:r>
              <a:rPr lang="en-US" altLang="zh-CN" sz="2000" dirty="0"/>
              <a:t> (double </a:t>
            </a:r>
            <a:r>
              <a:rPr lang="en-US" altLang="zh-CN" sz="2000" dirty="0" err="1"/>
              <a:t>x,double</a:t>
            </a:r>
            <a:r>
              <a:rPr lang="en-US" altLang="zh-CN" sz="2000" dirty="0"/>
              <a:t> y){</a:t>
            </a:r>
          </a:p>
          <a:p>
            <a:pPr>
              <a:lnSpc>
                <a:spcPct val="80000"/>
              </a:lnSpc>
              <a:buFont typeface="Wingdings" pitchFamily="2" charset="2"/>
              <a:buNone/>
            </a:pPr>
            <a:r>
              <a:rPr lang="en-US" altLang="zh-CN" sz="2000" dirty="0"/>
              <a:t>		return </a:t>
            </a:r>
            <a:r>
              <a:rPr lang="en-US" altLang="zh-CN" sz="2000" dirty="0" err="1"/>
              <a:t>x+y</a:t>
            </a:r>
            <a:r>
              <a:rPr lang="en-US" altLang="zh-CN" sz="2000" dirty="0"/>
              <a:t>;</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a:t>
            </a:r>
          </a:p>
          <a:p>
            <a:pPr>
              <a:lnSpc>
                <a:spcPct val="80000"/>
              </a:lnSpc>
              <a:buFont typeface="Wingdings" pitchFamily="2" charset="2"/>
              <a:buNone/>
            </a:pPr>
            <a:r>
              <a:rPr lang="en-US" altLang="zh-CN" sz="2000" dirty="0">
                <a:solidFill>
                  <a:schemeClr val="hlink"/>
                </a:solidFill>
              </a:rPr>
              <a:t>class B extends A</a:t>
            </a:r>
            <a:r>
              <a:rPr lang="en-US" altLang="zh-CN" sz="2000" dirty="0"/>
              <a:t>{</a:t>
            </a:r>
          </a:p>
          <a:p>
            <a:pPr>
              <a:lnSpc>
                <a:spcPct val="80000"/>
              </a:lnSpc>
              <a:buFont typeface="Wingdings" pitchFamily="2" charset="2"/>
              <a:buNone/>
            </a:pPr>
            <a:r>
              <a:rPr lang="en-US" altLang="zh-CN" sz="2000" dirty="0"/>
              <a:t>	</a:t>
            </a:r>
            <a:r>
              <a:rPr lang="en-US" altLang="zh-CN" sz="2000" dirty="0">
                <a:solidFill>
                  <a:srgbClr val="800000"/>
                </a:solidFill>
              </a:rPr>
              <a:t>double f </a:t>
            </a:r>
            <a:r>
              <a:rPr lang="en-US" altLang="zh-CN" sz="2000" dirty="0"/>
              <a:t>(</a:t>
            </a:r>
            <a:r>
              <a:rPr lang="en-US" altLang="zh-CN" sz="2000" dirty="0" err="1"/>
              <a:t>int</a:t>
            </a:r>
            <a:r>
              <a:rPr lang="en-US" altLang="zh-CN" sz="2000" dirty="0"/>
              <a:t> </a:t>
            </a:r>
            <a:r>
              <a:rPr lang="en-US" altLang="zh-CN" sz="2000" dirty="0" err="1"/>
              <a:t>x,int</a:t>
            </a:r>
            <a:r>
              <a:rPr lang="en-US" altLang="zh-CN" sz="2000" dirty="0"/>
              <a:t> y){</a:t>
            </a:r>
          </a:p>
          <a:p>
            <a:pPr>
              <a:lnSpc>
                <a:spcPct val="80000"/>
              </a:lnSpc>
              <a:buFont typeface="Wingdings" pitchFamily="2" charset="2"/>
              <a:buNone/>
            </a:pPr>
            <a:r>
              <a:rPr lang="en-US" altLang="zh-CN" sz="2000" dirty="0"/>
              <a:t>		return x*y;</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a:t>
            </a:r>
          </a:p>
          <a:p>
            <a:pPr>
              <a:lnSpc>
                <a:spcPct val="80000"/>
              </a:lnSpc>
              <a:buFont typeface="Wingdings" pitchFamily="2" charset="2"/>
              <a:buNone/>
            </a:pPr>
            <a:r>
              <a:rPr lang="en-US" altLang="zh-CN" sz="2000" dirty="0">
                <a:solidFill>
                  <a:schemeClr val="hlink"/>
                </a:solidFill>
              </a:rPr>
              <a:t>public class E</a:t>
            </a:r>
            <a:r>
              <a:rPr lang="en-US" altLang="zh-CN" sz="2000" dirty="0"/>
              <a:t> {</a:t>
            </a:r>
          </a:p>
          <a:p>
            <a:pPr>
              <a:lnSpc>
                <a:spcPct val="80000"/>
              </a:lnSpc>
              <a:buFont typeface="Wingdings" pitchFamily="2" charset="2"/>
              <a:buNone/>
            </a:pPr>
            <a:r>
              <a:rPr lang="en-US" altLang="zh-CN" sz="2000" dirty="0"/>
              <a:t>	public static void main(String[] </a:t>
            </a:r>
            <a:r>
              <a:rPr lang="en-US" altLang="zh-CN" sz="2000" dirty="0" err="1"/>
              <a:t>args</a:t>
            </a:r>
            <a:r>
              <a:rPr lang="en-US" altLang="zh-CN" sz="2000" dirty="0"/>
              <a:t>) {</a:t>
            </a:r>
          </a:p>
          <a:p>
            <a:pPr>
              <a:lnSpc>
                <a:spcPct val="80000"/>
              </a:lnSpc>
              <a:buFont typeface="Wingdings" pitchFamily="2" charset="2"/>
              <a:buNone/>
            </a:pPr>
            <a:r>
              <a:rPr lang="en-US" altLang="zh-CN" sz="2000" dirty="0"/>
              <a:t>		B </a:t>
            </a:r>
            <a:r>
              <a:rPr lang="en-US" altLang="zh-CN" sz="2000" dirty="0" err="1"/>
              <a:t>b</a:t>
            </a:r>
            <a:r>
              <a:rPr lang="en-US" altLang="zh-CN" sz="2000" dirty="0"/>
              <a:t>=new B();</a:t>
            </a:r>
          </a:p>
          <a:p>
            <a:pPr>
              <a:lnSpc>
                <a:spcPct val="80000"/>
              </a:lnSpc>
              <a:buFont typeface="Wingdings" pitchFamily="2" charset="2"/>
              <a:buNone/>
            </a:pPr>
            <a:r>
              <a:rPr lang="en-US" altLang="zh-CN" sz="2000" dirty="0"/>
              <a:t>		</a:t>
            </a: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b.f</a:t>
            </a:r>
            <a:r>
              <a:rPr lang="en-US" altLang="zh-CN" sz="2000" dirty="0"/>
              <a:t>(10,8));</a:t>
            </a:r>
          </a:p>
          <a:p>
            <a:pPr>
              <a:lnSpc>
                <a:spcPct val="80000"/>
              </a:lnSpc>
              <a:buFont typeface="Wingdings" pitchFamily="2" charset="2"/>
              <a:buNone/>
            </a:pPr>
            <a:r>
              <a:rPr lang="en-US" altLang="zh-CN" sz="2000" dirty="0"/>
              <a:t>		</a:t>
            </a:r>
            <a:r>
              <a:rPr lang="en-US" altLang="zh-CN" sz="2000" dirty="0" err="1"/>
              <a:t>System.</a:t>
            </a:r>
            <a:r>
              <a:rPr lang="en-US" altLang="zh-CN" sz="2000" i="1" dirty="0" err="1"/>
              <a:t>out</a:t>
            </a:r>
            <a:r>
              <a:rPr lang="en-US" altLang="zh-CN" sz="2000" dirty="0" err="1"/>
              <a:t>.println</a:t>
            </a:r>
            <a:r>
              <a:rPr lang="en-US" altLang="zh-CN" sz="2000" dirty="0"/>
              <a:t>(</a:t>
            </a:r>
            <a:r>
              <a:rPr lang="en-US" altLang="zh-CN" sz="2000" dirty="0" err="1"/>
              <a:t>b.f</a:t>
            </a:r>
            <a:r>
              <a:rPr lang="en-US" altLang="zh-CN" sz="2000" dirty="0"/>
              <a:t>(10.0,8.0));</a:t>
            </a:r>
          </a:p>
          <a:p>
            <a:pPr>
              <a:lnSpc>
                <a:spcPct val="80000"/>
              </a:lnSpc>
              <a:buFont typeface="Wingdings" pitchFamily="2" charset="2"/>
              <a:buNone/>
            </a:pPr>
            <a:r>
              <a:rPr lang="en-US" altLang="zh-CN" sz="2000" dirty="0"/>
              <a:t>	}</a:t>
            </a:r>
          </a:p>
          <a:p>
            <a:pPr>
              <a:lnSpc>
                <a:spcPct val="80000"/>
              </a:lnSpc>
              <a:buFont typeface="Wingdings" pitchFamily="2" charset="2"/>
              <a:buNone/>
            </a:pPr>
            <a:r>
              <a:rPr lang="en-US" altLang="zh-CN" sz="2000" dirty="0"/>
              <a:t>}</a:t>
            </a:r>
          </a:p>
        </p:txBody>
      </p:sp>
      <p:sp>
        <p:nvSpPr>
          <p:cNvPr id="104452" name="Text Box 4"/>
          <p:cNvSpPr txBox="1">
            <a:spLocks noChangeArrowheads="1"/>
          </p:cNvSpPr>
          <p:nvPr/>
        </p:nvSpPr>
        <p:spPr bwMode="auto">
          <a:xfrm>
            <a:off x="7308850" y="5445125"/>
            <a:ext cx="1368425" cy="841375"/>
          </a:xfrm>
          <a:prstGeom prst="rect">
            <a:avLst/>
          </a:prstGeom>
          <a:noFill/>
          <a:ln w="19050">
            <a:solidFill>
              <a:schemeClr val="hlink"/>
            </a:solidFill>
            <a:miter lim="800000"/>
            <a:headEnd/>
            <a:tailEnd/>
          </a:ln>
          <a:effectLst/>
        </p:spPr>
        <p:txBody>
          <a:bodyPr>
            <a:spAutoFit/>
          </a:bodyPr>
          <a:lstStyle/>
          <a:p>
            <a:pPr>
              <a:lnSpc>
                <a:spcPct val="120000"/>
              </a:lnSpc>
            </a:pPr>
            <a:r>
              <a:rPr lang="en-US" altLang="zh-CN" sz="2000" b="1"/>
              <a:t>80.0</a:t>
            </a:r>
          </a:p>
          <a:p>
            <a:pPr>
              <a:lnSpc>
                <a:spcPct val="120000"/>
              </a:lnSpc>
            </a:pPr>
            <a:r>
              <a:rPr lang="en-US" altLang="zh-CN" sz="2000" b="1"/>
              <a:t>18.0</a:t>
            </a:r>
          </a:p>
        </p:txBody>
      </p:sp>
      <p:sp>
        <p:nvSpPr>
          <p:cNvPr id="5" name="TextBox 4"/>
          <p:cNvSpPr txBox="1"/>
          <p:nvPr/>
        </p:nvSpPr>
        <p:spPr>
          <a:xfrm>
            <a:off x="4644008" y="1772816"/>
            <a:ext cx="4104456" cy="1785104"/>
          </a:xfrm>
          <a:prstGeom prst="rect">
            <a:avLst/>
          </a:prstGeom>
          <a:noFill/>
          <a:ln>
            <a:solidFill>
              <a:srgbClr val="FF00FF"/>
            </a:solidFill>
          </a:ln>
        </p:spPr>
        <p:txBody>
          <a:bodyPr wrap="square" rtlCol="0">
            <a:spAutoFit/>
          </a:bodyPr>
          <a:lstStyle/>
          <a:p>
            <a:r>
              <a:rPr lang="zh-CN" altLang="en-US" sz="2000" dirty="0" smtClean="0">
                <a:latin typeface="楷体_GB2312" pitchFamily="49" charset="-122"/>
                <a:ea typeface="楷体_GB2312" pitchFamily="49" charset="-122"/>
              </a:rPr>
              <a:t>寻找执行方法的原则是</a:t>
            </a:r>
            <a:r>
              <a:rPr lang="en-US" altLang="zh-CN" sz="2000" dirty="0" smtClean="0">
                <a:latin typeface="楷体_GB2312" pitchFamily="49" charset="-122"/>
                <a:ea typeface="楷体_GB2312" pitchFamily="49" charset="-122"/>
              </a:rPr>
              <a:t>:</a:t>
            </a:r>
            <a:endParaRPr lang="zh-CN" altLang="en-US" sz="2000" dirty="0" smtClean="0">
              <a:latin typeface="楷体_GB2312" pitchFamily="49" charset="-122"/>
              <a:ea typeface="楷体_GB2312" pitchFamily="49" charset="-122"/>
            </a:endParaRPr>
          </a:p>
          <a:p>
            <a:pPr marL="342900" indent="-342900">
              <a:buFont typeface="+mj-lt"/>
              <a:buAutoNum type="arabicPeriod"/>
            </a:pPr>
            <a:r>
              <a:rPr lang="zh-CN" altLang="en-US" dirty="0" smtClean="0">
                <a:solidFill>
                  <a:srgbClr val="800000"/>
                </a:solidFill>
                <a:latin typeface="楷体_GB2312" pitchFamily="49" charset="-122"/>
                <a:ea typeface="楷体_GB2312" pitchFamily="49" charset="-122"/>
              </a:rPr>
              <a:t>首先从对象所属类开始，寻找匹配的方法</a:t>
            </a:r>
          </a:p>
          <a:p>
            <a:pPr marL="342900" indent="-342900">
              <a:buFont typeface="+mj-lt"/>
              <a:buAutoNum type="arabicPeriod"/>
            </a:pPr>
            <a:r>
              <a:rPr lang="zh-CN" altLang="en-US" dirty="0" smtClean="0">
                <a:solidFill>
                  <a:srgbClr val="800000"/>
                </a:solidFill>
                <a:latin typeface="楷体_GB2312" pitchFamily="49" charset="-122"/>
                <a:ea typeface="楷体_GB2312" pitchFamily="49" charset="-122"/>
              </a:rPr>
              <a:t>如果当前类中没有匹配的方法，则依此在父类（祖先类）寻找匹配方法</a:t>
            </a:r>
            <a:r>
              <a:rPr lang="zh-CN" altLang="en-US" dirty="0" smtClean="0">
                <a:solidFill>
                  <a:srgbClr val="800000"/>
                </a:solidFill>
              </a:rPr>
              <a:t>。</a:t>
            </a:r>
            <a:endParaRPr lang="zh-CN" altLang="en-US" dirty="0"/>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452"/>
                                        </p:tgtEl>
                                        <p:attrNameLst>
                                          <p:attrName>style.visibility</p:attrName>
                                        </p:attrNameLst>
                                      </p:cBhvr>
                                      <p:to>
                                        <p:strVal val="visible"/>
                                      </p:to>
                                    </p:set>
                                    <p:anim calcmode="lin" valueType="num">
                                      <p:cBhvr additive="base">
                                        <p:cTn id="13" dur="500" fill="hold"/>
                                        <p:tgtEl>
                                          <p:spTgt spid="104452"/>
                                        </p:tgtEl>
                                        <p:attrNameLst>
                                          <p:attrName>ppt_x</p:attrName>
                                        </p:attrNameLst>
                                      </p:cBhvr>
                                      <p:tavLst>
                                        <p:tav tm="0">
                                          <p:val>
                                            <p:strVal val="#ppt_x"/>
                                          </p:val>
                                        </p:tav>
                                        <p:tav tm="100000">
                                          <p:val>
                                            <p:strVal val="#ppt_x"/>
                                          </p:val>
                                        </p:tav>
                                      </p:tavLst>
                                    </p:anim>
                                    <p:anim calcmode="lin" valueType="num">
                                      <p:cBhvr additive="base">
                                        <p:cTn id="14" dur="500" fill="hold"/>
                                        <p:tgtEl>
                                          <p:spTgt spid="104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76672"/>
            <a:ext cx="8900790" cy="865188"/>
          </a:xfrm>
        </p:spPr>
        <p:txBody>
          <a:bodyPr/>
          <a:lstStyle/>
          <a:p>
            <a:r>
              <a:rPr lang="zh-CN" altLang="zh-CN" sz="2800" dirty="0"/>
              <a:t>写出命令行输入</a:t>
            </a:r>
            <a:r>
              <a:rPr lang="en-US" altLang="zh-CN" sz="2800" dirty="0"/>
              <a:t>12345</a:t>
            </a:r>
            <a:r>
              <a:rPr lang="zh-CN" altLang="zh-CN" sz="2800" dirty="0"/>
              <a:t>后的程序运行结果：</a:t>
            </a:r>
            <a:endParaRPr lang="zh-CN" altLang="en-US" sz="2800" dirty="0"/>
          </a:p>
        </p:txBody>
      </p:sp>
      <p:sp>
        <p:nvSpPr>
          <p:cNvPr id="4" name="内容占位符 2"/>
          <p:cNvSpPr>
            <a:spLocks noGrp="1"/>
          </p:cNvSpPr>
          <p:nvPr>
            <p:ph idx="1"/>
          </p:nvPr>
        </p:nvSpPr>
        <p:spPr>
          <a:xfrm>
            <a:off x="611560" y="1196752"/>
            <a:ext cx="4104456" cy="5256584"/>
          </a:xfrm>
        </p:spPr>
        <p:txBody>
          <a:bodyPr/>
          <a:lstStyle/>
          <a:p>
            <a:pPr>
              <a:buNone/>
            </a:pPr>
            <a:r>
              <a:rPr lang="en-US" altLang="zh-CN" sz="2000" dirty="0" smtClean="0"/>
              <a:t>class cal{</a:t>
            </a:r>
          </a:p>
          <a:p>
            <a:pPr>
              <a:buNone/>
            </a:pPr>
            <a:r>
              <a:rPr lang="en-US" altLang="zh-CN" sz="2000" dirty="0" smtClean="0"/>
              <a:t>void show(String s){</a:t>
            </a:r>
          </a:p>
          <a:p>
            <a:pPr>
              <a:buNone/>
            </a:pPr>
            <a:r>
              <a:rPr lang="en-US" altLang="zh-CN" sz="2000" dirty="0" err="1" smtClean="0"/>
              <a:t>int</a:t>
            </a:r>
            <a:r>
              <a:rPr lang="en-US" altLang="zh-CN" sz="2000" dirty="0" smtClean="0"/>
              <a:t> </a:t>
            </a:r>
            <a:r>
              <a:rPr lang="en-US" altLang="zh-CN" sz="2000" dirty="0" err="1" smtClean="0"/>
              <a:t>i</a:t>
            </a:r>
            <a:r>
              <a:rPr lang="en-US" altLang="zh-CN" sz="2000" dirty="0" smtClean="0"/>
              <a:t>;</a:t>
            </a:r>
          </a:p>
          <a:p>
            <a:pPr>
              <a:buNone/>
            </a:pPr>
            <a:r>
              <a:rPr lang="en-US" altLang="zh-CN" sz="2000" dirty="0" smtClean="0"/>
              <a:t>String ns="";</a:t>
            </a:r>
          </a:p>
          <a:p>
            <a:pPr>
              <a:buNone/>
            </a:pPr>
            <a:r>
              <a:rPr lang="en-US" altLang="zh-CN" sz="2000" dirty="0" smtClean="0"/>
              <a:t>for(</a:t>
            </a:r>
            <a:r>
              <a:rPr lang="en-US" altLang="zh-CN" sz="2000" dirty="0" err="1" smtClean="0"/>
              <a:t>i</a:t>
            </a:r>
            <a:r>
              <a:rPr lang="en-US" altLang="zh-CN" sz="2000" dirty="0" smtClean="0"/>
              <a:t>=0;i&lt;</a:t>
            </a:r>
            <a:r>
              <a:rPr lang="en-US" altLang="zh-CN" sz="2000" dirty="0" err="1" smtClean="0"/>
              <a:t>s.length</a:t>
            </a:r>
            <a:r>
              <a:rPr lang="en-US" altLang="zh-CN" sz="2000" dirty="0" smtClean="0"/>
              <a:t>();</a:t>
            </a:r>
            <a:r>
              <a:rPr lang="en-US" altLang="zh-CN" sz="2000" dirty="0" err="1" smtClean="0"/>
              <a:t>i</a:t>
            </a:r>
            <a:r>
              <a:rPr lang="en-US" altLang="zh-CN" sz="2000" dirty="0" smtClean="0"/>
              <a:t>++)</a:t>
            </a:r>
          </a:p>
          <a:p>
            <a:pPr>
              <a:buNone/>
            </a:pPr>
            <a:r>
              <a:rPr lang="en-US" altLang="zh-CN" sz="2000" dirty="0" smtClean="0"/>
              <a:t>ns=</a:t>
            </a:r>
            <a:r>
              <a:rPr lang="en-US" altLang="zh-CN" sz="2000" dirty="0" err="1" smtClean="0"/>
              <a:t>s.charAt</a:t>
            </a:r>
            <a:r>
              <a:rPr lang="en-US" altLang="zh-CN" sz="2000" dirty="0" smtClean="0"/>
              <a:t>(</a:t>
            </a:r>
            <a:r>
              <a:rPr lang="en-US" altLang="zh-CN" sz="2000" dirty="0" err="1" smtClean="0"/>
              <a:t>i</a:t>
            </a:r>
            <a:r>
              <a:rPr lang="en-US" altLang="zh-CN" sz="2000" dirty="0" smtClean="0"/>
              <a:t>)+ns;</a:t>
            </a:r>
          </a:p>
          <a:p>
            <a:pPr>
              <a:buNone/>
            </a:pPr>
            <a:r>
              <a:rPr lang="en-US" altLang="zh-CN" sz="2000" dirty="0" err="1" smtClean="0"/>
              <a:t>System.</a:t>
            </a:r>
            <a:r>
              <a:rPr lang="en-US" altLang="zh-CN" sz="2000" i="1" dirty="0" err="1" smtClean="0"/>
              <a:t>out.println</a:t>
            </a:r>
            <a:r>
              <a:rPr lang="en-US" altLang="zh-CN" sz="2000" i="1" dirty="0" smtClean="0"/>
              <a:t>(ns);</a:t>
            </a:r>
          </a:p>
          <a:p>
            <a:pPr>
              <a:buNone/>
            </a:pPr>
            <a:r>
              <a:rPr lang="en-US" altLang="zh-CN" sz="2000" dirty="0" smtClean="0"/>
              <a:t>}</a:t>
            </a:r>
          </a:p>
          <a:p>
            <a:pPr>
              <a:buNone/>
            </a:pPr>
            <a:r>
              <a:rPr lang="en-US" altLang="zh-CN" sz="2000" dirty="0" smtClean="0"/>
              <a:t>void show(</a:t>
            </a:r>
            <a:r>
              <a:rPr lang="en-US" altLang="zh-CN" sz="2000" dirty="0" err="1" smtClean="0"/>
              <a:t>int</a:t>
            </a:r>
            <a:r>
              <a:rPr lang="en-US" altLang="zh-CN" sz="2000" dirty="0" smtClean="0"/>
              <a:t> s){</a:t>
            </a:r>
          </a:p>
          <a:p>
            <a:pPr>
              <a:buNone/>
            </a:pPr>
            <a:r>
              <a:rPr lang="en-US" altLang="zh-CN" sz="2000" dirty="0" err="1" smtClean="0"/>
              <a:t>int</a:t>
            </a:r>
            <a:r>
              <a:rPr lang="en-US" altLang="zh-CN" sz="2000" dirty="0" smtClean="0"/>
              <a:t> </a:t>
            </a:r>
            <a:r>
              <a:rPr lang="en-US" altLang="zh-CN" sz="2000" dirty="0" err="1" smtClean="0"/>
              <a:t>i,ns</a:t>
            </a:r>
            <a:r>
              <a:rPr lang="en-US" altLang="zh-CN" sz="2000" dirty="0" smtClean="0"/>
              <a:t>=0;</a:t>
            </a:r>
          </a:p>
          <a:p>
            <a:pPr>
              <a:buNone/>
            </a:pPr>
            <a:r>
              <a:rPr lang="en-US" altLang="zh-CN" sz="2000" dirty="0" smtClean="0"/>
              <a:t>while(s!=0){</a:t>
            </a:r>
          </a:p>
          <a:p>
            <a:pPr>
              <a:buNone/>
            </a:pPr>
            <a:r>
              <a:rPr lang="en-US" altLang="zh-CN" sz="2000" dirty="0" smtClean="0"/>
              <a:t>ns=ns+s%10;s=s/10;}</a:t>
            </a:r>
          </a:p>
          <a:p>
            <a:pPr>
              <a:buNone/>
            </a:pPr>
            <a:r>
              <a:rPr lang="en-US" altLang="zh-CN" sz="2000" dirty="0" err="1" smtClean="0"/>
              <a:t>System.</a:t>
            </a:r>
            <a:r>
              <a:rPr lang="en-US" altLang="zh-CN" sz="2000" i="1" dirty="0" err="1" smtClean="0"/>
              <a:t>out.println</a:t>
            </a:r>
            <a:r>
              <a:rPr lang="en-US" altLang="zh-CN" sz="2000" i="1" dirty="0" smtClean="0"/>
              <a:t>(ns);</a:t>
            </a:r>
          </a:p>
          <a:p>
            <a:pPr>
              <a:buNone/>
            </a:pPr>
            <a:r>
              <a:rPr lang="en-US" altLang="zh-CN" sz="2000" dirty="0" smtClean="0"/>
              <a:t>}}</a:t>
            </a:r>
          </a:p>
          <a:p>
            <a:pPr>
              <a:buNone/>
            </a:pPr>
            <a:endParaRPr lang="zh-CN" altLang="en-US" sz="2000" dirty="0"/>
          </a:p>
        </p:txBody>
      </p:sp>
      <p:sp>
        <p:nvSpPr>
          <p:cNvPr id="5" name="TextBox 4"/>
          <p:cNvSpPr txBox="1"/>
          <p:nvPr/>
        </p:nvSpPr>
        <p:spPr>
          <a:xfrm>
            <a:off x="4139952" y="1340768"/>
            <a:ext cx="4536504" cy="2523768"/>
          </a:xfrm>
          <a:prstGeom prst="rect">
            <a:avLst/>
          </a:prstGeom>
          <a:noFill/>
        </p:spPr>
        <p:txBody>
          <a:bodyPr wrap="square" rtlCol="0">
            <a:spAutoFit/>
          </a:bodyPr>
          <a:lstStyle/>
          <a:p>
            <a:pPr>
              <a:buNone/>
            </a:pPr>
            <a:r>
              <a:rPr lang="en-US" altLang="zh-CN" sz="2000" b="1" dirty="0" smtClean="0"/>
              <a:t>public class T01 {</a:t>
            </a:r>
          </a:p>
          <a:p>
            <a:pPr>
              <a:buNone/>
            </a:pPr>
            <a:r>
              <a:rPr lang="en-US" altLang="zh-CN" sz="2000" b="1" dirty="0" smtClean="0"/>
              <a:t>public static void main(String[] </a:t>
            </a:r>
            <a:r>
              <a:rPr lang="en-US" altLang="zh-CN" sz="2000" b="1" dirty="0" err="1" smtClean="0"/>
              <a:t>args</a:t>
            </a:r>
            <a:r>
              <a:rPr lang="en-US" altLang="zh-CN" sz="2000" b="1" dirty="0" smtClean="0"/>
              <a:t>) {</a:t>
            </a:r>
          </a:p>
          <a:p>
            <a:pPr>
              <a:buNone/>
            </a:pPr>
            <a:r>
              <a:rPr lang="en-US" altLang="zh-CN" sz="2000" b="1" dirty="0" smtClean="0"/>
              <a:t>cal c1=new cal();</a:t>
            </a:r>
          </a:p>
          <a:p>
            <a:pPr>
              <a:buNone/>
            </a:pPr>
            <a:r>
              <a:rPr lang="en-US" altLang="zh-CN" sz="2000" b="1" dirty="0" smtClean="0"/>
              <a:t>c1.show(</a:t>
            </a:r>
            <a:r>
              <a:rPr lang="en-US" altLang="zh-CN" sz="2000" b="1" dirty="0" err="1" smtClean="0"/>
              <a:t>args</a:t>
            </a:r>
            <a:r>
              <a:rPr lang="en-US" altLang="zh-CN" sz="2000" b="1" dirty="0" smtClean="0"/>
              <a:t>[0]);</a:t>
            </a:r>
          </a:p>
          <a:p>
            <a:pPr>
              <a:buNone/>
            </a:pPr>
            <a:r>
              <a:rPr lang="en-US" altLang="zh-CN" sz="2000" b="1" dirty="0" smtClean="0"/>
              <a:t>   }</a:t>
            </a:r>
          </a:p>
          <a:p>
            <a:pPr>
              <a:buNone/>
            </a:pPr>
            <a:r>
              <a:rPr lang="en-US" altLang="zh-CN" sz="2000" b="1" dirty="0" smtClean="0"/>
              <a:t>}</a:t>
            </a:r>
          </a:p>
          <a:p>
            <a:endParaRPr lang="zh-CN" altLang="en-US" dirty="0"/>
          </a:p>
        </p:txBody>
      </p:sp>
      <p:sp>
        <p:nvSpPr>
          <p:cNvPr id="6" name="TextBox 5"/>
          <p:cNvSpPr txBox="1"/>
          <p:nvPr/>
        </p:nvSpPr>
        <p:spPr>
          <a:xfrm>
            <a:off x="5436096" y="4571836"/>
            <a:ext cx="2160240" cy="369332"/>
          </a:xfrm>
          <a:prstGeom prst="rect">
            <a:avLst/>
          </a:prstGeom>
          <a:noFill/>
          <a:ln>
            <a:solidFill>
              <a:srgbClr val="FF00FF"/>
            </a:solidFill>
          </a:ln>
        </p:spPr>
        <p:txBody>
          <a:bodyPr wrap="square" rtlCol="0">
            <a:spAutoFit/>
          </a:bodyPr>
          <a:lstStyle/>
          <a:p>
            <a:r>
              <a:rPr lang="zh-CN" altLang="en-US" b="1" dirty="0" smtClean="0">
                <a:latin typeface="华文楷体" pitchFamily="2" charset="-122"/>
                <a:ea typeface="华文楷体" pitchFamily="2" charset="-122"/>
              </a:rPr>
              <a:t>运行结果：</a:t>
            </a:r>
            <a:r>
              <a:rPr lang="en-US" altLang="zh-CN" b="1" dirty="0" smtClean="0">
                <a:latin typeface="华文楷体" pitchFamily="2" charset="-122"/>
                <a:ea typeface="华文楷体" pitchFamily="2" charset="-122"/>
              </a:rPr>
              <a:t>54321</a:t>
            </a:r>
            <a:endParaRPr lang="zh-CN" altLang="en-US" b="1" dirty="0">
              <a:latin typeface="华文楷体" pitchFamily="2" charset="-122"/>
              <a:ea typeface="华文楷体" pitchFamily="2" charset="-122"/>
            </a:endParaRPr>
          </a:p>
        </p:txBody>
      </p:sp>
    </p:spTree>
    <p:extLst>
      <p:ext uri="{BB962C8B-B14F-4D97-AF65-F5344CB8AC3E}">
        <p14:creationId xmlns:p14="http://schemas.microsoft.com/office/powerpoint/2010/main" val="2336798632"/>
      </p:ext>
    </p:extLst>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r>
              <a:rPr lang="en-US" altLang="zh-CN" dirty="0">
                <a:latin typeface="隶书" pitchFamily="49" charset="-122"/>
              </a:rPr>
              <a:t>final</a:t>
            </a:r>
            <a:r>
              <a:rPr lang="zh-CN" altLang="en-US" dirty="0">
                <a:latin typeface="隶书" pitchFamily="49" charset="-122"/>
              </a:rPr>
              <a:t>类和</a:t>
            </a:r>
            <a:r>
              <a:rPr lang="en-US" altLang="zh-CN" dirty="0">
                <a:latin typeface="隶书" pitchFamily="49" charset="-122"/>
              </a:rPr>
              <a:t>final</a:t>
            </a:r>
            <a:r>
              <a:rPr lang="zh-CN" altLang="en-US" dirty="0">
                <a:latin typeface="隶书" pitchFamily="49" charset="-122"/>
              </a:rPr>
              <a:t>成员</a:t>
            </a:r>
          </a:p>
        </p:txBody>
      </p:sp>
      <p:sp>
        <p:nvSpPr>
          <p:cNvPr id="48131" name="Rectangle 3"/>
          <p:cNvSpPr>
            <a:spLocks noGrp="1" noRot="1" noChangeArrowheads="1"/>
          </p:cNvSpPr>
          <p:nvPr>
            <p:ph type="body" idx="1"/>
          </p:nvPr>
        </p:nvSpPr>
        <p:spPr>
          <a:xfrm>
            <a:off x="395288" y="1412875"/>
            <a:ext cx="7772400" cy="4191000"/>
          </a:xfrm>
        </p:spPr>
        <p:txBody>
          <a:bodyPr/>
          <a:lstStyle/>
          <a:p>
            <a:r>
              <a:rPr lang="en-US" altLang="zh-CN"/>
              <a:t>Java</a:t>
            </a:r>
            <a:r>
              <a:rPr lang="zh-CN" altLang="en-US"/>
              <a:t>中，有一个非常重要的关键字</a:t>
            </a:r>
            <a:r>
              <a:rPr lang="en-US" altLang="zh-CN"/>
              <a:t>final</a:t>
            </a:r>
          </a:p>
          <a:p>
            <a:pPr lvl="1"/>
            <a:r>
              <a:rPr lang="zh-CN" altLang="en-US"/>
              <a:t>定义符号常量</a:t>
            </a:r>
          </a:p>
          <a:p>
            <a:r>
              <a:rPr lang="zh-CN" altLang="en-US"/>
              <a:t>修饰类及类中的成员变量和成员方法</a:t>
            </a:r>
          </a:p>
          <a:p>
            <a:r>
              <a:rPr lang="zh-CN" altLang="en-US"/>
              <a:t>特点：</a:t>
            </a:r>
          </a:p>
          <a:p>
            <a:pPr lvl="1"/>
            <a:r>
              <a:rPr lang="zh-CN" altLang="en-US">
                <a:solidFill>
                  <a:schemeClr val="hlink"/>
                </a:solidFill>
                <a:latin typeface="楷体_GB2312" pitchFamily="49" charset="-122"/>
              </a:rPr>
              <a:t>用</a:t>
            </a:r>
            <a:r>
              <a:rPr lang="en-US" altLang="zh-CN">
                <a:solidFill>
                  <a:schemeClr val="hlink"/>
                </a:solidFill>
                <a:latin typeface="楷体_GB2312" pitchFamily="49" charset="-122"/>
              </a:rPr>
              <a:t>final</a:t>
            </a:r>
            <a:r>
              <a:rPr lang="zh-CN" altLang="en-US">
                <a:solidFill>
                  <a:schemeClr val="hlink"/>
                </a:solidFill>
                <a:latin typeface="楷体_GB2312" pitchFamily="49" charset="-122"/>
              </a:rPr>
              <a:t>修饰的类不能被继承</a:t>
            </a:r>
          </a:p>
          <a:p>
            <a:pPr lvl="1"/>
            <a:r>
              <a:rPr lang="zh-CN" altLang="en-US">
                <a:solidFill>
                  <a:schemeClr val="hlink"/>
                </a:solidFill>
                <a:latin typeface="楷体_GB2312" pitchFamily="49" charset="-122"/>
              </a:rPr>
              <a:t>用</a:t>
            </a:r>
            <a:r>
              <a:rPr lang="en-US" altLang="zh-CN">
                <a:solidFill>
                  <a:schemeClr val="hlink"/>
                </a:solidFill>
                <a:latin typeface="楷体_GB2312" pitchFamily="49" charset="-122"/>
              </a:rPr>
              <a:t>final</a:t>
            </a:r>
            <a:r>
              <a:rPr lang="zh-CN" altLang="en-US">
                <a:solidFill>
                  <a:schemeClr val="hlink"/>
                </a:solidFill>
                <a:latin typeface="楷体_GB2312" pitchFamily="49" charset="-122"/>
              </a:rPr>
              <a:t>修饰的成员方法不能被覆盖</a:t>
            </a:r>
          </a:p>
          <a:p>
            <a:pPr lvl="1"/>
            <a:r>
              <a:rPr lang="zh-CN" altLang="en-US">
                <a:solidFill>
                  <a:schemeClr val="hlink"/>
                </a:solidFill>
                <a:latin typeface="楷体_GB2312" pitchFamily="49" charset="-122"/>
              </a:rPr>
              <a:t>用</a:t>
            </a:r>
            <a:r>
              <a:rPr lang="en-US" altLang="zh-CN">
                <a:solidFill>
                  <a:schemeClr val="hlink"/>
                </a:solidFill>
                <a:latin typeface="楷体_GB2312" pitchFamily="49" charset="-122"/>
              </a:rPr>
              <a:t>final</a:t>
            </a:r>
            <a:r>
              <a:rPr lang="zh-CN" altLang="en-US">
                <a:solidFill>
                  <a:schemeClr val="hlink"/>
                </a:solidFill>
                <a:latin typeface="楷体_GB2312" pitchFamily="49" charset="-122"/>
              </a:rPr>
              <a:t>修饰的成员变量不能被修改。</a:t>
            </a:r>
          </a:p>
        </p:txBody>
      </p:sp>
    </p:spTree>
  </p:cSld>
  <p:clrMapOvr>
    <a:masterClrMapping/>
  </p:clrMapOvr>
  <p:transition spd="med">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title"/>
          </p:nvPr>
        </p:nvSpPr>
        <p:spPr/>
        <p:txBody>
          <a:bodyPr/>
          <a:lstStyle/>
          <a:p>
            <a:r>
              <a:rPr lang="en-US" altLang="zh-CN" b="1" dirty="0">
                <a:latin typeface="隶书" pitchFamily="49" charset="-122"/>
              </a:rPr>
              <a:t>final</a:t>
            </a:r>
            <a:r>
              <a:rPr lang="zh-CN" altLang="en-US" b="1" dirty="0">
                <a:latin typeface="隶书" pitchFamily="49" charset="-122"/>
              </a:rPr>
              <a:t>类</a:t>
            </a:r>
          </a:p>
        </p:txBody>
      </p:sp>
      <p:sp>
        <p:nvSpPr>
          <p:cNvPr id="100355" name="Rectangle 3"/>
          <p:cNvSpPr>
            <a:spLocks noGrp="1" noRot="1" noChangeArrowheads="1"/>
          </p:cNvSpPr>
          <p:nvPr>
            <p:ph type="body" idx="1"/>
          </p:nvPr>
        </p:nvSpPr>
        <p:spPr>
          <a:xfrm>
            <a:off x="250825" y="1484313"/>
            <a:ext cx="8640763" cy="3886200"/>
          </a:xfrm>
        </p:spPr>
        <p:txBody>
          <a:bodyPr/>
          <a:lstStyle/>
          <a:p>
            <a:pPr>
              <a:lnSpc>
                <a:spcPct val="95000"/>
              </a:lnSpc>
              <a:spcBef>
                <a:spcPct val="30000"/>
              </a:spcBef>
            </a:pPr>
            <a:r>
              <a:rPr lang="zh-CN" altLang="en-US">
                <a:latin typeface="楷体_GB2312" pitchFamily="49" charset="-122"/>
              </a:rPr>
              <a:t>出于安全性考虑，有些类不允许被继承，称为</a:t>
            </a:r>
            <a:r>
              <a:rPr lang="en-US" altLang="zh-CN">
                <a:latin typeface="楷体_GB2312" pitchFamily="49" charset="-122"/>
              </a:rPr>
              <a:t>final</a:t>
            </a:r>
            <a:r>
              <a:rPr lang="zh-CN" altLang="en-US">
                <a:latin typeface="楷体_GB2312" pitchFamily="49" charset="-122"/>
              </a:rPr>
              <a:t>类</a:t>
            </a:r>
          </a:p>
          <a:p>
            <a:pPr>
              <a:lnSpc>
                <a:spcPct val="95000"/>
              </a:lnSpc>
              <a:spcBef>
                <a:spcPct val="30000"/>
              </a:spcBef>
            </a:pPr>
            <a:r>
              <a:rPr lang="zh-CN" altLang="en-US">
                <a:latin typeface="楷体_GB2312" pitchFamily="49" charset="-122"/>
              </a:rPr>
              <a:t>在下列情况下，通常将类定义为</a:t>
            </a:r>
            <a:r>
              <a:rPr lang="en-US" altLang="zh-CN">
                <a:latin typeface="楷体_GB2312" pitchFamily="49" charset="-122"/>
              </a:rPr>
              <a:t>final</a:t>
            </a:r>
            <a:r>
              <a:rPr lang="zh-CN" altLang="en-US">
                <a:latin typeface="楷体_GB2312" pitchFamily="49" charset="-122"/>
              </a:rPr>
              <a:t>类：</a:t>
            </a:r>
          </a:p>
          <a:p>
            <a:pPr lvl="1">
              <a:lnSpc>
                <a:spcPct val="95000"/>
              </a:lnSpc>
              <a:spcBef>
                <a:spcPct val="30000"/>
              </a:spcBef>
            </a:pPr>
            <a:r>
              <a:rPr lang="zh-CN" altLang="en-US" sz="2400">
                <a:latin typeface="楷体_GB2312" pitchFamily="49" charset="-122"/>
              </a:rPr>
              <a:t>具有固定作用，用来完成某种标准功能的类，如</a:t>
            </a:r>
            <a:r>
              <a:rPr lang="en-US" altLang="zh-CN" sz="2400">
                <a:latin typeface="楷体_GB2312" pitchFamily="49" charset="-122"/>
              </a:rPr>
              <a:t>String</a:t>
            </a:r>
            <a:r>
              <a:rPr lang="zh-CN" altLang="en-US" sz="2400">
                <a:latin typeface="楷体_GB2312" pitchFamily="49" charset="-122"/>
              </a:rPr>
              <a:t>类</a:t>
            </a:r>
          </a:p>
          <a:p>
            <a:pPr lvl="1">
              <a:lnSpc>
                <a:spcPct val="95000"/>
              </a:lnSpc>
              <a:spcBef>
                <a:spcPct val="30000"/>
              </a:spcBef>
            </a:pPr>
            <a:r>
              <a:rPr lang="zh-CN" altLang="en-US" sz="2400">
                <a:latin typeface="楷体_GB2312" pitchFamily="49" charset="-122"/>
              </a:rPr>
              <a:t>类的定义已经很完美，不需要再生成其子类。</a:t>
            </a:r>
          </a:p>
          <a:p>
            <a:pPr>
              <a:lnSpc>
                <a:spcPct val="95000"/>
              </a:lnSpc>
              <a:spcBef>
                <a:spcPct val="30000"/>
              </a:spcBef>
              <a:buFont typeface="Wingdings" pitchFamily="2" charset="2"/>
              <a:buNone/>
            </a:pPr>
            <a:r>
              <a:rPr lang="zh-CN" altLang="en-US" u="sng"/>
              <a:t>声明格式</a:t>
            </a:r>
            <a:r>
              <a:rPr lang="zh-CN" altLang="en-US"/>
              <a:t>：</a:t>
            </a:r>
          </a:p>
          <a:p>
            <a:pPr algn="just">
              <a:lnSpc>
                <a:spcPct val="90000"/>
              </a:lnSpc>
              <a:buFont typeface="Wingdings" pitchFamily="2" charset="2"/>
              <a:buNone/>
            </a:pPr>
            <a:r>
              <a:rPr lang="zh-CN" altLang="en-US" sz="2000">
                <a:solidFill>
                  <a:srgbClr val="009900"/>
                </a:solidFill>
                <a:cs typeface="Courier New" pitchFamily="49" charset="0"/>
              </a:rPr>
              <a:t>           </a:t>
            </a:r>
            <a:r>
              <a:rPr lang="en-US" altLang="zh-CN" b="0">
                <a:solidFill>
                  <a:schemeClr val="hlink"/>
                </a:solidFill>
                <a:cs typeface="Courier New" pitchFamily="49" charset="0"/>
              </a:rPr>
              <a:t>final  class  </a:t>
            </a:r>
            <a:r>
              <a:rPr lang="zh-CN" altLang="en-US" b="0">
                <a:solidFill>
                  <a:schemeClr val="hlink"/>
                </a:solidFill>
              </a:rPr>
              <a:t>类名</a:t>
            </a:r>
          </a:p>
          <a:p>
            <a:pPr algn="just">
              <a:lnSpc>
                <a:spcPct val="90000"/>
              </a:lnSpc>
              <a:buFont typeface="Wingdings" pitchFamily="2" charset="2"/>
              <a:buNone/>
            </a:pPr>
            <a:r>
              <a:rPr lang="zh-CN" altLang="en-US" b="0">
                <a:solidFill>
                  <a:schemeClr val="hlink"/>
                </a:solidFill>
                <a:cs typeface="Courier New" pitchFamily="49" charset="0"/>
              </a:rPr>
              <a:t>         </a:t>
            </a:r>
            <a:r>
              <a:rPr lang="en-US" altLang="zh-CN" b="0">
                <a:solidFill>
                  <a:schemeClr val="hlink"/>
                </a:solidFill>
                <a:cs typeface="Courier New" pitchFamily="49" charset="0"/>
              </a:rPr>
              <a:t>{</a:t>
            </a:r>
            <a:endParaRPr lang="en-US" altLang="zh-CN" b="0">
              <a:solidFill>
                <a:schemeClr val="hlink"/>
              </a:solidFill>
            </a:endParaRPr>
          </a:p>
          <a:p>
            <a:pPr lvl="1" algn="just">
              <a:lnSpc>
                <a:spcPct val="90000"/>
              </a:lnSpc>
              <a:buFont typeface="Wingdings" pitchFamily="2" charset="2"/>
              <a:buNone/>
            </a:pPr>
            <a:r>
              <a:rPr lang="en-US" altLang="zh-CN" sz="2400" b="0">
                <a:solidFill>
                  <a:schemeClr val="hlink"/>
                </a:solidFill>
                <a:cs typeface="Courier New" pitchFamily="49" charset="0"/>
              </a:rPr>
              <a:t>      </a:t>
            </a:r>
            <a:r>
              <a:rPr lang="en-US" altLang="zh-CN" sz="2400" b="0">
                <a:solidFill>
                  <a:schemeClr val="hlink"/>
                </a:solidFill>
              </a:rPr>
              <a:t> </a:t>
            </a:r>
            <a:r>
              <a:rPr lang="zh-CN" altLang="en-US" sz="2400" b="0">
                <a:solidFill>
                  <a:schemeClr val="hlink"/>
                </a:solidFill>
              </a:rPr>
              <a:t>类体</a:t>
            </a:r>
          </a:p>
          <a:p>
            <a:pPr algn="just">
              <a:lnSpc>
                <a:spcPct val="90000"/>
              </a:lnSpc>
              <a:buFont typeface="Wingdings" pitchFamily="2" charset="2"/>
              <a:buNone/>
            </a:pPr>
            <a:r>
              <a:rPr lang="zh-CN" altLang="en-US" b="0">
                <a:solidFill>
                  <a:schemeClr val="hlink"/>
                </a:solidFill>
                <a:cs typeface="Courier New" pitchFamily="49" charset="0"/>
              </a:rPr>
              <a:t>	     </a:t>
            </a:r>
            <a:r>
              <a:rPr lang="en-US" altLang="zh-CN" b="0">
                <a:solidFill>
                  <a:schemeClr val="hlink"/>
                </a:solidFill>
                <a:cs typeface="Courier New" pitchFamily="49" charset="0"/>
              </a:rPr>
              <a:t>}</a:t>
            </a:r>
          </a:p>
          <a:p>
            <a:pPr algn="just">
              <a:lnSpc>
                <a:spcPct val="90000"/>
              </a:lnSpc>
              <a:buFont typeface="Wingdings" pitchFamily="2" charset="2"/>
              <a:buNone/>
            </a:pPr>
            <a:endParaRPr lang="en-US" altLang="zh-CN" b="0">
              <a:solidFill>
                <a:schemeClr val="hlink"/>
              </a:solidFill>
            </a:endParaRPr>
          </a:p>
        </p:txBody>
      </p:sp>
    </p:spTree>
  </p:cSld>
  <p:clrMapOvr>
    <a:masterClrMapping/>
  </p:clrMapOvr>
  <p:transition spd="med">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r>
              <a:rPr lang="zh-CN" altLang="en-US" sz="3600" dirty="0"/>
              <a:t>例</a:t>
            </a:r>
            <a:r>
              <a:rPr lang="en-US" altLang="zh-CN" sz="3200" dirty="0"/>
              <a:t>7-6 </a:t>
            </a:r>
            <a:r>
              <a:rPr lang="zh-CN" altLang="en-US" sz="3600" dirty="0"/>
              <a:t>继承</a:t>
            </a:r>
            <a:r>
              <a:rPr lang="en-US" altLang="zh-CN" sz="3600" dirty="0"/>
              <a:t>final</a:t>
            </a:r>
            <a:r>
              <a:rPr lang="zh-CN" altLang="en-US" sz="3600" dirty="0"/>
              <a:t>类</a:t>
            </a:r>
          </a:p>
        </p:txBody>
      </p:sp>
      <p:sp>
        <p:nvSpPr>
          <p:cNvPr id="57347" name="Rectangle 3"/>
          <p:cNvSpPr>
            <a:spLocks noGrp="1" noRot="1" noChangeArrowheads="1"/>
          </p:cNvSpPr>
          <p:nvPr>
            <p:ph type="body" idx="1"/>
          </p:nvPr>
        </p:nvSpPr>
        <p:spPr>
          <a:xfrm>
            <a:off x="323850" y="1268413"/>
            <a:ext cx="8424863" cy="4865687"/>
          </a:xfrm>
          <a:solidFill>
            <a:srgbClr val="FFFFFF"/>
          </a:solidFill>
        </p:spPr>
        <p:txBody>
          <a:bodyPr/>
          <a:lstStyle/>
          <a:p>
            <a:pPr>
              <a:lnSpc>
                <a:spcPct val="90000"/>
              </a:lnSpc>
              <a:buFont typeface="Wingdings" pitchFamily="2" charset="2"/>
              <a:buNone/>
            </a:pPr>
            <a:r>
              <a:rPr lang="en-US" altLang="zh-CN">
                <a:solidFill>
                  <a:schemeClr val="hlink"/>
                </a:solidFill>
              </a:rPr>
              <a:t>final</a:t>
            </a:r>
            <a:r>
              <a:rPr lang="en-US" altLang="zh-CN" b="0">
                <a:solidFill>
                  <a:schemeClr val="hlink"/>
                </a:solidFill>
              </a:rPr>
              <a:t> class C1</a:t>
            </a:r>
            <a:r>
              <a:rPr lang="en-US" altLang="zh-CN" b="0">
                <a:solidFill>
                  <a:srgbClr val="0000FF"/>
                </a:solidFill>
              </a:rPr>
              <a:t> {</a:t>
            </a:r>
          </a:p>
          <a:p>
            <a:pPr>
              <a:lnSpc>
                <a:spcPct val="90000"/>
              </a:lnSpc>
              <a:buFont typeface="Wingdings" pitchFamily="2" charset="2"/>
              <a:buNone/>
            </a:pPr>
            <a:r>
              <a:rPr lang="en-US" altLang="zh-CN" b="0">
                <a:solidFill>
                  <a:srgbClr val="0000FF"/>
                </a:solidFill>
              </a:rPr>
              <a:t>	int i;</a:t>
            </a:r>
          </a:p>
          <a:p>
            <a:pPr>
              <a:lnSpc>
                <a:spcPct val="90000"/>
              </a:lnSpc>
              <a:buFont typeface="Wingdings" pitchFamily="2" charset="2"/>
              <a:buNone/>
            </a:pPr>
            <a:r>
              <a:rPr lang="en-US" altLang="zh-CN" b="0">
                <a:solidFill>
                  <a:srgbClr val="0000FF"/>
                </a:solidFill>
              </a:rPr>
              <a:t>    public void print()   {</a:t>
            </a:r>
          </a:p>
          <a:p>
            <a:pPr>
              <a:lnSpc>
                <a:spcPct val="90000"/>
              </a:lnSpc>
              <a:buFont typeface="Wingdings" pitchFamily="2" charset="2"/>
              <a:buNone/>
            </a:pPr>
            <a:r>
              <a:rPr lang="en-US" altLang="zh-CN" b="0">
                <a:solidFill>
                  <a:srgbClr val="0000FF"/>
                </a:solidFill>
              </a:rPr>
              <a:t>    System.out.println("i="+i);</a:t>
            </a:r>
          </a:p>
          <a:p>
            <a:pPr>
              <a:lnSpc>
                <a:spcPct val="90000"/>
              </a:lnSpc>
              <a:buFont typeface="Wingdings" pitchFamily="2" charset="2"/>
              <a:buNone/>
            </a:pPr>
            <a:r>
              <a:rPr lang="en-US" altLang="zh-CN" b="0">
                <a:solidFill>
                  <a:srgbClr val="0000FF"/>
                </a:solidFill>
              </a:rPr>
              <a:t>    }</a:t>
            </a:r>
          </a:p>
          <a:p>
            <a:pPr>
              <a:lnSpc>
                <a:spcPct val="90000"/>
              </a:lnSpc>
              <a:buFont typeface="Wingdings" pitchFamily="2" charset="2"/>
              <a:buNone/>
            </a:pPr>
            <a:r>
              <a:rPr lang="en-US" altLang="zh-CN" b="0">
                <a:solidFill>
                  <a:srgbClr val="0000FF"/>
                </a:solidFill>
              </a:rPr>
              <a:t> }</a:t>
            </a:r>
          </a:p>
          <a:p>
            <a:pPr>
              <a:lnSpc>
                <a:spcPct val="90000"/>
              </a:lnSpc>
              <a:buFont typeface="Wingdings" pitchFamily="2" charset="2"/>
              <a:buNone/>
            </a:pPr>
            <a:r>
              <a:rPr lang="en-US" altLang="zh-CN" b="0">
                <a:solidFill>
                  <a:srgbClr val="800000"/>
                </a:solidFill>
              </a:rPr>
              <a:t>public class C2 extends C1</a:t>
            </a:r>
            <a:r>
              <a:rPr lang="en-US" altLang="zh-CN" b="0">
                <a:solidFill>
                  <a:srgbClr val="0000FF"/>
                </a:solidFill>
              </a:rPr>
              <a:t> {  </a:t>
            </a:r>
            <a:endParaRPr lang="en-US" altLang="zh-CN" sz="1800">
              <a:solidFill>
                <a:srgbClr val="0000FF"/>
              </a:solidFill>
              <a:latin typeface="楷体_GB2312" pitchFamily="49" charset="-122"/>
            </a:endParaRPr>
          </a:p>
          <a:p>
            <a:pPr>
              <a:lnSpc>
                <a:spcPct val="90000"/>
              </a:lnSpc>
              <a:buFont typeface="Wingdings" pitchFamily="2" charset="2"/>
              <a:buNone/>
            </a:pPr>
            <a:r>
              <a:rPr lang="en-US" altLang="zh-CN" b="0">
                <a:solidFill>
                  <a:srgbClr val="0000FF"/>
                </a:solidFill>
              </a:rPr>
              <a:t>  double x;</a:t>
            </a:r>
          </a:p>
          <a:p>
            <a:pPr>
              <a:lnSpc>
                <a:spcPct val="90000"/>
              </a:lnSpc>
              <a:buFont typeface="Wingdings" pitchFamily="2" charset="2"/>
              <a:buNone/>
            </a:pPr>
            <a:r>
              <a:rPr lang="en-US" altLang="zh-CN" b="0">
                <a:solidFill>
                  <a:srgbClr val="0000FF"/>
                </a:solidFill>
              </a:rPr>
              <a:t>  public double getX()</a:t>
            </a:r>
          </a:p>
          <a:p>
            <a:pPr>
              <a:lnSpc>
                <a:spcPct val="90000"/>
              </a:lnSpc>
              <a:buFont typeface="Wingdings" pitchFamily="2" charset="2"/>
              <a:buNone/>
            </a:pPr>
            <a:r>
              <a:rPr lang="en-US" altLang="zh-CN" b="0">
                <a:solidFill>
                  <a:srgbClr val="0000FF"/>
                </a:solidFill>
              </a:rPr>
              <a:t>   {     return x;   }</a:t>
            </a:r>
          </a:p>
          <a:p>
            <a:pPr>
              <a:lnSpc>
                <a:spcPct val="90000"/>
              </a:lnSpc>
              <a:buFont typeface="Wingdings" pitchFamily="2" charset="2"/>
              <a:buNone/>
            </a:pPr>
            <a:r>
              <a:rPr lang="en-US" altLang="zh-CN" b="0">
                <a:solidFill>
                  <a:srgbClr val="0000FF"/>
                </a:solidFill>
              </a:rPr>
              <a:t>}</a:t>
            </a:r>
          </a:p>
        </p:txBody>
      </p:sp>
      <p:sp>
        <p:nvSpPr>
          <p:cNvPr id="57348" name="Text Box 4"/>
          <p:cNvSpPr txBox="1">
            <a:spLocks noChangeArrowheads="1"/>
          </p:cNvSpPr>
          <p:nvPr/>
        </p:nvSpPr>
        <p:spPr bwMode="auto">
          <a:xfrm>
            <a:off x="4572000" y="3716338"/>
            <a:ext cx="4286250" cy="366712"/>
          </a:xfrm>
          <a:prstGeom prst="rect">
            <a:avLst/>
          </a:prstGeom>
          <a:noFill/>
          <a:ln w="9525">
            <a:noFill/>
            <a:miter lim="800000"/>
            <a:headEnd/>
            <a:tailEnd/>
          </a:ln>
          <a:effectLst/>
        </p:spPr>
        <p:txBody>
          <a:bodyPr wrap="none">
            <a:spAutoFit/>
          </a:bodyPr>
          <a:lstStyle/>
          <a:p>
            <a:r>
              <a:rPr lang="en-US" altLang="zh-CN" b="1">
                <a:solidFill>
                  <a:srgbClr val="008000"/>
                </a:solidFill>
              </a:rPr>
              <a:t>//</a:t>
            </a:r>
            <a:r>
              <a:rPr lang="zh-CN" altLang="en-US" b="1">
                <a:solidFill>
                  <a:srgbClr val="008000"/>
                </a:solidFill>
              </a:rPr>
              <a:t>出现编译错误，无法从最终</a:t>
            </a:r>
            <a:r>
              <a:rPr lang="en-US" altLang="zh-CN" b="1">
                <a:solidFill>
                  <a:srgbClr val="008000"/>
                </a:solidFill>
              </a:rPr>
              <a:t>C1</a:t>
            </a:r>
            <a:r>
              <a:rPr lang="zh-CN" altLang="en-US" b="1">
                <a:solidFill>
                  <a:srgbClr val="008000"/>
                </a:solidFill>
              </a:rPr>
              <a:t>进行继承</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 calcmode="lin" valueType="num">
                                      <p:cBhvr additive="base">
                                        <p:cTn id="7" dur="500" fill="hold"/>
                                        <p:tgtEl>
                                          <p:spTgt spid="57348"/>
                                        </p:tgtEl>
                                        <p:attrNameLst>
                                          <p:attrName>ppt_x</p:attrName>
                                        </p:attrNameLst>
                                      </p:cBhvr>
                                      <p:tavLst>
                                        <p:tav tm="0">
                                          <p:val>
                                            <p:strVal val="#ppt_x"/>
                                          </p:val>
                                        </p:tav>
                                        <p:tav tm="100000">
                                          <p:val>
                                            <p:strVal val="#ppt_x"/>
                                          </p:val>
                                        </p:tav>
                                      </p:tavLst>
                                    </p:anim>
                                    <p:anim calcmode="lin" valueType="num">
                                      <p:cBhvr additive="base">
                                        <p:cTn id="8"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r>
              <a:rPr lang="en-US" altLang="zh-CN" dirty="0">
                <a:latin typeface="隶书" pitchFamily="49" charset="-122"/>
              </a:rPr>
              <a:t>final</a:t>
            </a:r>
            <a:r>
              <a:rPr lang="zh-CN" altLang="en-US" dirty="0">
                <a:latin typeface="隶书" pitchFamily="49" charset="-122"/>
              </a:rPr>
              <a:t>成员方法</a:t>
            </a:r>
          </a:p>
        </p:txBody>
      </p:sp>
      <p:sp>
        <p:nvSpPr>
          <p:cNvPr id="58371" name="Rectangle 3"/>
          <p:cNvSpPr>
            <a:spLocks noGrp="1" noRot="1" noChangeArrowheads="1"/>
          </p:cNvSpPr>
          <p:nvPr>
            <p:ph type="body" idx="1"/>
          </p:nvPr>
        </p:nvSpPr>
        <p:spPr>
          <a:xfrm>
            <a:off x="323850" y="1484313"/>
            <a:ext cx="8496300" cy="3886200"/>
          </a:xfrm>
        </p:spPr>
        <p:txBody>
          <a:bodyPr/>
          <a:lstStyle/>
          <a:p>
            <a:r>
              <a:rPr lang="zh-CN" altLang="en-US">
                <a:latin typeface="楷体_GB2312" pitchFamily="49" charset="-122"/>
              </a:rPr>
              <a:t>出于安全性考虑，有些方法</a:t>
            </a:r>
            <a:r>
              <a:rPr lang="zh-CN" altLang="en-US">
                <a:solidFill>
                  <a:schemeClr val="hlink"/>
                </a:solidFill>
                <a:latin typeface="楷体_GB2312" pitchFamily="49" charset="-122"/>
              </a:rPr>
              <a:t>不允许被覆盖</a:t>
            </a:r>
            <a:r>
              <a:rPr lang="zh-CN" altLang="en-US">
                <a:latin typeface="楷体_GB2312" pitchFamily="49" charset="-122"/>
              </a:rPr>
              <a:t>，称为</a:t>
            </a:r>
            <a:r>
              <a:rPr lang="en-US" altLang="zh-CN">
                <a:solidFill>
                  <a:schemeClr val="hlink"/>
                </a:solidFill>
                <a:latin typeface="楷体_GB2312" pitchFamily="49" charset="-122"/>
              </a:rPr>
              <a:t>final</a:t>
            </a:r>
            <a:r>
              <a:rPr lang="zh-CN" altLang="en-US">
                <a:solidFill>
                  <a:schemeClr val="hlink"/>
                </a:solidFill>
                <a:latin typeface="楷体_GB2312" pitchFamily="49" charset="-122"/>
              </a:rPr>
              <a:t>方法</a:t>
            </a:r>
            <a:r>
              <a:rPr lang="zh-CN" altLang="en-US">
                <a:latin typeface="楷体_GB2312" pitchFamily="49" charset="-122"/>
              </a:rPr>
              <a:t>。</a:t>
            </a:r>
          </a:p>
          <a:p>
            <a:r>
              <a:rPr lang="zh-CN" altLang="en-US">
                <a:latin typeface="楷体_GB2312" pitchFamily="49" charset="-122"/>
              </a:rPr>
              <a:t>将方法声明为</a:t>
            </a:r>
            <a:r>
              <a:rPr lang="en-US" altLang="zh-CN">
                <a:latin typeface="楷体_GB2312" pitchFamily="49" charset="-122"/>
              </a:rPr>
              <a:t>final</a:t>
            </a:r>
            <a:r>
              <a:rPr lang="zh-CN" altLang="en-US">
                <a:latin typeface="楷体_GB2312" pitchFamily="49" charset="-122"/>
              </a:rPr>
              <a:t>方法，可以确保调用的是正确的、原始的方法，而不是在子类中重新定义的方法。</a:t>
            </a:r>
          </a:p>
        </p:txBody>
      </p:sp>
    </p:spTree>
  </p:cSld>
  <p:clrMapOvr>
    <a:masterClrMapping/>
  </p:clrMapOvr>
  <p:transition spd="med">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Rot="1" noChangeArrowheads="1"/>
          </p:cNvSpPr>
          <p:nvPr>
            <p:ph type="body" idx="1"/>
          </p:nvPr>
        </p:nvSpPr>
        <p:spPr>
          <a:xfrm>
            <a:off x="0" y="0"/>
            <a:ext cx="8675688" cy="6453188"/>
          </a:xfrm>
          <a:solidFill>
            <a:srgbClr val="FFFFFF"/>
          </a:solidFill>
        </p:spPr>
        <p:txBody>
          <a:bodyPr/>
          <a:lstStyle/>
          <a:p>
            <a:pPr lvl="1">
              <a:lnSpc>
                <a:spcPct val="80000"/>
              </a:lnSpc>
              <a:spcBef>
                <a:spcPct val="35000"/>
              </a:spcBef>
              <a:buFont typeface="Wingdings" pitchFamily="2" charset="2"/>
              <a:buNone/>
            </a:pPr>
            <a:endParaRPr lang="en-US" altLang="zh-CN" b="0">
              <a:solidFill>
                <a:srgbClr val="0000FF"/>
              </a:solidFill>
            </a:endParaRPr>
          </a:p>
          <a:p>
            <a:pPr lvl="1">
              <a:lnSpc>
                <a:spcPct val="80000"/>
              </a:lnSpc>
              <a:spcBef>
                <a:spcPct val="35000"/>
              </a:spcBef>
              <a:buFont typeface="Wingdings" pitchFamily="2" charset="2"/>
              <a:buNone/>
            </a:pPr>
            <a:r>
              <a:rPr lang="en-US" altLang="zh-CN" b="0">
                <a:solidFill>
                  <a:srgbClr val="0000FF"/>
                </a:solidFill>
              </a:rPr>
              <a:t>class </a:t>
            </a:r>
            <a:r>
              <a:rPr lang="en-US" altLang="zh-CN" b="0">
                <a:solidFill>
                  <a:schemeClr val="hlink"/>
                </a:solidFill>
              </a:rPr>
              <a:t>Mother</a:t>
            </a:r>
            <a:r>
              <a:rPr lang="en-US" altLang="zh-CN" b="0">
                <a:solidFill>
                  <a:srgbClr val="0000FF"/>
                </a:solidFill>
              </a:rPr>
              <a:t> {            </a:t>
            </a:r>
            <a:r>
              <a:rPr lang="en-US" altLang="zh-CN" sz="1800">
                <a:solidFill>
                  <a:srgbClr val="008000"/>
                </a:solidFill>
                <a:latin typeface="楷体_GB2312" pitchFamily="49" charset="-122"/>
              </a:rPr>
              <a:t>//</a:t>
            </a:r>
            <a:r>
              <a:rPr lang="zh-CN" altLang="en-US" sz="1800">
                <a:solidFill>
                  <a:srgbClr val="008000"/>
                </a:solidFill>
                <a:latin typeface="楷体_GB2312" pitchFamily="49" charset="-122"/>
              </a:rPr>
              <a:t>例</a:t>
            </a:r>
            <a:r>
              <a:rPr lang="en-US" altLang="zh-CN" sz="1800">
                <a:solidFill>
                  <a:srgbClr val="008000"/>
                </a:solidFill>
                <a:latin typeface="楷体_GB2312" pitchFamily="49" charset="-122"/>
              </a:rPr>
              <a:t>7-7 </a:t>
            </a:r>
            <a:r>
              <a:rPr lang="zh-CN" altLang="en-US" sz="1800">
                <a:solidFill>
                  <a:srgbClr val="008000"/>
                </a:solidFill>
                <a:latin typeface="楷体_GB2312" pitchFamily="49" charset="-122"/>
              </a:rPr>
              <a:t>覆盖</a:t>
            </a:r>
            <a:r>
              <a:rPr lang="en-US" altLang="zh-CN" sz="1800">
                <a:solidFill>
                  <a:srgbClr val="008000"/>
                </a:solidFill>
                <a:latin typeface="楷体_GB2312" pitchFamily="49" charset="-122"/>
              </a:rPr>
              <a:t>final</a:t>
            </a:r>
            <a:r>
              <a:rPr lang="zh-CN" altLang="en-US" sz="1800">
                <a:solidFill>
                  <a:srgbClr val="008000"/>
                </a:solidFill>
                <a:latin typeface="楷体_GB2312" pitchFamily="49" charset="-122"/>
              </a:rPr>
              <a:t>方法</a:t>
            </a:r>
          </a:p>
          <a:p>
            <a:pPr lvl="1">
              <a:lnSpc>
                <a:spcPct val="80000"/>
              </a:lnSpc>
              <a:buFont typeface="Wingdings" pitchFamily="2" charset="2"/>
              <a:buNone/>
            </a:pPr>
            <a:r>
              <a:rPr lang="zh-CN" altLang="en-US" b="0">
                <a:solidFill>
                  <a:srgbClr val="0000FF"/>
                </a:solidFill>
              </a:rPr>
              <a:t>	</a:t>
            </a:r>
            <a:r>
              <a:rPr lang="en-US" altLang="zh-CN" b="0">
                <a:solidFill>
                  <a:srgbClr val="0000FF"/>
                </a:solidFill>
              </a:rPr>
              <a:t>int x=100,y=20;</a:t>
            </a:r>
          </a:p>
          <a:p>
            <a:pPr lvl="1">
              <a:lnSpc>
                <a:spcPct val="80000"/>
              </a:lnSpc>
              <a:buFont typeface="Wingdings" pitchFamily="2" charset="2"/>
              <a:buNone/>
            </a:pPr>
            <a:r>
              <a:rPr lang="en-US" altLang="zh-CN" b="0">
                <a:solidFill>
                  <a:srgbClr val="0000FF"/>
                </a:solidFill>
              </a:rPr>
              <a:t>    public </a:t>
            </a:r>
            <a:r>
              <a:rPr lang="en-US" altLang="zh-CN" b="0">
                <a:solidFill>
                  <a:schemeClr val="hlink"/>
                </a:solidFill>
              </a:rPr>
              <a:t>final void sum()</a:t>
            </a:r>
            <a:r>
              <a:rPr lang="en-US" altLang="zh-CN" b="0">
                <a:solidFill>
                  <a:srgbClr val="0000FF"/>
                </a:solidFill>
              </a:rPr>
              <a:t> {</a:t>
            </a:r>
          </a:p>
          <a:p>
            <a:pPr lvl="1">
              <a:lnSpc>
                <a:spcPct val="80000"/>
              </a:lnSpc>
              <a:buFont typeface="Wingdings" pitchFamily="2" charset="2"/>
              <a:buNone/>
            </a:pPr>
            <a:r>
              <a:rPr lang="en-US" altLang="zh-CN" b="0">
                <a:solidFill>
                  <a:srgbClr val="0000FF"/>
                </a:solidFill>
              </a:rPr>
              <a:t>   		    int s;	s=x+y;</a:t>
            </a:r>
          </a:p>
          <a:p>
            <a:pPr lvl="1">
              <a:lnSpc>
                <a:spcPct val="80000"/>
              </a:lnSpc>
              <a:buFont typeface="Wingdings" pitchFamily="2" charset="2"/>
              <a:buNone/>
            </a:pPr>
            <a:r>
              <a:rPr lang="en-US" altLang="zh-CN" b="0">
                <a:solidFill>
                  <a:srgbClr val="0000FF"/>
                </a:solidFill>
              </a:rPr>
              <a:t>    	    System.out.println("s="+s);</a:t>
            </a:r>
          </a:p>
          <a:p>
            <a:pPr lvl="1">
              <a:lnSpc>
                <a:spcPct val="80000"/>
              </a:lnSpc>
              <a:buFont typeface="Wingdings" pitchFamily="2" charset="2"/>
              <a:buNone/>
            </a:pPr>
            <a:r>
              <a:rPr lang="en-US" altLang="zh-CN" b="0">
                <a:solidFill>
                  <a:srgbClr val="0000FF"/>
                </a:solidFill>
              </a:rPr>
              <a:t>   	}</a:t>
            </a:r>
          </a:p>
          <a:p>
            <a:pPr lvl="1">
              <a:lnSpc>
                <a:spcPct val="80000"/>
              </a:lnSpc>
              <a:buFont typeface="Wingdings" pitchFamily="2" charset="2"/>
              <a:buNone/>
            </a:pPr>
            <a:r>
              <a:rPr lang="en-US" altLang="zh-CN" b="0">
                <a:solidFill>
                  <a:srgbClr val="0000FF"/>
                </a:solidFill>
              </a:rPr>
              <a:t>}</a:t>
            </a:r>
          </a:p>
          <a:p>
            <a:pPr lvl="1">
              <a:lnSpc>
                <a:spcPct val="80000"/>
              </a:lnSpc>
              <a:buFont typeface="Wingdings" pitchFamily="2" charset="2"/>
              <a:buNone/>
            </a:pPr>
            <a:r>
              <a:rPr lang="en-US" altLang="zh-CN" b="0">
                <a:solidFill>
                  <a:srgbClr val="0000FF"/>
                </a:solidFill>
              </a:rPr>
              <a:t>public class </a:t>
            </a:r>
            <a:r>
              <a:rPr lang="en-US" altLang="zh-CN" b="0">
                <a:solidFill>
                  <a:schemeClr val="hlink"/>
                </a:solidFill>
              </a:rPr>
              <a:t>Children extends Mother</a:t>
            </a:r>
            <a:r>
              <a:rPr lang="en-US" altLang="zh-CN" b="0">
                <a:solidFill>
                  <a:srgbClr val="0000FF"/>
                </a:solidFill>
              </a:rPr>
              <a:t> {</a:t>
            </a:r>
          </a:p>
          <a:p>
            <a:pPr lvl="1">
              <a:lnSpc>
                <a:spcPct val="80000"/>
              </a:lnSpc>
              <a:buFont typeface="Wingdings" pitchFamily="2" charset="2"/>
              <a:buNone/>
            </a:pPr>
            <a:r>
              <a:rPr lang="en-US" altLang="zh-CN" b="0">
                <a:solidFill>
                  <a:srgbClr val="0000FF"/>
                </a:solidFill>
              </a:rPr>
              <a:t>	 int m=20,n=30;</a:t>
            </a:r>
          </a:p>
          <a:p>
            <a:pPr lvl="1">
              <a:lnSpc>
                <a:spcPct val="80000"/>
              </a:lnSpc>
              <a:buFont typeface="Wingdings" pitchFamily="2" charset="2"/>
              <a:buNone/>
            </a:pPr>
            <a:r>
              <a:rPr lang="en-US" altLang="zh-CN" b="0">
                <a:solidFill>
                  <a:srgbClr val="0000FF"/>
                </a:solidFill>
              </a:rPr>
              <a:t>     public </a:t>
            </a:r>
            <a:r>
              <a:rPr lang="en-US" altLang="zh-CN" b="0">
                <a:solidFill>
                  <a:srgbClr val="800000"/>
                </a:solidFill>
              </a:rPr>
              <a:t>void sum()</a:t>
            </a:r>
            <a:r>
              <a:rPr lang="en-US" altLang="zh-CN" b="0">
                <a:solidFill>
                  <a:srgbClr val="0000FF"/>
                </a:solidFill>
              </a:rPr>
              <a:t> {</a:t>
            </a:r>
          </a:p>
          <a:p>
            <a:pPr lvl="1">
              <a:lnSpc>
                <a:spcPct val="80000"/>
              </a:lnSpc>
              <a:buFont typeface="Wingdings" pitchFamily="2" charset="2"/>
              <a:buNone/>
            </a:pPr>
            <a:r>
              <a:rPr lang="en-US" altLang="zh-CN" b="0">
                <a:solidFill>
                  <a:srgbClr val="0000FF"/>
                </a:solidFill>
              </a:rPr>
              <a:t>          int f;     f=m+n;</a:t>
            </a:r>
          </a:p>
          <a:p>
            <a:pPr lvl="1">
              <a:lnSpc>
                <a:spcPct val="80000"/>
              </a:lnSpc>
              <a:buFont typeface="Wingdings" pitchFamily="2" charset="2"/>
              <a:buNone/>
            </a:pPr>
            <a:r>
              <a:rPr lang="en-US" altLang="zh-CN" b="0">
                <a:solidFill>
                  <a:srgbClr val="0000FF"/>
                </a:solidFill>
              </a:rPr>
              <a:t>     	     System.out.println("f="+f);</a:t>
            </a:r>
          </a:p>
          <a:p>
            <a:pPr lvl="1">
              <a:lnSpc>
                <a:spcPct val="80000"/>
              </a:lnSpc>
              <a:buFont typeface="Wingdings" pitchFamily="2" charset="2"/>
              <a:buNone/>
            </a:pPr>
            <a:r>
              <a:rPr lang="en-US" altLang="zh-CN" b="0">
                <a:solidFill>
                  <a:srgbClr val="0000FF"/>
                </a:solidFill>
              </a:rPr>
              <a:t>      }</a:t>
            </a:r>
          </a:p>
          <a:p>
            <a:pPr lvl="1">
              <a:lnSpc>
                <a:spcPct val="80000"/>
              </a:lnSpc>
              <a:buFont typeface="Wingdings" pitchFamily="2" charset="2"/>
              <a:buNone/>
            </a:pPr>
            <a:r>
              <a:rPr lang="en-US" altLang="zh-CN" b="0">
                <a:solidFill>
                  <a:srgbClr val="0000FF"/>
                </a:solidFill>
              </a:rPr>
              <a:t>	 public static void </a:t>
            </a:r>
            <a:r>
              <a:rPr lang="en-US" altLang="zh-CN" b="0">
                <a:solidFill>
                  <a:schemeClr val="hlink"/>
                </a:solidFill>
              </a:rPr>
              <a:t>main</a:t>
            </a:r>
            <a:r>
              <a:rPr lang="en-US" altLang="zh-CN" b="0">
                <a:solidFill>
                  <a:srgbClr val="0000FF"/>
                </a:solidFill>
              </a:rPr>
              <a:t>(String args[]) {</a:t>
            </a:r>
          </a:p>
          <a:p>
            <a:pPr lvl="1">
              <a:lnSpc>
                <a:spcPct val="80000"/>
              </a:lnSpc>
              <a:buFont typeface="Wingdings" pitchFamily="2" charset="2"/>
              <a:buNone/>
            </a:pPr>
            <a:r>
              <a:rPr lang="en-US" altLang="zh-CN" b="0">
                <a:solidFill>
                  <a:srgbClr val="0000FF"/>
                </a:solidFill>
              </a:rPr>
              <a:t>           Children aa=new Children(); </a:t>
            </a:r>
          </a:p>
          <a:p>
            <a:pPr lvl="1">
              <a:lnSpc>
                <a:spcPct val="80000"/>
              </a:lnSpc>
              <a:buFont typeface="Wingdings" pitchFamily="2" charset="2"/>
              <a:buNone/>
            </a:pPr>
            <a:r>
              <a:rPr lang="en-US" altLang="zh-CN" b="0">
                <a:solidFill>
                  <a:srgbClr val="0000FF"/>
                </a:solidFill>
              </a:rPr>
              <a:t>	       aa.sum();</a:t>
            </a:r>
          </a:p>
          <a:p>
            <a:pPr lvl="1">
              <a:lnSpc>
                <a:spcPct val="80000"/>
              </a:lnSpc>
              <a:buFont typeface="Wingdings" pitchFamily="2" charset="2"/>
              <a:buNone/>
            </a:pPr>
            <a:r>
              <a:rPr lang="en-US" altLang="zh-CN" b="0">
                <a:solidFill>
                  <a:srgbClr val="0000FF"/>
                </a:solidFill>
              </a:rPr>
              <a:t>     }</a:t>
            </a:r>
          </a:p>
          <a:p>
            <a:pPr lvl="1">
              <a:lnSpc>
                <a:spcPct val="80000"/>
              </a:lnSpc>
              <a:buFont typeface="Wingdings" pitchFamily="2" charset="2"/>
              <a:buNone/>
            </a:pPr>
            <a:r>
              <a:rPr lang="en-US" altLang="zh-CN" b="0">
                <a:solidFill>
                  <a:srgbClr val="0000FF"/>
                </a:solidFill>
              </a:rPr>
              <a:t>}</a:t>
            </a:r>
            <a:r>
              <a:rPr lang="en-US" altLang="zh-CN">
                <a:solidFill>
                  <a:srgbClr val="0000FF"/>
                </a:solidFill>
              </a:rPr>
              <a:t> </a:t>
            </a:r>
          </a:p>
        </p:txBody>
      </p:sp>
      <p:sp>
        <p:nvSpPr>
          <p:cNvPr id="59397" name="Text Box 5"/>
          <p:cNvSpPr txBox="1">
            <a:spLocks noChangeArrowheads="1"/>
          </p:cNvSpPr>
          <p:nvPr/>
        </p:nvSpPr>
        <p:spPr bwMode="auto">
          <a:xfrm>
            <a:off x="3492500" y="3429000"/>
            <a:ext cx="4895850" cy="311150"/>
          </a:xfrm>
          <a:prstGeom prst="rect">
            <a:avLst/>
          </a:prstGeom>
          <a:noFill/>
          <a:ln w="9525">
            <a:noFill/>
            <a:miter lim="800000"/>
            <a:headEnd/>
            <a:tailEnd/>
          </a:ln>
          <a:effectLst/>
        </p:spPr>
        <p:txBody>
          <a:bodyPr>
            <a:spAutoFit/>
          </a:bodyPr>
          <a:lstStyle/>
          <a:p>
            <a:pPr>
              <a:lnSpc>
                <a:spcPct val="80000"/>
              </a:lnSpc>
              <a:spcBef>
                <a:spcPct val="20000"/>
              </a:spcBef>
              <a:buClr>
                <a:srgbClr val="009900"/>
              </a:buClr>
              <a:buSzPct val="85000"/>
              <a:buFont typeface="Wingdings" pitchFamily="2" charset="2"/>
              <a:buNone/>
            </a:pPr>
            <a:r>
              <a:rPr lang="en-US" altLang="zh-CN" b="1">
                <a:solidFill>
                  <a:srgbClr val="008000"/>
                </a:solidFill>
              </a:rPr>
              <a:t>//</a:t>
            </a:r>
            <a:r>
              <a:rPr lang="zh-CN" altLang="en-US" b="1">
                <a:solidFill>
                  <a:srgbClr val="008000"/>
                </a:solidFill>
              </a:rPr>
              <a:t>出现错误，不能覆盖</a:t>
            </a:r>
            <a:r>
              <a:rPr lang="en-US" altLang="zh-CN" b="1">
                <a:solidFill>
                  <a:srgbClr val="008000"/>
                </a:solidFill>
              </a:rPr>
              <a:t>Mother</a:t>
            </a:r>
            <a:r>
              <a:rPr lang="zh-CN" altLang="en-US" b="1">
                <a:solidFill>
                  <a:srgbClr val="008000"/>
                </a:solidFill>
              </a:rPr>
              <a:t>中的</a:t>
            </a:r>
            <a:r>
              <a:rPr lang="en-US" altLang="zh-CN" b="1">
                <a:solidFill>
                  <a:srgbClr val="008000"/>
                </a:solidFill>
              </a:rPr>
              <a:t>sum()</a:t>
            </a:r>
            <a:endParaRPr lang="en-US" altLang="zh-CN"/>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 calcmode="lin" valueType="num">
                                      <p:cBhvr additive="base">
                                        <p:cTn id="7" dur="500" fill="hold"/>
                                        <p:tgtEl>
                                          <p:spTgt spid="59397"/>
                                        </p:tgtEl>
                                        <p:attrNameLst>
                                          <p:attrName>ppt_x</p:attrName>
                                        </p:attrNameLst>
                                      </p:cBhvr>
                                      <p:tavLst>
                                        <p:tav tm="0">
                                          <p:val>
                                            <p:strVal val="#ppt_x"/>
                                          </p:val>
                                        </p:tav>
                                        <p:tav tm="100000">
                                          <p:val>
                                            <p:strVal val="#ppt_x"/>
                                          </p:val>
                                        </p:tav>
                                      </p:tavLst>
                                    </p:anim>
                                    <p:anim calcmode="lin" valueType="num">
                                      <p:cBhvr additive="base">
                                        <p:cTn id="8" dur="500" fill="hold"/>
                                        <p:tgtEl>
                                          <p:spTgt spid="593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p:txBody>
          <a:bodyPr/>
          <a:lstStyle/>
          <a:p>
            <a:r>
              <a:rPr lang="en-US" altLang="zh-CN" dirty="0">
                <a:latin typeface="隶书" pitchFamily="49" charset="-122"/>
              </a:rPr>
              <a:t>final</a:t>
            </a:r>
            <a:r>
              <a:rPr lang="zh-CN" altLang="en-US" dirty="0">
                <a:latin typeface="隶书" pitchFamily="49" charset="-122"/>
              </a:rPr>
              <a:t>成员变量</a:t>
            </a:r>
          </a:p>
        </p:txBody>
      </p:sp>
      <p:sp>
        <p:nvSpPr>
          <p:cNvPr id="101379" name="Rectangle 3"/>
          <p:cNvSpPr>
            <a:spLocks noGrp="1" noRot="1" noChangeArrowheads="1"/>
          </p:cNvSpPr>
          <p:nvPr>
            <p:ph type="body" idx="1"/>
          </p:nvPr>
        </p:nvSpPr>
        <p:spPr/>
        <p:txBody>
          <a:bodyPr/>
          <a:lstStyle/>
          <a:p>
            <a:r>
              <a:rPr lang="zh-CN" altLang="en-US"/>
              <a:t>如果一个变量被</a:t>
            </a:r>
            <a:r>
              <a:rPr lang="en-US" altLang="zh-CN"/>
              <a:t>final</a:t>
            </a:r>
            <a:r>
              <a:rPr lang="zh-CN" altLang="en-US"/>
              <a:t>修饰，则其值不能改变，成为一个常量。</a:t>
            </a:r>
          </a:p>
          <a:p>
            <a:r>
              <a:rPr lang="zh-CN" altLang="en-US"/>
              <a:t>如果在程序中企图改变其值，将引起编译错误。如：</a:t>
            </a:r>
          </a:p>
          <a:p>
            <a:pPr>
              <a:buFont typeface="Wingdings" pitchFamily="2" charset="2"/>
              <a:buNone/>
            </a:pPr>
            <a:r>
              <a:rPr lang="zh-CN" altLang="en-US">
                <a:solidFill>
                  <a:srgbClr val="009900"/>
                </a:solidFill>
              </a:rPr>
              <a:t>      </a:t>
            </a:r>
            <a:r>
              <a:rPr lang="en-US" altLang="zh-CN">
                <a:solidFill>
                  <a:schemeClr val="hlink"/>
                </a:solidFill>
              </a:rPr>
              <a:t>final int i=23;</a:t>
            </a:r>
          </a:p>
          <a:p>
            <a:pPr>
              <a:buFont typeface="Wingdings" pitchFamily="2" charset="2"/>
              <a:buNone/>
            </a:pPr>
            <a:r>
              <a:rPr lang="en-US" altLang="zh-CN"/>
              <a:t>     </a:t>
            </a:r>
            <a:r>
              <a:rPr lang="zh-CN" altLang="en-US">
                <a:solidFill>
                  <a:srgbClr val="800000"/>
                </a:solidFill>
                <a:latin typeface="楷体_GB2312" pitchFamily="49" charset="-122"/>
              </a:rPr>
              <a:t>在程序中不能再给</a:t>
            </a:r>
            <a:r>
              <a:rPr lang="en-US" altLang="zh-CN">
                <a:solidFill>
                  <a:srgbClr val="800000"/>
                </a:solidFill>
                <a:latin typeface="楷体_GB2312" pitchFamily="49" charset="-122"/>
              </a:rPr>
              <a:t>i</a:t>
            </a:r>
            <a:r>
              <a:rPr lang="zh-CN" altLang="en-US">
                <a:solidFill>
                  <a:srgbClr val="800000"/>
                </a:solidFill>
                <a:latin typeface="楷体_GB2312" pitchFamily="49" charset="-122"/>
              </a:rPr>
              <a:t>赋值，否则产生编译错误。</a:t>
            </a:r>
          </a:p>
          <a:p>
            <a:pPr>
              <a:buFont typeface="Wingdings" pitchFamily="2" charset="2"/>
              <a:buNone/>
            </a:pPr>
            <a:endParaRPr lang="en-US" altLang="zh-CN"/>
          </a:p>
        </p:txBody>
      </p:sp>
    </p:spTree>
  </p:cSld>
  <p:clrMapOvr>
    <a:masterClrMapping/>
  </p:clrMapOvr>
  <p:transition spd="med">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a:xfrm>
            <a:off x="603250" y="476250"/>
            <a:ext cx="6561138" cy="792163"/>
          </a:xfrm>
        </p:spPr>
        <p:txBody>
          <a:bodyPr/>
          <a:lstStyle/>
          <a:p>
            <a:r>
              <a:rPr lang="zh-CN" altLang="en-US" dirty="0"/>
              <a:t>类的继承</a:t>
            </a:r>
          </a:p>
        </p:txBody>
      </p:sp>
      <p:sp>
        <p:nvSpPr>
          <p:cNvPr id="91139" name="Rectangle 3"/>
          <p:cNvSpPr>
            <a:spLocks noGrp="1" noRot="1" noChangeArrowheads="1"/>
          </p:cNvSpPr>
          <p:nvPr>
            <p:ph type="body" idx="1"/>
          </p:nvPr>
        </p:nvSpPr>
        <p:spPr>
          <a:xfrm>
            <a:off x="323850" y="1268413"/>
            <a:ext cx="7772400" cy="4968875"/>
          </a:xfrm>
        </p:spPr>
        <p:txBody>
          <a:bodyPr/>
          <a:lstStyle/>
          <a:p>
            <a:pPr>
              <a:lnSpc>
                <a:spcPct val="90000"/>
              </a:lnSpc>
            </a:pPr>
            <a:r>
              <a:rPr lang="zh-CN" altLang="en-US" dirty="0"/>
              <a:t>关键字 </a:t>
            </a:r>
            <a:r>
              <a:rPr lang="en-US" altLang="zh-CN" dirty="0"/>
              <a:t>extends</a:t>
            </a:r>
          </a:p>
          <a:p>
            <a:pPr lvl="1">
              <a:lnSpc>
                <a:spcPct val="90000"/>
              </a:lnSpc>
            </a:pPr>
            <a:r>
              <a:rPr lang="zh-CN" altLang="en-US" dirty="0">
                <a:latin typeface="楷体_GB2312" pitchFamily="49" charset="-122"/>
              </a:rPr>
              <a:t>指示所建立的新的类</a:t>
            </a:r>
            <a:r>
              <a:rPr lang="en-US" altLang="zh-CN" dirty="0" err="1">
                <a:latin typeface="楷体_GB2312" pitchFamily="49" charset="-122"/>
              </a:rPr>
              <a:t>ExStudent</a:t>
            </a:r>
            <a:r>
              <a:rPr lang="zh-CN" altLang="en-US" dirty="0">
                <a:latin typeface="楷体_GB2312" pitchFamily="49" charset="-122"/>
              </a:rPr>
              <a:t>派生于已经存在的类</a:t>
            </a:r>
            <a:r>
              <a:rPr lang="en-US" altLang="zh-CN" dirty="0">
                <a:latin typeface="楷体_GB2312" pitchFamily="49" charset="-122"/>
              </a:rPr>
              <a:t>Student</a:t>
            </a:r>
            <a:r>
              <a:rPr lang="en-US" altLang="zh-CN" sz="2400" dirty="0"/>
              <a:t>  </a:t>
            </a:r>
            <a:r>
              <a:rPr lang="en-US" altLang="zh-CN" sz="2400" dirty="0">
                <a:solidFill>
                  <a:schemeClr val="hlink"/>
                </a:solidFill>
                <a:latin typeface="Arial"/>
              </a:rPr>
              <a:t>——</a:t>
            </a:r>
            <a:r>
              <a:rPr lang="en-US" altLang="zh-CN" sz="2400" dirty="0">
                <a:solidFill>
                  <a:schemeClr val="hlink"/>
                </a:solidFill>
                <a:latin typeface="楷体_GB2312" pitchFamily="49" charset="-122"/>
              </a:rPr>
              <a:t> </a:t>
            </a:r>
            <a:r>
              <a:rPr lang="zh-CN" altLang="en-US" sz="2400" dirty="0">
                <a:solidFill>
                  <a:schemeClr val="hlink"/>
                </a:solidFill>
                <a:latin typeface="楷体_GB2312" pitchFamily="49" charset="-122"/>
              </a:rPr>
              <a:t>继承</a:t>
            </a:r>
          </a:p>
          <a:p>
            <a:pPr lvl="1">
              <a:lnSpc>
                <a:spcPct val="90000"/>
              </a:lnSpc>
            </a:pPr>
            <a:r>
              <a:rPr lang="zh-CN" altLang="en-US" dirty="0">
                <a:latin typeface="楷体_GB2312" pitchFamily="49" charset="-122"/>
              </a:rPr>
              <a:t>已经存在的类</a:t>
            </a:r>
            <a:r>
              <a:rPr lang="en-US" altLang="zh-CN" dirty="0">
                <a:latin typeface="楷体_GB2312" pitchFamily="49" charset="-122"/>
              </a:rPr>
              <a:t>Student</a:t>
            </a:r>
            <a:r>
              <a:rPr lang="zh-CN" altLang="en-US" dirty="0">
                <a:latin typeface="楷体_GB2312" pitchFamily="49" charset="-122"/>
              </a:rPr>
              <a:t>称为</a:t>
            </a:r>
          </a:p>
          <a:p>
            <a:pPr lvl="2">
              <a:lnSpc>
                <a:spcPct val="90000"/>
              </a:lnSpc>
            </a:pPr>
            <a:r>
              <a:rPr lang="zh-CN" altLang="en-US" dirty="0">
                <a:solidFill>
                  <a:schemeClr val="hlink"/>
                </a:solidFill>
              </a:rPr>
              <a:t>超类  </a:t>
            </a:r>
            <a:r>
              <a:rPr lang="en-US" altLang="zh-CN" dirty="0">
                <a:solidFill>
                  <a:schemeClr val="hlink"/>
                </a:solidFill>
              </a:rPr>
              <a:t>superclass</a:t>
            </a:r>
            <a:r>
              <a:rPr lang="zh-CN" altLang="en-US" dirty="0"/>
              <a:t>，或者</a:t>
            </a:r>
          </a:p>
          <a:p>
            <a:pPr lvl="2">
              <a:lnSpc>
                <a:spcPct val="90000"/>
              </a:lnSpc>
            </a:pPr>
            <a:r>
              <a:rPr lang="zh-CN" altLang="en-US" dirty="0">
                <a:solidFill>
                  <a:schemeClr val="hlink"/>
                </a:solidFill>
              </a:rPr>
              <a:t>基类  </a:t>
            </a:r>
            <a:r>
              <a:rPr lang="en-US" altLang="zh-CN" dirty="0">
                <a:solidFill>
                  <a:schemeClr val="hlink"/>
                </a:solidFill>
              </a:rPr>
              <a:t>base class</a:t>
            </a:r>
            <a:r>
              <a:rPr lang="en-US" altLang="zh-CN" dirty="0"/>
              <a:t>,   </a:t>
            </a:r>
            <a:r>
              <a:rPr lang="zh-CN" altLang="en-US" dirty="0"/>
              <a:t>或者</a:t>
            </a:r>
          </a:p>
          <a:p>
            <a:pPr lvl="2">
              <a:lnSpc>
                <a:spcPct val="90000"/>
              </a:lnSpc>
            </a:pPr>
            <a:r>
              <a:rPr lang="zh-CN" altLang="en-US" dirty="0">
                <a:solidFill>
                  <a:schemeClr val="hlink"/>
                </a:solidFill>
              </a:rPr>
              <a:t>父类  </a:t>
            </a:r>
            <a:r>
              <a:rPr lang="en-US" altLang="zh-CN" dirty="0">
                <a:solidFill>
                  <a:schemeClr val="hlink"/>
                </a:solidFill>
              </a:rPr>
              <a:t>parent class</a:t>
            </a:r>
          </a:p>
          <a:p>
            <a:pPr lvl="1">
              <a:lnSpc>
                <a:spcPct val="90000"/>
              </a:lnSpc>
            </a:pPr>
            <a:r>
              <a:rPr lang="zh-CN" altLang="en-US" dirty="0">
                <a:latin typeface="楷体_GB2312" pitchFamily="49" charset="-122"/>
              </a:rPr>
              <a:t>新的类</a:t>
            </a:r>
            <a:r>
              <a:rPr lang="en-US" altLang="zh-CN" dirty="0" err="1">
                <a:latin typeface="楷体_GB2312" pitchFamily="49" charset="-122"/>
              </a:rPr>
              <a:t>ExStudent</a:t>
            </a:r>
            <a:r>
              <a:rPr lang="zh-CN" altLang="en-US" dirty="0">
                <a:latin typeface="楷体_GB2312" pitchFamily="49" charset="-122"/>
              </a:rPr>
              <a:t>称为</a:t>
            </a:r>
          </a:p>
          <a:p>
            <a:pPr lvl="2">
              <a:lnSpc>
                <a:spcPct val="90000"/>
              </a:lnSpc>
            </a:pPr>
            <a:r>
              <a:rPr lang="zh-CN" altLang="en-US" dirty="0">
                <a:solidFill>
                  <a:schemeClr val="hlink"/>
                </a:solidFill>
              </a:rPr>
              <a:t>派生类 </a:t>
            </a:r>
            <a:r>
              <a:rPr lang="en-US" altLang="zh-CN" dirty="0">
                <a:solidFill>
                  <a:schemeClr val="hlink"/>
                </a:solidFill>
              </a:rPr>
              <a:t>derived class</a:t>
            </a:r>
            <a:r>
              <a:rPr lang="en-US" altLang="zh-CN" dirty="0"/>
              <a:t> </a:t>
            </a:r>
            <a:r>
              <a:rPr lang="zh-CN" altLang="en-US" dirty="0"/>
              <a:t>，或者	</a:t>
            </a:r>
          </a:p>
          <a:p>
            <a:pPr lvl="2">
              <a:lnSpc>
                <a:spcPct val="90000"/>
              </a:lnSpc>
            </a:pPr>
            <a:r>
              <a:rPr lang="zh-CN" altLang="en-US" dirty="0">
                <a:solidFill>
                  <a:schemeClr val="hlink"/>
                </a:solidFill>
              </a:rPr>
              <a:t>子类     </a:t>
            </a:r>
            <a:r>
              <a:rPr lang="en-US" altLang="zh-CN" dirty="0">
                <a:solidFill>
                  <a:schemeClr val="hlink"/>
                </a:solidFill>
              </a:rPr>
              <a:t>subclass</a:t>
            </a:r>
            <a:r>
              <a:rPr lang="en-US" altLang="zh-CN" dirty="0"/>
              <a:t> </a:t>
            </a:r>
            <a:r>
              <a:rPr lang="zh-CN" altLang="en-US" dirty="0"/>
              <a:t>，或者</a:t>
            </a:r>
          </a:p>
          <a:p>
            <a:pPr lvl="2">
              <a:lnSpc>
                <a:spcPct val="90000"/>
              </a:lnSpc>
            </a:pPr>
            <a:r>
              <a:rPr lang="zh-CN" altLang="en-US" dirty="0">
                <a:solidFill>
                  <a:schemeClr val="hlink"/>
                </a:solidFill>
              </a:rPr>
              <a:t>孩子类   </a:t>
            </a:r>
            <a:r>
              <a:rPr lang="en-US" altLang="zh-CN" dirty="0">
                <a:solidFill>
                  <a:schemeClr val="hlink"/>
                </a:solidFill>
              </a:rPr>
              <a:t>child class</a:t>
            </a:r>
          </a:p>
          <a:p>
            <a:pPr>
              <a:lnSpc>
                <a:spcPct val="90000"/>
              </a:lnSpc>
            </a:pPr>
            <a:r>
              <a:rPr lang="zh-CN" altLang="en-US" sz="2200" dirty="0">
                <a:latin typeface="楷体_GB2312" pitchFamily="49" charset="-122"/>
              </a:rPr>
              <a:t>有趣的：</a:t>
            </a:r>
          </a:p>
          <a:p>
            <a:pPr lvl="1">
              <a:lnSpc>
                <a:spcPct val="90000"/>
              </a:lnSpc>
            </a:pPr>
            <a:r>
              <a:rPr lang="zh-CN" altLang="en-US" sz="2400" dirty="0"/>
              <a:t>子类比父类具有更多的功能</a:t>
            </a:r>
          </a:p>
        </p:txBody>
      </p:sp>
      <p:sp>
        <p:nvSpPr>
          <p:cNvPr id="91140" name="Rectangle 4"/>
          <p:cNvSpPr>
            <a:spLocks noChangeArrowheads="1"/>
          </p:cNvSpPr>
          <p:nvPr/>
        </p:nvSpPr>
        <p:spPr bwMode="auto">
          <a:xfrm>
            <a:off x="4932363" y="2565400"/>
            <a:ext cx="3851275" cy="2349500"/>
          </a:xfrm>
          <a:prstGeom prst="rect">
            <a:avLst/>
          </a:prstGeom>
          <a:solidFill>
            <a:schemeClr val="accent1"/>
          </a:solidFill>
          <a:ln w="9525">
            <a:solidFill>
              <a:schemeClr val="tx1"/>
            </a:solidFill>
            <a:miter lim="800000"/>
            <a:headEnd/>
            <a:tailEnd/>
          </a:ln>
          <a:effectLst/>
        </p:spPr>
        <p:txBody>
          <a:bodyPr wrap="none" tIns="36000" bIns="10800" anchor="ctr"/>
          <a:lstStyle/>
          <a:p>
            <a:pPr>
              <a:tabLst>
                <a:tab pos="623888" algn="l"/>
              </a:tabLst>
            </a:pPr>
            <a:r>
              <a:rPr lang="en-US" altLang="zh-CN"/>
              <a:t>class Student {</a:t>
            </a:r>
          </a:p>
          <a:p>
            <a:pPr>
              <a:tabLst>
                <a:tab pos="623888" algn="l"/>
              </a:tabLst>
            </a:pPr>
            <a:r>
              <a:rPr lang="en-US" altLang="zh-CN"/>
              <a:t>	</a:t>
            </a:r>
            <a:r>
              <a:rPr lang="en-US" altLang="zh-CN" b="1"/>
              <a:t>……</a:t>
            </a:r>
          </a:p>
          <a:p>
            <a:pPr>
              <a:tabLst>
                <a:tab pos="623888" algn="l"/>
              </a:tabLst>
            </a:pPr>
            <a:r>
              <a:rPr lang="en-US" altLang="zh-CN"/>
              <a:t>}</a:t>
            </a:r>
          </a:p>
          <a:p>
            <a:pPr>
              <a:tabLst>
                <a:tab pos="623888" algn="l"/>
              </a:tabLst>
            </a:pPr>
            <a:r>
              <a:rPr lang="en-US" altLang="zh-CN"/>
              <a:t>class  ExStudent extends Student {</a:t>
            </a:r>
          </a:p>
          <a:p>
            <a:pPr>
              <a:tabLst>
                <a:tab pos="623888" algn="l"/>
              </a:tabLst>
            </a:pPr>
            <a:r>
              <a:rPr lang="en-US" altLang="zh-CN"/>
              <a:t>  </a:t>
            </a:r>
            <a:r>
              <a:rPr lang="en-US" altLang="zh-CN" sz="1400" b="1">
                <a:solidFill>
                  <a:srgbClr val="993300"/>
                </a:solidFill>
              </a:rPr>
              <a:t>// </a:t>
            </a:r>
            <a:r>
              <a:rPr lang="zh-CN" altLang="en-US" sz="1400" b="1">
                <a:solidFill>
                  <a:srgbClr val="993300"/>
                </a:solidFill>
              </a:rPr>
              <a:t>加上有关获奖的成员变量和方法</a:t>
            </a:r>
          </a:p>
          <a:p>
            <a:pPr>
              <a:tabLst>
                <a:tab pos="623888" algn="l"/>
              </a:tabLst>
            </a:pPr>
            <a:r>
              <a:rPr lang="en-US" altLang="zh-CN"/>
              <a:t>}</a:t>
            </a:r>
          </a:p>
          <a:p>
            <a:pPr>
              <a:tabLst>
                <a:tab pos="623888" algn="l"/>
              </a:tabLst>
            </a:pPr>
            <a:endParaRPr lang="en-US" altLang="zh-CN"/>
          </a:p>
        </p:txBody>
      </p:sp>
    </p:spTree>
  </p:cSld>
  <p:clrMapOvr>
    <a:masterClrMapping/>
  </p:clrMapOvr>
  <p:transition spd="med">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p:txBody>
          <a:bodyPr/>
          <a:lstStyle/>
          <a:p>
            <a:r>
              <a:rPr lang="zh-CN" altLang="en-US"/>
              <a:t>类的继承（续）</a:t>
            </a:r>
          </a:p>
        </p:txBody>
      </p:sp>
      <p:sp>
        <p:nvSpPr>
          <p:cNvPr id="99331" name="Rectangle 3"/>
          <p:cNvSpPr>
            <a:spLocks noGrp="1" noRot="1" noChangeArrowheads="1"/>
          </p:cNvSpPr>
          <p:nvPr>
            <p:ph type="body" idx="1"/>
          </p:nvPr>
        </p:nvSpPr>
        <p:spPr>
          <a:xfrm>
            <a:off x="323850" y="1484313"/>
            <a:ext cx="8540750" cy="4968875"/>
          </a:xfrm>
        </p:spPr>
        <p:txBody>
          <a:bodyPr/>
          <a:lstStyle/>
          <a:p>
            <a:pPr>
              <a:spcBef>
                <a:spcPct val="30000"/>
              </a:spcBef>
            </a:pPr>
            <a:r>
              <a:rPr lang="en-US" altLang="zh-CN" dirty="0">
                <a:latin typeface="楷体_GB2312" pitchFamily="49" charset="-122"/>
              </a:rPr>
              <a:t>Java</a:t>
            </a:r>
            <a:r>
              <a:rPr lang="zh-CN" altLang="en-US" dirty="0">
                <a:latin typeface="楷体_GB2312" pitchFamily="49" charset="-122"/>
              </a:rPr>
              <a:t>类是一个层次结构</a:t>
            </a:r>
          </a:p>
          <a:p>
            <a:pPr lvl="1">
              <a:spcBef>
                <a:spcPct val="30000"/>
              </a:spcBef>
            </a:pPr>
            <a:r>
              <a:rPr lang="zh-CN" altLang="en-US" dirty="0">
                <a:latin typeface="楷体_GB2312" pitchFamily="49" charset="-122"/>
              </a:rPr>
              <a:t>一个超类可派生出多个子类</a:t>
            </a:r>
          </a:p>
          <a:p>
            <a:pPr lvl="1">
              <a:spcBef>
                <a:spcPct val="30000"/>
              </a:spcBef>
            </a:pPr>
            <a:r>
              <a:rPr lang="zh-CN" altLang="en-US" dirty="0">
                <a:latin typeface="楷体_GB2312" pitchFamily="49" charset="-122"/>
              </a:rPr>
              <a:t>每个子类作为超类又可派生出多个子类</a:t>
            </a:r>
          </a:p>
          <a:p>
            <a:pPr lvl="1">
              <a:spcBef>
                <a:spcPct val="30000"/>
              </a:spcBef>
            </a:pPr>
            <a:r>
              <a:rPr lang="zh-CN" altLang="en-US" dirty="0">
                <a:solidFill>
                  <a:srgbClr val="0000FF"/>
                </a:solidFill>
                <a:latin typeface="楷体_GB2312" pitchFamily="49" charset="-122"/>
              </a:rPr>
              <a:t>最顶端有一个叫做</a:t>
            </a:r>
            <a:r>
              <a:rPr lang="en-US" altLang="zh-CN" sz="2300" dirty="0">
                <a:solidFill>
                  <a:schemeClr val="hlink"/>
                </a:solidFill>
                <a:latin typeface="Courier New" pitchFamily="49" charset="0"/>
              </a:rPr>
              <a:t>Object</a:t>
            </a:r>
            <a:r>
              <a:rPr lang="zh-CN" altLang="en-US" dirty="0">
                <a:solidFill>
                  <a:srgbClr val="0000FF"/>
                </a:solidFill>
                <a:latin typeface="楷体_GB2312" pitchFamily="49" charset="-122"/>
              </a:rPr>
              <a:t>的超类，是所有类的祖先</a:t>
            </a:r>
          </a:p>
          <a:p>
            <a:pPr lvl="1">
              <a:spcBef>
                <a:spcPct val="30000"/>
              </a:spcBef>
            </a:pPr>
            <a:r>
              <a:rPr lang="zh-CN" altLang="en-US" dirty="0">
                <a:solidFill>
                  <a:srgbClr val="0000FF"/>
                </a:solidFill>
                <a:latin typeface="楷体_GB2312" pitchFamily="49" charset="-122"/>
              </a:rPr>
              <a:t>所有类都直接或间接地继承自</a:t>
            </a:r>
            <a:r>
              <a:rPr lang="en-US" altLang="zh-CN" sz="2300" dirty="0">
                <a:solidFill>
                  <a:schemeClr val="hlink"/>
                </a:solidFill>
                <a:latin typeface="Courier New" pitchFamily="49" charset="0"/>
              </a:rPr>
              <a:t>Object</a:t>
            </a:r>
            <a:r>
              <a:rPr lang="zh-CN" altLang="en-US" dirty="0">
                <a:solidFill>
                  <a:srgbClr val="0000FF"/>
                </a:solidFill>
                <a:latin typeface="楷体_GB2312" pitchFamily="49" charset="-122"/>
              </a:rPr>
              <a:t>类</a:t>
            </a:r>
          </a:p>
          <a:p>
            <a:pPr lvl="1">
              <a:spcBef>
                <a:spcPct val="30000"/>
              </a:spcBef>
            </a:pPr>
            <a:r>
              <a:rPr lang="zh-CN" altLang="en-US" dirty="0">
                <a:solidFill>
                  <a:srgbClr val="0000FF"/>
                </a:solidFill>
                <a:latin typeface="楷体_GB2312" pitchFamily="49" charset="-122"/>
              </a:rPr>
              <a:t>如果在定义类的时候没有指出其超类，默认继承</a:t>
            </a:r>
            <a:r>
              <a:rPr lang="en-US" altLang="zh-CN" sz="2300" dirty="0">
                <a:solidFill>
                  <a:schemeClr val="hlink"/>
                </a:solidFill>
                <a:latin typeface="Courier New" pitchFamily="49" charset="0"/>
              </a:rPr>
              <a:t>Object</a:t>
            </a:r>
          </a:p>
          <a:p>
            <a:pPr>
              <a:spcBef>
                <a:spcPct val="30000"/>
              </a:spcBef>
            </a:pPr>
            <a:r>
              <a:rPr lang="zh-CN" altLang="en-US" dirty="0">
                <a:latin typeface="楷体_GB2312" pitchFamily="49" charset="-122"/>
              </a:rPr>
              <a:t>一旦定义了一个类，就自动继承了</a:t>
            </a:r>
            <a:r>
              <a:rPr lang="en-US" altLang="zh-CN" sz="2500" dirty="0">
                <a:solidFill>
                  <a:schemeClr val="hlink"/>
                </a:solidFill>
                <a:latin typeface="Courier New" pitchFamily="49" charset="0"/>
              </a:rPr>
              <a:t>Object</a:t>
            </a:r>
            <a:r>
              <a:rPr lang="zh-CN" altLang="en-US" sz="2500" dirty="0">
                <a:solidFill>
                  <a:schemeClr val="hlink"/>
                </a:solidFill>
                <a:latin typeface="Courier New" pitchFamily="49" charset="0"/>
              </a:rPr>
              <a:t>类</a:t>
            </a:r>
            <a:r>
              <a:rPr lang="zh-CN" altLang="en-US" dirty="0">
                <a:latin typeface="楷体_GB2312" pitchFamily="49" charset="-122"/>
              </a:rPr>
              <a:t>的许多</a:t>
            </a:r>
            <a:r>
              <a:rPr lang="zh-CN" altLang="en-US" dirty="0" smtClean="0">
                <a:latin typeface="楷体_GB2312" pitchFamily="49" charset="-122"/>
              </a:rPr>
              <a:t>成员变量和</a:t>
            </a:r>
            <a:r>
              <a:rPr lang="zh-CN" altLang="en-US" dirty="0">
                <a:latin typeface="楷体_GB2312" pitchFamily="49" charset="-122"/>
              </a:rPr>
              <a:t>成员方法，例如</a:t>
            </a:r>
          </a:p>
          <a:p>
            <a:pPr lvl="1">
              <a:spcBef>
                <a:spcPct val="30000"/>
              </a:spcBef>
              <a:buFont typeface="Wingdings" pitchFamily="2" charset="2"/>
              <a:buNone/>
            </a:pPr>
            <a:r>
              <a:rPr lang="en-US" altLang="zh-CN" sz="2400" dirty="0" err="1">
                <a:solidFill>
                  <a:schemeClr val="hlink"/>
                </a:solidFill>
                <a:latin typeface="Courier New" pitchFamily="49" charset="0"/>
              </a:rPr>
              <a:t>hashCode</a:t>
            </a:r>
            <a:r>
              <a:rPr lang="en-US" altLang="zh-CN" sz="2400" dirty="0">
                <a:solidFill>
                  <a:schemeClr val="hlink"/>
                </a:solidFill>
                <a:latin typeface="Courier New" pitchFamily="49" charset="0"/>
              </a:rPr>
              <a:t>()</a:t>
            </a:r>
            <a:r>
              <a:rPr lang="en-US" altLang="zh-CN" sz="2400" b="0" dirty="0">
                <a:solidFill>
                  <a:srgbClr val="CC3300"/>
                </a:solidFill>
                <a:latin typeface="Courier New" pitchFamily="49" charset="0"/>
              </a:rPr>
              <a:t> </a:t>
            </a:r>
            <a:r>
              <a:rPr lang="en-US" altLang="zh-CN" sz="2000" dirty="0">
                <a:solidFill>
                  <a:srgbClr val="008000"/>
                </a:solidFill>
                <a:latin typeface="楷体_GB2312" pitchFamily="49" charset="-122"/>
              </a:rPr>
              <a:t>// </a:t>
            </a:r>
            <a:r>
              <a:rPr lang="zh-CN" altLang="en-US" sz="2000" dirty="0">
                <a:solidFill>
                  <a:srgbClr val="008000"/>
                </a:solidFill>
                <a:latin typeface="楷体_GB2312" pitchFamily="49" charset="-122"/>
              </a:rPr>
              <a:t>获取</a:t>
            </a:r>
            <a:r>
              <a:rPr lang="en-US" altLang="zh-CN" sz="2000" dirty="0">
                <a:solidFill>
                  <a:srgbClr val="008000"/>
                </a:solidFill>
                <a:latin typeface="楷体_GB2312" pitchFamily="49" charset="-122"/>
              </a:rPr>
              <a:t>hash</a:t>
            </a:r>
            <a:r>
              <a:rPr lang="zh-CN" altLang="en-US" sz="2000" dirty="0">
                <a:solidFill>
                  <a:srgbClr val="008000"/>
                </a:solidFill>
                <a:latin typeface="楷体_GB2312" pitchFamily="49" charset="-122"/>
              </a:rPr>
              <a:t>码</a:t>
            </a:r>
          </a:p>
          <a:p>
            <a:pPr lvl="1">
              <a:spcBef>
                <a:spcPct val="30000"/>
              </a:spcBef>
              <a:buFont typeface="Wingdings" pitchFamily="2" charset="2"/>
              <a:buNone/>
            </a:pPr>
            <a:r>
              <a:rPr lang="en-US" altLang="zh-CN" sz="2400" dirty="0">
                <a:solidFill>
                  <a:schemeClr val="hlink"/>
                </a:solidFill>
                <a:latin typeface="Courier New" pitchFamily="49" charset="0"/>
              </a:rPr>
              <a:t>equals()</a:t>
            </a:r>
            <a:r>
              <a:rPr lang="en-US" altLang="zh-CN" sz="2400" b="0" dirty="0">
                <a:solidFill>
                  <a:srgbClr val="CC3300"/>
                </a:solidFill>
                <a:latin typeface="Courier New" pitchFamily="49" charset="0"/>
              </a:rPr>
              <a:t>   </a:t>
            </a:r>
            <a:r>
              <a:rPr lang="en-US" altLang="zh-CN" sz="2000" dirty="0">
                <a:solidFill>
                  <a:srgbClr val="008000"/>
                </a:solidFill>
                <a:latin typeface="楷体_GB2312" pitchFamily="49" charset="-122"/>
              </a:rPr>
              <a:t>// </a:t>
            </a:r>
            <a:r>
              <a:rPr lang="zh-CN" altLang="en-US" sz="2000" dirty="0">
                <a:solidFill>
                  <a:srgbClr val="008000"/>
                </a:solidFill>
                <a:latin typeface="楷体_GB2312" pitchFamily="49" charset="-122"/>
              </a:rPr>
              <a:t>检测是否与另外一个对象相等</a:t>
            </a:r>
          </a:p>
        </p:txBody>
      </p:sp>
      <p:sp>
        <p:nvSpPr>
          <p:cNvPr id="99332" name="AutoShape 4"/>
          <p:cNvSpPr>
            <a:spLocks/>
          </p:cNvSpPr>
          <p:nvPr/>
        </p:nvSpPr>
        <p:spPr bwMode="auto">
          <a:xfrm>
            <a:off x="6084888" y="1989138"/>
            <a:ext cx="142875" cy="576262"/>
          </a:xfrm>
          <a:prstGeom prst="rightBrace">
            <a:avLst>
              <a:gd name="adj1" fmla="val 33611"/>
              <a:gd name="adj2" fmla="val 50000"/>
            </a:avLst>
          </a:prstGeom>
          <a:noFill/>
          <a:ln w="28575">
            <a:solidFill>
              <a:schemeClr val="hlink"/>
            </a:solidFill>
            <a:round/>
            <a:headEnd/>
            <a:tailEnd/>
          </a:ln>
          <a:effectLst/>
        </p:spPr>
        <p:txBody>
          <a:bodyPr wrap="none" anchor="ctr"/>
          <a:lstStyle/>
          <a:p>
            <a:endParaRPr lang="zh-CN" altLang="en-US"/>
          </a:p>
        </p:txBody>
      </p:sp>
      <p:sp>
        <p:nvSpPr>
          <p:cNvPr id="99333" name="Text Box 5"/>
          <p:cNvSpPr txBox="1">
            <a:spLocks noChangeArrowheads="1"/>
          </p:cNvSpPr>
          <p:nvPr/>
        </p:nvSpPr>
        <p:spPr bwMode="auto">
          <a:xfrm>
            <a:off x="6372225" y="2133600"/>
            <a:ext cx="1584325" cy="366713"/>
          </a:xfrm>
          <a:prstGeom prst="rect">
            <a:avLst/>
          </a:prstGeom>
          <a:solidFill>
            <a:schemeClr val="accent1"/>
          </a:solidFill>
          <a:ln w="9525">
            <a:noFill/>
            <a:miter lim="800000"/>
            <a:headEnd/>
            <a:tailEnd/>
          </a:ln>
          <a:effectLst/>
        </p:spPr>
        <p:txBody>
          <a:bodyPr>
            <a:spAutoFit/>
          </a:bodyPr>
          <a:lstStyle/>
          <a:p>
            <a:pPr>
              <a:spcBef>
                <a:spcPct val="50000"/>
              </a:spcBef>
            </a:pPr>
            <a:r>
              <a:rPr lang="zh-CN" altLang="en-US" b="1">
                <a:solidFill>
                  <a:schemeClr val="hlink"/>
                </a:solidFill>
                <a:ea typeface="楷体_GB2312" pitchFamily="49" charset="-122"/>
              </a:rPr>
              <a:t>构成层次结构</a:t>
            </a:r>
          </a:p>
        </p:txBody>
      </p:sp>
    </p:spTree>
  </p:cSld>
  <p:clrMapOvr>
    <a:masterClrMapping/>
  </p:clrMapOvr>
  <p:transition spd="med">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rrowheads="1"/>
          </p:cNvSpPr>
          <p:nvPr>
            <p:ph type="title"/>
          </p:nvPr>
        </p:nvSpPr>
        <p:spPr/>
        <p:txBody>
          <a:bodyPr/>
          <a:lstStyle/>
          <a:p>
            <a:r>
              <a:rPr lang="zh-CN" altLang="en-US" dirty="0"/>
              <a:t>类的继承（续）</a:t>
            </a:r>
          </a:p>
        </p:txBody>
      </p:sp>
      <p:sp>
        <p:nvSpPr>
          <p:cNvPr id="92163" name="Rectangle 3"/>
          <p:cNvSpPr>
            <a:spLocks noGrp="1" noRot="1" noChangeArrowheads="1"/>
          </p:cNvSpPr>
          <p:nvPr>
            <p:ph type="body" idx="1"/>
          </p:nvPr>
        </p:nvSpPr>
        <p:spPr>
          <a:xfrm>
            <a:off x="323850" y="1484313"/>
            <a:ext cx="8540750" cy="3673475"/>
          </a:xfrm>
        </p:spPr>
        <p:txBody>
          <a:bodyPr/>
          <a:lstStyle/>
          <a:p>
            <a:pPr>
              <a:lnSpc>
                <a:spcPct val="90000"/>
              </a:lnSpc>
            </a:pPr>
            <a:r>
              <a:rPr lang="zh-CN" altLang="en-US" dirty="0">
                <a:solidFill>
                  <a:srgbClr val="0000FF"/>
                </a:solidFill>
                <a:latin typeface="楷体_GB2312" pitchFamily="49" charset="-122"/>
              </a:rPr>
              <a:t>子类继承父类的</a:t>
            </a:r>
          </a:p>
          <a:p>
            <a:pPr lvl="1">
              <a:lnSpc>
                <a:spcPct val="90000"/>
              </a:lnSpc>
            </a:pPr>
            <a:r>
              <a:rPr lang="zh-CN" altLang="en-US" dirty="0">
                <a:solidFill>
                  <a:srgbClr val="0000FF"/>
                </a:solidFill>
                <a:latin typeface="楷体_GB2312" pitchFamily="49" charset="-122"/>
              </a:rPr>
              <a:t>属性和方法</a:t>
            </a:r>
          </a:p>
          <a:p>
            <a:pPr lvl="1">
              <a:lnSpc>
                <a:spcPct val="90000"/>
              </a:lnSpc>
            </a:pPr>
            <a:r>
              <a:rPr lang="zh-CN" altLang="en-US" smtClean="0">
                <a:solidFill>
                  <a:srgbClr val="0000FF"/>
                </a:solidFill>
                <a:latin typeface="楷体_GB2312" pitchFamily="49" charset="-122"/>
              </a:rPr>
              <a:t>可以重载</a:t>
            </a:r>
            <a:r>
              <a:rPr lang="zh-CN" altLang="en-US" dirty="0">
                <a:solidFill>
                  <a:srgbClr val="0000FF"/>
                </a:solidFill>
                <a:latin typeface="楷体_GB2312" pitchFamily="49" charset="-122"/>
              </a:rPr>
              <a:t>父类的方法</a:t>
            </a:r>
          </a:p>
          <a:p>
            <a:pPr lvl="1">
              <a:lnSpc>
                <a:spcPct val="90000"/>
              </a:lnSpc>
            </a:pPr>
            <a:r>
              <a:rPr lang="zh-CN" altLang="en-US" dirty="0">
                <a:solidFill>
                  <a:srgbClr val="0000FF"/>
                </a:solidFill>
                <a:latin typeface="楷体_GB2312" pitchFamily="49" charset="-122"/>
              </a:rPr>
              <a:t>在父类的基础上添加新的属性和方法</a:t>
            </a:r>
          </a:p>
          <a:p>
            <a:pPr>
              <a:lnSpc>
                <a:spcPct val="90000"/>
              </a:lnSpc>
            </a:pPr>
            <a:r>
              <a:rPr lang="zh-CN" altLang="en-US" dirty="0">
                <a:solidFill>
                  <a:srgbClr val="0000FF"/>
                </a:solidFill>
                <a:latin typeface="楷体_GB2312" pitchFamily="49" charset="-122"/>
              </a:rPr>
              <a:t>多个子类共同继承一个父类，那么该父类就是多个子类的基类</a:t>
            </a:r>
          </a:p>
          <a:p>
            <a:pPr>
              <a:lnSpc>
                <a:spcPct val="90000"/>
              </a:lnSpc>
            </a:pPr>
            <a:r>
              <a:rPr lang="en-US" altLang="zh-CN" dirty="0">
                <a:solidFill>
                  <a:srgbClr val="0000FF"/>
                </a:solidFill>
                <a:latin typeface="楷体_GB2312" pitchFamily="49" charset="-122"/>
              </a:rPr>
              <a:t>Java</a:t>
            </a:r>
            <a:r>
              <a:rPr lang="zh-CN" altLang="en-US" dirty="0">
                <a:solidFill>
                  <a:srgbClr val="0000FF"/>
                </a:solidFill>
                <a:latin typeface="楷体_GB2312" pitchFamily="49" charset="-122"/>
              </a:rPr>
              <a:t>语言</a:t>
            </a:r>
            <a:r>
              <a:rPr lang="zh-CN" altLang="en-US" dirty="0">
                <a:solidFill>
                  <a:schemeClr val="hlink"/>
                </a:solidFill>
                <a:latin typeface="楷体_GB2312" pitchFamily="49" charset="-122"/>
              </a:rPr>
              <a:t>只支持单继承</a:t>
            </a:r>
          </a:p>
          <a:p>
            <a:pPr lvl="1">
              <a:lnSpc>
                <a:spcPct val="90000"/>
              </a:lnSpc>
            </a:pPr>
            <a:r>
              <a:rPr lang="zh-CN" altLang="en-US" dirty="0">
                <a:solidFill>
                  <a:srgbClr val="0000FF"/>
                </a:solidFill>
                <a:latin typeface="楷体_GB2312" pitchFamily="49" charset="-122"/>
              </a:rPr>
              <a:t>每个字类只允许一个父类</a:t>
            </a:r>
          </a:p>
          <a:p>
            <a:pPr lvl="1">
              <a:lnSpc>
                <a:spcPct val="90000"/>
              </a:lnSpc>
            </a:pPr>
            <a:r>
              <a:rPr lang="zh-CN" altLang="en-US" dirty="0">
                <a:solidFill>
                  <a:srgbClr val="0000FF"/>
                </a:solidFill>
                <a:latin typeface="楷体_GB2312" pitchFamily="49" charset="-122"/>
              </a:rPr>
              <a:t>如果要定义多继承，可以使用</a:t>
            </a:r>
            <a:r>
              <a:rPr lang="zh-CN" altLang="en-US" dirty="0">
                <a:solidFill>
                  <a:srgbClr val="0000FF"/>
                </a:solidFill>
                <a:latin typeface="Arial"/>
              </a:rPr>
              <a:t>“</a:t>
            </a:r>
            <a:r>
              <a:rPr lang="zh-CN" altLang="en-US" dirty="0">
                <a:solidFill>
                  <a:srgbClr val="0000FF"/>
                </a:solidFill>
                <a:latin typeface="楷体_GB2312" pitchFamily="49" charset="-122"/>
              </a:rPr>
              <a:t>接口</a:t>
            </a:r>
            <a:r>
              <a:rPr lang="zh-CN" altLang="en-US" dirty="0">
                <a:solidFill>
                  <a:srgbClr val="0000FF"/>
                </a:solidFill>
                <a:latin typeface="Arial"/>
              </a:rPr>
              <a:t>”</a:t>
            </a:r>
            <a:endParaRPr lang="zh-CN" altLang="en-US" dirty="0">
              <a:solidFill>
                <a:srgbClr val="0000FF"/>
              </a:solidFill>
              <a:latin typeface="楷体_GB2312" pitchFamily="49" charset="-122"/>
            </a:endParaRPr>
          </a:p>
          <a:p>
            <a:pPr>
              <a:lnSpc>
                <a:spcPct val="90000"/>
              </a:lnSpc>
            </a:pPr>
            <a:endParaRPr lang="en-US" altLang="zh-CN" dirty="0">
              <a:latin typeface="楷体_GB2312" pitchFamily="49" charset="-122"/>
            </a:endParaRPr>
          </a:p>
        </p:txBody>
      </p:sp>
    </p:spTree>
  </p:cSld>
  <p:clrMapOvr>
    <a:masterClrMapping/>
  </p:clrMapOvr>
  <p:transition spd="med">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603250" y="476250"/>
            <a:ext cx="8540750" cy="708025"/>
          </a:xfrm>
        </p:spPr>
        <p:txBody>
          <a:bodyPr/>
          <a:lstStyle/>
          <a:p>
            <a:r>
              <a:rPr lang="zh-CN" altLang="en-US" b="1" dirty="0"/>
              <a:t>子类的定义</a:t>
            </a:r>
          </a:p>
        </p:txBody>
      </p:sp>
      <p:sp>
        <p:nvSpPr>
          <p:cNvPr id="23555" name="Rectangle 3"/>
          <p:cNvSpPr>
            <a:spLocks noGrp="1" noRot="1" noChangeArrowheads="1"/>
          </p:cNvSpPr>
          <p:nvPr>
            <p:ph type="body" idx="1"/>
          </p:nvPr>
        </p:nvSpPr>
        <p:spPr>
          <a:xfrm>
            <a:off x="395288" y="1268413"/>
            <a:ext cx="8208962" cy="5400675"/>
          </a:xfrm>
          <a:noFill/>
          <a:ln/>
        </p:spPr>
        <p:txBody>
          <a:bodyPr/>
          <a:lstStyle/>
          <a:p>
            <a:pPr marL="457200" indent="-457200">
              <a:lnSpc>
                <a:spcPct val="90000"/>
              </a:lnSpc>
              <a:spcBef>
                <a:spcPct val="30000"/>
              </a:spcBef>
              <a:buFont typeface="Wingdings" pitchFamily="2" charset="2"/>
              <a:buNone/>
            </a:pPr>
            <a:r>
              <a:rPr lang="en-US" altLang="zh-CN">
                <a:solidFill>
                  <a:schemeClr val="hlink"/>
                </a:solidFill>
                <a:latin typeface="楷体_GB2312" pitchFamily="49" charset="-122"/>
              </a:rPr>
              <a:t>[</a:t>
            </a:r>
            <a:r>
              <a:rPr lang="zh-CN" altLang="en-US">
                <a:solidFill>
                  <a:schemeClr val="hlink"/>
                </a:solidFill>
                <a:latin typeface="楷体_GB2312" pitchFamily="49" charset="-122"/>
              </a:rPr>
              <a:t>访问权限</a:t>
            </a:r>
            <a:r>
              <a:rPr lang="en-US" altLang="zh-CN">
                <a:solidFill>
                  <a:schemeClr val="hlink"/>
                </a:solidFill>
                <a:latin typeface="楷体_GB2312" pitchFamily="49" charset="-122"/>
              </a:rPr>
              <a:t>] class </a:t>
            </a:r>
            <a:r>
              <a:rPr lang="zh-CN" altLang="en-US">
                <a:solidFill>
                  <a:schemeClr val="hlink"/>
                </a:solidFill>
                <a:latin typeface="楷体_GB2312" pitchFamily="49" charset="-122"/>
              </a:rPr>
              <a:t>类名 </a:t>
            </a:r>
            <a:r>
              <a:rPr lang="en-US" altLang="zh-CN">
                <a:solidFill>
                  <a:srgbClr val="008000"/>
                </a:solidFill>
                <a:latin typeface="楷体_GB2312" pitchFamily="49" charset="-122"/>
              </a:rPr>
              <a:t>extends</a:t>
            </a:r>
            <a:r>
              <a:rPr lang="en-US" altLang="zh-CN">
                <a:solidFill>
                  <a:schemeClr val="hlink"/>
                </a:solidFill>
                <a:latin typeface="楷体_GB2312" pitchFamily="49" charset="-122"/>
              </a:rPr>
              <a:t> </a:t>
            </a:r>
            <a:r>
              <a:rPr lang="zh-CN" altLang="en-US">
                <a:solidFill>
                  <a:schemeClr val="hlink"/>
                </a:solidFill>
                <a:latin typeface="楷体_GB2312" pitchFamily="49" charset="-122"/>
              </a:rPr>
              <a:t>父类名</a:t>
            </a:r>
            <a:r>
              <a:rPr lang="en-US" altLang="zh-CN">
                <a:solidFill>
                  <a:schemeClr val="hlink"/>
                </a:solidFill>
                <a:latin typeface="楷体_GB2312" pitchFamily="49" charset="-122"/>
              </a:rPr>
              <a:t>{</a:t>
            </a:r>
          </a:p>
          <a:p>
            <a:pPr marL="457200" indent="-457200">
              <a:lnSpc>
                <a:spcPct val="90000"/>
              </a:lnSpc>
              <a:spcBef>
                <a:spcPct val="30000"/>
              </a:spcBef>
              <a:buFont typeface="Wingdings" pitchFamily="2" charset="2"/>
              <a:buNone/>
            </a:pPr>
            <a:r>
              <a:rPr lang="en-US" altLang="zh-CN">
                <a:solidFill>
                  <a:schemeClr val="hlink"/>
                </a:solidFill>
                <a:latin typeface="楷体_GB2312" pitchFamily="49" charset="-122"/>
              </a:rPr>
              <a:t>	  </a:t>
            </a:r>
            <a:r>
              <a:rPr lang="zh-CN" altLang="en-US">
                <a:solidFill>
                  <a:schemeClr val="hlink"/>
                </a:solidFill>
                <a:latin typeface="楷体_GB2312" pitchFamily="49" charset="-122"/>
              </a:rPr>
              <a:t>类体</a:t>
            </a:r>
          </a:p>
          <a:p>
            <a:pPr marL="457200" indent="-457200">
              <a:lnSpc>
                <a:spcPct val="90000"/>
              </a:lnSpc>
              <a:spcBef>
                <a:spcPct val="30000"/>
              </a:spcBef>
              <a:buFont typeface="Wingdings" pitchFamily="2" charset="2"/>
              <a:buNone/>
            </a:pPr>
            <a:r>
              <a:rPr lang="en-US" altLang="zh-CN">
                <a:solidFill>
                  <a:schemeClr val="hlink"/>
                </a:solidFill>
                <a:latin typeface="楷体_GB2312" pitchFamily="49" charset="-122"/>
              </a:rPr>
              <a:t>}</a:t>
            </a:r>
          </a:p>
          <a:p>
            <a:pPr marL="457200" indent="-457200">
              <a:lnSpc>
                <a:spcPct val="80000"/>
              </a:lnSpc>
              <a:buFont typeface="Wingdings" pitchFamily="2" charset="2"/>
              <a:buNone/>
            </a:pPr>
            <a:r>
              <a:rPr lang="zh-CN" altLang="en-US" u="sng">
                <a:latin typeface="楷体_GB2312" pitchFamily="49" charset="-122"/>
              </a:rPr>
              <a:t>继承原则</a:t>
            </a:r>
            <a:r>
              <a:rPr lang="en-US" altLang="zh-CN">
                <a:latin typeface="楷体_GB2312" pitchFamily="49" charset="-122"/>
              </a:rPr>
              <a:t>:</a:t>
            </a:r>
          </a:p>
          <a:p>
            <a:pPr marL="457200" indent="-457200">
              <a:lnSpc>
                <a:spcPct val="80000"/>
              </a:lnSpc>
            </a:pPr>
            <a:r>
              <a:rPr lang="zh-CN" altLang="en-US"/>
              <a:t>子类继承父类的成员变量</a:t>
            </a:r>
          </a:p>
          <a:p>
            <a:pPr marL="876300" lvl="1" indent="-419100">
              <a:lnSpc>
                <a:spcPct val="80000"/>
              </a:lnSpc>
            </a:pPr>
            <a:r>
              <a:rPr lang="zh-CN" altLang="en-US"/>
              <a:t>实例成员变量</a:t>
            </a:r>
          </a:p>
          <a:p>
            <a:pPr marL="876300" lvl="1" indent="-419100">
              <a:lnSpc>
                <a:spcPct val="80000"/>
              </a:lnSpc>
            </a:pPr>
            <a:r>
              <a:rPr lang="zh-CN" altLang="en-US"/>
              <a:t>类成员变量</a:t>
            </a:r>
          </a:p>
          <a:p>
            <a:pPr marL="457200" indent="-457200">
              <a:lnSpc>
                <a:spcPct val="80000"/>
              </a:lnSpc>
            </a:pPr>
            <a:r>
              <a:rPr lang="zh-CN" altLang="en-US"/>
              <a:t>子类继承父类成员方法</a:t>
            </a:r>
          </a:p>
          <a:p>
            <a:pPr marL="876300" lvl="1" indent="-419100">
              <a:lnSpc>
                <a:spcPct val="80000"/>
              </a:lnSpc>
            </a:pPr>
            <a:r>
              <a:rPr lang="zh-CN" altLang="en-US"/>
              <a:t>实例成员方法</a:t>
            </a:r>
          </a:p>
          <a:p>
            <a:pPr marL="876300" lvl="1" indent="-419100">
              <a:lnSpc>
                <a:spcPct val="80000"/>
              </a:lnSpc>
            </a:pPr>
            <a:r>
              <a:rPr lang="zh-CN" altLang="en-US"/>
              <a:t>类成员方法</a:t>
            </a:r>
          </a:p>
          <a:p>
            <a:pPr marL="876300" lvl="1" indent="-419100">
              <a:lnSpc>
                <a:spcPct val="80000"/>
              </a:lnSpc>
            </a:pPr>
            <a:r>
              <a:rPr lang="zh-CN" altLang="en-US">
                <a:solidFill>
                  <a:schemeClr val="hlink"/>
                </a:solidFill>
              </a:rPr>
              <a:t>但不包括构造方法</a:t>
            </a:r>
          </a:p>
          <a:p>
            <a:pPr marL="1295400" lvl="2" indent="-381000">
              <a:lnSpc>
                <a:spcPct val="80000"/>
              </a:lnSpc>
              <a:buClr>
                <a:srgbClr val="FFFF00"/>
              </a:buClr>
            </a:pPr>
            <a:r>
              <a:rPr lang="zh-CN" altLang="en-US">
                <a:solidFill>
                  <a:srgbClr val="008000"/>
                </a:solidFill>
              </a:rPr>
              <a:t>父类的构造方法 </a:t>
            </a:r>
            <a:r>
              <a:rPr lang="zh-CN" altLang="en-US">
                <a:solidFill>
                  <a:srgbClr val="008000"/>
                </a:solidFill>
                <a:sym typeface="Wingdings" pitchFamily="2" charset="2"/>
              </a:rPr>
              <a:t> </a:t>
            </a:r>
            <a:r>
              <a:rPr lang="zh-CN" altLang="en-US">
                <a:solidFill>
                  <a:srgbClr val="008000"/>
                </a:solidFill>
              </a:rPr>
              <a:t>创建父类对象</a:t>
            </a:r>
          </a:p>
          <a:p>
            <a:pPr marL="1295400" lvl="2" indent="-381000">
              <a:lnSpc>
                <a:spcPct val="80000"/>
              </a:lnSpc>
              <a:buClr>
                <a:srgbClr val="FFFF00"/>
              </a:buClr>
            </a:pPr>
            <a:r>
              <a:rPr lang="zh-CN" altLang="en-US">
                <a:solidFill>
                  <a:srgbClr val="008000"/>
                </a:solidFill>
              </a:rPr>
              <a:t>子类需定义自己的构造方法 </a:t>
            </a:r>
            <a:r>
              <a:rPr lang="zh-CN" altLang="en-US">
                <a:solidFill>
                  <a:srgbClr val="008000"/>
                </a:solidFill>
                <a:sym typeface="Wingdings" pitchFamily="2" charset="2"/>
              </a:rPr>
              <a:t> </a:t>
            </a:r>
            <a:r>
              <a:rPr lang="zh-CN" altLang="en-US">
                <a:solidFill>
                  <a:srgbClr val="008000"/>
                </a:solidFill>
              </a:rPr>
              <a:t>创建子类的对象</a:t>
            </a:r>
          </a:p>
          <a:p>
            <a:pPr marL="457200" indent="-457200">
              <a:lnSpc>
                <a:spcPct val="80000"/>
              </a:lnSpc>
            </a:pPr>
            <a:r>
              <a:rPr lang="zh-CN" altLang="en-US"/>
              <a:t>子类可以重新定义父类成员（如方法的覆盖）</a:t>
            </a:r>
          </a:p>
        </p:txBody>
      </p:sp>
      <p:sp>
        <p:nvSpPr>
          <p:cNvPr id="23556" name="AutoShape 4"/>
          <p:cNvSpPr>
            <a:spLocks noChangeArrowheads="1"/>
          </p:cNvSpPr>
          <p:nvPr/>
        </p:nvSpPr>
        <p:spPr bwMode="auto">
          <a:xfrm>
            <a:off x="4859338" y="1773238"/>
            <a:ext cx="217487" cy="287337"/>
          </a:xfrm>
          <a:prstGeom prst="curvedRightArrow">
            <a:avLst>
              <a:gd name="adj1" fmla="val 26423"/>
              <a:gd name="adj2" fmla="val 52847"/>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3557" name="Text Box 5"/>
          <p:cNvSpPr txBox="1">
            <a:spLocks noChangeArrowheads="1"/>
          </p:cNvSpPr>
          <p:nvPr/>
        </p:nvSpPr>
        <p:spPr bwMode="auto">
          <a:xfrm>
            <a:off x="5292725" y="1844675"/>
            <a:ext cx="2879725" cy="376238"/>
          </a:xfrm>
          <a:prstGeom prst="rect">
            <a:avLst/>
          </a:prstGeom>
          <a:noFill/>
          <a:ln w="9525">
            <a:solidFill>
              <a:schemeClr val="hlink"/>
            </a:solidFill>
            <a:miter lim="800000"/>
            <a:headEnd/>
            <a:tailEnd/>
          </a:ln>
          <a:effectLst/>
        </p:spPr>
        <p:txBody>
          <a:bodyPr>
            <a:spAutoFit/>
          </a:bodyPr>
          <a:lstStyle/>
          <a:p>
            <a:pPr>
              <a:spcBef>
                <a:spcPct val="50000"/>
              </a:spcBef>
            </a:pPr>
            <a:r>
              <a:rPr lang="zh-CN" altLang="en-US" b="1">
                <a:solidFill>
                  <a:srgbClr val="008000"/>
                </a:solidFill>
                <a:ea typeface="楷体_GB2312" pitchFamily="49" charset="-122"/>
              </a:rPr>
              <a:t>表示新类继承后面的父类</a:t>
            </a:r>
          </a:p>
        </p:txBody>
      </p:sp>
    </p:spTree>
  </p:cSld>
  <p:clrMapOvr>
    <a:masterClrMapping/>
  </p:clrMapOvr>
  <p:transition spd="med">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r>
              <a:rPr lang="zh-CN" altLang="en-US" sz="4800" b="1"/>
              <a:t>访问权限</a:t>
            </a:r>
          </a:p>
        </p:txBody>
      </p:sp>
      <p:sp>
        <p:nvSpPr>
          <p:cNvPr id="54275" name="Rectangle 3"/>
          <p:cNvSpPr>
            <a:spLocks noGrp="1" noRot="1" noChangeArrowheads="1"/>
          </p:cNvSpPr>
          <p:nvPr>
            <p:ph type="body" idx="1"/>
          </p:nvPr>
        </p:nvSpPr>
        <p:spPr>
          <a:xfrm>
            <a:off x="250825" y="1412875"/>
            <a:ext cx="8675688" cy="4751388"/>
          </a:xfrm>
        </p:spPr>
        <p:txBody>
          <a:bodyPr/>
          <a:lstStyle/>
          <a:p>
            <a:pPr marL="363538" indent="-363538">
              <a:lnSpc>
                <a:spcPct val="90000"/>
              </a:lnSpc>
              <a:spcBef>
                <a:spcPct val="30000"/>
              </a:spcBef>
            </a:pPr>
            <a:r>
              <a:rPr lang="zh-CN" altLang="en-US" dirty="0"/>
              <a:t>本质上说，子类和父类都是“类”，因此存在访问权限问题</a:t>
            </a:r>
          </a:p>
          <a:p>
            <a:pPr marL="363538" indent="-363538">
              <a:lnSpc>
                <a:spcPct val="90000"/>
              </a:lnSpc>
              <a:spcBef>
                <a:spcPct val="30000"/>
              </a:spcBef>
            </a:pPr>
            <a:r>
              <a:rPr lang="zh-CN" altLang="en-US" dirty="0"/>
              <a:t>子类继承了父类的成员变量和成员方法</a:t>
            </a:r>
          </a:p>
          <a:p>
            <a:pPr marL="812800" lvl="1" indent="-269875">
              <a:lnSpc>
                <a:spcPct val="90000"/>
              </a:lnSpc>
              <a:spcBef>
                <a:spcPct val="30000"/>
              </a:spcBef>
            </a:pPr>
            <a:r>
              <a:rPr lang="zh-CN" altLang="en-US" dirty="0">
                <a:solidFill>
                  <a:schemeClr val="hlink"/>
                </a:solidFill>
              </a:rPr>
              <a:t>但并非对父类所有成员变量和成员方法都有访问权限</a:t>
            </a:r>
          </a:p>
          <a:p>
            <a:pPr marL="363538" indent="-363538">
              <a:lnSpc>
                <a:spcPct val="90000"/>
              </a:lnSpc>
              <a:spcBef>
                <a:spcPct val="30000"/>
              </a:spcBef>
            </a:pPr>
            <a:r>
              <a:rPr lang="zh-CN" altLang="en-US" dirty="0"/>
              <a:t>子类访问父类成员的权限如下</a:t>
            </a:r>
          </a:p>
          <a:p>
            <a:pPr marL="812800" lvl="1" indent="-269875">
              <a:lnSpc>
                <a:spcPct val="90000"/>
              </a:lnSpc>
              <a:spcBef>
                <a:spcPct val="30000"/>
              </a:spcBef>
            </a:pPr>
            <a:r>
              <a:rPr lang="zh-CN" altLang="en-US" dirty="0"/>
              <a:t>对父类的</a:t>
            </a:r>
            <a:r>
              <a:rPr lang="en-US" altLang="zh-CN" dirty="0">
                <a:solidFill>
                  <a:schemeClr val="hlink"/>
                </a:solidFill>
              </a:rPr>
              <a:t>private</a:t>
            </a:r>
            <a:r>
              <a:rPr lang="zh-CN" altLang="en-US" dirty="0"/>
              <a:t>成员没有访问权限。</a:t>
            </a:r>
          </a:p>
          <a:p>
            <a:pPr marL="1262063" lvl="2" indent="-269875">
              <a:lnSpc>
                <a:spcPct val="90000"/>
              </a:lnSpc>
              <a:spcBef>
                <a:spcPct val="30000"/>
              </a:spcBef>
            </a:pPr>
            <a:r>
              <a:rPr lang="zh-CN" altLang="en-US" dirty="0">
                <a:solidFill>
                  <a:srgbClr val="800000"/>
                </a:solidFill>
              </a:rPr>
              <a:t>不能直接引用父类的</a:t>
            </a:r>
            <a:r>
              <a:rPr lang="en-US" altLang="zh-CN" dirty="0">
                <a:solidFill>
                  <a:srgbClr val="800000"/>
                </a:solidFill>
              </a:rPr>
              <a:t>private</a:t>
            </a:r>
            <a:r>
              <a:rPr lang="zh-CN" altLang="en-US" dirty="0">
                <a:solidFill>
                  <a:srgbClr val="800000"/>
                </a:solidFill>
              </a:rPr>
              <a:t>成员</a:t>
            </a:r>
            <a:r>
              <a:rPr lang="zh-CN" altLang="en-US" dirty="0" smtClean="0">
                <a:solidFill>
                  <a:srgbClr val="800000"/>
                </a:solidFill>
              </a:rPr>
              <a:t>变量</a:t>
            </a:r>
            <a:endParaRPr lang="zh-CN" altLang="en-US" dirty="0">
              <a:solidFill>
                <a:srgbClr val="800000"/>
              </a:solidFill>
            </a:endParaRPr>
          </a:p>
          <a:p>
            <a:pPr marL="1262063" lvl="2" indent="-269875">
              <a:lnSpc>
                <a:spcPct val="90000"/>
              </a:lnSpc>
              <a:spcBef>
                <a:spcPct val="30000"/>
              </a:spcBef>
            </a:pPr>
            <a:r>
              <a:rPr lang="zh-CN" altLang="en-US" dirty="0">
                <a:solidFill>
                  <a:srgbClr val="800000"/>
                </a:solidFill>
              </a:rPr>
              <a:t>不能直接调用父类的</a:t>
            </a:r>
            <a:r>
              <a:rPr lang="en-US" altLang="zh-CN" dirty="0">
                <a:solidFill>
                  <a:srgbClr val="800000"/>
                </a:solidFill>
              </a:rPr>
              <a:t>private</a:t>
            </a:r>
            <a:r>
              <a:rPr lang="zh-CN" altLang="en-US" dirty="0">
                <a:solidFill>
                  <a:srgbClr val="800000"/>
                </a:solidFill>
              </a:rPr>
              <a:t>成员方法</a:t>
            </a:r>
          </a:p>
          <a:p>
            <a:pPr marL="812800" lvl="1" indent="-269875">
              <a:lnSpc>
                <a:spcPct val="90000"/>
              </a:lnSpc>
              <a:spcBef>
                <a:spcPct val="30000"/>
              </a:spcBef>
            </a:pPr>
            <a:r>
              <a:rPr lang="zh-CN" altLang="en-US" dirty="0"/>
              <a:t>对父类的</a:t>
            </a:r>
            <a:r>
              <a:rPr lang="en-US" altLang="zh-CN" dirty="0">
                <a:solidFill>
                  <a:schemeClr val="hlink"/>
                </a:solidFill>
              </a:rPr>
              <a:t>public</a:t>
            </a:r>
            <a:r>
              <a:rPr lang="zh-CN" altLang="en-US" dirty="0"/>
              <a:t>和</a:t>
            </a:r>
            <a:r>
              <a:rPr lang="en-US" altLang="zh-CN" dirty="0">
                <a:solidFill>
                  <a:schemeClr val="hlink"/>
                </a:solidFill>
              </a:rPr>
              <a:t>protected</a:t>
            </a:r>
            <a:r>
              <a:rPr lang="zh-CN" altLang="en-US" dirty="0"/>
              <a:t>成员具有访问权限。</a:t>
            </a:r>
          </a:p>
          <a:p>
            <a:pPr marL="812800" lvl="1" indent="-269875">
              <a:lnSpc>
                <a:spcPct val="90000"/>
              </a:lnSpc>
              <a:spcBef>
                <a:spcPct val="30000"/>
              </a:spcBef>
            </a:pPr>
            <a:r>
              <a:rPr lang="zh-CN" altLang="en-US" dirty="0"/>
              <a:t>对父类的</a:t>
            </a:r>
            <a:r>
              <a:rPr lang="zh-CN" altLang="en-US" dirty="0">
                <a:solidFill>
                  <a:schemeClr val="hlink"/>
                </a:solidFill>
              </a:rPr>
              <a:t>缺省</a:t>
            </a:r>
            <a:r>
              <a:rPr lang="zh-CN" altLang="en-US" dirty="0"/>
              <a:t>权限成员访问权限分</a:t>
            </a:r>
            <a:r>
              <a:rPr lang="en-US" altLang="zh-CN" dirty="0"/>
              <a:t>2</a:t>
            </a:r>
            <a:r>
              <a:rPr lang="zh-CN" altLang="en-US" dirty="0"/>
              <a:t>种情况</a:t>
            </a:r>
          </a:p>
          <a:p>
            <a:pPr marL="1262063" lvl="2" indent="-269875">
              <a:lnSpc>
                <a:spcPct val="90000"/>
              </a:lnSpc>
              <a:spcBef>
                <a:spcPct val="30000"/>
              </a:spcBef>
            </a:pPr>
            <a:r>
              <a:rPr lang="zh-CN" altLang="en-US" dirty="0">
                <a:solidFill>
                  <a:srgbClr val="800000"/>
                </a:solidFill>
              </a:rPr>
              <a:t>对同一包中父类的缺省权限成员具有访问权限</a:t>
            </a:r>
          </a:p>
          <a:p>
            <a:pPr marL="1262063" lvl="2" indent="-269875">
              <a:lnSpc>
                <a:spcPct val="90000"/>
              </a:lnSpc>
              <a:spcBef>
                <a:spcPct val="30000"/>
              </a:spcBef>
            </a:pPr>
            <a:r>
              <a:rPr lang="zh-CN" altLang="en-US" dirty="0">
                <a:solidFill>
                  <a:srgbClr val="800000"/>
                </a:solidFill>
              </a:rPr>
              <a:t>对其它包中父类的缺省权限成员没有访问权限</a:t>
            </a:r>
          </a:p>
        </p:txBody>
      </p:sp>
    </p:spTree>
  </p:cSld>
  <p:clrMapOvr>
    <a:masterClrMapping/>
  </p:clrMapOvr>
  <p:transition spd="med">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603250" y="476250"/>
            <a:ext cx="8175625" cy="650875"/>
          </a:xfrm>
        </p:spPr>
        <p:txBody>
          <a:bodyPr/>
          <a:lstStyle/>
          <a:p>
            <a:r>
              <a:rPr lang="zh-CN" altLang="en-US" sz="3600">
                <a:latin typeface="隶书" pitchFamily="49" charset="-122"/>
              </a:rPr>
              <a:t>例</a:t>
            </a:r>
            <a:r>
              <a:rPr lang="en-US" altLang="zh-CN" sz="3200">
                <a:latin typeface="隶书" pitchFamily="49" charset="-122"/>
              </a:rPr>
              <a:t>7-1</a:t>
            </a:r>
            <a:r>
              <a:rPr lang="en-US" altLang="zh-CN" sz="3600">
                <a:latin typeface="隶书" pitchFamily="49" charset="-122"/>
              </a:rPr>
              <a:t> </a:t>
            </a:r>
            <a:r>
              <a:rPr lang="zh-CN" altLang="en-US" sz="3600">
                <a:latin typeface="隶书" pitchFamily="49" charset="-122"/>
              </a:rPr>
              <a:t>在子类中访问父类成员</a:t>
            </a:r>
          </a:p>
        </p:txBody>
      </p:sp>
      <p:sp>
        <p:nvSpPr>
          <p:cNvPr id="25603" name="Rectangle 3"/>
          <p:cNvSpPr>
            <a:spLocks noGrp="1" noRot="1" noChangeArrowheads="1"/>
          </p:cNvSpPr>
          <p:nvPr>
            <p:ph type="body" idx="1"/>
          </p:nvPr>
        </p:nvSpPr>
        <p:spPr>
          <a:xfrm>
            <a:off x="323850" y="1341438"/>
            <a:ext cx="8424863" cy="4968875"/>
          </a:xfrm>
          <a:noFill/>
          <a:ln/>
        </p:spPr>
        <p:txBody>
          <a:bodyPr/>
          <a:lstStyle/>
          <a:p>
            <a:pPr>
              <a:buFont typeface="Wingdings" pitchFamily="2" charset="2"/>
              <a:buNone/>
            </a:pPr>
            <a:r>
              <a:rPr lang="en-US" altLang="zh-CN" b="0">
                <a:solidFill>
                  <a:srgbClr val="0000FF"/>
                </a:solidFill>
                <a:ea typeface="Dotum" pitchFamily="34" charset="-127"/>
              </a:rPr>
              <a:t>public </a:t>
            </a:r>
            <a:r>
              <a:rPr lang="en-US" altLang="zh-CN" b="0">
                <a:solidFill>
                  <a:schemeClr val="hlink"/>
                </a:solidFill>
                <a:ea typeface="Dotum" pitchFamily="34" charset="-127"/>
              </a:rPr>
              <a:t>class Person1</a:t>
            </a:r>
            <a:r>
              <a:rPr lang="en-US" altLang="zh-CN" b="0">
                <a:solidFill>
                  <a:srgbClr val="0000FF"/>
                </a:solidFill>
                <a:ea typeface="Dotum" pitchFamily="34" charset="-127"/>
              </a:rPr>
              <a:t>   { </a:t>
            </a:r>
          </a:p>
          <a:p>
            <a:pPr>
              <a:buFont typeface="Wingdings" pitchFamily="2" charset="2"/>
              <a:buNone/>
            </a:pPr>
            <a:r>
              <a:rPr lang="en-US" altLang="zh-CN" b="0">
                <a:solidFill>
                  <a:srgbClr val="0000FF"/>
                </a:solidFill>
                <a:ea typeface="Dotum" pitchFamily="34" charset="-127"/>
              </a:rPr>
              <a:t>     private   String name;</a:t>
            </a:r>
          </a:p>
          <a:p>
            <a:pPr>
              <a:buFont typeface="Wingdings" pitchFamily="2" charset="2"/>
              <a:buNone/>
            </a:pPr>
            <a:r>
              <a:rPr lang="en-US" altLang="zh-CN" b="0">
                <a:solidFill>
                  <a:srgbClr val="0000FF"/>
                </a:solidFill>
                <a:ea typeface="Dotum" pitchFamily="34" charset="-127"/>
              </a:rPr>
              <a:t>     protected   int age; </a:t>
            </a:r>
          </a:p>
          <a:p>
            <a:pPr>
              <a:buFont typeface="Wingdings" pitchFamily="2" charset="2"/>
              <a:buNone/>
            </a:pPr>
            <a:r>
              <a:rPr lang="en-US" altLang="zh-CN" b="0">
                <a:solidFill>
                  <a:srgbClr val="0000FF"/>
                </a:solidFill>
                <a:ea typeface="Dotum" pitchFamily="34" charset="-127"/>
              </a:rPr>
              <a:t>     public </a:t>
            </a:r>
            <a:r>
              <a:rPr lang="en-US" altLang="zh-CN" b="0">
                <a:solidFill>
                  <a:schemeClr val="hlink"/>
                </a:solidFill>
                <a:ea typeface="Dotum" pitchFamily="34" charset="-127"/>
              </a:rPr>
              <a:t>void</a:t>
            </a:r>
            <a:r>
              <a:rPr lang="en-US" altLang="zh-CN" b="0">
                <a:solidFill>
                  <a:srgbClr val="0000FF"/>
                </a:solidFill>
                <a:ea typeface="Dotum" pitchFamily="34" charset="-127"/>
              </a:rPr>
              <a:t> </a:t>
            </a:r>
            <a:r>
              <a:rPr lang="en-US" altLang="zh-CN" b="0">
                <a:solidFill>
                  <a:schemeClr val="hlink"/>
                </a:solidFill>
                <a:ea typeface="Dotum" pitchFamily="34" charset="-127"/>
              </a:rPr>
              <a:t>setName(String na)</a:t>
            </a:r>
            <a:r>
              <a:rPr lang="en-US" altLang="zh-CN" b="0">
                <a:solidFill>
                  <a:srgbClr val="0000FF"/>
                </a:solidFill>
                <a:ea typeface="Dotum" pitchFamily="34" charset="-127"/>
              </a:rPr>
              <a:t>   {  name=na;	}</a:t>
            </a:r>
          </a:p>
          <a:p>
            <a:pPr>
              <a:buFont typeface="Wingdings" pitchFamily="2" charset="2"/>
              <a:buNone/>
            </a:pPr>
            <a:r>
              <a:rPr lang="en-US" altLang="zh-CN" b="0">
                <a:solidFill>
                  <a:srgbClr val="0000FF"/>
                </a:solidFill>
                <a:ea typeface="Dotum" pitchFamily="34" charset="-127"/>
              </a:rPr>
              <a:t>	 public </a:t>
            </a:r>
            <a:r>
              <a:rPr lang="en-US" altLang="zh-CN" b="0">
                <a:solidFill>
                  <a:schemeClr val="hlink"/>
                </a:solidFill>
                <a:ea typeface="Dotum" pitchFamily="34" charset="-127"/>
              </a:rPr>
              <a:t>void</a:t>
            </a:r>
            <a:r>
              <a:rPr lang="en-US" altLang="zh-CN" b="0">
                <a:solidFill>
                  <a:srgbClr val="0000FF"/>
                </a:solidFill>
                <a:ea typeface="Dotum" pitchFamily="34" charset="-127"/>
              </a:rPr>
              <a:t> </a:t>
            </a:r>
            <a:r>
              <a:rPr lang="en-US" altLang="zh-CN" b="0">
                <a:solidFill>
                  <a:schemeClr val="hlink"/>
                </a:solidFill>
                <a:ea typeface="Dotum" pitchFamily="34" charset="-127"/>
              </a:rPr>
              <a:t>setAge(int ag)</a:t>
            </a:r>
            <a:r>
              <a:rPr lang="en-US" altLang="zh-CN" b="0">
                <a:solidFill>
                  <a:srgbClr val="0000FF"/>
                </a:solidFill>
                <a:ea typeface="Dotum" pitchFamily="34" charset="-127"/>
              </a:rPr>
              <a:t>    {  age=ag;  }</a:t>
            </a:r>
          </a:p>
          <a:p>
            <a:pPr>
              <a:buFont typeface="Wingdings" pitchFamily="2" charset="2"/>
              <a:buNone/>
            </a:pPr>
            <a:r>
              <a:rPr lang="en-US" altLang="zh-CN" b="0">
                <a:solidFill>
                  <a:srgbClr val="0000FF"/>
                </a:solidFill>
                <a:ea typeface="Dotum" pitchFamily="34" charset="-127"/>
              </a:rPr>
              <a:t>	 public </a:t>
            </a:r>
            <a:r>
              <a:rPr lang="en-US" altLang="zh-CN" b="0">
                <a:solidFill>
                  <a:schemeClr val="hlink"/>
                </a:solidFill>
                <a:ea typeface="Dotum" pitchFamily="34" charset="-127"/>
              </a:rPr>
              <a:t>String</a:t>
            </a:r>
            <a:r>
              <a:rPr lang="en-US" altLang="zh-CN" b="0">
                <a:solidFill>
                  <a:srgbClr val="0000FF"/>
                </a:solidFill>
                <a:ea typeface="Dotum" pitchFamily="34" charset="-127"/>
              </a:rPr>
              <a:t> </a:t>
            </a:r>
            <a:r>
              <a:rPr lang="en-US" altLang="zh-CN" b="0">
                <a:solidFill>
                  <a:schemeClr val="hlink"/>
                </a:solidFill>
                <a:ea typeface="Dotum" pitchFamily="34" charset="-127"/>
              </a:rPr>
              <a:t>getName()</a:t>
            </a:r>
            <a:r>
              <a:rPr lang="en-US" altLang="zh-CN" b="0">
                <a:solidFill>
                  <a:srgbClr val="0000FF"/>
                </a:solidFill>
                <a:ea typeface="Dotum" pitchFamily="34" charset="-127"/>
              </a:rPr>
              <a:t>   {  return name;  }</a:t>
            </a:r>
          </a:p>
          <a:p>
            <a:pPr>
              <a:buFont typeface="Wingdings" pitchFamily="2" charset="2"/>
              <a:buNone/>
            </a:pPr>
            <a:r>
              <a:rPr lang="en-US" altLang="zh-CN" b="0">
                <a:solidFill>
                  <a:srgbClr val="0000FF"/>
                </a:solidFill>
                <a:ea typeface="Dotum" pitchFamily="34" charset="-127"/>
              </a:rPr>
              <a:t>	 public</a:t>
            </a:r>
            <a:r>
              <a:rPr lang="en-US" altLang="zh-CN" b="0">
                <a:solidFill>
                  <a:schemeClr val="hlink"/>
                </a:solidFill>
                <a:ea typeface="Dotum" pitchFamily="34" charset="-127"/>
              </a:rPr>
              <a:t> int</a:t>
            </a:r>
            <a:r>
              <a:rPr lang="en-US" altLang="zh-CN" b="0">
                <a:solidFill>
                  <a:srgbClr val="0000FF"/>
                </a:solidFill>
                <a:ea typeface="Dotum" pitchFamily="34" charset="-127"/>
              </a:rPr>
              <a:t> </a:t>
            </a:r>
            <a:r>
              <a:rPr lang="en-US" altLang="zh-CN" b="0">
                <a:solidFill>
                  <a:schemeClr val="hlink"/>
                </a:solidFill>
                <a:ea typeface="Dotum" pitchFamily="34" charset="-127"/>
              </a:rPr>
              <a:t>getAge()</a:t>
            </a:r>
            <a:r>
              <a:rPr lang="en-US" altLang="zh-CN" b="0">
                <a:solidFill>
                  <a:srgbClr val="0000FF"/>
                </a:solidFill>
                <a:ea typeface="Dotum" pitchFamily="34" charset="-127"/>
              </a:rPr>
              <a:t>   {  return age;   	}</a:t>
            </a:r>
          </a:p>
          <a:p>
            <a:pPr lvl="1">
              <a:buFont typeface="Wingdings" pitchFamily="2" charset="2"/>
              <a:buNone/>
            </a:pPr>
            <a:r>
              <a:rPr lang="en-US" altLang="zh-CN" sz="2400" b="0">
                <a:solidFill>
                  <a:srgbClr val="0000FF"/>
                </a:solidFill>
                <a:ea typeface="Dotum" pitchFamily="34" charset="-127"/>
              </a:rPr>
              <a:t>public </a:t>
            </a:r>
            <a:r>
              <a:rPr lang="en-US" altLang="zh-CN" sz="2400" b="0">
                <a:solidFill>
                  <a:schemeClr val="hlink"/>
                </a:solidFill>
                <a:ea typeface="Dotum" pitchFamily="34" charset="-127"/>
              </a:rPr>
              <a:t>void</a:t>
            </a:r>
            <a:r>
              <a:rPr lang="en-US" altLang="zh-CN" sz="2400" b="0">
                <a:solidFill>
                  <a:srgbClr val="0000FF"/>
                </a:solidFill>
                <a:ea typeface="Dotum" pitchFamily="34" charset="-127"/>
              </a:rPr>
              <a:t> </a:t>
            </a:r>
            <a:r>
              <a:rPr lang="en-US" altLang="zh-CN" sz="2400" b="0">
                <a:solidFill>
                  <a:schemeClr val="hlink"/>
                </a:solidFill>
                <a:ea typeface="Dotum" pitchFamily="34" charset="-127"/>
              </a:rPr>
              <a:t>print_p( )</a:t>
            </a:r>
            <a:r>
              <a:rPr lang="en-US" altLang="zh-CN" sz="2400" b="0">
                <a:solidFill>
                  <a:srgbClr val="0000FF"/>
                </a:solidFill>
                <a:ea typeface="Dotum" pitchFamily="34" charset="-127"/>
              </a:rPr>
              <a:t>   {</a:t>
            </a:r>
          </a:p>
          <a:p>
            <a:pPr lvl="1">
              <a:buFont typeface="Wingdings" pitchFamily="2" charset="2"/>
              <a:buNone/>
            </a:pPr>
            <a:r>
              <a:rPr lang="en-US" altLang="zh-CN" sz="2400" b="0">
                <a:solidFill>
                  <a:srgbClr val="0000FF"/>
                </a:solidFill>
                <a:ea typeface="Dotum" pitchFamily="34" charset="-127"/>
              </a:rPr>
              <a:t>   	System.out.println("Name:"+name+"   Age:"+age);</a:t>
            </a:r>
          </a:p>
          <a:p>
            <a:pPr lvl="1">
              <a:buFont typeface="Wingdings" pitchFamily="2" charset="2"/>
              <a:buNone/>
            </a:pPr>
            <a:r>
              <a:rPr lang="en-US" altLang="zh-CN" sz="2400" b="0">
                <a:solidFill>
                  <a:srgbClr val="0000FF"/>
                </a:solidFill>
                <a:ea typeface="Dotum" pitchFamily="34" charset="-127"/>
              </a:rPr>
              <a:t> }</a:t>
            </a:r>
          </a:p>
          <a:p>
            <a:pPr>
              <a:buFont typeface="Wingdings" pitchFamily="2" charset="2"/>
              <a:buNone/>
            </a:pPr>
            <a:r>
              <a:rPr lang="en-US" altLang="zh-CN" b="0">
                <a:solidFill>
                  <a:srgbClr val="0000FF"/>
                </a:solidFill>
                <a:ea typeface="Dotum" pitchFamily="34" charset="-127"/>
              </a:rPr>
              <a:t>}</a:t>
            </a:r>
            <a:r>
              <a:rPr lang="en-US" altLang="zh-CN">
                <a:solidFill>
                  <a:srgbClr val="0000FF"/>
                </a:solidFill>
                <a:ea typeface="Dotum" pitchFamily="34" charset="-127"/>
              </a:rPr>
              <a:t> </a:t>
            </a:r>
            <a:r>
              <a:rPr lang="en-US" altLang="zh-CN" sz="2000">
                <a:solidFill>
                  <a:srgbClr val="008000"/>
                </a:solidFill>
                <a:latin typeface="楷体_GB2312" pitchFamily="49" charset="-122"/>
              </a:rPr>
              <a:t>//</a:t>
            </a:r>
            <a:r>
              <a:rPr lang="zh-CN" altLang="en-US" sz="2000">
                <a:solidFill>
                  <a:srgbClr val="008000"/>
                </a:solidFill>
                <a:latin typeface="楷体_GB2312" pitchFamily="49" charset="-122"/>
              </a:rPr>
              <a:t>类</a:t>
            </a:r>
            <a:r>
              <a:rPr lang="en-US" altLang="zh-CN" sz="2000">
                <a:solidFill>
                  <a:srgbClr val="008000"/>
                </a:solidFill>
                <a:latin typeface="楷体_GB2312" pitchFamily="49" charset="-122"/>
              </a:rPr>
              <a:t>Person1</a:t>
            </a:r>
            <a:r>
              <a:rPr lang="zh-CN" altLang="en-US" sz="2000">
                <a:solidFill>
                  <a:srgbClr val="008000"/>
                </a:solidFill>
                <a:latin typeface="楷体_GB2312" pitchFamily="49" charset="-122"/>
              </a:rPr>
              <a:t>结束</a:t>
            </a:r>
          </a:p>
        </p:txBody>
      </p:sp>
    </p:spTree>
  </p:cSld>
  <p:clrMapOvr>
    <a:masterClrMapping/>
  </p:clrMapOvr>
  <p:transition spd="med">
    <p:blinds dir="vert"/>
  </p:transition>
  <p:timing>
    <p:tnLst>
      <p:par>
        <p:cTn id="1" dur="indefinite" restart="never" nodeType="tmRoot"/>
      </p:par>
    </p:tnLst>
  </p:timing>
</p:sld>
</file>

<file path=ppt/theme/theme1.xml><?xml version="1.0" encoding="utf-8"?>
<a:theme xmlns:a="http://schemas.openxmlformats.org/drawingml/2006/main" name="Ricepaper">
  <a:themeElements>
    <a:clrScheme name="Ricepaper 2">
      <a:dk1>
        <a:srgbClr val="00264C"/>
      </a:dk1>
      <a:lt1>
        <a:srgbClr val="FFFFE9"/>
      </a:lt1>
      <a:dk2>
        <a:srgbClr val="333333"/>
      </a:dk2>
      <a:lt2>
        <a:srgbClr val="333333"/>
      </a:lt2>
      <a:accent1>
        <a:srgbClr val="78C0B2"/>
      </a:accent1>
      <a:accent2>
        <a:srgbClr val="262D4C"/>
      </a:accent2>
      <a:accent3>
        <a:srgbClr val="FFFFF2"/>
      </a:accent3>
      <a:accent4>
        <a:srgbClr val="001F40"/>
      </a:accent4>
      <a:accent5>
        <a:srgbClr val="BEDCD5"/>
      </a:accent5>
      <a:accent6>
        <a:srgbClr val="212844"/>
      </a:accent6>
      <a:hlink>
        <a:srgbClr val="598BBD"/>
      </a:hlink>
      <a:folHlink>
        <a:srgbClr val="4D4D4D"/>
      </a:folHlink>
    </a:clrScheme>
    <a:fontScheme name="Ricepaper">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icepaper 1">
        <a:dk1>
          <a:srgbClr val="9D9475"/>
        </a:dk1>
        <a:lt1>
          <a:srgbClr val="333333"/>
        </a:lt1>
        <a:dk2>
          <a:srgbClr val="333300"/>
        </a:dk2>
        <a:lt2>
          <a:srgbClr val="333333"/>
        </a:lt2>
        <a:accent1>
          <a:srgbClr val="B3C39F"/>
        </a:accent1>
        <a:accent2>
          <a:srgbClr val="DCD9CE"/>
        </a:accent2>
        <a:accent3>
          <a:srgbClr val="ADADAA"/>
        </a:accent3>
        <a:accent4>
          <a:srgbClr val="2A2A2A"/>
        </a:accent4>
        <a:accent5>
          <a:srgbClr val="D6DECD"/>
        </a:accent5>
        <a:accent6>
          <a:srgbClr val="C7C4BA"/>
        </a:accent6>
        <a:hlink>
          <a:srgbClr val="CC9900"/>
        </a:hlink>
        <a:folHlink>
          <a:srgbClr val="ADA68B"/>
        </a:folHlink>
      </a:clrScheme>
      <a:clrMap bg1="dk2" tx1="lt1" bg2="dk1" tx2="lt2" accent1="accent1" accent2="accent2" accent3="accent3" accent4="accent4" accent5="accent5" accent6="accent6" hlink="hlink" folHlink="folHlink"/>
    </a:extraClrScheme>
    <a:extraClrScheme>
      <a:clrScheme name="Ricepaper 2">
        <a:dk1>
          <a:srgbClr val="00264C"/>
        </a:dk1>
        <a:lt1>
          <a:srgbClr val="FFFFE9"/>
        </a:lt1>
        <a:dk2>
          <a:srgbClr val="333333"/>
        </a:dk2>
        <a:lt2>
          <a:srgbClr val="333333"/>
        </a:lt2>
        <a:accent1>
          <a:srgbClr val="78C0B2"/>
        </a:accent1>
        <a:accent2>
          <a:srgbClr val="262D4C"/>
        </a:accent2>
        <a:accent3>
          <a:srgbClr val="FFFFF2"/>
        </a:accent3>
        <a:accent4>
          <a:srgbClr val="001F40"/>
        </a:accent4>
        <a:accent5>
          <a:srgbClr val="BEDCD5"/>
        </a:accent5>
        <a:accent6>
          <a:srgbClr val="212844"/>
        </a:accent6>
        <a:hlink>
          <a:srgbClr val="598BBD"/>
        </a:hlink>
        <a:folHlink>
          <a:srgbClr val="4D4D4D"/>
        </a:folHlink>
      </a:clrScheme>
      <a:clrMap bg1="lt1" tx1="dk1" bg2="lt2" tx2="dk2" accent1="accent1" accent2="accent2" accent3="accent3" accent4="accent4" accent5="accent5" accent6="accent6" hlink="hlink" folHlink="folHlink"/>
    </a:extraClrScheme>
    <a:extraClrScheme>
      <a:clrScheme name="Ricepaper 3">
        <a:dk1>
          <a:srgbClr val="000000"/>
        </a:dk1>
        <a:lt1>
          <a:srgbClr val="F8F8F8"/>
        </a:lt1>
        <a:dk2>
          <a:srgbClr val="333333"/>
        </a:dk2>
        <a:lt2>
          <a:srgbClr val="5F5F5F"/>
        </a:lt2>
        <a:accent1>
          <a:srgbClr val="DDDDDD"/>
        </a:accent1>
        <a:accent2>
          <a:srgbClr val="808080"/>
        </a:accent2>
        <a:accent3>
          <a:srgbClr val="FBFBFB"/>
        </a:accent3>
        <a:accent4>
          <a:srgbClr val="000000"/>
        </a:accent4>
        <a:accent5>
          <a:srgbClr val="EBEBEB"/>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icepaper 4">
        <a:dk1>
          <a:srgbClr val="00264C"/>
        </a:dk1>
        <a:lt1>
          <a:srgbClr val="FFFFFF"/>
        </a:lt1>
        <a:dk2>
          <a:srgbClr val="333333"/>
        </a:dk2>
        <a:lt2>
          <a:srgbClr val="2E697E"/>
        </a:lt2>
        <a:accent1>
          <a:srgbClr val="BAC8AA"/>
        </a:accent1>
        <a:accent2>
          <a:srgbClr val="6E9883"/>
        </a:accent2>
        <a:accent3>
          <a:srgbClr val="FFFFFF"/>
        </a:accent3>
        <a:accent4>
          <a:srgbClr val="001F40"/>
        </a:accent4>
        <a:accent5>
          <a:srgbClr val="D9E0D2"/>
        </a:accent5>
        <a:accent6>
          <a:srgbClr val="638976"/>
        </a:accent6>
        <a:hlink>
          <a:srgbClr val="CC9900"/>
        </a:hlink>
        <a:folHlink>
          <a:srgbClr val="7DAECF"/>
        </a:folHlink>
      </a:clrScheme>
      <a:clrMap bg1="lt1" tx1="dk1" bg2="lt2" tx2="dk2" accent1="accent1" accent2="accent2" accent3="accent3" accent4="accent4" accent5="accent5" accent6="accent6" hlink="hlink" folHlink="folHlink"/>
    </a:extraClrScheme>
    <a:extraClrScheme>
      <a:clrScheme name="Ricepaper 5">
        <a:dk1>
          <a:srgbClr val="20374E"/>
        </a:dk1>
        <a:lt1>
          <a:srgbClr val="DCE4D2"/>
        </a:lt1>
        <a:dk2>
          <a:srgbClr val="333333"/>
        </a:dk2>
        <a:lt2>
          <a:srgbClr val="524C46"/>
        </a:lt2>
        <a:accent1>
          <a:srgbClr val="C9C491"/>
        </a:accent1>
        <a:accent2>
          <a:srgbClr val="8A776A"/>
        </a:accent2>
        <a:accent3>
          <a:srgbClr val="EBEFE5"/>
        </a:accent3>
        <a:accent4>
          <a:srgbClr val="1A2D41"/>
        </a:accent4>
        <a:accent5>
          <a:srgbClr val="E1DEC7"/>
        </a:accent5>
        <a:accent6>
          <a:srgbClr val="7D6B5F"/>
        </a:accent6>
        <a:hlink>
          <a:srgbClr val="67895F"/>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隶书"/>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5471</TotalTime>
  <Words>1705</Words>
  <Application>Microsoft Office PowerPoint</Application>
  <PresentationFormat>全屏显示(4:3)</PresentationFormat>
  <Paragraphs>444</Paragraphs>
  <Slides>37</Slides>
  <Notes>1</Notes>
  <HiddenSlides>0</HiddenSlides>
  <MMClips>0</MMClips>
  <ScaleCrop>false</ScaleCrop>
  <HeadingPairs>
    <vt:vector size="4" baseType="variant">
      <vt:variant>
        <vt:lpstr>主题</vt:lpstr>
      </vt:variant>
      <vt:variant>
        <vt:i4>2</vt:i4>
      </vt:variant>
      <vt:variant>
        <vt:lpstr>幻灯片标题</vt:lpstr>
      </vt:variant>
      <vt:variant>
        <vt:i4>37</vt:i4>
      </vt:variant>
    </vt:vector>
  </HeadingPairs>
  <TitlesOfParts>
    <vt:vector size="39" baseType="lpstr">
      <vt:lpstr>Ricepaper</vt:lpstr>
      <vt:lpstr>古瓶荷花</vt:lpstr>
      <vt:lpstr>Chapter 7</vt:lpstr>
      <vt:lpstr>一个例子</vt:lpstr>
      <vt:lpstr>In Java </vt:lpstr>
      <vt:lpstr>类的继承</vt:lpstr>
      <vt:lpstr>类的继承（续）</vt:lpstr>
      <vt:lpstr>类的继承（续）</vt:lpstr>
      <vt:lpstr>子类的定义</vt:lpstr>
      <vt:lpstr>访问权限</vt:lpstr>
      <vt:lpstr>例7-1 在子类中访问父类成员</vt:lpstr>
      <vt:lpstr>PowerPoint 演示文稿</vt:lpstr>
      <vt:lpstr>PowerPoint 演示文稿</vt:lpstr>
      <vt:lpstr>Java的两个关键字</vt:lpstr>
      <vt:lpstr>例7-2--利用super访问父类成员 </vt:lpstr>
      <vt:lpstr>PowerPoint 演示文稿</vt:lpstr>
      <vt:lpstr>PowerPoint 演示文稿</vt:lpstr>
      <vt:lpstr>关键字：this</vt:lpstr>
      <vt:lpstr>例7-3——this访问当前对象成员 </vt:lpstr>
      <vt:lpstr>PowerPoint 演示文稿</vt:lpstr>
      <vt:lpstr>PowerPoint 演示文稿</vt:lpstr>
      <vt:lpstr>PowerPoint 演示文稿</vt:lpstr>
      <vt:lpstr>Demo</vt:lpstr>
      <vt:lpstr>类的多态性</vt:lpstr>
      <vt:lpstr>方法的重载</vt:lpstr>
      <vt:lpstr>例7-4 方法的重载</vt:lpstr>
      <vt:lpstr>PowerPoint 演示文稿</vt:lpstr>
      <vt:lpstr>Demo</vt:lpstr>
      <vt:lpstr>方法的覆盖</vt:lpstr>
      <vt:lpstr>例7-5  方法覆盖</vt:lpstr>
      <vt:lpstr>PowerPoint 演示文稿</vt:lpstr>
      <vt:lpstr>【例7-4ad】写出程序的运行结果</vt:lpstr>
      <vt:lpstr>写出命令行输入12345后的程序运行结果：</vt:lpstr>
      <vt:lpstr>final类和final成员</vt:lpstr>
      <vt:lpstr>final类</vt:lpstr>
      <vt:lpstr>例7-6 继承final类</vt:lpstr>
      <vt:lpstr>final成员方法</vt:lpstr>
      <vt:lpstr>PowerPoint 演示文稿</vt:lpstr>
      <vt:lpstr>final成员变量</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dc:title>
  <dc:creator>USER</dc:creator>
  <cp:lastModifiedBy>xy pan</cp:lastModifiedBy>
  <cp:revision>105</cp:revision>
  <dcterms:created xsi:type="dcterms:W3CDTF">2008-02-23T08:22:17Z</dcterms:created>
  <dcterms:modified xsi:type="dcterms:W3CDTF">2021-06-11T08:28:26Z</dcterms:modified>
</cp:coreProperties>
</file>