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sldIdLst>
    <p:sldId id="276" r:id="rId3"/>
    <p:sldId id="315" r:id="rId4"/>
    <p:sldId id="319" r:id="rId5"/>
    <p:sldId id="289" r:id="rId6"/>
    <p:sldId id="258" r:id="rId7"/>
    <p:sldId id="259" r:id="rId8"/>
    <p:sldId id="316" r:id="rId9"/>
    <p:sldId id="286" r:id="rId10"/>
    <p:sldId id="281" r:id="rId11"/>
    <p:sldId id="282" r:id="rId12"/>
    <p:sldId id="283" r:id="rId13"/>
    <p:sldId id="284" r:id="rId14"/>
    <p:sldId id="263" r:id="rId15"/>
    <p:sldId id="321" r:id="rId16"/>
    <p:sldId id="277" r:id="rId17"/>
    <p:sldId id="267" r:id="rId18"/>
    <p:sldId id="268" r:id="rId19"/>
    <p:sldId id="287" r:id="rId20"/>
    <p:sldId id="323" r:id="rId21"/>
    <p:sldId id="324" r:id="rId22"/>
    <p:sldId id="270" r:id="rId23"/>
    <p:sldId id="271" r:id="rId24"/>
    <p:sldId id="298" r:id="rId25"/>
    <p:sldId id="299" r:id="rId26"/>
    <p:sldId id="273" r:id="rId27"/>
    <p:sldId id="325" r:id="rId28"/>
    <p:sldId id="311" r:id="rId29"/>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333399"/>
    <a:srgbClr val="990000"/>
    <a:srgbClr val="CC3300"/>
    <a:srgbClr val="663300"/>
    <a:srgbClr val="009900"/>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9" autoAdjust="0"/>
    <p:restoredTop sz="86411" autoAdjust="0"/>
  </p:normalViewPr>
  <p:slideViewPr>
    <p:cSldViewPr>
      <p:cViewPr varScale="1">
        <p:scale>
          <a:sx n="73" d="100"/>
          <a:sy n="73" d="100"/>
        </p:scale>
        <p:origin x="1262"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7170" name="Rectangle 2" descr="Large confetti"/>
          <p:cNvSpPr>
            <a:spLocks noChangeArrowheads="1"/>
          </p:cNvSpPr>
          <p:nvPr/>
        </p:nvSpPr>
        <p:spPr bwMode="ltGray">
          <a:xfrm>
            <a:off x="484188" y="1549400"/>
            <a:ext cx="8158162" cy="1689100"/>
          </a:xfrm>
          <a:prstGeom prst="rect">
            <a:avLst/>
          </a:prstGeom>
          <a:pattFill prst="lgConfetti">
            <a:fgClr>
              <a:schemeClr val="accent2">
                <a:alpha val="50000"/>
              </a:schemeClr>
            </a:fgClr>
            <a:bgClr>
              <a:schemeClr val="folHlink"/>
            </a:bgClr>
          </a:patt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7171" name="AutoShape 3"/>
          <p:cNvSpPr>
            <a:spLocks noChangeArrowheads="1"/>
          </p:cNvSpPr>
          <p:nvPr/>
        </p:nvSpPr>
        <p:spPr bwMode="ltGray">
          <a:xfrm>
            <a:off x="228600" y="3206750"/>
            <a:ext cx="8686800" cy="77788"/>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7172" name="AutoShape 4"/>
          <p:cNvSpPr>
            <a:spLocks noChangeArrowheads="1"/>
          </p:cNvSpPr>
          <p:nvPr/>
        </p:nvSpPr>
        <p:spPr bwMode="ltGray">
          <a:xfrm>
            <a:off x="228600" y="1482725"/>
            <a:ext cx="8686800" cy="77788"/>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7173" name="AutoShape 5"/>
          <p:cNvSpPr>
            <a:spLocks noChangeArrowheads="1"/>
          </p:cNvSpPr>
          <p:nvPr/>
        </p:nvSpPr>
        <p:spPr bwMode="ltGray">
          <a:xfrm>
            <a:off x="8623300" y="1246188"/>
            <a:ext cx="77788" cy="2235200"/>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7174" name="AutoShape 6"/>
          <p:cNvSpPr>
            <a:spLocks noChangeArrowheads="1"/>
          </p:cNvSpPr>
          <p:nvPr/>
        </p:nvSpPr>
        <p:spPr bwMode="ltGray">
          <a:xfrm>
            <a:off x="434975" y="1252538"/>
            <a:ext cx="77788" cy="2235200"/>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7175" name="AutoShape 7"/>
          <p:cNvSpPr>
            <a:spLocks noChangeArrowheads="1"/>
          </p:cNvSpPr>
          <p:nvPr/>
        </p:nvSpPr>
        <p:spPr bwMode="ltGray">
          <a:xfrm>
            <a:off x="2830513" y="5783263"/>
            <a:ext cx="3481387" cy="77787"/>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7176" name="Rectangle 8" descr="Large confetti"/>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7177" name="Rectangle 9"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r>
              <a:rPr lang="zh-CN" altLang="en-US"/>
              <a:t>单击此处编辑母版标题样式</a:t>
            </a:r>
          </a:p>
        </p:txBody>
      </p:sp>
      <p:sp>
        <p:nvSpPr>
          <p:cNvPr id="7178" name="Rectangle 10"/>
          <p:cNvSpPr>
            <a:spLocks noGrp="1" noChangeArrowheads="1"/>
          </p:cNvSpPr>
          <p:nvPr>
            <p:ph type="subTitle" idx="1"/>
          </p:nvPr>
        </p:nvSpPr>
        <p:spPr>
          <a:xfrm>
            <a:off x="1371600" y="3746500"/>
            <a:ext cx="6400800" cy="1752600"/>
          </a:xfrm>
        </p:spPr>
        <p:txBody>
          <a:bodyPr/>
          <a:lstStyle>
            <a:lvl1pPr marL="0" indent="0" algn="ctr">
              <a:buFontTx/>
              <a:buNone/>
              <a:defRPr/>
            </a:lvl1pPr>
          </a:lstStyle>
          <a:p>
            <a:r>
              <a:rPr lang="zh-CN" altLang="en-US"/>
              <a:t>单击此处编辑母版副标题样式</a:t>
            </a:r>
          </a:p>
        </p:txBody>
      </p:sp>
      <p:sp>
        <p:nvSpPr>
          <p:cNvPr id="7179" name="Rectangle 11"/>
          <p:cNvSpPr>
            <a:spLocks noGrp="1" noChangeArrowheads="1"/>
          </p:cNvSpPr>
          <p:nvPr>
            <p:ph type="dt" sz="half" idx="2"/>
          </p:nvPr>
        </p:nvSpPr>
        <p:spPr/>
        <p:txBody>
          <a:bodyPr/>
          <a:lstStyle>
            <a:lvl1pPr>
              <a:defRPr/>
            </a:lvl1pPr>
          </a:lstStyle>
          <a:p>
            <a:endParaRPr lang="en-US" altLang="zh-CN"/>
          </a:p>
        </p:txBody>
      </p:sp>
      <p:sp>
        <p:nvSpPr>
          <p:cNvPr id="7180" name="Rectangle 12"/>
          <p:cNvSpPr>
            <a:spLocks noGrp="1" noChangeArrowheads="1"/>
          </p:cNvSpPr>
          <p:nvPr>
            <p:ph type="ftr" sz="quarter" idx="3"/>
          </p:nvPr>
        </p:nvSpPr>
        <p:spPr/>
        <p:txBody>
          <a:bodyPr/>
          <a:lstStyle>
            <a:lvl1pPr>
              <a:defRPr/>
            </a:lvl1pPr>
          </a:lstStyle>
          <a:p>
            <a:endParaRPr lang="en-US" altLang="zh-CN"/>
          </a:p>
        </p:txBody>
      </p:sp>
      <p:sp>
        <p:nvSpPr>
          <p:cNvPr id="7181" name="Rectangle 13"/>
          <p:cNvSpPr>
            <a:spLocks noGrp="1" noChangeArrowheads="1"/>
          </p:cNvSpPr>
          <p:nvPr>
            <p:ph type="sldNum" sz="quarter" idx="4"/>
          </p:nvPr>
        </p:nvSpPr>
        <p:spPr>
          <a:xfrm>
            <a:off x="6553200" y="6248400"/>
            <a:ext cx="1905000" cy="457200"/>
          </a:xfrm>
          <a:noFill/>
        </p:spPr>
        <p:txBody>
          <a:bodyPr anchor="b" anchorCtr="0"/>
          <a:lstStyle>
            <a:lvl1pPr>
              <a:defRPr>
                <a:solidFill>
                  <a:schemeClr val="tx1"/>
                </a:solidFill>
              </a:defRPr>
            </a:lvl1pPr>
          </a:lstStyle>
          <a:p>
            <a:fld id="{18F15F29-DBB9-4711-B92B-ABAA933B4FA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7177">
                                            <p:txEl>
                                              <p:charRg st="4294967295" end="4294967295"/>
                                            </p:txEl>
                                          </p:spTgt>
                                        </p:tgtEl>
                                        <p:attrNameLst>
                                          <p:attrName>style.visibility</p:attrName>
                                        </p:attrNameLst>
                                      </p:cBhvr>
                                      <p:to>
                                        <p:strVal val="visible"/>
                                      </p:to>
                                    </p:set>
                                    <p:anim calcmode="lin" valueType="num">
                                      <p:cBhvr>
                                        <p:cTn id="7" dur="1000" fill="hold"/>
                                        <p:tgtEl>
                                          <p:spTgt spid="7177">
                                            <p:txEl>
                                              <p:charRg st="4294967295" end="4294967295"/>
                                            </p:txEl>
                                          </p:spTgt>
                                        </p:tgtEl>
                                        <p:attrNameLst>
                                          <p:attrName>ppt_x</p:attrName>
                                        </p:attrNameLst>
                                      </p:cBhvr>
                                      <p:tavLst>
                                        <p:tav tm="0">
                                          <p:val>
                                            <p:strVal val="#ppt_x-.2"/>
                                          </p:val>
                                        </p:tav>
                                        <p:tav tm="100000">
                                          <p:val>
                                            <p:strVal val="#ppt_x"/>
                                          </p:val>
                                        </p:tav>
                                      </p:tavLst>
                                    </p:anim>
                                    <p:anim calcmode="lin" valueType="num">
                                      <p:cBhvr>
                                        <p:cTn id="8" dur="1000" fill="hold"/>
                                        <p:tgtEl>
                                          <p:spTgt spid="7177">
                                            <p:txEl>
                                              <p:charRg st="4294967295" end="4294967295"/>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7">
                                            <p:txEl>
                                              <p:charRg st="4294967295" end="429496729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7178">
                                            <p:txEl>
                                              <p:pRg st="0" end="0"/>
                                            </p:txEl>
                                          </p:spTgt>
                                        </p:tgtEl>
                                        <p:attrNameLst>
                                          <p:attrName>style.visibility</p:attrName>
                                        </p:attrNameLst>
                                      </p:cBhvr>
                                      <p:to>
                                        <p:strVal val="visible"/>
                                      </p:to>
                                    </p:set>
                                    <p:animEffect transition="in" filter="fade">
                                      <p:cBhvr>
                                        <p:cTn id="14" dur="500"/>
                                        <p:tgtEl>
                                          <p:spTgt spid="7178">
                                            <p:txEl>
                                              <p:pRg st="0" end="0"/>
                                            </p:txEl>
                                          </p:spTgt>
                                        </p:tgtEl>
                                      </p:cBhvr>
                                    </p:animEffect>
                                    <p:anim calcmode="lin" valueType="num">
                                      <p:cBhvr>
                                        <p:cTn id="15" dur="500" fill="hold"/>
                                        <p:tgtEl>
                                          <p:spTgt spid="717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178">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build="p">
        <p:tmplLst>
          <p:tmpl lvl="1">
            <p:tnLst>
              <p:par>
                <p:cTn presetID="44" presetClass="entr" presetSubtype="0" fill="hold" nodeType="clickEffect">
                  <p:stCondLst>
                    <p:cond delay="0"/>
                  </p:stCondLst>
                  <p:childTnLst>
                    <p:set>
                      <p:cBhvr>
                        <p:cTn dur="0" fill="hold">
                          <p:stCondLst>
                            <p:cond delay="0"/>
                          </p:stCondLst>
                        </p:cTn>
                        <p:tgtEl>
                          <p:spTgt spid="7178"/>
                        </p:tgtEl>
                        <p:attrNameLst>
                          <p:attrName>style.visibility</p:attrName>
                        </p:attrNameLst>
                      </p:cBhvr>
                      <p:to>
                        <p:strVal val="visible"/>
                      </p:to>
                    </p:set>
                    <p:animEffect transition="in" filter="fade">
                      <p:cBhvr>
                        <p:cTn dur="500"/>
                        <p:tgtEl>
                          <p:spTgt spid="7178"/>
                        </p:tgtEl>
                      </p:cBhvr>
                    </p:animEffect>
                    <p:anim calcmode="lin" valueType="num">
                      <p:cBhvr>
                        <p:cTn dur="500" fill="hold"/>
                        <p:tgtEl>
                          <p:spTgt spid="7178"/>
                        </p:tgtEl>
                        <p:attrNameLst>
                          <p:attrName>ppt_x</p:attrName>
                        </p:attrNameLst>
                      </p:cBhvr>
                      <p:tavLst>
                        <p:tav tm="0">
                          <p:val>
                            <p:strVal val="#ppt_x"/>
                          </p:val>
                        </p:tav>
                        <p:tav tm="100000">
                          <p:val>
                            <p:strVal val="#ppt_x"/>
                          </p:val>
                        </p:tav>
                      </p:tavLst>
                    </p:anim>
                    <p:anim calcmode="lin" valueType="num">
                      <p:cBhvr>
                        <p:cTn dur="500" fill="hold"/>
                        <p:tgtEl>
                          <p:spTgt spid="7178"/>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22455B-0867-4A5C-AA9D-3ECFB2D91CC1}" type="slidenum">
              <a:rPr lang="en-US" altLang="zh-CN"/>
              <a:pPr/>
              <a:t>‹#›</a:t>
            </a:fld>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1488" y="284163"/>
            <a:ext cx="2044700" cy="5811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84163"/>
            <a:ext cx="5983288"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404D384-308B-4A01-BEFA-B34F517DFCED}" type="slidenum">
              <a:rPr lang="en-US" altLang="zh-CN"/>
              <a:pPr/>
              <a:t>‹#›</a:t>
            </a:fld>
            <a:endParaRPr lang="en-US"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0898"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80899"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80900"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80901"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80902" name="Rectangle 6"/>
          <p:cNvSpPr>
            <a:spLocks noGrp="1" noChangeArrowheads="1"/>
          </p:cNvSpPr>
          <p:nvPr>
            <p:ph type="sldNum" sz="quarter" idx="4"/>
          </p:nvPr>
        </p:nvSpPr>
        <p:spPr>
          <a:xfrm>
            <a:off x="6553200" y="6076950"/>
            <a:ext cx="2289175" cy="476250"/>
          </a:xfrm>
        </p:spPr>
        <p:txBody>
          <a:bodyPr/>
          <a:lstStyle>
            <a:lvl1pPr>
              <a:defRPr/>
            </a:lvl1pPr>
          </a:lstStyle>
          <a:p>
            <a:fld id="{F9A85B37-1304-42CD-A251-B19A030B96C1}"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80898"/>
                                        </p:tgtEl>
                                        <p:attrNameLst>
                                          <p:attrName>style.visibility</p:attrName>
                                        </p:attrNameLst>
                                      </p:cBhvr>
                                      <p:to>
                                        <p:strVal val="visible"/>
                                      </p:to>
                                    </p:set>
                                    <p:anim calcmode="lin" valueType="num">
                                      <p:cBhvr>
                                        <p:cTn id="7" dur="1000" fill="hold"/>
                                        <p:tgtEl>
                                          <p:spTgt spid="80898"/>
                                        </p:tgtEl>
                                        <p:attrNameLst>
                                          <p:attrName>ppt_x</p:attrName>
                                        </p:attrNameLst>
                                      </p:cBhvr>
                                      <p:tavLst>
                                        <p:tav tm="0">
                                          <p:val>
                                            <p:strVal val="#ppt_x-.2"/>
                                          </p:val>
                                        </p:tav>
                                        <p:tav tm="100000">
                                          <p:val>
                                            <p:strVal val="#ppt_x"/>
                                          </p:val>
                                        </p:tav>
                                      </p:tavLst>
                                    </p:anim>
                                    <p:anim calcmode="lin" valueType="num">
                                      <p:cBhvr>
                                        <p:cTn id="8" dur="1000" fill="hold"/>
                                        <p:tgtEl>
                                          <p:spTgt spid="808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8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80899">
                                            <p:txEl>
                                              <p:pRg st="0" end="0"/>
                                            </p:txEl>
                                          </p:spTgt>
                                        </p:tgtEl>
                                        <p:attrNameLst>
                                          <p:attrName>style.visibility</p:attrName>
                                        </p:attrNameLst>
                                      </p:cBhvr>
                                      <p:to>
                                        <p:strVal val="visible"/>
                                      </p:to>
                                    </p:set>
                                    <p:animEffect transition="in" filter="fade">
                                      <p:cBhvr>
                                        <p:cTn id="14" dur="500"/>
                                        <p:tgtEl>
                                          <p:spTgt spid="80899">
                                            <p:txEl>
                                              <p:pRg st="0" end="0"/>
                                            </p:txEl>
                                          </p:spTgt>
                                        </p:tgtEl>
                                      </p:cBhvr>
                                    </p:animEffect>
                                    <p:anim calcmode="lin" valueType="num">
                                      <p:cBhvr>
                                        <p:cTn id="15"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0899">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tmplLst>
          <p:tmpl lvl="1">
            <p:tnLst>
              <p:par>
                <p:cTn presetID="44" presetClass="entr" presetSubtype="0" fill="hold" nodeType="clickEffect">
                  <p:stCondLst>
                    <p:cond delay="0"/>
                  </p:stCondLst>
                  <p:childTnLst>
                    <p:set>
                      <p:cBhvr>
                        <p:cTn dur="0" fill="hold">
                          <p:stCondLst>
                            <p:cond delay="0"/>
                          </p:stCondLst>
                        </p:cTn>
                        <p:tgtEl>
                          <p:spTgt spid="80899"/>
                        </p:tgtEl>
                        <p:attrNameLst>
                          <p:attrName>style.visibility</p:attrName>
                        </p:attrNameLst>
                      </p:cBhvr>
                      <p:to>
                        <p:strVal val="visible"/>
                      </p:to>
                    </p:set>
                    <p:animEffect transition="in" filter="fade">
                      <p:cBhvr>
                        <p:cTn dur="500"/>
                        <p:tgtEl>
                          <p:spTgt spid="80899"/>
                        </p:tgtEl>
                      </p:cBhvr>
                    </p:animEffect>
                    <p:anim calcmode="lin" valueType="num">
                      <p:cBhvr>
                        <p:cTn dur="500" fill="hold"/>
                        <p:tgtEl>
                          <p:spTgt spid="80899"/>
                        </p:tgtEl>
                        <p:attrNameLst>
                          <p:attrName>ppt_x</p:attrName>
                        </p:attrNameLst>
                      </p:cBhvr>
                      <p:tavLst>
                        <p:tav tm="0">
                          <p:val>
                            <p:strVal val="#ppt_x"/>
                          </p:val>
                        </p:tav>
                        <p:tav tm="100000">
                          <p:val>
                            <p:strVal val="#ppt_x"/>
                          </p:val>
                        </p:tav>
                      </p:tavLst>
                    </p:anim>
                    <p:anim calcmode="lin" valueType="num">
                      <p:cBhvr>
                        <p:cTn dur="500" fill="hold"/>
                        <p:tgtEl>
                          <p:spTgt spid="80899"/>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A90911-78A2-4AA5-9B67-3B85F4732C42}" type="slidenum">
              <a:rPr lang="en-US" altLang="zh-CN"/>
              <a:pPr/>
              <a:t>‹#›</a:t>
            </a:fld>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10C93C-169E-48FF-98A8-72063C202912}" type="slidenum">
              <a:rPr lang="en-US" altLang="zh-CN"/>
              <a:pPr/>
              <a:t>‹#›</a:t>
            </a:fld>
            <a:endParaRPr lang="en-US" alt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4C1119F-4978-47D3-9022-70C4E461426F}" type="slidenum">
              <a:rPr lang="en-US" altLang="zh-CN"/>
              <a:pPr/>
              <a:t>‹#›</a:t>
            </a:fld>
            <a:endParaRPr lang="en-US" altLang="zh-CN"/>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BB9A0E2-0002-4D8D-814C-5812145B44FE}" type="slidenum">
              <a:rPr lang="en-US" altLang="zh-CN"/>
              <a:pPr/>
              <a:t>‹#›</a:t>
            </a:fld>
            <a:endParaRPr lang="en-US" altLang="zh-CN"/>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E6CF551-D45C-42E6-BF5E-91ADE8AE03AA}" type="slidenum">
              <a:rPr lang="en-US" altLang="zh-CN"/>
              <a:pPr/>
              <a:t>‹#›</a:t>
            </a:fld>
            <a:endParaRPr lang="en-US" altLang="zh-CN"/>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5E98441-E264-403F-9AA0-B8D2C4319B7F}" type="slidenum">
              <a:rPr lang="en-US" altLang="zh-CN"/>
              <a:pPr/>
              <a:t>‹#›</a:t>
            </a:fld>
            <a:endParaRPr lang="en-US" altLang="zh-CN"/>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6AE94B1-1DE1-49CC-A5CD-27E3FA4EF0B2}" type="slidenum">
              <a:rPr lang="en-US" altLang="zh-CN"/>
              <a:pPr/>
              <a:t>‹#›</a:t>
            </a:fld>
            <a:endParaRPr lang="en-US"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BDB693-9981-49E4-B36A-7B1FAC91472D}" type="slidenum">
              <a:rPr lang="en-US" altLang="zh-CN"/>
              <a:pPr/>
              <a:t>‹#›</a:t>
            </a:fld>
            <a:endParaRPr lang="en-US" altLang="zh-CN"/>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640B28-EC7E-4BA0-BA0C-C962E0B9BACD}" type="slidenum">
              <a:rPr lang="en-US" altLang="zh-CN"/>
              <a:pPr/>
              <a:t>‹#›</a:t>
            </a:fld>
            <a:endParaRPr lang="en-US" altLang="zh-CN"/>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9C59B39-D26E-4B3D-BBDC-17801D6580F8}" type="slidenum">
              <a:rPr lang="en-US" altLang="zh-CN"/>
              <a:pPr/>
              <a:t>‹#›</a:t>
            </a:fld>
            <a:endParaRPr lang="en-US" altLang="zh-CN"/>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D85AF34-85B3-4C8C-8979-A1856C6FD6E5}" type="slidenum">
              <a:rPr lang="en-US" altLang="zh-CN"/>
              <a:pPr/>
              <a:t>‹#›</a:t>
            </a:fld>
            <a:endParaRPr lang="en-US"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42A83B4-B937-482E-BEE9-75715AC57EFE}"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BBEA5DC-A8AD-4436-891F-9178E9072E5B}"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0FD025A-1E0F-4E13-92F1-482AF1F850B2}" type="slidenum">
              <a:rPr lang="en-US" altLang="zh-CN"/>
              <a:pPr/>
              <a:t>‹#›</a:t>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6E5AAF5-3B0B-4C5B-B088-6446A8710E07}"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198465E-368D-4309-8317-2F5CCA3AFD5A}" type="slidenum">
              <a:rPr lang="en-US" altLang="zh-CN"/>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FD141F6-0029-48B8-AB2C-513A4819C8CE}" type="slidenum">
              <a:rPr lang="en-US" altLang="zh-CN"/>
              <a:pPr/>
              <a:t>‹#›</a:t>
            </a:fld>
            <a:endParaRPr lang="en-US"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13D64A-6EBE-49DE-9351-2840B80D89C0}" type="slidenum">
              <a:rPr lang="en-US" altLang="zh-CN"/>
              <a:pPr/>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6146" name="Rectangle 2" descr="Large confetti"/>
          <p:cNvSpPr>
            <a:spLocks noGrp="1" noChangeArrowheads="1"/>
          </p:cNvSpPr>
          <p:nvPr>
            <p:ph type="title"/>
          </p:nvPr>
        </p:nvSpPr>
        <p:spPr bwMode="auto">
          <a:xfrm>
            <a:off x="1093788" y="284163"/>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85800" y="1905000"/>
            <a:ext cx="7772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endParaRPr lang="en-US" altLang="zh-CN"/>
          </a:p>
        </p:txBody>
      </p:sp>
      <p:sp>
        <p:nvSpPr>
          <p:cNvPr id="6150" name="Rectangle 6"/>
          <p:cNvSpPr>
            <a:spLocks noChangeArrowheads="1"/>
          </p:cNvSpPr>
          <p:nvPr/>
        </p:nvSpPr>
        <p:spPr bwMode="auto">
          <a:xfrm>
            <a:off x="0" y="1512888"/>
            <a:ext cx="8458200" cy="87312"/>
          </a:xfrm>
          <a:prstGeom prst="rect">
            <a:avLst/>
          </a:prstGeom>
          <a:solidFill>
            <a:schemeClr val="bg2"/>
          </a:solid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6151" name="Rectangle 7"/>
          <p:cNvSpPr>
            <a:spLocks noChangeArrowheads="1"/>
          </p:cNvSpPr>
          <p:nvPr/>
        </p:nvSpPr>
        <p:spPr bwMode="auto">
          <a:xfrm>
            <a:off x="7067550" y="6553200"/>
            <a:ext cx="2076450" cy="79375"/>
          </a:xfrm>
          <a:prstGeom prst="rect">
            <a:avLst/>
          </a:prstGeom>
          <a:solidFill>
            <a:schemeClr val="bg2"/>
          </a:solid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6152" name="Rectangle 8" descr="Large confetti"/>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w="9525">
            <a:noFill/>
            <a:miter lim="800000"/>
            <a:headEnd/>
            <a:tailEnd/>
          </a:ln>
          <a:effectLst/>
        </p:spPr>
        <p:txBody>
          <a:bodyPr vert="horz" wrap="square" lIns="91440" tIns="45720" rIns="91440" bIns="45720" numCol="1" anchor="ctr" anchorCtr="1" compatLnSpc="1">
            <a:prstTxWarp prst="textNoShape">
              <a:avLst/>
            </a:prstTxWarp>
          </a:bodyPr>
          <a:lstStyle>
            <a:lvl1pPr algn="r">
              <a:defRPr sz="1400">
                <a:solidFill>
                  <a:schemeClr val="bg1"/>
                </a:solidFill>
                <a:latin typeface="+mn-lt"/>
              </a:defRPr>
            </a:lvl1pPr>
          </a:lstStyle>
          <a:p>
            <a:fld id="{49EC4D95-7617-49F9-BDCB-382B89BD3FE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ppt_x</p:attrName>
                                        </p:attrNameLst>
                                      </p:cBhvr>
                                      <p:tavLst>
                                        <p:tav tm="0">
                                          <p:val>
                                            <p:strVal val="#ppt_x-.2"/>
                                          </p:val>
                                        </p:tav>
                                        <p:tav tm="100000">
                                          <p:val>
                                            <p:strVal val="#ppt_x"/>
                                          </p:val>
                                        </p:tav>
                                      </p:tavLst>
                                    </p:anim>
                                    <p:anim calcmode="lin" valueType="num">
                                      <p:cBhvr>
                                        <p:cTn id="8" dur="1000" fill="hold"/>
                                        <p:tgtEl>
                                          <p:spTgt spid="61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6147">
                                            <p:txEl>
                                              <p:pRg st="0" end="0"/>
                                            </p:txEl>
                                          </p:spTgt>
                                        </p:tgtEl>
                                        <p:attrNameLst>
                                          <p:attrName>style.visibility</p:attrName>
                                        </p:attrNameLst>
                                      </p:cBhvr>
                                      <p:to>
                                        <p:strVal val="visible"/>
                                      </p:to>
                                    </p:set>
                                    <p:animEffect transition="in" filter="fade">
                                      <p:cBhvr>
                                        <p:cTn id="14" dur="500"/>
                                        <p:tgtEl>
                                          <p:spTgt spid="6147">
                                            <p:txEl>
                                              <p:pRg st="0" end="0"/>
                                            </p:txEl>
                                          </p:spTgt>
                                        </p:tgtEl>
                                      </p:cBhvr>
                                    </p:animEffect>
                                    <p:anim calcmode="lin" valueType="num">
                                      <p:cBhvr>
                                        <p:cTn id="15"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147">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6147">
                                            <p:txEl>
                                              <p:pRg st="1" end="1"/>
                                            </p:txEl>
                                          </p:spTgt>
                                        </p:tgtEl>
                                        <p:attrNameLst>
                                          <p:attrName>style.visibility</p:attrName>
                                        </p:attrNameLst>
                                      </p:cBhvr>
                                      <p:to>
                                        <p:strVal val="visible"/>
                                      </p:to>
                                    </p:set>
                                    <p:animEffect transition="in" filter="fade">
                                      <p:cBhvr>
                                        <p:cTn id="19" dur="500"/>
                                        <p:tgtEl>
                                          <p:spTgt spid="6147">
                                            <p:txEl>
                                              <p:pRg st="1" end="1"/>
                                            </p:txEl>
                                          </p:spTgt>
                                        </p:tgtEl>
                                      </p:cBhvr>
                                    </p:animEffect>
                                    <p:anim calcmode="lin" valueType="num">
                                      <p:cBhvr>
                                        <p:cTn id="20"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6147">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6147">
                                            <p:txEl>
                                              <p:pRg st="2" end="2"/>
                                            </p:txEl>
                                          </p:spTgt>
                                        </p:tgtEl>
                                        <p:attrNameLst>
                                          <p:attrName>style.visibility</p:attrName>
                                        </p:attrNameLst>
                                      </p:cBhvr>
                                      <p:to>
                                        <p:strVal val="visible"/>
                                      </p:to>
                                    </p:set>
                                    <p:animEffect transition="in" filter="fade">
                                      <p:cBhvr>
                                        <p:cTn id="24" dur="500"/>
                                        <p:tgtEl>
                                          <p:spTgt spid="6147">
                                            <p:txEl>
                                              <p:pRg st="2" end="2"/>
                                            </p:txEl>
                                          </p:spTgt>
                                        </p:tgtEl>
                                      </p:cBhvr>
                                    </p:animEffect>
                                    <p:anim calcmode="lin" valueType="num">
                                      <p:cBhvr>
                                        <p:cTn id="2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6147">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6147">
                                            <p:txEl>
                                              <p:pRg st="3" end="3"/>
                                            </p:txEl>
                                          </p:spTgt>
                                        </p:tgtEl>
                                        <p:attrNameLst>
                                          <p:attrName>style.visibility</p:attrName>
                                        </p:attrNameLst>
                                      </p:cBhvr>
                                      <p:to>
                                        <p:strVal val="visible"/>
                                      </p:to>
                                    </p:set>
                                    <p:animEffect transition="in" filter="fade">
                                      <p:cBhvr>
                                        <p:cTn id="29" dur="500"/>
                                        <p:tgtEl>
                                          <p:spTgt spid="6147">
                                            <p:txEl>
                                              <p:pRg st="3" end="3"/>
                                            </p:txEl>
                                          </p:spTgt>
                                        </p:tgtEl>
                                      </p:cBhvr>
                                    </p:animEffect>
                                    <p:anim calcmode="lin" valueType="num">
                                      <p:cBhvr>
                                        <p:cTn id="30"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6147">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6147">
                                            <p:txEl>
                                              <p:pRg st="4" end="4"/>
                                            </p:txEl>
                                          </p:spTgt>
                                        </p:tgtEl>
                                        <p:attrNameLst>
                                          <p:attrName>style.visibility</p:attrName>
                                        </p:attrNameLst>
                                      </p:cBhvr>
                                      <p:to>
                                        <p:strVal val="visible"/>
                                      </p:to>
                                    </p:set>
                                    <p:animEffect transition="in" filter="fade">
                                      <p:cBhvr>
                                        <p:cTn id="34" dur="500"/>
                                        <p:tgtEl>
                                          <p:spTgt spid="6147">
                                            <p:txEl>
                                              <p:pRg st="4" end="4"/>
                                            </p:txEl>
                                          </p:spTgt>
                                        </p:tgtEl>
                                      </p:cBhvr>
                                    </p:animEffect>
                                    <p:anim calcmode="lin" valueType="num">
                                      <p:cBhvr>
                                        <p:cTn id="3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614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tmplLst>
          <p:tmpl lvl="1">
            <p:tnLst>
              <p:par>
                <p:cTn presetID="44" presetClass="entr" presetSubtype="0" fill="hold" nodeType="clickEffect">
                  <p:stCondLst>
                    <p:cond delay="0"/>
                  </p:stCondLst>
                  <p:childTnLst>
                    <p:set>
                      <p:cBhvr>
                        <p:cTn dur="0" fill="hold">
                          <p:stCondLst>
                            <p:cond delay="0"/>
                          </p:stCondLst>
                        </p:cTn>
                        <p:tgtEl>
                          <p:spTgt spid="6147"/>
                        </p:tgtEl>
                        <p:attrNameLst>
                          <p:attrName>style.visibility</p:attrName>
                        </p:attrNameLst>
                      </p:cBhvr>
                      <p:to>
                        <p:strVal val="visible"/>
                      </p:to>
                    </p:set>
                    <p:animEffect transition="in" filter="fade">
                      <p:cBhvr>
                        <p:cTn dur="500"/>
                        <p:tgtEl>
                          <p:spTgt spid="6147"/>
                        </p:tgtEl>
                      </p:cBhvr>
                    </p:animEffect>
                    <p:anim calcmode="lin" valueType="num">
                      <p:cBhvr>
                        <p:cTn dur="500" fill="hold"/>
                        <p:tgtEl>
                          <p:spTgt spid="6147"/>
                        </p:tgtEl>
                        <p:attrNameLst>
                          <p:attrName>ppt_x</p:attrName>
                        </p:attrNameLst>
                      </p:cBhvr>
                      <p:tavLst>
                        <p:tav tm="0">
                          <p:val>
                            <p:strVal val="#ppt_x"/>
                          </p:val>
                        </p:tav>
                        <p:tav tm="100000">
                          <p:val>
                            <p:strVal val="#ppt_x"/>
                          </p:val>
                        </p:tav>
                      </p:tavLst>
                    </p:anim>
                    <p:anim calcmode="lin" valueType="num">
                      <p:cBhvr>
                        <p:cTn dur="500" fill="hold"/>
                        <p:tgtEl>
                          <p:spTgt spid="6147"/>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6147"/>
                        </p:tgtEl>
                        <p:attrNameLst>
                          <p:attrName>style.visibility</p:attrName>
                        </p:attrNameLst>
                      </p:cBhvr>
                      <p:to>
                        <p:strVal val="visible"/>
                      </p:to>
                    </p:set>
                    <p:animEffect transition="in" filter="fade">
                      <p:cBhvr>
                        <p:cTn dur="500"/>
                        <p:tgtEl>
                          <p:spTgt spid="6147"/>
                        </p:tgtEl>
                      </p:cBhvr>
                    </p:animEffect>
                    <p:anim calcmode="lin" valueType="num">
                      <p:cBhvr>
                        <p:cTn dur="500" fill="hold"/>
                        <p:tgtEl>
                          <p:spTgt spid="6147"/>
                        </p:tgtEl>
                        <p:attrNameLst>
                          <p:attrName>ppt_x</p:attrName>
                        </p:attrNameLst>
                      </p:cBhvr>
                      <p:tavLst>
                        <p:tav tm="0">
                          <p:val>
                            <p:strVal val="#ppt_x"/>
                          </p:val>
                        </p:tav>
                        <p:tav tm="100000">
                          <p:val>
                            <p:strVal val="#ppt_x"/>
                          </p:val>
                        </p:tav>
                      </p:tavLst>
                    </p:anim>
                    <p:anim calcmode="lin" valueType="num">
                      <p:cBhvr>
                        <p:cTn dur="500" fill="hold"/>
                        <p:tgtEl>
                          <p:spTgt spid="6147"/>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6147"/>
                        </p:tgtEl>
                        <p:attrNameLst>
                          <p:attrName>style.visibility</p:attrName>
                        </p:attrNameLst>
                      </p:cBhvr>
                      <p:to>
                        <p:strVal val="visible"/>
                      </p:to>
                    </p:set>
                    <p:animEffect transition="in" filter="fade">
                      <p:cBhvr>
                        <p:cTn dur="500"/>
                        <p:tgtEl>
                          <p:spTgt spid="6147"/>
                        </p:tgtEl>
                      </p:cBhvr>
                    </p:animEffect>
                    <p:anim calcmode="lin" valueType="num">
                      <p:cBhvr>
                        <p:cTn dur="500" fill="hold"/>
                        <p:tgtEl>
                          <p:spTgt spid="6147"/>
                        </p:tgtEl>
                        <p:attrNameLst>
                          <p:attrName>ppt_x</p:attrName>
                        </p:attrNameLst>
                      </p:cBhvr>
                      <p:tavLst>
                        <p:tav tm="0">
                          <p:val>
                            <p:strVal val="#ppt_x"/>
                          </p:val>
                        </p:tav>
                        <p:tav tm="100000">
                          <p:val>
                            <p:strVal val="#ppt_x"/>
                          </p:val>
                        </p:tav>
                      </p:tavLst>
                    </p:anim>
                    <p:anim calcmode="lin" valueType="num">
                      <p:cBhvr>
                        <p:cTn dur="500" fill="hold"/>
                        <p:tgtEl>
                          <p:spTgt spid="6147"/>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6147"/>
                        </p:tgtEl>
                        <p:attrNameLst>
                          <p:attrName>style.visibility</p:attrName>
                        </p:attrNameLst>
                      </p:cBhvr>
                      <p:to>
                        <p:strVal val="visible"/>
                      </p:to>
                    </p:set>
                    <p:animEffect transition="in" filter="fade">
                      <p:cBhvr>
                        <p:cTn dur="500"/>
                        <p:tgtEl>
                          <p:spTgt spid="6147"/>
                        </p:tgtEl>
                      </p:cBhvr>
                    </p:animEffect>
                    <p:anim calcmode="lin" valueType="num">
                      <p:cBhvr>
                        <p:cTn dur="500" fill="hold"/>
                        <p:tgtEl>
                          <p:spTgt spid="6147"/>
                        </p:tgtEl>
                        <p:attrNameLst>
                          <p:attrName>ppt_x</p:attrName>
                        </p:attrNameLst>
                      </p:cBhvr>
                      <p:tavLst>
                        <p:tav tm="0">
                          <p:val>
                            <p:strVal val="#ppt_x"/>
                          </p:val>
                        </p:tav>
                        <p:tav tm="100000">
                          <p:val>
                            <p:strVal val="#ppt_x"/>
                          </p:val>
                        </p:tav>
                      </p:tavLst>
                    </p:anim>
                    <p:anim calcmode="lin" valueType="num">
                      <p:cBhvr>
                        <p:cTn dur="500" fill="hold"/>
                        <p:tgtEl>
                          <p:spTgt spid="6147"/>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6147"/>
                        </p:tgtEl>
                        <p:attrNameLst>
                          <p:attrName>style.visibility</p:attrName>
                        </p:attrNameLst>
                      </p:cBhvr>
                      <p:to>
                        <p:strVal val="visible"/>
                      </p:to>
                    </p:set>
                    <p:animEffect transition="in" filter="fade">
                      <p:cBhvr>
                        <p:cTn dur="500"/>
                        <p:tgtEl>
                          <p:spTgt spid="6147"/>
                        </p:tgtEl>
                      </p:cBhvr>
                    </p:animEffect>
                    <p:anim calcmode="lin" valueType="num">
                      <p:cBhvr>
                        <p:cTn dur="500" fill="hold"/>
                        <p:tgtEl>
                          <p:spTgt spid="6147"/>
                        </p:tgtEl>
                        <p:attrNameLst>
                          <p:attrName>ppt_x</p:attrName>
                        </p:attrNameLst>
                      </p:cBhvr>
                      <p:tavLst>
                        <p:tav tm="0">
                          <p:val>
                            <p:strVal val="#ppt_x"/>
                          </p:val>
                        </p:tav>
                        <p:tav tm="100000">
                          <p:val>
                            <p:strVal val="#ppt_x"/>
                          </p:val>
                        </p:tav>
                      </p:tavLst>
                    </p:anim>
                    <p:anim calcmode="lin" valueType="num">
                      <p:cBhvr>
                        <p:cTn dur="500" fill="hold"/>
                        <p:tgtEl>
                          <p:spTgt spid="6147"/>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ea typeface="宋体" pitchFamily="2" charset="-122"/>
        </a:defRPr>
      </a:lvl2pPr>
      <a:lvl3pPr algn="l" rtl="0" fontAlgn="base">
        <a:spcBef>
          <a:spcPct val="0"/>
        </a:spcBef>
        <a:spcAft>
          <a:spcPct val="0"/>
        </a:spcAft>
        <a:defRPr sz="4400">
          <a:solidFill>
            <a:schemeClr val="tx2"/>
          </a:solidFill>
          <a:latin typeface="Times New Roman" pitchFamily="18" charset="0"/>
          <a:ea typeface="宋体" pitchFamily="2" charset="-122"/>
        </a:defRPr>
      </a:lvl3pPr>
      <a:lvl4pPr algn="l" rtl="0" fontAlgn="base">
        <a:spcBef>
          <a:spcPct val="0"/>
        </a:spcBef>
        <a:spcAft>
          <a:spcPct val="0"/>
        </a:spcAft>
        <a:defRPr sz="4400">
          <a:solidFill>
            <a:schemeClr val="tx2"/>
          </a:solidFill>
          <a:latin typeface="Times New Roman" pitchFamily="18" charset="0"/>
          <a:ea typeface="宋体" pitchFamily="2" charset="-122"/>
        </a:defRPr>
      </a:lvl4pPr>
      <a:lvl5pPr algn="l" rtl="0" fontAlgn="base">
        <a:spcBef>
          <a:spcPct val="0"/>
        </a:spcBef>
        <a:spcAft>
          <a:spcPct val="0"/>
        </a:spcAft>
        <a:defRPr sz="4400">
          <a:solidFill>
            <a:schemeClr val="tx2"/>
          </a:solidFill>
          <a:latin typeface="Times New Roman" pitchFamily="18" charset="0"/>
          <a:ea typeface="宋体" pitchFamily="2" charset="-122"/>
        </a:defRPr>
      </a:lvl5pPr>
      <a:lvl6pPr marL="457200" algn="l" rtl="0" fontAlgn="base">
        <a:spcBef>
          <a:spcPct val="0"/>
        </a:spcBef>
        <a:spcAft>
          <a:spcPct val="0"/>
        </a:spcAft>
        <a:defRPr sz="4400">
          <a:solidFill>
            <a:schemeClr val="tx2"/>
          </a:solidFill>
          <a:latin typeface="Times New Roman" pitchFamily="18" charset="0"/>
          <a:ea typeface="宋体" pitchFamily="2" charset="-122"/>
        </a:defRPr>
      </a:lvl6pPr>
      <a:lvl7pPr marL="914400" algn="l" rtl="0" fontAlgn="base">
        <a:spcBef>
          <a:spcPct val="0"/>
        </a:spcBef>
        <a:spcAft>
          <a:spcPct val="0"/>
        </a:spcAft>
        <a:defRPr sz="4400">
          <a:solidFill>
            <a:schemeClr val="tx2"/>
          </a:solidFill>
          <a:latin typeface="Times New Roman" pitchFamily="18" charset="0"/>
          <a:ea typeface="宋体" pitchFamily="2" charset="-122"/>
        </a:defRPr>
      </a:lvl7pPr>
      <a:lvl8pPr marL="1371600" algn="l" rtl="0" fontAlgn="base">
        <a:spcBef>
          <a:spcPct val="0"/>
        </a:spcBef>
        <a:spcAft>
          <a:spcPct val="0"/>
        </a:spcAft>
        <a:defRPr sz="4400">
          <a:solidFill>
            <a:schemeClr val="tx2"/>
          </a:solidFill>
          <a:latin typeface="Times New Roman" pitchFamily="18" charset="0"/>
          <a:ea typeface="宋体" pitchFamily="2" charset="-122"/>
        </a:defRPr>
      </a:lvl8pPr>
      <a:lvl9pPr marL="1828800" algn="l"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SzPct val="8500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70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SzPct val="7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SzPct val="7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5"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6"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79877"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79878"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A98AF35-CC2C-4F6B-9DA8-4F2F0C0A870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ea typeface="隶书" pitchFamily="49" charset="-122"/>
        </a:defRPr>
      </a:lvl2pPr>
      <a:lvl3pPr algn="l" rtl="0" fontAlgn="base">
        <a:spcBef>
          <a:spcPct val="0"/>
        </a:spcBef>
        <a:spcAft>
          <a:spcPct val="0"/>
        </a:spcAft>
        <a:defRPr sz="4400">
          <a:solidFill>
            <a:schemeClr val="tx2"/>
          </a:solidFill>
          <a:latin typeface="Arial" charset="0"/>
          <a:ea typeface="隶书" pitchFamily="49" charset="-122"/>
        </a:defRPr>
      </a:lvl3pPr>
      <a:lvl4pPr algn="l" rtl="0" fontAlgn="base">
        <a:spcBef>
          <a:spcPct val="0"/>
        </a:spcBef>
        <a:spcAft>
          <a:spcPct val="0"/>
        </a:spcAft>
        <a:defRPr sz="4400">
          <a:solidFill>
            <a:schemeClr val="tx2"/>
          </a:solidFill>
          <a:latin typeface="Arial" charset="0"/>
          <a:ea typeface="隶书" pitchFamily="49" charset="-122"/>
        </a:defRPr>
      </a:lvl4pPr>
      <a:lvl5pPr algn="l" rtl="0" fontAlgn="base">
        <a:spcBef>
          <a:spcPct val="0"/>
        </a:spcBef>
        <a:spcAft>
          <a:spcPct val="0"/>
        </a:spcAft>
        <a:defRPr sz="4400">
          <a:solidFill>
            <a:schemeClr val="tx2"/>
          </a:solidFill>
          <a:latin typeface="Arial" charset="0"/>
          <a:ea typeface="隶书" pitchFamily="49" charset="-122"/>
        </a:defRPr>
      </a:lvl5pPr>
      <a:lvl6pPr marL="457200" algn="l" rtl="0" fontAlgn="base">
        <a:spcBef>
          <a:spcPct val="0"/>
        </a:spcBef>
        <a:spcAft>
          <a:spcPct val="0"/>
        </a:spcAft>
        <a:defRPr sz="4400">
          <a:solidFill>
            <a:schemeClr val="tx2"/>
          </a:solidFill>
          <a:latin typeface="Arial" charset="0"/>
          <a:ea typeface="隶书" pitchFamily="49" charset="-122"/>
        </a:defRPr>
      </a:lvl6pPr>
      <a:lvl7pPr marL="914400" algn="l" rtl="0" fontAlgn="base">
        <a:spcBef>
          <a:spcPct val="0"/>
        </a:spcBef>
        <a:spcAft>
          <a:spcPct val="0"/>
        </a:spcAft>
        <a:defRPr sz="4400">
          <a:solidFill>
            <a:schemeClr val="tx2"/>
          </a:solidFill>
          <a:latin typeface="Arial" charset="0"/>
          <a:ea typeface="隶书" pitchFamily="49" charset="-122"/>
        </a:defRPr>
      </a:lvl7pPr>
      <a:lvl8pPr marL="1371600" algn="l" rtl="0" fontAlgn="base">
        <a:spcBef>
          <a:spcPct val="0"/>
        </a:spcBef>
        <a:spcAft>
          <a:spcPct val="0"/>
        </a:spcAft>
        <a:defRPr sz="4400">
          <a:solidFill>
            <a:schemeClr val="tx2"/>
          </a:solidFill>
          <a:latin typeface="Arial" charset="0"/>
          <a:ea typeface="隶书" pitchFamily="49" charset="-122"/>
        </a:defRPr>
      </a:lvl8pPr>
      <a:lvl9pPr marL="1828800" algn="l"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2400" b="1">
          <a:solidFill>
            <a:schemeClr val="tx1"/>
          </a:solidFill>
          <a:latin typeface="+mn-lt"/>
          <a:ea typeface="+mn-ea"/>
          <a:cs typeface="+mn-cs"/>
        </a:defRPr>
      </a:lvl1pPr>
      <a:lvl2pPr marL="742950" indent="-285750" algn="l" rtl="0" fontAlgn="base">
        <a:spcBef>
          <a:spcPct val="20000"/>
        </a:spcBef>
        <a:spcAft>
          <a:spcPct val="0"/>
        </a:spcAft>
        <a:buClr>
          <a:srgbClr val="009900"/>
        </a:buClr>
        <a:buSzPct val="85000"/>
        <a:buFont typeface="Wingdings" pitchFamily="2" charset="2"/>
        <a:buChar char=""/>
        <a:defRPr sz="22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b="1">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type="body" idx="1"/>
          </p:nvPr>
        </p:nvSpPr>
        <p:spPr>
          <a:xfrm>
            <a:off x="539750" y="1412875"/>
            <a:ext cx="7772400" cy="2665413"/>
          </a:xfrm>
        </p:spPr>
        <p:txBody>
          <a:bodyPr/>
          <a:lstStyle/>
          <a:p>
            <a:pPr>
              <a:buFont typeface="Wingdings" pitchFamily="2" charset="2"/>
              <a:buNone/>
            </a:pPr>
            <a:r>
              <a:rPr lang="en-US" altLang="zh-CN" sz="2800">
                <a:latin typeface="楷体_GB2312" pitchFamily="49" charset="-122"/>
              </a:rPr>
              <a:t>8.1  </a:t>
            </a:r>
            <a:r>
              <a:rPr lang="zh-CN" altLang="en-US" sz="2800">
                <a:latin typeface="楷体_GB2312" pitchFamily="49" charset="-122"/>
              </a:rPr>
              <a:t>抽象类和方法</a:t>
            </a:r>
          </a:p>
          <a:p>
            <a:pPr>
              <a:buFont typeface="Wingdings" pitchFamily="2" charset="2"/>
              <a:buNone/>
            </a:pPr>
            <a:r>
              <a:rPr lang="en-US" altLang="zh-CN" sz="2800">
                <a:latin typeface="楷体_GB2312" pitchFamily="49" charset="-122"/>
              </a:rPr>
              <a:t>8.2  </a:t>
            </a:r>
            <a:r>
              <a:rPr lang="zh-CN" altLang="en-US" sz="2800">
                <a:latin typeface="楷体_GB2312" pitchFamily="49" charset="-122"/>
              </a:rPr>
              <a:t>接口</a:t>
            </a:r>
          </a:p>
          <a:p>
            <a:pPr>
              <a:buFont typeface="Wingdings" pitchFamily="2" charset="2"/>
              <a:buNone/>
            </a:pPr>
            <a:r>
              <a:rPr lang="en-US" altLang="zh-CN" sz="2800">
                <a:latin typeface="楷体_GB2312" pitchFamily="49" charset="-122"/>
              </a:rPr>
              <a:t>8.3  </a:t>
            </a:r>
            <a:r>
              <a:rPr lang="zh-CN" altLang="en-US" sz="2800">
                <a:latin typeface="楷体_GB2312" pitchFamily="49" charset="-122"/>
              </a:rPr>
              <a:t>包</a:t>
            </a:r>
          </a:p>
        </p:txBody>
      </p:sp>
      <p:sp>
        <p:nvSpPr>
          <p:cNvPr id="29700" name="Rectangle 4"/>
          <p:cNvSpPr>
            <a:spLocks noGrp="1" noRot="1" noChangeArrowheads="1"/>
          </p:cNvSpPr>
          <p:nvPr>
            <p:ph type="title"/>
          </p:nvPr>
        </p:nvSpPr>
        <p:spPr>
          <a:xfrm>
            <a:off x="603250" y="549275"/>
            <a:ext cx="3176588" cy="719138"/>
          </a:xfrm>
        </p:spPr>
        <p:txBody>
          <a:bodyPr/>
          <a:lstStyle/>
          <a:p>
            <a:r>
              <a:rPr lang="zh-CN" altLang="en-US" dirty="0">
                <a:solidFill>
                  <a:srgbClr val="663300"/>
                </a:solidFill>
              </a:rPr>
              <a:t>第八章</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506413" y="1268413"/>
            <a:ext cx="8097837" cy="4897437"/>
          </a:xfrm>
          <a:solidFill>
            <a:srgbClr val="FBFDFF"/>
          </a:solidFill>
        </p:spPr>
        <p:txBody>
          <a:bodyPr/>
          <a:lstStyle/>
          <a:p>
            <a:pPr>
              <a:buFont typeface="Wingdings" pitchFamily="2" charset="2"/>
              <a:buNone/>
            </a:pP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定义文艺书子类</a:t>
            </a:r>
            <a:endParaRPr lang="zh-CN" altLang="en-US" sz="2000" b="0" dirty="0">
              <a:solidFill>
                <a:srgbClr val="0000FF"/>
              </a:solidFill>
            </a:endParaRPr>
          </a:p>
          <a:p>
            <a:pPr>
              <a:buFont typeface="Wingdings" pitchFamily="2" charset="2"/>
              <a:buNone/>
            </a:pPr>
            <a:r>
              <a:rPr lang="en-US" altLang="zh-CN" sz="2200" b="0" dirty="0">
                <a:solidFill>
                  <a:srgbClr val="0000FF"/>
                </a:solidFill>
              </a:rPr>
              <a:t>class </a:t>
            </a:r>
            <a:r>
              <a:rPr lang="en-US" altLang="zh-CN" sz="2200" b="0" dirty="0" err="1">
                <a:solidFill>
                  <a:srgbClr val="0000FF"/>
                </a:solidFill>
              </a:rPr>
              <a:t>Literature_book</a:t>
            </a:r>
            <a:r>
              <a:rPr lang="en-US" altLang="zh-CN" sz="2200" b="0" dirty="0">
                <a:solidFill>
                  <a:srgbClr val="0000FF"/>
                </a:solidFill>
              </a:rPr>
              <a:t> extends Book { 	</a:t>
            </a:r>
          </a:p>
          <a:p>
            <a:pPr>
              <a:buFont typeface="Wingdings" pitchFamily="2" charset="2"/>
              <a:buNone/>
            </a:pPr>
            <a:r>
              <a:rPr lang="en-US" altLang="zh-CN" sz="2200" b="0" dirty="0">
                <a:solidFill>
                  <a:srgbClr val="0000FF"/>
                </a:solidFill>
              </a:rPr>
              <a:t>	</a:t>
            </a:r>
            <a:r>
              <a:rPr lang="en-US" altLang="zh-CN" sz="2200" b="0" dirty="0">
                <a:solidFill>
                  <a:schemeClr val="hlink"/>
                </a:solidFill>
              </a:rPr>
              <a:t>public </a:t>
            </a:r>
            <a:r>
              <a:rPr lang="en-US" altLang="zh-CN" sz="2200" b="0" dirty="0" err="1">
                <a:solidFill>
                  <a:schemeClr val="hlink"/>
                </a:solidFill>
              </a:rPr>
              <a:t>Literature_book</a:t>
            </a:r>
            <a:r>
              <a:rPr lang="en-US" altLang="zh-CN" sz="2200" b="0" dirty="0">
                <a:solidFill>
                  <a:schemeClr val="hlink"/>
                </a:solidFill>
              </a:rPr>
              <a:t>(</a:t>
            </a:r>
            <a:r>
              <a:rPr lang="en-US" altLang="zh-CN" sz="2200" b="0" dirty="0" err="1">
                <a:solidFill>
                  <a:schemeClr val="hlink"/>
                </a:solidFill>
              </a:rPr>
              <a:t>int</a:t>
            </a:r>
            <a:r>
              <a:rPr lang="en-US" altLang="zh-CN" sz="2200" b="0" dirty="0">
                <a:solidFill>
                  <a:schemeClr val="hlink"/>
                </a:solidFill>
              </a:rPr>
              <a:t> </a:t>
            </a:r>
            <a:r>
              <a:rPr lang="en-US" altLang="zh-CN" sz="2200" b="0" dirty="0" err="1">
                <a:solidFill>
                  <a:schemeClr val="hlink"/>
                </a:solidFill>
              </a:rPr>
              <a:t>bookPage,float</a:t>
            </a:r>
            <a:r>
              <a:rPr lang="en-US" altLang="zh-CN" sz="2200" b="0" dirty="0">
                <a:solidFill>
                  <a:schemeClr val="hlink"/>
                </a:solidFill>
              </a:rPr>
              <a:t> discount)</a:t>
            </a:r>
            <a:r>
              <a:rPr lang="en-US" altLang="zh-CN" sz="2200" b="0" dirty="0">
                <a:solidFill>
                  <a:srgbClr val="0000FF"/>
                </a:solidFill>
              </a:rPr>
              <a:t>  {</a:t>
            </a:r>
          </a:p>
          <a:p>
            <a:pPr>
              <a:buFont typeface="Wingdings" pitchFamily="2" charset="2"/>
              <a:buNone/>
            </a:pPr>
            <a:r>
              <a:rPr lang="en-US" altLang="zh-CN" sz="2200" b="0" dirty="0">
                <a:solidFill>
                  <a:srgbClr val="0000FF"/>
                </a:solidFill>
              </a:rPr>
              <a:t>	     super(</a:t>
            </a:r>
            <a:r>
              <a:rPr lang="en-US" altLang="zh-CN" sz="2200" b="0" dirty="0" err="1">
                <a:solidFill>
                  <a:srgbClr val="0000FF"/>
                </a:solidFill>
              </a:rPr>
              <a:t>bookPage,discount</a:t>
            </a:r>
            <a:r>
              <a:rPr lang="en-US" altLang="zh-CN" sz="2200" b="0" dirty="0">
                <a:solidFill>
                  <a:srgbClr val="0000FF"/>
                </a:solidFill>
              </a:rPr>
              <a:t>);</a:t>
            </a:r>
          </a:p>
          <a:p>
            <a:pPr>
              <a:buFont typeface="Wingdings" pitchFamily="2" charset="2"/>
              <a:buNone/>
            </a:pPr>
            <a:r>
              <a:rPr lang="en-US" altLang="zh-CN" sz="2200" b="0" dirty="0">
                <a:solidFill>
                  <a:srgbClr val="0000FF"/>
                </a:solidFill>
              </a:rPr>
              <a:t>   	}   </a:t>
            </a:r>
          </a:p>
          <a:p>
            <a:pPr>
              <a:buFont typeface="Wingdings" pitchFamily="2" charset="2"/>
              <a:buNone/>
            </a:pPr>
            <a:r>
              <a:rPr lang="en-US" altLang="zh-CN" sz="2200" b="0" dirty="0">
                <a:solidFill>
                  <a:srgbClr val="0000FF"/>
                </a:solidFill>
              </a:rPr>
              <a:t>	</a:t>
            </a:r>
            <a:r>
              <a:rPr lang="en-US" altLang="zh-CN" sz="2200" b="0" dirty="0">
                <a:solidFill>
                  <a:schemeClr val="hlink"/>
                </a:solidFill>
              </a:rPr>
              <a:t>public void </a:t>
            </a:r>
            <a:r>
              <a:rPr lang="en-US" altLang="zh-CN" sz="2200" b="0" dirty="0" err="1">
                <a:solidFill>
                  <a:schemeClr val="hlink"/>
                </a:solidFill>
              </a:rPr>
              <a:t>show_kind</a:t>
            </a:r>
            <a:r>
              <a:rPr lang="en-US" altLang="zh-CN" sz="2200" b="0" dirty="0">
                <a:solidFill>
                  <a:schemeClr val="hlink"/>
                </a:solidFill>
              </a:rPr>
              <a:t>()</a:t>
            </a:r>
            <a:r>
              <a:rPr lang="en-US" altLang="zh-CN" sz="2200" b="0" dirty="0">
                <a:solidFill>
                  <a:srgbClr val="0000FF"/>
                </a:solidFill>
              </a:rPr>
              <a:t>   {</a:t>
            </a:r>
          </a:p>
          <a:p>
            <a:pPr>
              <a:buFont typeface="Wingdings" pitchFamily="2" charset="2"/>
              <a:buNone/>
            </a:pPr>
            <a:r>
              <a:rPr lang="en-US" altLang="zh-CN" sz="2200" b="0" dirty="0">
                <a:solidFill>
                  <a:srgbClr val="0000FF"/>
                </a:solidFill>
              </a:rPr>
              <a:t>     	</a:t>
            </a:r>
            <a:r>
              <a:rPr lang="en-US" altLang="zh-CN" sz="2200" b="0" dirty="0" err="1">
                <a:solidFill>
                  <a:srgbClr val="0000FF"/>
                </a:solidFill>
              </a:rPr>
              <a:t>System.out.println</a:t>
            </a:r>
            <a:r>
              <a:rPr lang="en-US" altLang="zh-CN" sz="2200" b="0" dirty="0">
                <a:solidFill>
                  <a:srgbClr val="0000FF"/>
                </a:solidFill>
              </a:rPr>
              <a:t>("The book's kind is literature");</a:t>
            </a:r>
          </a:p>
          <a:p>
            <a:pPr>
              <a:buFont typeface="Wingdings" pitchFamily="2" charset="2"/>
              <a:buNone/>
            </a:pPr>
            <a:r>
              <a:rPr lang="en-US" altLang="zh-CN" sz="2200" b="0" dirty="0">
                <a:solidFill>
                  <a:srgbClr val="0000FF"/>
                </a:solidFill>
              </a:rPr>
              <a:t>     }   </a:t>
            </a:r>
          </a:p>
          <a:p>
            <a:pPr>
              <a:buFont typeface="Wingdings" pitchFamily="2" charset="2"/>
              <a:buNone/>
            </a:pPr>
            <a:r>
              <a:rPr lang="en-US" altLang="zh-CN" sz="2200" b="0" dirty="0">
                <a:solidFill>
                  <a:srgbClr val="0000FF"/>
                </a:solidFill>
              </a:rPr>
              <a:t>	</a:t>
            </a:r>
            <a:r>
              <a:rPr lang="en-US" altLang="zh-CN" sz="2200" b="0" dirty="0">
                <a:solidFill>
                  <a:schemeClr val="hlink"/>
                </a:solidFill>
              </a:rPr>
              <a:t>public double  </a:t>
            </a:r>
            <a:r>
              <a:rPr lang="en-US" altLang="zh-CN" sz="2200" b="0" dirty="0" err="1">
                <a:solidFill>
                  <a:schemeClr val="hlink"/>
                </a:solidFill>
              </a:rPr>
              <a:t>getPrice</a:t>
            </a:r>
            <a:r>
              <a:rPr lang="en-US" altLang="zh-CN" sz="2200" b="0" dirty="0">
                <a:solidFill>
                  <a:schemeClr val="hlink"/>
                </a:solidFill>
              </a:rPr>
              <a:t>()</a:t>
            </a:r>
            <a:r>
              <a:rPr lang="en-US" altLang="zh-CN" sz="2200" b="0" dirty="0">
                <a:solidFill>
                  <a:srgbClr val="0000FF"/>
                </a:solidFill>
              </a:rPr>
              <a:t>   {</a:t>
            </a:r>
          </a:p>
          <a:p>
            <a:pPr>
              <a:buFont typeface="Wingdings" pitchFamily="2" charset="2"/>
              <a:buNone/>
            </a:pPr>
            <a:r>
              <a:rPr lang="en-US" altLang="zh-CN" sz="2200" b="0" dirty="0">
                <a:solidFill>
                  <a:srgbClr val="0000FF"/>
                </a:solidFill>
              </a:rPr>
              <a:t>	      return </a:t>
            </a:r>
            <a:r>
              <a:rPr lang="en-US" altLang="zh-CN" sz="2200" b="0" dirty="0" err="1">
                <a:solidFill>
                  <a:srgbClr val="0000FF"/>
                </a:solidFill>
              </a:rPr>
              <a:t>bookPage</a:t>
            </a:r>
            <a:r>
              <a:rPr lang="en-US" altLang="zh-CN" sz="2200" b="0" dirty="0">
                <a:solidFill>
                  <a:srgbClr val="0000FF"/>
                </a:solidFill>
              </a:rPr>
              <a:t>*0.08*discount;</a:t>
            </a:r>
          </a:p>
          <a:p>
            <a:pPr>
              <a:buFont typeface="Wingdings" pitchFamily="2" charset="2"/>
              <a:buNone/>
            </a:pPr>
            <a:r>
              <a:rPr lang="en-US" altLang="zh-CN" sz="2200" b="0" dirty="0">
                <a:solidFill>
                  <a:srgbClr val="0000FF"/>
                </a:solidFill>
              </a:rPr>
              <a:t>     }</a:t>
            </a:r>
          </a:p>
          <a:p>
            <a:pPr>
              <a:buFont typeface="Wingdings" pitchFamily="2" charset="2"/>
              <a:buNone/>
            </a:pPr>
            <a:r>
              <a:rPr lang="en-US" altLang="zh-CN" sz="2200" b="0" dirty="0">
                <a:solidFill>
                  <a:srgbClr val="0000FF"/>
                </a:solidFill>
              </a:rPr>
              <a: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323850" y="1125538"/>
            <a:ext cx="8313738" cy="4967287"/>
          </a:xfrm>
          <a:solidFill>
            <a:srgbClr val="FBFDFF"/>
          </a:solidFill>
        </p:spPr>
        <p:txBody>
          <a:bodyPr/>
          <a:lstStyle/>
          <a:p>
            <a:pPr>
              <a:buFont typeface="Wingdings" pitchFamily="2" charset="2"/>
              <a:buNone/>
            </a:pP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定义教材子类</a:t>
            </a:r>
            <a:endParaRPr lang="zh-CN" altLang="en-US" sz="2200" b="0">
              <a:solidFill>
                <a:srgbClr val="0000FF"/>
              </a:solidFill>
            </a:endParaRPr>
          </a:p>
          <a:p>
            <a:pPr>
              <a:buFont typeface="Wingdings" pitchFamily="2" charset="2"/>
              <a:buNone/>
            </a:pPr>
            <a:r>
              <a:rPr lang="en-US" altLang="zh-CN" sz="2200" b="0">
                <a:solidFill>
                  <a:srgbClr val="0000FF"/>
                </a:solidFill>
              </a:rPr>
              <a:t>class Teaching_book extends Book {   </a:t>
            </a:r>
          </a:p>
          <a:p>
            <a:pPr>
              <a:buFont typeface="Wingdings" pitchFamily="2" charset="2"/>
              <a:buNone/>
            </a:pPr>
            <a:r>
              <a:rPr lang="en-US" altLang="zh-CN" sz="2200" b="0">
                <a:solidFill>
                  <a:srgbClr val="0000FF"/>
                </a:solidFill>
              </a:rPr>
              <a:t>	   </a:t>
            </a:r>
            <a:r>
              <a:rPr lang="en-US" altLang="zh-CN" sz="2200" b="0">
                <a:solidFill>
                  <a:schemeClr val="hlink"/>
                </a:solidFill>
              </a:rPr>
              <a:t>public Teaching_book(int bookPage,float discount)</a:t>
            </a:r>
            <a:r>
              <a:rPr lang="en-US" altLang="zh-CN" sz="2200" b="0">
                <a:solidFill>
                  <a:srgbClr val="0000FF"/>
                </a:solidFill>
              </a:rPr>
              <a:t>   {</a:t>
            </a:r>
          </a:p>
          <a:p>
            <a:pPr>
              <a:buFont typeface="Wingdings" pitchFamily="2" charset="2"/>
              <a:buNone/>
            </a:pPr>
            <a:r>
              <a:rPr lang="en-US" altLang="zh-CN" sz="2200" b="0">
                <a:solidFill>
                  <a:srgbClr val="0000FF"/>
                </a:solidFill>
              </a:rPr>
              <a:t>		super(bookPage,discount);</a:t>
            </a:r>
          </a:p>
          <a:p>
            <a:pPr>
              <a:buFont typeface="Wingdings" pitchFamily="2" charset="2"/>
              <a:buNone/>
            </a:pPr>
            <a:r>
              <a:rPr lang="en-US" altLang="zh-CN" sz="2200" b="0">
                <a:solidFill>
                  <a:srgbClr val="0000FF"/>
                </a:solidFill>
              </a:rPr>
              <a:t>   	   }   	</a:t>
            </a:r>
          </a:p>
          <a:p>
            <a:pPr>
              <a:buFont typeface="Wingdings" pitchFamily="2" charset="2"/>
              <a:buNone/>
            </a:pPr>
            <a:r>
              <a:rPr lang="en-US" altLang="zh-CN" sz="2200" b="0">
                <a:solidFill>
                  <a:srgbClr val="0000FF"/>
                </a:solidFill>
              </a:rPr>
              <a:t>	   </a:t>
            </a:r>
            <a:r>
              <a:rPr lang="en-US" altLang="zh-CN" sz="2200" b="0">
                <a:solidFill>
                  <a:schemeClr val="hlink"/>
                </a:solidFill>
              </a:rPr>
              <a:t>public void show_kind()</a:t>
            </a:r>
            <a:r>
              <a:rPr lang="en-US" altLang="zh-CN" sz="2200" b="0">
                <a:solidFill>
                  <a:srgbClr val="0000FF"/>
                </a:solidFill>
              </a:rPr>
              <a:t>   {</a:t>
            </a:r>
          </a:p>
          <a:p>
            <a:pPr>
              <a:buFont typeface="Wingdings" pitchFamily="2" charset="2"/>
              <a:buNone/>
            </a:pPr>
            <a:r>
              <a:rPr lang="en-US" altLang="zh-CN" sz="2200" b="0">
                <a:solidFill>
                  <a:srgbClr val="0000FF"/>
                </a:solidFill>
              </a:rPr>
              <a:t>		 System.out.println("The book's kind is teaching book");</a:t>
            </a:r>
          </a:p>
          <a:p>
            <a:pPr>
              <a:buFont typeface="Wingdings" pitchFamily="2" charset="2"/>
              <a:buNone/>
            </a:pPr>
            <a:r>
              <a:rPr lang="en-US" altLang="zh-CN" sz="2200" b="0">
                <a:solidFill>
                  <a:srgbClr val="0000FF"/>
                </a:solidFill>
              </a:rPr>
              <a:t>   	   }   </a:t>
            </a:r>
          </a:p>
          <a:p>
            <a:pPr>
              <a:buFont typeface="Wingdings" pitchFamily="2" charset="2"/>
              <a:buNone/>
            </a:pPr>
            <a:r>
              <a:rPr lang="en-US" altLang="zh-CN" sz="2200" b="0">
                <a:solidFill>
                  <a:srgbClr val="0000FF"/>
                </a:solidFill>
              </a:rPr>
              <a:t>	   </a:t>
            </a:r>
            <a:r>
              <a:rPr lang="en-US" altLang="zh-CN" sz="2200" b="0">
                <a:solidFill>
                  <a:schemeClr val="hlink"/>
                </a:solidFill>
              </a:rPr>
              <a:t>public double  getPrice()</a:t>
            </a:r>
            <a:r>
              <a:rPr lang="en-US" altLang="zh-CN" sz="2200" b="0">
                <a:solidFill>
                  <a:srgbClr val="0000FF"/>
                </a:solidFill>
              </a:rPr>
              <a:t>   {</a:t>
            </a:r>
          </a:p>
          <a:p>
            <a:pPr>
              <a:buFont typeface="Wingdings" pitchFamily="2" charset="2"/>
              <a:buNone/>
            </a:pPr>
            <a:r>
              <a:rPr lang="en-US" altLang="zh-CN" sz="2200" b="0">
                <a:solidFill>
                  <a:srgbClr val="0000FF"/>
                </a:solidFill>
              </a:rPr>
              <a:t>		return bookPage*0.05*discount;</a:t>
            </a:r>
          </a:p>
          <a:p>
            <a:pPr>
              <a:buFont typeface="Wingdings" pitchFamily="2" charset="2"/>
              <a:buNone/>
            </a:pPr>
            <a:r>
              <a:rPr lang="en-US" altLang="zh-CN" sz="2200" b="0">
                <a:solidFill>
                  <a:srgbClr val="0000FF"/>
                </a:solidFill>
              </a:rPr>
              <a:t>        }</a:t>
            </a:r>
          </a:p>
          <a:p>
            <a:pPr>
              <a:buFont typeface="Wingdings" pitchFamily="2" charset="2"/>
              <a:buNone/>
            </a:pPr>
            <a:r>
              <a:rPr lang="en-US" altLang="zh-CN" sz="2200" b="0">
                <a:solidFill>
                  <a:srgbClr val="0000FF"/>
                </a:solidFill>
              </a:rPr>
              <a:t>}</a:t>
            </a:r>
            <a:endParaRPr lang="en-US" altLang="zh-CN" sz="2000" b="0">
              <a:solidFill>
                <a:srgbClr val="0000FF"/>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0" y="0"/>
            <a:ext cx="9144000" cy="6858000"/>
          </a:xfrm>
          <a:solidFill>
            <a:srgbClr val="FBFDFF"/>
          </a:solidFill>
        </p:spPr>
        <p:txBody>
          <a:bodyPr lIns="378000" tIns="334800"/>
          <a:lstStyle/>
          <a:p>
            <a:pPr>
              <a:lnSpc>
                <a:spcPct val="90000"/>
              </a:lnSpc>
              <a:buFont typeface="Wingdings" pitchFamily="2" charset="2"/>
              <a:buNone/>
            </a:pP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创建三类图书的类对象、调用其方法</a:t>
            </a:r>
            <a:r>
              <a:rPr lang="zh-CN" altLang="en-US" sz="2000"/>
              <a:t>： </a:t>
            </a:r>
            <a:endParaRPr lang="zh-CN" altLang="en-US" sz="1800"/>
          </a:p>
          <a:p>
            <a:pPr>
              <a:lnSpc>
                <a:spcPct val="85000"/>
              </a:lnSpc>
              <a:buFont typeface="Wingdings" pitchFamily="2" charset="2"/>
              <a:buNone/>
            </a:pPr>
            <a:r>
              <a:rPr lang="en-US" altLang="zh-CN" sz="2000" b="0">
                <a:solidFill>
                  <a:srgbClr val="0000FF"/>
                </a:solidFill>
              </a:rPr>
              <a:t>public class Booksell { </a:t>
            </a:r>
          </a:p>
          <a:p>
            <a:pPr>
              <a:lnSpc>
                <a:spcPct val="85000"/>
              </a:lnSpc>
              <a:buFont typeface="Wingdings" pitchFamily="2" charset="2"/>
              <a:buNone/>
            </a:pPr>
            <a:r>
              <a:rPr lang="en-US" altLang="zh-CN" sz="2000" b="0">
                <a:solidFill>
                  <a:srgbClr val="0000FF"/>
                </a:solidFill>
              </a:rPr>
              <a:t>    public static void main(String args[]) {</a:t>
            </a:r>
          </a:p>
          <a:p>
            <a:pPr>
              <a:lnSpc>
                <a:spcPct val="85000"/>
              </a:lnSpc>
              <a:buFont typeface="Wingdings" pitchFamily="2" charset="2"/>
              <a:buNone/>
            </a:pPr>
            <a:r>
              <a:rPr lang="en-US" altLang="zh-CN" sz="1800">
                <a:solidFill>
                  <a:srgbClr val="990000"/>
                </a:solidFill>
                <a:latin typeface="楷体_GB2312" pitchFamily="49" charset="-122"/>
              </a:rPr>
              <a:t>//</a:t>
            </a:r>
            <a:r>
              <a:rPr lang="zh-CN" altLang="en-US" sz="1800">
                <a:solidFill>
                  <a:srgbClr val="990000"/>
                </a:solidFill>
                <a:latin typeface="楷体_GB2312" pitchFamily="49" charset="-122"/>
              </a:rPr>
              <a:t>创建文艺书类对象</a:t>
            </a:r>
          </a:p>
          <a:p>
            <a:pPr>
              <a:lnSpc>
                <a:spcPct val="85000"/>
              </a:lnSpc>
              <a:buFont typeface="Wingdings" pitchFamily="2" charset="2"/>
              <a:buNone/>
            </a:pPr>
            <a:r>
              <a:rPr lang="zh-CN" altLang="en-US" sz="2000" b="0">
                <a:solidFill>
                  <a:srgbClr val="0000FF"/>
                </a:solidFill>
              </a:rPr>
              <a:t>		</a:t>
            </a:r>
            <a:r>
              <a:rPr lang="en-US" altLang="zh-CN" sz="2000" b="0">
                <a:solidFill>
                  <a:srgbClr val="0000FF"/>
                </a:solidFill>
              </a:rPr>
              <a:t>Science_book sb=new Science_book(530,0.7f);  </a:t>
            </a:r>
            <a:r>
              <a:rPr lang="en-US" altLang="zh-CN" sz="2000" b="0">
                <a:solidFill>
                  <a:srgbClr val="663300"/>
                </a:solidFill>
              </a:rPr>
              <a:t> </a:t>
            </a:r>
          </a:p>
          <a:p>
            <a:pPr>
              <a:lnSpc>
                <a:spcPct val="85000"/>
              </a:lnSpc>
              <a:buFont typeface="Wingdings" pitchFamily="2" charset="2"/>
              <a:buNone/>
            </a:pPr>
            <a:r>
              <a:rPr lang="en-US" altLang="zh-CN" sz="2000" b="0">
                <a:solidFill>
                  <a:srgbClr val="0000FF"/>
                </a:solidFill>
              </a:rPr>
              <a:t>   		sb.price=sb.getPrice();    </a:t>
            </a:r>
            <a:r>
              <a:rPr lang="en-US" altLang="zh-CN" sz="2000" b="0">
                <a:solidFill>
                  <a:srgbClr val="663300"/>
                </a:solidFill>
              </a:rPr>
              <a:t> </a:t>
            </a:r>
          </a:p>
          <a:p>
            <a:pPr>
              <a:lnSpc>
                <a:spcPct val="85000"/>
              </a:lnSpc>
              <a:buFont typeface="Wingdings" pitchFamily="2" charset="2"/>
              <a:buNone/>
            </a:pPr>
            <a:r>
              <a:rPr lang="en-US" altLang="zh-CN" sz="2000" b="0">
                <a:solidFill>
                  <a:srgbClr val="0000FF"/>
                </a:solidFill>
              </a:rPr>
              <a:t>   		sb.show_kind();                  	</a:t>
            </a:r>
            <a:r>
              <a:rPr lang="en-US" altLang="zh-CN" sz="2000" b="0">
                <a:solidFill>
                  <a:srgbClr val="663300"/>
                </a:solidFill>
              </a:rPr>
              <a:t> </a:t>
            </a:r>
          </a:p>
          <a:p>
            <a:pPr>
              <a:lnSpc>
                <a:spcPct val="85000"/>
              </a:lnSpc>
              <a:buFont typeface="Wingdings" pitchFamily="2" charset="2"/>
              <a:buNone/>
            </a:pPr>
            <a:r>
              <a:rPr lang="en-US" altLang="zh-CN" sz="2000" b="0">
                <a:solidFill>
                  <a:srgbClr val="0000FF"/>
                </a:solidFill>
              </a:rPr>
              <a:t>   		sb.show_price();    </a:t>
            </a:r>
          </a:p>
          <a:p>
            <a:pPr>
              <a:lnSpc>
                <a:spcPct val="85000"/>
              </a:lnSpc>
              <a:buFont typeface="Wingdings" pitchFamily="2" charset="2"/>
              <a:buNone/>
            </a:pPr>
            <a:r>
              <a:rPr lang="en-US" altLang="zh-CN" sz="1800">
                <a:solidFill>
                  <a:srgbClr val="990000"/>
                </a:solidFill>
                <a:latin typeface="楷体_GB2312" pitchFamily="49" charset="-122"/>
              </a:rPr>
              <a:t>//</a:t>
            </a:r>
            <a:r>
              <a:rPr lang="zh-CN" altLang="en-US" sz="1800">
                <a:solidFill>
                  <a:srgbClr val="990000"/>
                </a:solidFill>
                <a:latin typeface="楷体_GB2312" pitchFamily="49" charset="-122"/>
              </a:rPr>
              <a:t>创建文艺书类对象</a:t>
            </a:r>
          </a:p>
          <a:p>
            <a:pPr>
              <a:lnSpc>
                <a:spcPct val="85000"/>
              </a:lnSpc>
              <a:buFont typeface="Wingdings" pitchFamily="2" charset="2"/>
              <a:buNone/>
            </a:pPr>
            <a:r>
              <a:rPr lang="zh-CN" altLang="en-US" sz="2000" b="0">
                <a:solidFill>
                  <a:srgbClr val="0000FF"/>
                </a:solidFill>
              </a:rPr>
              <a:t>		</a:t>
            </a:r>
            <a:r>
              <a:rPr lang="en-US" altLang="zh-CN" sz="2000" b="0">
                <a:solidFill>
                  <a:srgbClr val="0000FF"/>
                </a:solidFill>
              </a:rPr>
              <a:t>Literature_book lb=new Literature_book(530,0.7f);  </a:t>
            </a:r>
            <a:endParaRPr lang="en-US" altLang="zh-CN" sz="2000" b="0">
              <a:solidFill>
                <a:srgbClr val="663300"/>
              </a:solidFill>
            </a:endParaRPr>
          </a:p>
          <a:p>
            <a:pPr>
              <a:lnSpc>
                <a:spcPct val="85000"/>
              </a:lnSpc>
              <a:buFont typeface="Wingdings" pitchFamily="2" charset="2"/>
              <a:buNone/>
            </a:pPr>
            <a:r>
              <a:rPr lang="en-US" altLang="zh-CN" sz="2000" b="0">
                <a:solidFill>
                  <a:srgbClr val="0000FF"/>
                </a:solidFill>
              </a:rPr>
              <a:t>   		lb.price=lb.getPrice();</a:t>
            </a:r>
          </a:p>
          <a:p>
            <a:pPr>
              <a:lnSpc>
                <a:spcPct val="85000"/>
              </a:lnSpc>
              <a:buFont typeface="Wingdings" pitchFamily="2" charset="2"/>
              <a:buNone/>
            </a:pPr>
            <a:r>
              <a:rPr lang="en-US" altLang="zh-CN" sz="2000" b="0">
                <a:solidFill>
                  <a:srgbClr val="0000FF"/>
                </a:solidFill>
              </a:rPr>
              <a:t>  		lb.show_kind();</a:t>
            </a:r>
          </a:p>
          <a:p>
            <a:pPr>
              <a:lnSpc>
                <a:spcPct val="85000"/>
              </a:lnSpc>
              <a:buFont typeface="Wingdings" pitchFamily="2" charset="2"/>
              <a:buNone/>
            </a:pPr>
            <a:r>
              <a:rPr lang="en-US" altLang="zh-CN" sz="2000" b="0">
                <a:solidFill>
                  <a:srgbClr val="0000FF"/>
                </a:solidFill>
              </a:rPr>
              <a:t>   		lb.show_price();</a:t>
            </a:r>
          </a:p>
          <a:p>
            <a:pPr>
              <a:lnSpc>
                <a:spcPct val="85000"/>
              </a:lnSpc>
              <a:buFont typeface="Wingdings" pitchFamily="2" charset="2"/>
              <a:buNone/>
            </a:pPr>
            <a:r>
              <a:rPr lang="en-US" altLang="zh-CN" sz="2000" b="0">
                <a:solidFill>
                  <a:srgbClr val="0000FF"/>
                </a:solidFill>
              </a:rPr>
              <a:t> </a:t>
            </a:r>
            <a:r>
              <a:rPr lang="en-US" altLang="zh-CN" sz="1800">
                <a:solidFill>
                  <a:srgbClr val="990000"/>
                </a:solidFill>
                <a:latin typeface="楷体_GB2312" pitchFamily="49" charset="-122"/>
              </a:rPr>
              <a:t>//</a:t>
            </a:r>
            <a:r>
              <a:rPr lang="zh-CN" altLang="en-US" sz="1800">
                <a:solidFill>
                  <a:srgbClr val="990000"/>
                </a:solidFill>
                <a:latin typeface="楷体_GB2312" pitchFamily="49" charset="-122"/>
              </a:rPr>
              <a:t>创建教材类对象</a:t>
            </a:r>
          </a:p>
          <a:p>
            <a:pPr>
              <a:lnSpc>
                <a:spcPct val="85000"/>
              </a:lnSpc>
              <a:buFont typeface="Wingdings" pitchFamily="2" charset="2"/>
              <a:buNone/>
            </a:pPr>
            <a:r>
              <a:rPr lang="zh-CN" altLang="en-US" sz="2000" b="0">
                <a:solidFill>
                  <a:srgbClr val="0000FF"/>
                </a:solidFill>
              </a:rPr>
              <a:t>   		</a:t>
            </a:r>
            <a:r>
              <a:rPr lang="en-US" altLang="zh-CN" sz="2000" b="0">
                <a:solidFill>
                  <a:srgbClr val="0000FF"/>
                </a:solidFill>
              </a:rPr>
              <a:t>Teaching_book tb=new Teaching_book(530,0.7f);     </a:t>
            </a:r>
            <a:endParaRPr lang="en-US" altLang="zh-CN" sz="2000" b="0">
              <a:solidFill>
                <a:srgbClr val="663300"/>
              </a:solidFill>
            </a:endParaRPr>
          </a:p>
          <a:p>
            <a:pPr>
              <a:lnSpc>
                <a:spcPct val="85000"/>
              </a:lnSpc>
              <a:buFont typeface="Wingdings" pitchFamily="2" charset="2"/>
              <a:buNone/>
            </a:pPr>
            <a:r>
              <a:rPr lang="en-US" altLang="zh-CN" sz="2000" b="0">
                <a:solidFill>
                  <a:srgbClr val="0000FF"/>
                </a:solidFill>
              </a:rPr>
              <a:t>  		 tb.price=tb.getPrice();</a:t>
            </a:r>
          </a:p>
          <a:p>
            <a:pPr>
              <a:lnSpc>
                <a:spcPct val="85000"/>
              </a:lnSpc>
              <a:buFont typeface="Wingdings" pitchFamily="2" charset="2"/>
              <a:buNone/>
            </a:pPr>
            <a:r>
              <a:rPr lang="en-US" altLang="zh-CN" sz="2000" b="0">
                <a:solidFill>
                  <a:srgbClr val="0000FF"/>
                </a:solidFill>
              </a:rPr>
              <a:t>   		tb.show_kind();</a:t>
            </a:r>
          </a:p>
          <a:p>
            <a:pPr>
              <a:lnSpc>
                <a:spcPct val="85000"/>
              </a:lnSpc>
              <a:buFont typeface="Wingdings" pitchFamily="2" charset="2"/>
              <a:buNone/>
            </a:pPr>
            <a:r>
              <a:rPr lang="en-US" altLang="zh-CN" sz="2000" b="0">
                <a:solidFill>
                  <a:srgbClr val="0000FF"/>
                </a:solidFill>
              </a:rPr>
              <a:t>   		tb.show_price();</a:t>
            </a:r>
          </a:p>
          <a:p>
            <a:pPr>
              <a:lnSpc>
                <a:spcPct val="85000"/>
              </a:lnSpc>
              <a:buFont typeface="Wingdings" pitchFamily="2" charset="2"/>
              <a:buNone/>
            </a:pPr>
            <a:r>
              <a:rPr lang="en-US" altLang="zh-CN" sz="2000" b="0">
                <a:solidFill>
                  <a:srgbClr val="0000FF"/>
                </a:solidFill>
              </a:rPr>
              <a:t>  }</a:t>
            </a:r>
          </a:p>
          <a:p>
            <a:pPr>
              <a:lnSpc>
                <a:spcPct val="85000"/>
              </a:lnSpc>
              <a:buFont typeface="Wingdings" pitchFamily="2" charset="2"/>
              <a:buNone/>
            </a:pPr>
            <a:r>
              <a:rPr lang="en-US" altLang="zh-CN" sz="2000" b="0">
                <a:solidFill>
                  <a:srgbClr val="0000FF"/>
                </a:solidFill>
              </a:rPr>
              <a:t>}  	</a:t>
            </a:r>
            <a:r>
              <a:rPr lang="en-US" altLang="zh-CN" sz="2000" b="0">
                <a:solidFill>
                  <a:srgbClr val="663300"/>
                </a:solidFill>
              </a:rPr>
              <a:t> </a:t>
            </a:r>
          </a:p>
        </p:txBody>
      </p:sp>
      <p:sp>
        <p:nvSpPr>
          <p:cNvPr id="37892" name="Rectangle 4"/>
          <p:cNvSpPr>
            <a:spLocks noRot="1" noChangeArrowheads="1"/>
          </p:cNvSpPr>
          <p:nvPr/>
        </p:nvSpPr>
        <p:spPr bwMode="auto">
          <a:xfrm>
            <a:off x="4876800" y="4114800"/>
            <a:ext cx="4267200" cy="2743200"/>
          </a:xfrm>
          <a:prstGeom prst="rect">
            <a:avLst/>
          </a:prstGeom>
          <a:solidFill>
            <a:schemeClr val="tx1"/>
          </a:solidFill>
          <a:ln w="9525">
            <a:noFill/>
            <a:miter lim="800000"/>
            <a:headEnd/>
            <a:tailEnd/>
          </a:ln>
          <a:effectLst/>
        </p:spPr>
        <p:txBody>
          <a:bodyPr/>
          <a:lstStyle/>
          <a:p>
            <a:pPr marL="342900" indent="-342900" algn="just">
              <a:spcBef>
                <a:spcPct val="20000"/>
              </a:spcBef>
              <a:buClr>
                <a:schemeClr val="hlink"/>
              </a:buClr>
              <a:buSzPct val="70000"/>
              <a:buFont typeface="Wingdings" pitchFamily="2" charset="2"/>
              <a:buNone/>
            </a:pPr>
            <a:r>
              <a:rPr lang="zh-CN" altLang="en-US" sz="2200" b="1">
                <a:solidFill>
                  <a:schemeClr val="bg1"/>
                </a:solidFill>
                <a:ea typeface="楷体_GB2312" pitchFamily="49" charset="-122"/>
              </a:rPr>
              <a:t>程序运行结果：</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The book's kind is science</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This book's price is 37.1</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The book's kind is literature</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This book's price is 29.7</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The book's kind is teaching book</a:t>
            </a:r>
          </a:p>
          <a:p>
            <a:pPr marL="342900" indent="-342900" algn="just">
              <a:spcBef>
                <a:spcPct val="20000"/>
              </a:spcBef>
              <a:buClr>
                <a:schemeClr val="hlink"/>
              </a:buClr>
              <a:buSzPct val="70000"/>
              <a:buFont typeface="Wingdings" pitchFamily="2" charset="2"/>
              <a:buNone/>
            </a:pPr>
            <a:r>
              <a:rPr lang="en-US" altLang="zh-CN" b="1">
                <a:solidFill>
                  <a:schemeClr val="bg1"/>
                </a:solidFill>
                <a:ea typeface="楷体_GB2312" pitchFamily="49" charset="-122"/>
                <a:cs typeface="Courier New" pitchFamily="49" charset="0"/>
              </a:rPr>
              <a:t>This book's price is 18.5</a:t>
            </a:r>
          </a:p>
          <a:p>
            <a:pPr marL="342900" indent="-342900">
              <a:spcBef>
                <a:spcPct val="20000"/>
              </a:spcBef>
              <a:buClr>
                <a:schemeClr val="hlink"/>
              </a:buClr>
              <a:buSzPct val="70000"/>
              <a:buFont typeface="Wingdings" pitchFamily="2" charset="2"/>
              <a:buNone/>
            </a:pPr>
            <a:endParaRPr lang="en-US" altLang="zh-CN" b="1">
              <a:solidFill>
                <a:schemeClr val="bg1"/>
              </a:solidFill>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603250" y="620713"/>
            <a:ext cx="3968750" cy="792162"/>
          </a:xfrm>
        </p:spPr>
        <p:txBody>
          <a:bodyPr/>
          <a:lstStyle/>
          <a:p>
            <a:r>
              <a:rPr lang="en-US" altLang="zh-CN" dirty="0">
                <a:solidFill>
                  <a:srgbClr val="663300"/>
                </a:solidFill>
                <a:latin typeface="隶书" pitchFamily="49" charset="-122"/>
              </a:rPr>
              <a:t>8.2 </a:t>
            </a:r>
            <a:r>
              <a:rPr lang="zh-CN" altLang="en-US" dirty="0">
                <a:solidFill>
                  <a:srgbClr val="663300"/>
                </a:solidFill>
                <a:latin typeface="隶书" pitchFamily="49" charset="-122"/>
              </a:rPr>
              <a:t>接口</a:t>
            </a:r>
          </a:p>
        </p:txBody>
      </p:sp>
      <p:sp>
        <p:nvSpPr>
          <p:cNvPr id="16387" name="Rectangle 3"/>
          <p:cNvSpPr>
            <a:spLocks noGrp="1" noRot="1" noChangeArrowheads="1"/>
          </p:cNvSpPr>
          <p:nvPr>
            <p:ph type="body" idx="1"/>
          </p:nvPr>
        </p:nvSpPr>
        <p:spPr>
          <a:xfrm>
            <a:off x="323850" y="1412875"/>
            <a:ext cx="8042275" cy="3836988"/>
          </a:xfrm>
          <a:noFill/>
          <a:ln/>
        </p:spPr>
        <p:txBody>
          <a:bodyPr anchor="ctr" anchorCtr="1"/>
          <a:lstStyle/>
          <a:p>
            <a:r>
              <a:rPr lang="zh-CN" altLang="en-US" dirty="0"/>
              <a:t>接口</a:t>
            </a:r>
            <a:r>
              <a:rPr lang="en-US" altLang="zh-CN" dirty="0"/>
              <a:t>(interface)</a:t>
            </a:r>
            <a:r>
              <a:rPr lang="zh-CN" altLang="en-US" dirty="0"/>
              <a:t>可以被用来实现类间多继承</a:t>
            </a:r>
            <a:r>
              <a:rPr lang="zh-CN" altLang="en-US" dirty="0" smtClean="0"/>
              <a:t>结构</a:t>
            </a:r>
            <a:endParaRPr lang="en-US" altLang="zh-CN" dirty="0" smtClean="0"/>
          </a:p>
          <a:p>
            <a:pPr lvl="1"/>
            <a:r>
              <a:rPr lang="zh-CN" altLang="en-US" dirty="0" smtClean="0"/>
              <a:t>一个类只能继承于一个父类；</a:t>
            </a:r>
            <a:endParaRPr lang="en-US" altLang="zh-CN" dirty="0" smtClean="0"/>
          </a:p>
          <a:p>
            <a:pPr lvl="1"/>
            <a:r>
              <a:rPr lang="zh-CN" altLang="en-US" dirty="0" smtClean="0"/>
              <a:t>一个类可以实现多个接口</a:t>
            </a:r>
            <a:endParaRPr lang="zh-CN" altLang="en-US" dirty="0"/>
          </a:p>
          <a:p>
            <a:r>
              <a:rPr lang="zh-CN" altLang="en-US" dirty="0"/>
              <a:t>接口内部只能定义 </a:t>
            </a:r>
            <a:r>
              <a:rPr lang="en-US" altLang="zh-CN" dirty="0"/>
              <a:t>public </a:t>
            </a:r>
            <a:r>
              <a:rPr lang="zh-CN" altLang="en-US" dirty="0"/>
              <a:t>的抽象方法和静态的、公有常量。所有的方法需要在实现接口的类中实现</a:t>
            </a:r>
          </a:p>
          <a:p>
            <a:r>
              <a:rPr lang="zh-CN" altLang="en-US" dirty="0"/>
              <a:t>接口提供了方法声明与实现相分离的机制</a:t>
            </a:r>
          </a:p>
          <a:p>
            <a:pPr lvl="1"/>
            <a:r>
              <a:rPr lang="zh-CN" altLang="en-US" dirty="0" smtClean="0"/>
              <a:t>实现相同接口</a:t>
            </a:r>
            <a:r>
              <a:rPr lang="zh-CN" altLang="en-US" dirty="0"/>
              <a:t>的多个类表现出相同的行为模式</a:t>
            </a:r>
          </a:p>
          <a:p>
            <a:pPr lvl="1"/>
            <a:r>
              <a:rPr lang="zh-CN" altLang="en-US" dirty="0"/>
              <a:t>每个实现接口的类可以根据各自要求，给出抽象方法的具体实现</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603250" y="404813"/>
            <a:ext cx="8540750" cy="863600"/>
          </a:xfrm>
        </p:spPr>
        <p:txBody>
          <a:bodyPr/>
          <a:lstStyle/>
          <a:p>
            <a:r>
              <a:rPr lang="zh-CN" altLang="en-US" dirty="0">
                <a:solidFill>
                  <a:srgbClr val="663300"/>
                </a:solidFill>
              </a:rPr>
              <a:t>接口声明</a:t>
            </a:r>
          </a:p>
        </p:txBody>
      </p:sp>
      <p:sp>
        <p:nvSpPr>
          <p:cNvPr id="94211" name="Rectangle 3"/>
          <p:cNvSpPr>
            <a:spLocks noGrp="1" noRot="1" noChangeArrowheads="1"/>
          </p:cNvSpPr>
          <p:nvPr>
            <p:ph type="body" idx="1"/>
          </p:nvPr>
        </p:nvSpPr>
        <p:spPr>
          <a:xfrm>
            <a:off x="395288" y="1268413"/>
            <a:ext cx="8324850" cy="5183187"/>
          </a:xfrm>
        </p:spPr>
        <p:txBody>
          <a:bodyPr/>
          <a:lstStyle/>
          <a:p>
            <a:pPr>
              <a:buFont typeface="Wingdings" pitchFamily="2" charset="2"/>
              <a:buNone/>
            </a:pPr>
            <a:r>
              <a:rPr lang="en-US" altLang="zh-CN" sz="2000" dirty="0">
                <a:solidFill>
                  <a:schemeClr val="hlink"/>
                </a:solidFill>
                <a:latin typeface="楷体_GB2312" pitchFamily="49" charset="-122"/>
              </a:rPr>
              <a:t>[</a:t>
            </a:r>
            <a:r>
              <a:rPr lang="zh-CN" altLang="en-US" dirty="0">
                <a:solidFill>
                  <a:schemeClr val="hlink"/>
                </a:solidFill>
                <a:latin typeface="楷体_GB2312" pitchFamily="49" charset="-122"/>
              </a:rPr>
              <a:t>访问权限</a:t>
            </a:r>
            <a:r>
              <a:rPr lang="en-US" altLang="zh-CN" dirty="0">
                <a:solidFill>
                  <a:schemeClr val="hlink"/>
                </a:solidFill>
                <a:latin typeface="楷体_GB2312" pitchFamily="49" charset="-122"/>
              </a:rPr>
              <a:t>] interface  </a:t>
            </a:r>
            <a:r>
              <a:rPr lang="zh-CN" altLang="en-US" dirty="0">
                <a:solidFill>
                  <a:schemeClr val="hlink"/>
                </a:solidFill>
                <a:latin typeface="楷体_GB2312" pitchFamily="49" charset="-122"/>
              </a:rPr>
              <a:t>接口名 </a:t>
            </a:r>
            <a:r>
              <a:rPr lang="en-US" altLang="zh-CN" dirty="0">
                <a:solidFill>
                  <a:schemeClr val="hlink"/>
                </a:solidFill>
                <a:latin typeface="楷体_GB2312" pitchFamily="49" charset="-122"/>
              </a:rPr>
              <a:t>[extends  </a:t>
            </a:r>
            <a:r>
              <a:rPr lang="zh-CN" altLang="en-US" dirty="0">
                <a:solidFill>
                  <a:schemeClr val="hlink"/>
                </a:solidFill>
                <a:latin typeface="楷体_GB2312" pitchFamily="49" charset="-122"/>
              </a:rPr>
              <a:t>父接口名</a:t>
            </a:r>
            <a:r>
              <a:rPr lang="en-US" altLang="zh-CN" dirty="0">
                <a:solidFill>
                  <a:schemeClr val="hlink"/>
                </a:solidFill>
                <a:latin typeface="楷体_GB2312" pitchFamily="49" charset="-122"/>
              </a:rPr>
              <a:t>] {</a:t>
            </a:r>
          </a:p>
          <a:p>
            <a:pPr lvl="1">
              <a:lnSpc>
                <a:spcPct val="90000"/>
              </a:lnSpc>
              <a:buFontTx/>
              <a:buChar char=" "/>
            </a:pPr>
            <a:r>
              <a:rPr lang="en-US" altLang="zh-CN" dirty="0">
                <a:solidFill>
                  <a:schemeClr val="hlink"/>
                </a:solidFill>
                <a:latin typeface="楷体_GB2312" pitchFamily="49" charset="-122"/>
              </a:rPr>
              <a:t>    </a:t>
            </a:r>
            <a:r>
              <a:rPr lang="zh-CN" altLang="en-US" dirty="0">
                <a:solidFill>
                  <a:schemeClr val="hlink"/>
                </a:solidFill>
                <a:latin typeface="楷体_GB2312" pitchFamily="49" charset="-122"/>
              </a:rPr>
              <a:t>成员变量表</a:t>
            </a:r>
            <a:r>
              <a:rPr lang="en-US" altLang="zh-CN" dirty="0">
                <a:solidFill>
                  <a:schemeClr val="hlink"/>
                </a:solidFill>
                <a:latin typeface="楷体_GB2312" pitchFamily="49" charset="-122"/>
              </a:rPr>
              <a:t>(</a:t>
            </a:r>
            <a:r>
              <a:rPr lang="zh-CN" altLang="en-US" dirty="0">
                <a:solidFill>
                  <a:schemeClr val="hlink"/>
                </a:solidFill>
                <a:latin typeface="楷体_GB2312" pitchFamily="49" charset="-122"/>
              </a:rPr>
              <a:t>常量</a:t>
            </a:r>
            <a:r>
              <a:rPr lang="en-US" altLang="zh-CN" dirty="0">
                <a:solidFill>
                  <a:schemeClr val="hlink"/>
                </a:solidFill>
                <a:latin typeface="楷体_GB2312" pitchFamily="49" charset="-122"/>
              </a:rPr>
              <a:t>)</a:t>
            </a:r>
          </a:p>
          <a:p>
            <a:pPr lvl="2">
              <a:lnSpc>
                <a:spcPct val="90000"/>
              </a:lnSpc>
              <a:buFontTx/>
              <a:buChar char=" "/>
            </a:pPr>
            <a:r>
              <a:rPr lang="en-US" altLang="zh-CN" sz="2200" dirty="0">
                <a:solidFill>
                  <a:schemeClr val="hlink"/>
                </a:solidFill>
                <a:latin typeface="楷体_GB2312" pitchFamily="49" charset="-122"/>
              </a:rPr>
              <a:t> </a:t>
            </a:r>
            <a:r>
              <a:rPr lang="zh-CN" altLang="en-US" sz="2200" dirty="0">
                <a:solidFill>
                  <a:schemeClr val="hlink"/>
                </a:solidFill>
                <a:latin typeface="楷体_GB2312" pitchFamily="49" charset="-122"/>
              </a:rPr>
              <a:t>成员方法列表（抽象）</a:t>
            </a:r>
          </a:p>
          <a:p>
            <a:pPr lvl="1">
              <a:buFontTx/>
              <a:buChar char=" "/>
            </a:pPr>
            <a:r>
              <a:rPr lang="en-US" altLang="zh-CN" sz="2400" dirty="0">
                <a:solidFill>
                  <a:schemeClr val="hlink"/>
                </a:solidFill>
                <a:latin typeface="楷体_GB2312" pitchFamily="49" charset="-122"/>
              </a:rPr>
              <a:t>}</a:t>
            </a:r>
          </a:p>
          <a:p>
            <a:pPr>
              <a:lnSpc>
                <a:spcPct val="90000"/>
              </a:lnSpc>
            </a:pPr>
            <a:r>
              <a:rPr lang="zh-CN" altLang="en-US" dirty="0">
                <a:latin typeface="楷体_GB2312" pitchFamily="49" charset="-122"/>
              </a:rPr>
              <a:t>接口访问权限只有两种：</a:t>
            </a:r>
            <a:r>
              <a:rPr lang="en-US" altLang="zh-CN" dirty="0">
                <a:latin typeface="楷体_GB2312" pitchFamily="49" charset="-122"/>
              </a:rPr>
              <a:t>public</a:t>
            </a:r>
            <a:r>
              <a:rPr lang="zh-CN" altLang="en-US" dirty="0">
                <a:latin typeface="楷体_GB2312" pitchFamily="49" charset="-122"/>
              </a:rPr>
              <a:t>和</a:t>
            </a:r>
            <a:r>
              <a:rPr lang="zh-CN" altLang="en-US" dirty="0" smtClean="0">
                <a:latin typeface="楷体_GB2312" pitchFamily="49" charset="-122"/>
              </a:rPr>
              <a:t>缺省</a:t>
            </a:r>
            <a:endParaRPr lang="en-US" altLang="zh-CN" dirty="0" smtClean="0">
              <a:latin typeface="楷体_GB2312" pitchFamily="49" charset="-122"/>
            </a:endParaRPr>
          </a:p>
          <a:p>
            <a:pPr>
              <a:lnSpc>
                <a:spcPct val="90000"/>
              </a:lnSpc>
            </a:pPr>
            <a:r>
              <a:rPr lang="zh-CN" altLang="en-US" dirty="0">
                <a:latin typeface="楷体_GB2312" pitchFamily="49" charset="-122"/>
              </a:rPr>
              <a:t>成员变量只能是</a:t>
            </a:r>
            <a:r>
              <a:rPr lang="zh-CN" altLang="en-US" dirty="0">
                <a:solidFill>
                  <a:schemeClr val="hlink"/>
                </a:solidFill>
                <a:latin typeface="楷体_GB2312" pitchFamily="49" charset="-122"/>
              </a:rPr>
              <a:t>公有</a:t>
            </a:r>
            <a:r>
              <a:rPr lang="zh-CN" altLang="en-US" dirty="0">
                <a:latin typeface="楷体_GB2312" pitchFamily="49" charset="-122"/>
              </a:rPr>
              <a:t>的、</a:t>
            </a:r>
            <a:r>
              <a:rPr lang="zh-CN" altLang="en-US" dirty="0">
                <a:solidFill>
                  <a:schemeClr val="hlink"/>
                </a:solidFill>
                <a:latin typeface="楷体_GB2312" pitchFamily="49" charset="-122"/>
              </a:rPr>
              <a:t>静态</a:t>
            </a:r>
            <a:r>
              <a:rPr lang="zh-CN" altLang="en-US" dirty="0">
                <a:latin typeface="楷体_GB2312" pitchFamily="49" charset="-122"/>
              </a:rPr>
              <a:t>的</a:t>
            </a:r>
            <a:r>
              <a:rPr lang="zh-CN" altLang="en-US" dirty="0">
                <a:solidFill>
                  <a:schemeClr val="hlink"/>
                </a:solidFill>
                <a:latin typeface="楷体_GB2312" pitchFamily="49" charset="-122"/>
              </a:rPr>
              <a:t>常量</a:t>
            </a:r>
          </a:p>
          <a:p>
            <a:pPr lvl="1">
              <a:lnSpc>
                <a:spcPct val="90000"/>
              </a:lnSpc>
            </a:pPr>
            <a:r>
              <a:rPr lang="zh-CN" altLang="en-US" dirty="0">
                <a:solidFill>
                  <a:srgbClr val="990000"/>
                </a:solidFill>
                <a:latin typeface="楷体_GB2312" pitchFamily="49" charset="-122"/>
              </a:rPr>
              <a:t>关键字 </a:t>
            </a:r>
            <a:r>
              <a:rPr lang="en-US" altLang="zh-CN" dirty="0">
                <a:solidFill>
                  <a:srgbClr val="990000"/>
                </a:solidFill>
                <a:latin typeface="楷体_GB2312" pitchFamily="49" charset="-122"/>
              </a:rPr>
              <a:t>public</a:t>
            </a:r>
            <a:r>
              <a:rPr lang="zh-CN" altLang="en-US" dirty="0">
                <a:solidFill>
                  <a:srgbClr val="990000"/>
                </a:solidFill>
                <a:latin typeface="楷体_GB2312" pitchFamily="49" charset="-122"/>
              </a:rPr>
              <a:t>、</a:t>
            </a:r>
            <a:r>
              <a:rPr lang="en-US" altLang="zh-CN" dirty="0">
                <a:solidFill>
                  <a:srgbClr val="990000"/>
                </a:solidFill>
                <a:latin typeface="楷体_GB2312" pitchFamily="49" charset="-122"/>
              </a:rPr>
              <a:t>static </a:t>
            </a:r>
            <a:r>
              <a:rPr lang="zh-CN" altLang="en-US" dirty="0">
                <a:solidFill>
                  <a:srgbClr val="990000"/>
                </a:solidFill>
                <a:latin typeface="楷体_GB2312" pitchFamily="49" charset="-122"/>
              </a:rPr>
              <a:t>和 </a:t>
            </a:r>
            <a:r>
              <a:rPr lang="en-US" altLang="zh-CN" dirty="0">
                <a:solidFill>
                  <a:srgbClr val="990000"/>
                </a:solidFill>
                <a:latin typeface="楷体_GB2312" pitchFamily="49" charset="-122"/>
              </a:rPr>
              <a:t>final </a:t>
            </a:r>
            <a:r>
              <a:rPr lang="zh-CN" altLang="en-US" dirty="0">
                <a:solidFill>
                  <a:srgbClr val="990000"/>
                </a:solidFill>
                <a:latin typeface="楷体_GB2312" pitchFamily="49" charset="-122"/>
              </a:rPr>
              <a:t>都可以省略</a:t>
            </a:r>
            <a:r>
              <a:rPr lang="zh-CN" altLang="en-US" sz="2000" dirty="0" smtClean="0">
                <a:solidFill>
                  <a:srgbClr val="990000"/>
                </a:solidFill>
                <a:latin typeface="楷体_GB2312" pitchFamily="49" charset="-122"/>
              </a:rPr>
              <a:t>。</a:t>
            </a:r>
            <a:endParaRPr lang="zh-CN" altLang="en-US" dirty="0">
              <a:latin typeface="楷体_GB2312" pitchFamily="49" charset="-122"/>
            </a:endParaRPr>
          </a:p>
          <a:p>
            <a:pPr>
              <a:lnSpc>
                <a:spcPct val="90000"/>
              </a:lnSpc>
            </a:pPr>
            <a:r>
              <a:rPr lang="zh-CN" altLang="en-US" dirty="0">
                <a:latin typeface="楷体_GB2312" pitchFamily="49" charset="-122"/>
              </a:rPr>
              <a:t>接口体中定义的方法都是</a:t>
            </a:r>
            <a:r>
              <a:rPr lang="zh-CN" altLang="en-US" dirty="0">
                <a:solidFill>
                  <a:schemeClr val="hlink"/>
                </a:solidFill>
                <a:latin typeface="楷体_GB2312" pitchFamily="49" charset="-122"/>
              </a:rPr>
              <a:t>公有的、抽象的</a:t>
            </a:r>
            <a:r>
              <a:rPr lang="zh-CN" altLang="en-US" dirty="0">
                <a:latin typeface="楷体_GB2312" pitchFamily="49" charset="-122"/>
              </a:rPr>
              <a:t>。</a:t>
            </a:r>
          </a:p>
          <a:p>
            <a:pPr lvl="1">
              <a:lnSpc>
                <a:spcPct val="90000"/>
              </a:lnSpc>
            </a:pPr>
            <a:r>
              <a:rPr lang="zh-CN" altLang="en-US" dirty="0">
                <a:solidFill>
                  <a:srgbClr val="990000"/>
                </a:solidFill>
                <a:latin typeface="楷体_GB2312" pitchFamily="49" charset="-122"/>
              </a:rPr>
              <a:t>关键字 </a:t>
            </a:r>
            <a:r>
              <a:rPr lang="en-US" altLang="zh-CN" dirty="0">
                <a:solidFill>
                  <a:srgbClr val="990000"/>
                </a:solidFill>
                <a:latin typeface="楷体_GB2312" pitchFamily="49" charset="-122"/>
              </a:rPr>
              <a:t>public</a:t>
            </a:r>
            <a:r>
              <a:rPr lang="zh-CN" altLang="en-US" dirty="0">
                <a:solidFill>
                  <a:srgbClr val="990000"/>
                </a:solidFill>
                <a:latin typeface="楷体_GB2312" pitchFamily="49" charset="-122"/>
              </a:rPr>
              <a:t>和</a:t>
            </a:r>
            <a:r>
              <a:rPr lang="en-US" altLang="zh-CN" dirty="0">
                <a:solidFill>
                  <a:srgbClr val="990000"/>
                </a:solidFill>
                <a:latin typeface="楷体_GB2312" pitchFamily="49" charset="-122"/>
              </a:rPr>
              <a:t>abstract </a:t>
            </a:r>
            <a:r>
              <a:rPr lang="zh-CN" altLang="en-US" dirty="0">
                <a:solidFill>
                  <a:srgbClr val="990000"/>
                </a:solidFill>
                <a:latin typeface="楷体_GB2312" pitchFamily="49" charset="-122"/>
              </a:rPr>
              <a:t>可以省略</a:t>
            </a:r>
          </a:p>
          <a:p>
            <a:pPr>
              <a:lnSpc>
                <a:spcPct val="90000"/>
              </a:lnSpc>
            </a:pPr>
            <a:r>
              <a:rPr lang="zh-CN" altLang="en-US" dirty="0" smtClean="0">
                <a:latin typeface="楷体_GB2312" pitchFamily="49" charset="-122"/>
              </a:rPr>
              <a:t>一</a:t>
            </a:r>
            <a:r>
              <a:rPr lang="zh-CN" altLang="en-US" dirty="0">
                <a:latin typeface="楷体_GB2312" pitchFamily="49" charset="-122"/>
              </a:rPr>
              <a:t>个接口可以继承其它接口，称子接口</a:t>
            </a:r>
          </a:p>
          <a:p>
            <a:pPr lvl="1"/>
            <a:r>
              <a:rPr lang="zh-CN" altLang="en-US" dirty="0">
                <a:solidFill>
                  <a:srgbClr val="990000"/>
                </a:solidFill>
                <a:latin typeface="楷体_GB2312" pitchFamily="49" charset="-122"/>
              </a:rPr>
              <a:t>子接口将继承父接口中声明的常量和抽象方法</a:t>
            </a:r>
          </a:p>
          <a:p>
            <a:pPr>
              <a:lnSpc>
                <a:spcPct val="90000"/>
              </a:lnSpc>
            </a:pPr>
            <a:r>
              <a:rPr lang="zh-CN" altLang="en-US" dirty="0">
                <a:latin typeface="楷体_GB2312" pitchFamily="49" charset="-122"/>
              </a:rPr>
              <a:t>接口允许没有父接口，即接口不存在最高层</a:t>
            </a:r>
          </a:p>
          <a:p>
            <a:pPr lvl="1"/>
            <a:r>
              <a:rPr lang="zh-CN" altLang="en-US" dirty="0">
                <a:solidFill>
                  <a:srgbClr val="990000"/>
                </a:solidFill>
                <a:latin typeface="楷体_GB2312" pitchFamily="49" charset="-122"/>
              </a:rPr>
              <a:t>类有最高层：</a:t>
            </a:r>
            <a:r>
              <a:rPr lang="en-US" altLang="zh-CN" dirty="0">
                <a:solidFill>
                  <a:srgbClr val="990000"/>
                </a:solidFill>
                <a:latin typeface="楷体_GB2312" pitchFamily="49" charset="-122"/>
              </a:rPr>
              <a:t>Object</a:t>
            </a:r>
            <a:r>
              <a:rPr lang="zh-CN" altLang="en-US" dirty="0">
                <a:solidFill>
                  <a:srgbClr val="990000"/>
                </a:solidFill>
                <a:latin typeface="楷体_GB2312" pitchFamily="49" charset="-122"/>
              </a:rPr>
              <a:t>类</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603250" y="549275"/>
            <a:ext cx="6777038" cy="935038"/>
          </a:xfrm>
        </p:spPr>
        <p:txBody>
          <a:bodyPr/>
          <a:lstStyle/>
          <a:p>
            <a:r>
              <a:rPr lang="en-US" altLang="zh-CN" sz="4000" dirty="0">
                <a:solidFill>
                  <a:srgbClr val="663300"/>
                </a:solidFill>
              </a:rPr>
              <a:t>Example</a:t>
            </a:r>
          </a:p>
        </p:txBody>
      </p:sp>
      <p:sp>
        <p:nvSpPr>
          <p:cNvPr id="30723" name="Rectangle 3"/>
          <p:cNvSpPr>
            <a:spLocks noGrp="1" noRot="1" noChangeArrowheads="1"/>
          </p:cNvSpPr>
          <p:nvPr>
            <p:ph type="body" idx="1"/>
          </p:nvPr>
        </p:nvSpPr>
        <p:spPr>
          <a:xfrm>
            <a:off x="323850" y="1412875"/>
            <a:ext cx="8540750" cy="4392613"/>
          </a:xfrm>
          <a:solidFill>
            <a:srgbClr val="FBFDFF"/>
          </a:solidFill>
        </p:spPr>
        <p:txBody>
          <a:bodyPr/>
          <a:lstStyle/>
          <a:p>
            <a:pPr>
              <a:buFont typeface="Wingdings" pitchFamily="2" charset="2"/>
              <a:buNone/>
            </a:pPr>
            <a:r>
              <a:rPr lang="zh-CN" altLang="en-US" sz="2200"/>
              <a:t>以下是一个接口声明：</a:t>
            </a:r>
          </a:p>
          <a:p>
            <a:pPr lvl="1">
              <a:buFont typeface="Wingdings" pitchFamily="2" charset="2"/>
              <a:buNone/>
            </a:pPr>
            <a:r>
              <a:rPr lang="en-US" altLang="zh-CN">
                <a:solidFill>
                  <a:schemeClr val="hlink"/>
                </a:solidFill>
              </a:rPr>
              <a:t>public interface Shape1</a:t>
            </a:r>
            <a:r>
              <a:rPr lang="en-US" altLang="zh-CN">
                <a:solidFill>
                  <a:srgbClr val="0000FF"/>
                </a:solidFill>
              </a:rPr>
              <a:t> { </a:t>
            </a:r>
          </a:p>
          <a:p>
            <a:pPr lvl="2">
              <a:buFont typeface="Wingdings" pitchFamily="2" charset="2"/>
              <a:buNone/>
            </a:pPr>
            <a:r>
              <a:rPr lang="en-US" altLang="zh-CN" sz="2200">
                <a:solidFill>
                  <a:srgbClr val="0000FF"/>
                </a:solidFill>
              </a:rPr>
              <a:t>public static final PI=3.14159;   </a:t>
            </a:r>
            <a:r>
              <a:rPr lang="en-US" altLang="zh-CN">
                <a:solidFill>
                  <a:srgbClr val="008000"/>
                </a:solidFill>
                <a:latin typeface="楷体_GB2312" pitchFamily="49" charset="-122"/>
              </a:rPr>
              <a:t>// </a:t>
            </a:r>
            <a:r>
              <a:rPr lang="zh-CN" altLang="en-US">
                <a:solidFill>
                  <a:srgbClr val="008000"/>
                </a:solidFill>
                <a:latin typeface="楷体_GB2312" pitchFamily="49" charset="-122"/>
              </a:rPr>
              <a:t>成员变量，常量</a:t>
            </a:r>
          </a:p>
          <a:p>
            <a:pPr lvl="2">
              <a:buFont typeface="Wingdings" pitchFamily="2" charset="2"/>
              <a:buNone/>
            </a:pPr>
            <a:r>
              <a:rPr lang="en-US" altLang="zh-CN">
                <a:solidFill>
                  <a:srgbClr val="008000"/>
                </a:solidFill>
                <a:latin typeface="楷体_GB2312" pitchFamily="49" charset="-122"/>
              </a:rPr>
              <a:t>//  </a:t>
            </a:r>
            <a:r>
              <a:rPr lang="zh-CN" altLang="en-US">
                <a:solidFill>
                  <a:srgbClr val="008000"/>
                </a:solidFill>
                <a:latin typeface="楷体_GB2312" pitchFamily="49" charset="-122"/>
              </a:rPr>
              <a:t>抽象成员方法</a:t>
            </a:r>
          </a:p>
          <a:p>
            <a:pPr lvl="2">
              <a:buFont typeface="Wingdings" pitchFamily="2" charset="2"/>
              <a:buNone/>
            </a:pPr>
            <a:r>
              <a:rPr lang="en-US" altLang="zh-CN" sz="2200">
                <a:solidFill>
                  <a:srgbClr val="0000FF"/>
                </a:solidFill>
              </a:rPr>
              <a:t>public abstract double area();</a:t>
            </a:r>
          </a:p>
          <a:p>
            <a:pPr lvl="2">
              <a:buFont typeface="Wingdings" pitchFamily="2" charset="2"/>
              <a:buNone/>
            </a:pPr>
            <a:r>
              <a:rPr lang="en-US" altLang="zh-CN" sz="2200">
                <a:solidFill>
                  <a:srgbClr val="0000FF"/>
                </a:solidFill>
              </a:rPr>
              <a:t>public abstract double volume();</a:t>
            </a:r>
          </a:p>
          <a:p>
            <a:pPr lvl="2">
              <a:buFont typeface="Wingdings" pitchFamily="2" charset="2"/>
              <a:buNone/>
            </a:pPr>
            <a:r>
              <a:rPr lang="en-US" altLang="zh-CN" sz="2200">
                <a:solidFill>
                  <a:srgbClr val="0000FF"/>
                </a:solidFill>
              </a:rPr>
              <a:t>public abstract void show();</a:t>
            </a:r>
          </a:p>
          <a:p>
            <a:pPr lvl="1">
              <a:buFont typeface="Wingdings" pitchFamily="2" charset="2"/>
              <a:buNone/>
            </a:pPr>
            <a:r>
              <a:rPr lang="en-US" altLang="zh-CN">
                <a:solidFill>
                  <a:srgbClr val="0000FF"/>
                </a:solidFill>
              </a:rPr>
              <a:t>}</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603250" y="549275"/>
            <a:ext cx="5913438" cy="792163"/>
          </a:xfrm>
          <a:ln>
            <a:solidFill>
              <a:schemeClr val="bg1"/>
            </a:solidFill>
          </a:ln>
        </p:spPr>
        <p:txBody>
          <a:bodyPr/>
          <a:lstStyle/>
          <a:p>
            <a:r>
              <a:rPr lang="zh-CN" altLang="en-US" dirty="0">
                <a:solidFill>
                  <a:srgbClr val="663300"/>
                </a:solidFill>
              </a:rPr>
              <a:t>接口实现</a:t>
            </a:r>
          </a:p>
        </p:txBody>
      </p:sp>
      <p:sp>
        <p:nvSpPr>
          <p:cNvPr id="20483" name="Rectangle 3"/>
          <p:cNvSpPr>
            <a:spLocks noGrp="1" noRot="1" noChangeArrowheads="1"/>
          </p:cNvSpPr>
          <p:nvPr>
            <p:ph type="body" idx="1"/>
          </p:nvPr>
        </p:nvSpPr>
        <p:spPr>
          <a:xfrm>
            <a:off x="323850" y="1341438"/>
            <a:ext cx="8351838" cy="4752975"/>
          </a:xfrm>
          <a:noFill/>
          <a:ln/>
        </p:spPr>
        <p:txBody>
          <a:bodyPr anchor="ctr"/>
          <a:lstStyle/>
          <a:p>
            <a:pPr algn="just">
              <a:lnSpc>
                <a:spcPct val="90000"/>
              </a:lnSpc>
              <a:buFont typeface="Wingdings" pitchFamily="2" charset="2"/>
              <a:buNone/>
            </a:pPr>
            <a:r>
              <a:rPr lang="en-US" altLang="zh-CN">
                <a:solidFill>
                  <a:schemeClr val="hlink"/>
                </a:solidFill>
                <a:latin typeface="楷体_GB2312" pitchFamily="49" charset="-122"/>
                <a:cs typeface="Courier New" pitchFamily="49" charset="0"/>
              </a:rPr>
              <a:t>class </a:t>
            </a:r>
            <a:r>
              <a:rPr lang="zh-CN" altLang="en-US">
                <a:solidFill>
                  <a:schemeClr val="hlink"/>
                </a:solidFill>
                <a:latin typeface="楷体_GB2312" pitchFamily="49" charset="-122"/>
              </a:rPr>
              <a:t>类名</a:t>
            </a:r>
            <a:r>
              <a:rPr lang="zh-CN" altLang="en-US">
                <a:solidFill>
                  <a:schemeClr val="hlink"/>
                </a:solidFill>
                <a:latin typeface="楷体_GB2312" pitchFamily="49" charset="-122"/>
                <a:cs typeface="Courier New" pitchFamily="49" charset="0"/>
              </a:rPr>
              <a:t> </a:t>
            </a:r>
            <a:r>
              <a:rPr lang="en-US" altLang="zh-CN">
                <a:solidFill>
                  <a:schemeClr val="hlink"/>
                </a:solidFill>
                <a:latin typeface="楷体_GB2312" pitchFamily="49" charset="-122"/>
                <a:cs typeface="Courier New" pitchFamily="49" charset="0"/>
              </a:rPr>
              <a:t>[extends </a:t>
            </a:r>
            <a:r>
              <a:rPr lang="zh-CN" altLang="en-US">
                <a:solidFill>
                  <a:schemeClr val="hlink"/>
                </a:solidFill>
                <a:latin typeface="楷体_GB2312" pitchFamily="49" charset="-122"/>
                <a:cs typeface="Courier New" pitchFamily="49" charset="0"/>
              </a:rPr>
              <a:t>父类名</a:t>
            </a:r>
            <a:r>
              <a:rPr lang="en-US" altLang="zh-CN">
                <a:solidFill>
                  <a:schemeClr val="hlink"/>
                </a:solidFill>
                <a:latin typeface="楷体_GB2312" pitchFamily="49" charset="-122"/>
                <a:cs typeface="Courier New" pitchFamily="49" charset="0"/>
              </a:rPr>
              <a:t>] implements </a:t>
            </a:r>
            <a:r>
              <a:rPr lang="zh-CN" altLang="en-US">
                <a:solidFill>
                  <a:schemeClr val="hlink"/>
                </a:solidFill>
                <a:latin typeface="楷体_GB2312" pitchFamily="49" charset="-122"/>
              </a:rPr>
              <a:t>接口名</a:t>
            </a:r>
            <a:r>
              <a:rPr lang="zh-CN" altLang="en-US">
                <a:solidFill>
                  <a:schemeClr val="hlink"/>
                </a:solidFill>
                <a:latin typeface="楷体_GB2312" pitchFamily="49" charset="-122"/>
                <a:cs typeface="Courier New" pitchFamily="49" charset="0"/>
              </a:rPr>
              <a:t>列表</a:t>
            </a:r>
            <a:r>
              <a:rPr lang="en-US" altLang="zh-CN">
                <a:solidFill>
                  <a:schemeClr val="hlink"/>
                </a:solidFill>
                <a:latin typeface="楷体_GB2312" pitchFamily="49" charset="-122"/>
                <a:cs typeface="Courier New" pitchFamily="49" charset="0"/>
              </a:rPr>
              <a:t>{</a:t>
            </a:r>
          </a:p>
          <a:p>
            <a:pPr lvl="1" algn="just">
              <a:lnSpc>
                <a:spcPct val="90000"/>
              </a:lnSpc>
              <a:buFont typeface="Wingdings" pitchFamily="2" charset="2"/>
              <a:buNone/>
            </a:pPr>
            <a:r>
              <a:rPr lang="en-US" altLang="zh-CN" sz="2600">
                <a:solidFill>
                  <a:schemeClr val="hlink"/>
                </a:solidFill>
                <a:latin typeface="楷体_GB2312" pitchFamily="49" charset="-122"/>
                <a:cs typeface="Courier New" pitchFamily="49" charset="0"/>
              </a:rPr>
              <a:t>     </a:t>
            </a:r>
            <a:r>
              <a:rPr lang="zh-CN" altLang="en-US" sz="2600">
                <a:solidFill>
                  <a:schemeClr val="hlink"/>
                </a:solidFill>
                <a:latin typeface="楷体_GB2312" pitchFamily="49" charset="-122"/>
                <a:cs typeface="Courier New" pitchFamily="49" charset="0"/>
              </a:rPr>
              <a:t>类体</a:t>
            </a:r>
          </a:p>
          <a:p>
            <a:pPr algn="just">
              <a:lnSpc>
                <a:spcPct val="90000"/>
              </a:lnSpc>
              <a:buFont typeface="Wingdings" pitchFamily="2" charset="2"/>
              <a:buNone/>
            </a:pPr>
            <a:r>
              <a:rPr lang="en-US" altLang="zh-CN" sz="2800">
                <a:solidFill>
                  <a:schemeClr val="hlink"/>
                </a:solidFill>
                <a:latin typeface="楷体_GB2312" pitchFamily="49" charset="-122"/>
                <a:cs typeface="Courier New" pitchFamily="49" charset="0"/>
              </a:rPr>
              <a:t>}</a:t>
            </a:r>
          </a:p>
          <a:p>
            <a:pPr>
              <a:lnSpc>
                <a:spcPct val="90000"/>
              </a:lnSpc>
              <a:buFont typeface="Wingdings" pitchFamily="2" charset="2"/>
              <a:buNone/>
            </a:pPr>
            <a:r>
              <a:rPr lang="zh-CN" altLang="en-US">
                <a:latin typeface="楷体_GB2312" pitchFamily="49" charset="-122"/>
              </a:rPr>
              <a:t>说明</a:t>
            </a:r>
          </a:p>
          <a:p>
            <a:pPr>
              <a:lnSpc>
                <a:spcPct val="90000"/>
              </a:lnSpc>
            </a:pPr>
            <a:r>
              <a:rPr lang="zh-CN" altLang="en-US">
                <a:latin typeface="楷体_GB2312" pitchFamily="49" charset="-122"/>
              </a:rPr>
              <a:t>一个类可以实现多个接口，各个接口之间用逗号分开</a:t>
            </a:r>
          </a:p>
          <a:p>
            <a:pPr>
              <a:lnSpc>
                <a:spcPct val="90000"/>
              </a:lnSpc>
            </a:pPr>
            <a:r>
              <a:rPr lang="zh-CN" altLang="en-US">
                <a:latin typeface="楷体_GB2312" pitchFamily="49" charset="-122"/>
              </a:rPr>
              <a:t>该类必须要实现接口中所有的抽象方法，即使本类中不使用的抽象方法也要实现</a:t>
            </a:r>
          </a:p>
          <a:p>
            <a:pPr>
              <a:lnSpc>
                <a:spcPct val="90000"/>
              </a:lnSpc>
            </a:pPr>
            <a:r>
              <a:rPr lang="zh-CN" altLang="en-US">
                <a:latin typeface="楷体_GB2312" pitchFamily="49" charset="-122"/>
              </a:rPr>
              <a:t>对不使用的抽象方法如何实现</a:t>
            </a:r>
            <a:r>
              <a:rPr lang="en-US" altLang="zh-CN">
                <a:latin typeface="楷体_GB2312" pitchFamily="49" charset="-122"/>
              </a:rPr>
              <a:t>:</a:t>
            </a:r>
          </a:p>
          <a:p>
            <a:pPr lvl="1">
              <a:lnSpc>
                <a:spcPct val="90000"/>
              </a:lnSpc>
            </a:pPr>
            <a:r>
              <a:rPr lang="zh-CN" altLang="en-US">
                <a:solidFill>
                  <a:srgbClr val="990000"/>
                </a:solidFill>
                <a:latin typeface="楷体_GB2312" pitchFamily="49" charset="-122"/>
              </a:rPr>
              <a:t>不需要返回值的方法</a:t>
            </a:r>
            <a:r>
              <a:rPr lang="en-US" altLang="zh-CN">
                <a:solidFill>
                  <a:srgbClr val="990000"/>
                </a:solidFill>
                <a:latin typeface="楷体_GB2312" pitchFamily="49" charset="-122"/>
              </a:rPr>
              <a:t>:</a:t>
            </a:r>
            <a:r>
              <a:rPr lang="zh-CN" altLang="en-US">
                <a:solidFill>
                  <a:srgbClr val="990000"/>
                </a:solidFill>
                <a:latin typeface="楷体_GB2312" pitchFamily="49" charset="-122"/>
              </a:rPr>
              <a:t>空方法实现</a:t>
            </a:r>
            <a:r>
              <a:rPr lang="en-US" altLang="zh-CN">
                <a:solidFill>
                  <a:srgbClr val="990000"/>
                </a:solidFill>
                <a:latin typeface="楷体_GB2312" pitchFamily="49" charset="-122"/>
              </a:rPr>
              <a:t>,</a:t>
            </a:r>
            <a:r>
              <a:rPr lang="zh-CN" altLang="en-US">
                <a:solidFill>
                  <a:srgbClr val="990000"/>
                </a:solidFill>
                <a:latin typeface="楷体_GB2312" pitchFamily="49" charset="-122"/>
              </a:rPr>
              <a:t>即方法中没有语句</a:t>
            </a:r>
          </a:p>
          <a:p>
            <a:pPr lvl="1">
              <a:lnSpc>
                <a:spcPct val="90000"/>
              </a:lnSpc>
            </a:pPr>
            <a:r>
              <a:rPr lang="zh-CN" altLang="en-US">
                <a:solidFill>
                  <a:srgbClr val="990000"/>
                </a:solidFill>
                <a:latin typeface="楷体_GB2312" pitchFamily="49" charset="-122"/>
              </a:rPr>
              <a:t>有返回值的方法</a:t>
            </a:r>
            <a:r>
              <a:rPr lang="en-US" altLang="zh-CN">
                <a:solidFill>
                  <a:srgbClr val="990000"/>
                </a:solidFill>
                <a:latin typeface="楷体_GB2312" pitchFamily="49" charset="-122"/>
              </a:rPr>
              <a:t>:</a:t>
            </a:r>
            <a:r>
              <a:rPr lang="zh-CN" altLang="en-US">
                <a:solidFill>
                  <a:srgbClr val="990000"/>
                </a:solidFill>
                <a:latin typeface="楷体_GB2312" pitchFamily="49" charset="-122"/>
              </a:rPr>
              <a:t>在方法中使用默认值返回，如</a:t>
            </a:r>
            <a:r>
              <a:rPr lang="en-US" altLang="zh-CN">
                <a:solidFill>
                  <a:srgbClr val="990000"/>
                </a:solidFill>
                <a:latin typeface="楷体_GB2312" pitchFamily="49" charset="-122"/>
              </a:rPr>
              <a:t>0</a:t>
            </a:r>
          </a:p>
          <a:p>
            <a:pPr>
              <a:lnSpc>
                <a:spcPct val="90000"/>
              </a:lnSpc>
            </a:pPr>
            <a:r>
              <a:rPr lang="zh-CN" altLang="en-US">
                <a:latin typeface="楷体_GB2312" pitchFamily="49" charset="-122"/>
              </a:rPr>
              <a:t>实现抽象方法，需指定访问权限为</a:t>
            </a:r>
            <a:r>
              <a:rPr lang="en-US" altLang="zh-CN">
                <a:latin typeface="楷体_GB2312" pitchFamily="49" charset="-122"/>
              </a:rPr>
              <a:t>public</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0" y="0"/>
            <a:ext cx="9144000" cy="6858000"/>
          </a:xfrm>
          <a:solidFill>
            <a:srgbClr val="FBFDFF"/>
          </a:solidFill>
          <a:ln/>
        </p:spPr>
        <p:txBody>
          <a:bodyPr lIns="378000" tIns="82800"/>
          <a:lstStyle/>
          <a:p>
            <a:pPr>
              <a:lnSpc>
                <a:spcPct val="90000"/>
              </a:lnSpc>
              <a:buFont typeface="Wingdings" pitchFamily="2" charset="2"/>
              <a:buNone/>
            </a:pP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例</a:t>
            </a:r>
            <a:r>
              <a:rPr lang="en-US" altLang="zh-CN" sz="2000" dirty="0">
                <a:solidFill>
                  <a:srgbClr val="008000"/>
                </a:solidFill>
                <a:latin typeface="楷体_GB2312" pitchFamily="49" charset="-122"/>
              </a:rPr>
              <a:t>8-2</a:t>
            </a:r>
            <a:r>
              <a:rPr lang="en-US" altLang="zh-CN" sz="2000" dirty="0">
                <a:solidFill>
                  <a:srgbClr val="008000"/>
                </a:solidFill>
                <a:latin typeface="Arial"/>
              </a:rPr>
              <a:t>——</a:t>
            </a:r>
            <a:r>
              <a:rPr lang="zh-CN" altLang="en-US" sz="2000" dirty="0">
                <a:solidFill>
                  <a:srgbClr val="008000"/>
                </a:solidFill>
                <a:latin typeface="楷体_GB2312" pitchFamily="49" charset="-122"/>
              </a:rPr>
              <a:t>实现接口</a:t>
            </a:r>
          </a:p>
          <a:p>
            <a:pPr>
              <a:lnSpc>
                <a:spcPct val="90000"/>
              </a:lnSpc>
              <a:buFont typeface="Wingdings" pitchFamily="2" charset="2"/>
              <a:buNone/>
            </a:pPr>
            <a:r>
              <a:rPr lang="zh-CN" altLang="en-US" sz="2200" b="0" dirty="0">
                <a:solidFill>
                  <a:schemeClr val="hlink"/>
                </a:solidFill>
              </a:rPr>
              <a:t> </a:t>
            </a:r>
            <a:r>
              <a:rPr lang="en-US" altLang="zh-CN" sz="2200" b="0" dirty="0">
                <a:solidFill>
                  <a:schemeClr val="hlink"/>
                </a:solidFill>
              </a:rPr>
              <a:t>interface Shape1</a:t>
            </a:r>
            <a:r>
              <a:rPr lang="en-US" altLang="zh-CN" sz="2200" b="0" dirty="0">
                <a:solidFill>
                  <a:srgbClr val="0000FF"/>
                </a:solidFill>
              </a:rPr>
              <a:t> {    </a:t>
            </a:r>
            <a:endParaRPr lang="en-US" altLang="zh-CN" sz="1800" dirty="0">
              <a:solidFill>
                <a:srgbClr val="008000"/>
              </a:solidFill>
              <a:latin typeface="楷体_GB2312" pitchFamily="49" charset="-122"/>
            </a:endParaRPr>
          </a:p>
          <a:p>
            <a:pPr>
              <a:lnSpc>
                <a:spcPct val="90000"/>
              </a:lnSpc>
              <a:buFont typeface="Wingdings" pitchFamily="2" charset="2"/>
              <a:buNone/>
            </a:pPr>
            <a:r>
              <a:rPr lang="en-US" altLang="zh-CN" sz="2200" b="0" dirty="0">
                <a:solidFill>
                  <a:srgbClr val="0000FF"/>
                </a:solidFill>
              </a:rPr>
              <a:t>     public static final double PI=3.14159;</a:t>
            </a:r>
          </a:p>
          <a:p>
            <a:pPr>
              <a:lnSpc>
                <a:spcPct val="90000"/>
              </a:lnSpc>
              <a:buFont typeface="Wingdings" pitchFamily="2" charset="2"/>
              <a:buNone/>
            </a:pPr>
            <a:r>
              <a:rPr lang="en-US" altLang="zh-CN" sz="2200" b="0" dirty="0">
                <a:solidFill>
                  <a:srgbClr val="0000FF"/>
                </a:solidFill>
              </a:rPr>
              <a:t>     public abstract double area();               </a:t>
            </a:r>
            <a:r>
              <a:rPr lang="en-US" altLang="zh-CN" sz="1800" dirty="0">
                <a:solidFill>
                  <a:srgbClr val="008000"/>
                </a:solidFill>
                <a:latin typeface="楷体_GB2312" pitchFamily="49" charset="-122"/>
              </a:rPr>
              <a:t>//</a:t>
            </a:r>
            <a:r>
              <a:rPr lang="zh-CN" altLang="en-US" sz="1800" dirty="0">
                <a:solidFill>
                  <a:srgbClr val="008000"/>
                </a:solidFill>
                <a:latin typeface="楷体_GB2312" pitchFamily="49" charset="-122"/>
              </a:rPr>
              <a:t>计算图形面积</a:t>
            </a:r>
          </a:p>
          <a:p>
            <a:pPr>
              <a:lnSpc>
                <a:spcPct val="90000"/>
              </a:lnSpc>
              <a:buFont typeface="Wingdings" pitchFamily="2" charset="2"/>
              <a:buNone/>
            </a:pPr>
            <a:r>
              <a:rPr lang="zh-CN" altLang="en-US" sz="2200" b="0" dirty="0">
                <a:solidFill>
                  <a:srgbClr val="0000FF"/>
                </a:solidFill>
              </a:rPr>
              <a:t>     </a:t>
            </a:r>
            <a:r>
              <a:rPr lang="en-US" altLang="zh-CN" sz="2200" b="0" dirty="0">
                <a:solidFill>
                  <a:srgbClr val="0000FF"/>
                </a:solidFill>
              </a:rPr>
              <a:t>public abstract double volume( );    </a:t>
            </a:r>
            <a:r>
              <a:rPr lang="en-US" altLang="zh-CN" sz="1800" dirty="0">
                <a:solidFill>
                  <a:srgbClr val="008000"/>
                </a:solidFill>
                <a:latin typeface="楷体_GB2312" pitchFamily="49" charset="-122"/>
              </a:rPr>
              <a:t>//</a:t>
            </a:r>
            <a:r>
              <a:rPr lang="zh-CN" altLang="en-US" sz="1800" dirty="0">
                <a:solidFill>
                  <a:srgbClr val="008000"/>
                </a:solidFill>
                <a:latin typeface="楷体_GB2312" pitchFamily="49" charset="-122"/>
              </a:rPr>
              <a:t>计算图形体积</a:t>
            </a:r>
          </a:p>
          <a:p>
            <a:pPr>
              <a:lnSpc>
                <a:spcPct val="90000"/>
              </a:lnSpc>
              <a:buFont typeface="Wingdings" pitchFamily="2" charset="2"/>
              <a:buNone/>
            </a:pPr>
            <a:r>
              <a:rPr lang="zh-CN" altLang="en-US" sz="2200" b="0" dirty="0">
                <a:solidFill>
                  <a:srgbClr val="0000FF"/>
                </a:solidFill>
              </a:rPr>
              <a:t>     </a:t>
            </a:r>
            <a:r>
              <a:rPr lang="en-US" altLang="zh-CN" sz="2200" b="0" dirty="0">
                <a:solidFill>
                  <a:srgbClr val="0000FF"/>
                </a:solidFill>
              </a:rPr>
              <a:t>public abstract void </a:t>
            </a:r>
            <a:r>
              <a:rPr lang="en-US" altLang="zh-CN" sz="2200" b="0" dirty="0" err="1">
                <a:solidFill>
                  <a:srgbClr val="0000FF"/>
                </a:solidFill>
              </a:rPr>
              <a:t>show_height</a:t>
            </a:r>
            <a:r>
              <a:rPr lang="en-US" altLang="zh-CN" sz="2200" b="0" dirty="0">
                <a:solidFill>
                  <a:srgbClr val="0000FF"/>
                </a:solidFill>
              </a:rPr>
              <a:t>();           </a:t>
            </a:r>
            <a:r>
              <a:rPr lang="en-US" altLang="zh-CN" sz="1800" dirty="0">
                <a:solidFill>
                  <a:srgbClr val="008000"/>
                </a:solidFill>
                <a:latin typeface="楷体_GB2312" pitchFamily="49" charset="-122"/>
              </a:rPr>
              <a:t>//</a:t>
            </a:r>
            <a:r>
              <a:rPr lang="zh-CN" altLang="en-US" sz="1800" dirty="0">
                <a:solidFill>
                  <a:srgbClr val="008000"/>
                </a:solidFill>
                <a:latin typeface="楷体_GB2312" pitchFamily="49" charset="-122"/>
              </a:rPr>
              <a:t>显示图形高度</a:t>
            </a:r>
            <a:r>
              <a:rPr lang="zh-CN" altLang="en-US" sz="2200" b="0" dirty="0">
                <a:solidFill>
                  <a:srgbClr val="0000FF"/>
                </a:solidFill>
              </a:rPr>
              <a:t>  </a:t>
            </a:r>
          </a:p>
          <a:p>
            <a:pPr>
              <a:lnSpc>
                <a:spcPct val="90000"/>
              </a:lnSpc>
              <a:buFont typeface="Wingdings" pitchFamily="2" charset="2"/>
              <a:buNone/>
            </a:pPr>
            <a:r>
              <a:rPr lang="zh-CN" altLang="en-US" sz="2200" b="0" dirty="0">
                <a:solidFill>
                  <a:srgbClr val="0000FF"/>
                </a:solidFill>
              </a:rPr>
              <a:t> </a:t>
            </a:r>
            <a:r>
              <a:rPr lang="en-US" altLang="zh-CN" sz="2200" b="0" dirty="0">
                <a:solidFill>
                  <a:srgbClr val="0000FF"/>
                </a:solidFill>
              </a:rPr>
              <a:t>}</a:t>
            </a:r>
          </a:p>
          <a:p>
            <a:pPr>
              <a:lnSpc>
                <a:spcPct val="90000"/>
              </a:lnSpc>
              <a:buFont typeface="Wingdings" pitchFamily="2" charset="2"/>
              <a:buNone/>
            </a:pPr>
            <a:endParaRPr lang="en-US" altLang="zh-CN" sz="2200" b="0" dirty="0">
              <a:solidFill>
                <a:srgbClr val="0000FF"/>
              </a:solidFill>
            </a:endParaRPr>
          </a:p>
          <a:p>
            <a:pPr>
              <a:lnSpc>
                <a:spcPct val="90000"/>
              </a:lnSpc>
              <a:buFont typeface="Wingdings" pitchFamily="2" charset="2"/>
              <a:buNone/>
            </a:pPr>
            <a:r>
              <a:rPr lang="en-US" altLang="zh-CN" sz="2200" b="0" dirty="0">
                <a:solidFill>
                  <a:schemeClr val="hlink"/>
                </a:solidFill>
              </a:rPr>
              <a:t>class Circle1 implements Shape1</a:t>
            </a:r>
            <a:r>
              <a:rPr lang="en-US" altLang="zh-CN" sz="2200" b="0" dirty="0">
                <a:solidFill>
                  <a:srgbClr val="0000FF"/>
                </a:solidFill>
              </a:rPr>
              <a:t> {</a:t>
            </a:r>
          </a:p>
          <a:p>
            <a:pPr>
              <a:lnSpc>
                <a:spcPct val="90000"/>
              </a:lnSpc>
              <a:buFont typeface="Wingdings" pitchFamily="2" charset="2"/>
              <a:buNone/>
            </a:pPr>
            <a:r>
              <a:rPr lang="en-US" altLang="zh-CN" sz="2200" b="0" dirty="0">
                <a:solidFill>
                  <a:srgbClr val="0000FF"/>
                </a:solidFill>
              </a:rPr>
              <a:t> 	 </a:t>
            </a:r>
            <a:r>
              <a:rPr lang="en-US" altLang="zh-CN" sz="2200" b="0" dirty="0" smtClean="0">
                <a:solidFill>
                  <a:srgbClr val="0000FF"/>
                </a:solidFill>
              </a:rPr>
              <a:t>private double </a:t>
            </a:r>
            <a:r>
              <a:rPr lang="en-US" altLang="zh-CN" sz="2200" b="0" dirty="0">
                <a:solidFill>
                  <a:srgbClr val="0000FF"/>
                </a:solidFill>
              </a:rPr>
              <a:t>radius; </a:t>
            </a:r>
          </a:p>
          <a:p>
            <a:pPr>
              <a:lnSpc>
                <a:spcPct val="90000"/>
              </a:lnSpc>
              <a:buFont typeface="Wingdings" pitchFamily="2" charset="2"/>
              <a:buNone/>
            </a:pPr>
            <a:r>
              <a:rPr lang="en-US" altLang="zh-CN" sz="2200" b="0" dirty="0">
                <a:solidFill>
                  <a:srgbClr val="990000"/>
                </a:solidFill>
              </a:rPr>
              <a:t>	 public Circle1(double r)</a:t>
            </a:r>
          </a:p>
          <a:p>
            <a:pPr>
              <a:lnSpc>
                <a:spcPct val="90000"/>
              </a:lnSpc>
              <a:buFont typeface="Wingdings" pitchFamily="2" charset="2"/>
              <a:buNone/>
            </a:pPr>
            <a:r>
              <a:rPr lang="en-US" altLang="zh-CN" sz="2200" b="0" dirty="0">
                <a:solidFill>
                  <a:srgbClr val="0000FF"/>
                </a:solidFill>
              </a:rPr>
              <a:t>    		 { radius =r;    } </a:t>
            </a:r>
          </a:p>
          <a:p>
            <a:pPr>
              <a:lnSpc>
                <a:spcPct val="90000"/>
              </a:lnSpc>
              <a:buFont typeface="Wingdings" pitchFamily="2" charset="2"/>
              <a:buNone/>
            </a:pPr>
            <a:r>
              <a:rPr lang="en-US" altLang="zh-CN" sz="2200" b="0" dirty="0">
                <a:solidFill>
                  <a:srgbClr val="0000FF"/>
                </a:solidFill>
              </a:rPr>
              <a:t>	</a:t>
            </a:r>
            <a:r>
              <a:rPr lang="en-US" altLang="zh-CN" sz="2200" b="0" dirty="0">
                <a:solidFill>
                  <a:schemeClr val="hlink"/>
                </a:solidFill>
              </a:rPr>
              <a:t>public</a:t>
            </a:r>
            <a:r>
              <a:rPr lang="en-US" altLang="zh-CN" sz="2200" b="0" dirty="0">
                <a:solidFill>
                  <a:srgbClr val="990000"/>
                </a:solidFill>
              </a:rPr>
              <a:t> double area()</a:t>
            </a:r>
          </a:p>
          <a:p>
            <a:pPr>
              <a:lnSpc>
                <a:spcPct val="90000"/>
              </a:lnSpc>
              <a:buFont typeface="Wingdings" pitchFamily="2" charset="2"/>
              <a:buNone/>
            </a:pPr>
            <a:r>
              <a:rPr lang="en-US" altLang="zh-CN" sz="2200" b="0" dirty="0">
                <a:solidFill>
                  <a:srgbClr val="0000FF"/>
                </a:solidFill>
              </a:rPr>
              <a:t>		 { return PI*radius*radius;	}</a:t>
            </a:r>
          </a:p>
          <a:p>
            <a:pPr>
              <a:lnSpc>
                <a:spcPct val="90000"/>
              </a:lnSpc>
              <a:buFont typeface="Wingdings" pitchFamily="2" charset="2"/>
              <a:buNone/>
            </a:pPr>
            <a:r>
              <a:rPr lang="en-US" altLang="zh-CN" sz="2200" b="0" dirty="0">
                <a:solidFill>
                  <a:srgbClr val="0000FF"/>
                </a:solidFill>
              </a:rPr>
              <a:t> 	</a:t>
            </a:r>
            <a:r>
              <a:rPr lang="en-US" altLang="zh-CN" sz="2200" b="0" dirty="0">
                <a:solidFill>
                  <a:schemeClr val="hlink"/>
                </a:solidFill>
              </a:rPr>
              <a:t>public</a:t>
            </a:r>
            <a:r>
              <a:rPr lang="en-US" altLang="zh-CN" sz="2200" b="0" dirty="0">
                <a:solidFill>
                  <a:srgbClr val="990000"/>
                </a:solidFill>
              </a:rPr>
              <a:t> double volume( )</a:t>
            </a:r>
            <a:r>
              <a:rPr lang="en-US" altLang="zh-CN" sz="2200" b="0" dirty="0">
                <a:solidFill>
                  <a:srgbClr val="0000FF"/>
                </a:solidFill>
              </a:rPr>
              <a:t>      </a:t>
            </a:r>
            <a:r>
              <a:rPr lang="en-US" altLang="zh-CN" sz="1800" dirty="0">
                <a:solidFill>
                  <a:srgbClr val="008000"/>
                </a:solidFill>
                <a:latin typeface="楷体_GB2312" pitchFamily="49" charset="-122"/>
              </a:rPr>
              <a:t>// </a:t>
            </a:r>
            <a:r>
              <a:rPr lang="zh-CN" altLang="en-US" sz="1800" dirty="0">
                <a:solidFill>
                  <a:srgbClr val="008000"/>
                </a:solidFill>
                <a:latin typeface="楷体_GB2312" pitchFamily="49" charset="-122"/>
              </a:rPr>
              <a:t>类中不用的抽象方法</a:t>
            </a:r>
          </a:p>
          <a:p>
            <a:pPr>
              <a:lnSpc>
                <a:spcPct val="90000"/>
              </a:lnSpc>
              <a:buFont typeface="Wingdings" pitchFamily="2" charset="2"/>
              <a:buNone/>
            </a:pPr>
            <a:r>
              <a:rPr lang="zh-CN" altLang="en-US" sz="2200" b="0" dirty="0">
                <a:solidFill>
                  <a:srgbClr val="0000FF"/>
                </a:solidFill>
              </a:rPr>
              <a:t>		 </a:t>
            </a:r>
            <a:r>
              <a:rPr lang="en-US" altLang="zh-CN" sz="2200" b="0" dirty="0">
                <a:solidFill>
                  <a:srgbClr val="0000FF"/>
                </a:solidFill>
              </a:rPr>
              <a:t>{ return 0;	} </a:t>
            </a:r>
          </a:p>
          <a:p>
            <a:pPr>
              <a:lnSpc>
                <a:spcPct val="90000"/>
              </a:lnSpc>
              <a:buFont typeface="Wingdings" pitchFamily="2" charset="2"/>
              <a:buNone/>
            </a:pPr>
            <a:r>
              <a:rPr lang="en-US" altLang="zh-CN" sz="2200" b="0" dirty="0">
                <a:solidFill>
                  <a:srgbClr val="0000FF"/>
                </a:solidFill>
              </a:rPr>
              <a:t>	</a:t>
            </a:r>
            <a:r>
              <a:rPr lang="en-US" altLang="zh-CN" sz="2200" b="0" dirty="0">
                <a:solidFill>
                  <a:schemeClr val="hlink"/>
                </a:solidFill>
              </a:rPr>
              <a:t>public</a:t>
            </a:r>
            <a:r>
              <a:rPr lang="en-US" altLang="zh-CN" sz="2200" b="0" dirty="0">
                <a:solidFill>
                  <a:srgbClr val="990000"/>
                </a:solidFill>
              </a:rPr>
              <a:t> void </a:t>
            </a:r>
            <a:r>
              <a:rPr lang="en-US" altLang="zh-CN" sz="2200" b="0" dirty="0" err="1">
                <a:solidFill>
                  <a:srgbClr val="990000"/>
                </a:solidFill>
              </a:rPr>
              <a:t>show_height</a:t>
            </a:r>
            <a:r>
              <a:rPr lang="en-US" altLang="zh-CN" sz="2200" b="0" dirty="0">
                <a:solidFill>
                  <a:srgbClr val="990000"/>
                </a:solidFill>
              </a:rPr>
              <a:t>()</a:t>
            </a:r>
            <a:r>
              <a:rPr lang="en-US" altLang="zh-CN" sz="2200" b="0" dirty="0">
                <a:solidFill>
                  <a:srgbClr val="0000FF"/>
                </a:solidFill>
              </a:rPr>
              <a:t>  { }    </a:t>
            </a:r>
            <a:r>
              <a:rPr lang="en-US" altLang="zh-CN" sz="1800" dirty="0">
                <a:solidFill>
                  <a:srgbClr val="008000"/>
                </a:solidFill>
                <a:latin typeface="楷体_GB2312" pitchFamily="49" charset="-122"/>
              </a:rPr>
              <a:t>// </a:t>
            </a:r>
            <a:r>
              <a:rPr lang="zh-CN" altLang="en-US" sz="1800" dirty="0">
                <a:solidFill>
                  <a:srgbClr val="008000"/>
                </a:solidFill>
                <a:latin typeface="楷体_GB2312" pitchFamily="49" charset="-122"/>
              </a:rPr>
              <a:t>空方法</a:t>
            </a:r>
          </a:p>
          <a:p>
            <a:pPr>
              <a:lnSpc>
                <a:spcPct val="90000"/>
              </a:lnSpc>
              <a:buFont typeface="Wingdings" pitchFamily="2" charset="2"/>
              <a:buNone/>
            </a:pPr>
            <a:r>
              <a:rPr lang="en-US" altLang="zh-CN" sz="2200" b="0" dirty="0">
                <a:solidFill>
                  <a:srgbClr val="0000FF"/>
                </a:solidFill>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Rot="1" noChangeArrowheads="1"/>
          </p:cNvSpPr>
          <p:nvPr>
            <p:ph type="body" idx="1"/>
          </p:nvPr>
        </p:nvSpPr>
        <p:spPr>
          <a:xfrm>
            <a:off x="0" y="0"/>
            <a:ext cx="9144000" cy="6858000"/>
          </a:xfrm>
          <a:solidFill>
            <a:srgbClr val="FBFDFF"/>
          </a:solidFill>
        </p:spPr>
        <p:txBody>
          <a:bodyPr tIns="298800"/>
          <a:lstStyle/>
          <a:p>
            <a:pPr>
              <a:lnSpc>
                <a:spcPct val="85000"/>
              </a:lnSpc>
              <a:spcBef>
                <a:spcPct val="25000"/>
              </a:spcBef>
              <a:buFont typeface="Wingdings" pitchFamily="2" charset="2"/>
              <a:buNone/>
            </a:pPr>
            <a:r>
              <a:rPr lang="en-US" altLang="zh-CN" sz="2200" b="0" dirty="0">
                <a:solidFill>
                  <a:schemeClr val="hlink"/>
                </a:solidFill>
              </a:rPr>
              <a:t>class Cylinder1 extends Circle1</a:t>
            </a:r>
            <a:r>
              <a:rPr lang="en-US" altLang="zh-CN" sz="2200" b="0" dirty="0"/>
              <a:t>  {  </a:t>
            </a:r>
            <a:r>
              <a:rPr lang="en-US" altLang="zh-CN" sz="1800" dirty="0">
                <a:solidFill>
                  <a:srgbClr val="008000"/>
                </a:solidFill>
                <a:latin typeface="楷体_GB2312" pitchFamily="49" charset="-122"/>
              </a:rPr>
              <a:t>//</a:t>
            </a:r>
            <a:r>
              <a:rPr lang="zh-CN" altLang="en-US" sz="1800" dirty="0">
                <a:solidFill>
                  <a:srgbClr val="008000"/>
                </a:solidFill>
                <a:latin typeface="楷体_GB2312" pitchFamily="49" charset="-122"/>
              </a:rPr>
              <a:t>实现接口中所有的抽象方法</a:t>
            </a:r>
            <a:endParaRPr lang="zh-CN" altLang="en-US" sz="2200" b="0" dirty="0"/>
          </a:p>
          <a:p>
            <a:pPr>
              <a:lnSpc>
                <a:spcPct val="85000"/>
              </a:lnSpc>
              <a:spcBef>
                <a:spcPct val="25000"/>
              </a:spcBef>
              <a:buFont typeface="Wingdings" pitchFamily="2" charset="2"/>
              <a:buNone/>
            </a:pPr>
            <a:r>
              <a:rPr lang="zh-CN" altLang="en-US" sz="2200" b="0" dirty="0"/>
              <a:t>	</a:t>
            </a:r>
            <a:r>
              <a:rPr lang="en-US" altLang="zh-CN" sz="2200" b="0" dirty="0" smtClean="0"/>
              <a:t>private double </a:t>
            </a:r>
            <a:r>
              <a:rPr lang="en-US" altLang="zh-CN" sz="2200" b="0" dirty="0"/>
              <a:t>height; </a:t>
            </a:r>
          </a:p>
          <a:p>
            <a:pPr>
              <a:lnSpc>
                <a:spcPct val="85000"/>
              </a:lnSpc>
              <a:spcBef>
                <a:spcPct val="25000"/>
              </a:spcBef>
              <a:buFont typeface="Wingdings" pitchFamily="2" charset="2"/>
              <a:buNone/>
            </a:pPr>
            <a:r>
              <a:rPr lang="en-US" altLang="zh-CN" sz="2200" b="0" dirty="0"/>
              <a:t>	</a:t>
            </a:r>
            <a:r>
              <a:rPr lang="en-US" altLang="zh-CN" sz="2200" b="0" dirty="0">
                <a:solidFill>
                  <a:srgbClr val="990000"/>
                </a:solidFill>
              </a:rPr>
              <a:t>public Cylinder1(double </a:t>
            </a:r>
            <a:r>
              <a:rPr lang="en-US" altLang="zh-CN" sz="2200" b="0" dirty="0" err="1">
                <a:solidFill>
                  <a:srgbClr val="990000"/>
                </a:solidFill>
              </a:rPr>
              <a:t>r,double</a:t>
            </a:r>
            <a:r>
              <a:rPr lang="en-US" altLang="zh-CN" sz="2200" b="0" dirty="0">
                <a:solidFill>
                  <a:srgbClr val="990000"/>
                </a:solidFill>
              </a:rPr>
              <a:t> h)</a:t>
            </a:r>
          </a:p>
          <a:p>
            <a:pPr>
              <a:lnSpc>
                <a:spcPct val="85000"/>
              </a:lnSpc>
              <a:spcBef>
                <a:spcPct val="25000"/>
              </a:spcBef>
              <a:buFont typeface="Wingdings" pitchFamily="2" charset="2"/>
              <a:buNone/>
            </a:pPr>
            <a:r>
              <a:rPr lang="en-US" altLang="zh-CN" sz="2200" b="0" dirty="0"/>
              <a:t>    		{ super(r); height=h; }</a:t>
            </a:r>
          </a:p>
          <a:p>
            <a:pPr>
              <a:lnSpc>
                <a:spcPct val="85000"/>
              </a:lnSpc>
              <a:spcBef>
                <a:spcPct val="25000"/>
              </a:spcBef>
              <a:buFont typeface="Wingdings" pitchFamily="2" charset="2"/>
              <a:buNone/>
            </a:pPr>
            <a:r>
              <a:rPr lang="en-US" altLang="zh-CN" sz="2200" b="0" dirty="0"/>
              <a:t> 	</a:t>
            </a:r>
            <a:r>
              <a:rPr lang="en-US" altLang="zh-CN" sz="2200" b="0" dirty="0">
                <a:solidFill>
                  <a:schemeClr val="hlink"/>
                </a:solidFill>
              </a:rPr>
              <a:t>public</a:t>
            </a:r>
            <a:r>
              <a:rPr lang="en-US" altLang="zh-CN" sz="2200" b="0" dirty="0">
                <a:solidFill>
                  <a:srgbClr val="990000"/>
                </a:solidFill>
              </a:rPr>
              <a:t> double volume()  </a:t>
            </a:r>
          </a:p>
          <a:p>
            <a:pPr>
              <a:lnSpc>
                <a:spcPct val="85000"/>
              </a:lnSpc>
              <a:spcBef>
                <a:spcPct val="25000"/>
              </a:spcBef>
              <a:buFont typeface="Wingdings" pitchFamily="2" charset="2"/>
              <a:buNone/>
            </a:pPr>
            <a:r>
              <a:rPr lang="en-US" altLang="zh-CN" sz="2200" b="0" dirty="0"/>
              <a:t> 		{ return </a:t>
            </a:r>
            <a:r>
              <a:rPr lang="en-US" altLang="zh-CN" sz="2200" b="0" dirty="0" err="1" smtClean="0"/>
              <a:t>Math.round</a:t>
            </a:r>
            <a:r>
              <a:rPr lang="en-US" altLang="zh-CN" sz="2200" b="0" dirty="0" smtClean="0"/>
              <a:t>(area()*height*100)/100.0;} </a:t>
            </a:r>
            <a:endParaRPr lang="en-US" altLang="zh-CN" sz="2200" b="0" dirty="0"/>
          </a:p>
          <a:p>
            <a:pPr>
              <a:lnSpc>
                <a:spcPct val="85000"/>
              </a:lnSpc>
              <a:spcBef>
                <a:spcPct val="25000"/>
              </a:spcBef>
              <a:buFont typeface="Wingdings" pitchFamily="2" charset="2"/>
              <a:buNone/>
            </a:pPr>
            <a:r>
              <a:rPr lang="en-US" altLang="zh-CN" sz="2200" b="0" dirty="0"/>
              <a:t>	</a:t>
            </a:r>
            <a:r>
              <a:rPr lang="en-US" altLang="zh-CN" sz="2200" b="0" dirty="0">
                <a:solidFill>
                  <a:schemeClr val="hlink"/>
                </a:solidFill>
              </a:rPr>
              <a:t>public</a:t>
            </a:r>
            <a:r>
              <a:rPr lang="en-US" altLang="zh-CN" sz="2200" b="0" dirty="0">
                <a:solidFill>
                  <a:srgbClr val="990000"/>
                </a:solidFill>
              </a:rPr>
              <a:t> void </a:t>
            </a:r>
            <a:r>
              <a:rPr lang="en-US" altLang="zh-CN" sz="2200" b="0" dirty="0" err="1">
                <a:solidFill>
                  <a:srgbClr val="990000"/>
                </a:solidFill>
              </a:rPr>
              <a:t>show_height</a:t>
            </a:r>
            <a:r>
              <a:rPr lang="en-US" altLang="zh-CN" sz="2200" b="0" dirty="0">
                <a:solidFill>
                  <a:srgbClr val="990000"/>
                </a:solidFill>
              </a:rPr>
              <a:t>()</a:t>
            </a:r>
            <a:r>
              <a:rPr lang="en-US" altLang="zh-CN" sz="2200" b="0" dirty="0"/>
              <a:t>  { </a:t>
            </a:r>
          </a:p>
          <a:p>
            <a:pPr>
              <a:lnSpc>
                <a:spcPct val="85000"/>
              </a:lnSpc>
              <a:spcBef>
                <a:spcPct val="25000"/>
              </a:spcBef>
              <a:buFont typeface="Wingdings" pitchFamily="2" charset="2"/>
              <a:buNone/>
            </a:pPr>
            <a:r>
              <a:rPr lang="en-US" altLang="zh-CN" sz="2200" b="0" dirty="0"/>
              <a:t>		</a:t>
            </a:r>
            <a:r>
              <a:rPr lang="en-US" altLang="zh-CN" sz="2200" b="0" dirty="0" err="1"/>
              <a:t>System.out.println</a:t>
            </a:r>
            <a:r>
              <a:rPr lang="en-US" altLang="zh-CN" sz="2200" b="0" dirty="0"/>
              <a:t>("</a:t>
            </a:r>
            <a:r>
              <a:rPr lang="zh-CN" altLang="en-US" sz="2200" b="0" dirty="0"/>
              <a:t>圆柱 高度是</a:t>
            </a:r>
            <a:r>
              <a:rPr lang="en-US" altLang="zh-CN" sz="2200" b="0" dirty="0"/>
              <a:t>:"+height);}     </a:t>
            </a:r>
          </a:p>
          <a:p>
            <a:pPr>
              <a:lnSpc>
                <a:spcPct val="85000"/>
              </a:lnSpc>
              <a:spcBef>
                <a:spcPct val="25000"/>
              </a:spcBef>
              <a:buFont typeface="Wingdings" pitchFamily="2" charset="2"/>
              <a:buNone/>
            </a:pPr>
            <a:r>
              <a:rPr lang="en-US" altLang="zh-CN" sz="2200" b="0" dirty="0"/>
              <a:t>}</a:t>
            </a:r>
          </a:p>
          <a:p>
            <a:pPr>
              <a:lnSpc>
                <a:spcPct val="85000"/>
              </a:lnSpc>
              <a:spcBef>
                <a:spcPct val="25000"/>
              </a:spcBef>
              <a:buFont typeface="Wingdings" pitchFamily="2" charset="2"/>
              <a:buNone/>
            </a:pPr>
            <a:r>
              <a:rPr lang="en-US" altLang="zh-CN" sz="2200" b="0" dirty="0">
                <a:solidFill>
                  <a:schemeClr val="hlink"/>
                </a:solidFill>
              </a:rPr>
              <a:t>public class ch82</a:t>
            </a:r>
            <a:r>
              <a:rPr lang="en-US" altLang="zh-CN" sz="2200" b="0" dirty="0"/>
              <a:t> { </a:t>
            </a:r>
          </a:p>
          <a:p>
            <a:pPr>
              <a:lnSpc>
                <a:spcPct val="85000"/>
              </a:lnSpc>
              <a:spcBef>
                <a:spcPct val="25000"/>
              </a:spcBef>
              <a:buFont typeface="Wingdings" pitchFamily="2" charset="2"/>
              <a:buNone/>
            </a:pPr>
            <a:r>
              <a:rPr lang="en-US" altLang="zh-CN" sz="2200" b="0" dirty="0"/>
              <a:t>	public static void main(String[] </a:t>
            </a:r>
            <a:r>
              <a:rPr lang="en-US" altLang="zh-CN" sz="2200" b="0" dirty="0" err="1"/>
              <a:t>args</a:t>
            </a:r>
            <a:r>
              <a:rPr lang="en-US" altLang="zh-CN" sz="2200" b="0" dirty="0"/>
              <a:t>) {</a:t>
            </a:r>
          </a:p>
          <a:p>
            <a:pPr>
              <a:lnSpc>
                <a:spcPct val="85000"/>
              </a:lnSpc>
              <a:spcBef>
                <a:spcPct val="25000"/>
              </a:spcBef>
              <a:buFont typeface="Wingdings" pitchFamily="2" charset="2"/>
              <a:buNone/>
            </a:pPr>
            <a:r>
              <a:rPr lang="en-US" altLang="zh-CN" sz="2200" b="0" dirty="0"/>
              <a:t>		Circle1 circle=new Circle1(3);</a:t>
            </a:r>
          </a:p>
          <a:p>
            <a:pPr>
              <a:lnSpc>
                <a:spcPct val="85000"/>
              </a:lnSpc>
              <a:spcBef>
                <a:spcPct val="25000"/>
              </a:spcBef>
              <a:buFont typeface="Wingdings" pitchFamily="2" charset="2"/>
              <a:buNone/>
            </a:pPr>
            <a:r>
              <a:rPr lang="en-US" altLang="zh-CN" sz="2200" b="0" dirty="0"/>
              <a:t>  		</a:t>
            </a:r>
            <a:r>
              <a:rPr lang="en-US" altLang="zh-CN" sz="2200" b="0" dirty="0" err="1"/>
              <a:t>System.</a:t>
            </a:r>
            <a:r>
              <a:rPr lang="en-US" altLang="zh-CN" sz="2200" b="0" i="1" dirty="0" err="1"/>
              <a:t>out</a:t>
            </a:r>
            <a:r>
              <a:rPr lang="en-US" altLang="zh-CN" sz="2200" b="0" dirty="0" err="1"/>
              <a:t>.println</a:t>
            </a:r>
            <a:r>
              <a:rPr lang="en-US" altLang="zh-CN" sz="2200" b="0" dirty="0"/>
              <a:t>( "</a:t>
            </a:r>
            <a:r>
              <a:rPr lang="zh-CN" altLang="en-US" sz="2200" b="0" dirty="0"/>
              <a:t>圆  </a:t>
            </a:r>
            <a:r>
              <a:rPr lang="en-US" altLang="zh-CN" sz="2200" b="0" dirty="0"/>
              <a:t>Area="+</a:t>
            </a:r>
            <a:r>
              <a:rPr lang="en-US" altLang="zh-CN" sz="2200" b="0" dirty="0" err="1"/>
              <a:t>circle.area</a:t>
            </a:r>
            <a:r>
              <a:rPr lang="en-US" altLang="zh-CN" sz="2200" b="0" dirty="0"/>
              <a:t>());</a:t>
            </a:r>
          </a:p>
          <a:p>
            <a:pPr>
              <a:lnSpc>
                <a:spcPct val="85000"/>
              </a:lnSpc>
              <a:spcBef>
                <a:spcPct val="25000"/>
              </a:spcBef>
              <a:buFont typeface="Wingdings" pitchFamily="2" charset="2"/>
              <a:buNone/>
            </a:pPr>
            <a:r>
              <a:rPr lang="en-US" altLang="zh-CN" sz="2200" b="0" dirty="0"/>
              <a:t>  		Cylinder1 </a:t>
            </a:r>
            <a:r>
              <a:rPr lang="en-US" altLang="zh-CN" sz="2200" b="0" dirty="0" err="1"/>
              <a:t>cl</a:t>
            </a:r>
            <a:r>
              <a:rPr lang="en-US" altLang="zh-CN" sz="2200" b="0" dirty="0"/>
              <a:t>=new Cylinder1(3,5);</a:t>
            </a:r>
          </a:p>
          <a:p>
            <a:pPr>
              <a:lnSpc>
                <a:spcPct val="85000"/>
              </a:lnSpc>
              <a:spcBef>
                <a:spcPct val="25000"/>
              </a:spcBef>
              <a:buFont typeface="Wingdings" pitchFamily="2" charset="2"/>
              <a:buNone/>
            </a:pPr>
            <a:r>
              <a:rPr lang="en-US" altLang="zh-CN" sz="2200" b="0" dirty="0"/>
              <a:t>  		</a:t>
            </a:r>
            <a:r>
              <a:rPr lang="en-US" altLang="zh-CN" sz="2200" b="0" dirty="0" err="1"/>
              <a:t>cl.show_height</a:t>
            </a:r>
            <a:r>
              <a:rPr lang="en-US" altLang="zh-CN" sz="2200" b="0" dirty="0"/>
              <a:t>();</a:t>
            </a:r>
          </a:p>
          <a:p>
            <a:pPr>
              <a:lnSpc>
                <a:spcPct val="85000"/>
              </a:lnSpc>
              <a:spcBef>
                <a:spcPct val="25000"/>
              </a:spcBef>
              <a:buFont typeface="Wingdings" pitchFamily="2" charset="2"/>
              <a:buNone/>
            </a:pPr>
            <a:r>
              <a:rPr lang="en-US" altLang="zh-CN" sz="2200" b="0" dirty="0"/>
              <a:t>    </a:t>
            </a:r>
            <a:r>
              <a:rPr lang="en-US" altLang="zh-CN" sz="2200" b="0" dirty="0" err="1"/>
              <a:t>System.</a:t>
            </a:r>
            <a:r>
              <a:rPr lang="en-US" altLang="zh-CN" sz="2200" b="0" i="1" dirty="0" err="1"/>
              <a:t>out</a:t>
            </a:r>
            <a:r>
              <a:rPr lang="en-US" altLang="zh-CN" sz="2200" b="0" dirty="0" err="1"/>
              <a:t>.println</a:t>
            </a:r>
            <a:r>
              <a:rPr lang="en-US" altLang="zh-CN" sz="2200" b="0" dirty="0"/>
              <a:t>( “</a:t>
            </a:r>
            <a:r>
              <a:rPr lang="zh-CN" altLang="en-US" sz="2200" b="0" dirty="0"/>
              <a:t>圆柱底 </a:t>
            </a:r>
            <a:r>
              <a:rPr lang="en-US" altLang="zh-CN" sz="2200" b="0" dirty="0"/>
              <a:t>Area="+</a:t>
            </a:r>
            <a:r>
              <a:rPr lang="en-US" altLang="zh-CN" sz="2200" b="0" dirty="0" err="1"/>
              <a:t>cl.area</a:t>
            </a:r>
            <a:r>
              <a:rPr lang="en-US" altLang="zh-CN" sz="2200" b="0" dirty="0"/>
              <a:t>()+",</a:t>
            </a:r>
            <a:r>
              <a:rPr lang="en-US" altLang="zh-CN" sz="2200" b="0" dirty="0" err="1"/>
              <a:t>volum</a:t>
            </a:r>
            <a:r>
              <a:rPr lang="en-US" altLang="zh-CN" sz="2200" b="0" dirty="0"/>
              <a:t>="+</a:t>
            </a:r>
            <a:r>
              <a:rPr lang="en-US" altLang="zh-CN" sz="2200" b="0" dirty="0" err="1"/>
              <a:t>cl.volume</a:t>
            </a:r>
            <a:r>
              <a:rPr lang="en-US" altLang="zh-CN" sz="2200" b="0" dirty="0"/>
              <a:t>());}</a:t>
            </a:r>
          </a:p>
          <a:p>
            <a:pPr>
              <a:lnSpc>
                <a:spcPct val="85000"/>
              </a:lnSpc>
              <a:spcBef>
                <a:spcPct val="25000"/>
              </a:spcBef>
              <a:buFont typeface="Wingdings" pitchFamily="2" charset="2"/>
              <a:buNone/>
            </a:pPr>
            <a:r>
              <a:rPr lang="en-US" altLang="zh-CN" sz="2200" b="0" dirty="0"/>
              <a:t>}</a:t>
            </a:r>
          </a:p>
        </p:txBody>
      </p:sp>
      <p:sp>
        <p:nvSpPr>
          <p:cNvPr id="44037" name="Text Box 5"/>
          <p:cNvSpPr txBox="1">
            <a:spLocks noChangeArrowheads="1"/>
          </p:cNvSpPr>
          <p:nvPr/>
        </p:nvSpPr>
        <p:spPr bwMode="auto">
          <a:xfrm>
            <a:off x="5292725" y="765174"/>
            <a:ext cx="3743325" cy="1200329"/>
          </a:xfrm>
          <a:prstGeom prst="rect">
            <a:avLst/>
          </a:prstGeom>
          <a:noFill/>
          <a:ln w="19050">
            <a:solidFill>
              <a:schemeClr val="hlink"/>
            </a:solidFill>
            <a:miter lim="800000"/>
            <a:headEnd/>
            <a:tailEnd/>
          </a:ln>
          <a:effectLst/>
        </p:spPr>
        <p:txBody>
          <a:bodyPr wrap="square">
            <a:spAutoFit/>
          </a:bodyPr>
          <a:lstStyle/>
          <a:p>
            <a:r>
              <a:rPr lang="zh-CN" altLang="zh-CN" sz="1800" b="1" dirty="0">
                <a:latin typeface="楷体_GB2312" pitchFamily="49" charset="-122"/>
                <a:ea typeface="楷体_GB2312" pitchFamily="49" charset="-122"/>
              </a:rPr>
              <a:t>圆  Area=28.27</a:t>
            </a:r>
          </a:p>
          <a:p>
            <a:r>
              <a:rPr lang="zh-CN" altLang="zh-CN" sz="1800" b="1" dirty="0">
                <a:latin typeface="楷体_GB2312" pitchFamily="49" charset="-122"/>
                <a:ea typeface="楷体_GB2312" pitchFamily="49" charset="-122"/>
              </a:rPr>
              <a:t>圆柱 高度是:5.0</a:t>
            </a:r>
          </a:p>
          <a:p>
            <a:r>
              <a:rPr lang="zh-CN" altLang="zh-CN" sz="1800" b="1" dirty="0">
                <a:latin typeface="楷体_GB2312" pitchFamily="49" charset="-122"/>
                <a:ea typeface="楷体_GB2312" pitchFamily="49" charset="-122"/>
              </a:rPr>
              <a:t>圆柱底 Area=28.27,volum=141.35</a:t>
            </a:r>
            <a:endParaRPr lang="en-US" altLang="zh-CN" sz="1800" b="1"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ppt_x"/>
                                          </p:val>
                                        </p:tav>
                                        <p:tav tm="100000">
                                          <p:val>
                                            <p:strVal val="#ppt_x"/>
                                          </p:val>
                                        </p:tav>
                                      </p:tavLst>
                                    </p:anim>
                                    <p:anim calcmode="lin" valueType="num">
                                      <p:cBhvr additive="base">
                                        <p:cTn id="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Rot="1" noChangeArrowheads="1"/>
          </p:cNvSpPr>
          <p:nvPr>
            <p:ph type="body" idx="1"/>
          </p:nvPr>
        </p:nvSpPr>
        <p:spPr>
          <a:xfrm>
            <a:off x="0" y="0"/>
            <a:ext cx="9144000" cy="6858000"/>
          </a:xfrm>
          <a:solidFill>
            <a:schemeClr val="bg1"/>
          </a:solidFill>
        </p:spPr>
        <p:txBody>
          <a:bodyPr/>
          <a:lstStyle/>
          <a:p>
            <a:pPr>
              <a:lnSpc>
                <a:spcPct val="90000"/>
              </a:lnSpc>
              <a:buFont typeface="Wingdings" pitchFamily="2" charset="2"/>
              <a:buNone/>
            </a:pP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实现多接口</a:t>
            </a:r>
          </a:p>
          <a:p>
            <a:pPr>
              <a:lnSpc>
                <a:spcPct val="90000"/>
              </a:lnSpc>
              <a:spcBef>
                <a:spcPct val="25000"/>
              </a:spcBef>
              <a:buFont typeface="Wingdings" pitchFamily="2" charset="2"/>
              <a:buNone/>
            </a:pPr>
            <a:r>
              <a:rPr lang="en-US" altLang="zh-CN" sz="2000" b="0" dirty="0">
                <a:solidFill>
                  <a:schemeClr val="hlink"/>
                </a:solidFill>
              </a:rPr>
              <a:t>interface Shape2</a:t>
            </a:r>
            <a:r>
              <a:rPr lang="en-US" altLang="zh-CN" sz="2000" b="0" dirty="0"/>
              <a:t> {</a:t>
            </a:r>
          </a:p>
          <a:p>
            <a:pPr>
              <a:lnSpc>
                <a:spcPct val="90000"/>
              </a:lnSpc>
              <a:spcBef>
                <a:spcPct val="25000"/>
              </a:spcBef>
              <a:buFont typeface="Wingdings" pitchFamily="2" charset="2"/>
              <a:buNone/>
            </a:pPr>
            <a:r>
              <a:rPr lang="en-US" altLang="zh-CN" sz="2000" b="0" dirty="0"/>
              <a:t>	String </a:t>
            </a:r>
            <a:r>
              <a:rPr lang="en-US" altLang="zh-CN" sz="2000" b="0" dirty="0" err="1"/>
              <a:t>getName</a:t>
            </a:r>
            <a:r>
              <a:rPr lang="en-US" altLang="zh-CN" sz="2000" b="0" dirty="0"/>
              <a:t>();</a:t>
            </a:r>
          </a:p>
          <a:p>
            <a:pPr>
              <a:lnSpc>
                <a:spcPct val="90000"/>
              </a:lnSpc>
              <a:spcBef>
                <a:spcPct val="25000"/>
              </a:spcBef>
              <a:buFont typeface="Wingdings" pitchFamily="2" charset="2"/>
              <a:buNone/>
            </a:pPr>
            <a:r>
              <a:rPr lang="en-US" altLang="zh-CN" sz="2000" b="0" dirty="0"/>
              <a:t>}</a:t>
            </a:r>
          </a:p>
          <a:p>
            <a:pPr>
              <a:lnSpc>
                <a:spcPct val="90000"/>
              </a:lnSpc>
              <a:spcBef>
                <a:spcPct val="25000"/>
              </a:spcBef>
              <a:buFont typeface="Wingdings" pitchFamily="2" charset="2"/>
              <a:buNone/>
            </a:pPr>
            <a:r>
              <a:rPr lang="en-US" altLang="zh-CN" sz="2000" b="0" dirty="0">
                <a:solidFill>
                  <a:schemeClr val="hlink"/>
                </a:solidFill>
              </a:rPr>
              <a:t>public class Square implements Shape1,Shape2</a:t>
            </a:r>
            <a:r>
              <a:rPr lang="en-US" altLang="zh-CN" sz="2000" b="0" dirty="0"/>
              <a:t> {</a:t>
            </a:r>
          </a:p>
          <a:p>
            <a:pPr>
              <a:lnSpc>
                <a:spcPct val="90000"/>
              </a:lnSpc>
              <a:spcBef>
                <a:spcPct val="25000"/>
              </a:spcBef>
              <a:buFont typeface="Wingdings" pitchFamily="2" charset="2"/>
              <a:buNone/>
            </a:pPr>
            <a:r>
              <a:rPr lang="en-US" altLang="zh-CN" sz="2000" b="0" dirty="0"/>
              <a:t>    double a;</a:t>
            </a:r>
          </a:p>
          <a:p>
            <a:pPr>
              <a:lnSpc>
                <a:spcPct val="90000"/>
              </a:lnSpc>
              <a:spcBef>
                <a:spcPct val="25000"/>
              </a:spcBef>
              <a:buFont typeface="Wingdings" pitchFamily="2" charset="2"/>
              <a:buNone/>
            </a:pPr>
            <a:r>
              <a:rPr lang="en-US" altLang="zh-CN" sz="2000" b="0" dirty="0"/>
              <a:t>    Square(double a){</a:t>
            </a:r>
            <a:r>
              <a:rPr lang="en-US" altLang="zh-CN" sz="2000" b="0" dirty="0" err="1"/>
              <a:t>this.a</a:t>
            </a:r>
            <a:r>
              <a:rPr lang="en-US" altLang="zh-CN" sz="2000" b="0" dirty="0"/>
              <a:t>=a;}</a:t>
            </a:r>
          </a:p>
          <a:p>
            <a:pPr>
              <a:lnSpc>
                <a:spcPct val="90000"/>
              </a:lnSpc>
              <a:spcBef>
                <a:spcPct val="25000"/>
              </a:spcBef>
              <a:buFont typeface="Wingdings" pitchFamily="2" charset="2"/>
              <a:buNone/>
            </a:pPr>
            <a:r>
              <a:rPr lang="en-US" altLang="zh-CN" sz="2000" b="0" dirty="0"/>
              <a:t>    </a:t>
            </a:r>
            <a:r>
              <a:rPr lang="en-US" altLang="zh-CN" sz="2000" b="0" dirty="0">
                <a:solidFill>
                  <a:srgbClr val="990000"/>
                </a:solidFill>
              </a:rPr>
              <a:t>public double area()</a:t>
            </a:r>
          </a:p>
          <a:p>
            <a:pPr>
              <a:lnSpc>
                <a:spcPct val="90000"/>
              </a:lnSpc>
              <a:spcBef>
                <a:spcPct val="25000"/>
              </a:spcBef>
              <a:buFont typeface="Wingdings" pitchFamily="2" charset="2"/>
              <a:buNone/>
            </a:pPr>
            <a:r>
              <a:rPr lang="en-US" altLang="zh-CN" sz="2000" b="0" dirty="0"/>
              <a:t>   		{ return </a:t>
            </a:r>
            <a:r>
              <a:rPr lang="en-US" altLang="zh-CN" sz="2000" b="0" dirty="0" smtClean="0"/>
              <a:t>6*a*a</a:t>
            </a:r>
            <a:r>
              <a:rPr lang="en-US" altLang="zh-CN" sz="2000" b="0" dirty="0"/>
              <a:t>;}</a:t>
            </a:r>
          </a:p>
          <a:p>
            <a:pPr>
              <a:lnSpc>
                <a:spcPct val="90000"/>
              </a:lnSpc>
              <a:spcBef>
                <a:spcPct val="25000"/>
              </a:spcBef>
              <a:buFont typeface="Wingdings" pitchFamily="2" charset="2"/>
              <a:buNone/>
            </a:pPr>
            <a:r>
              <a:rPr lang="en-US" altLang="zh-CN" sz="2000" b="0" dirty="0"/>
              <a:t>    </a:t>
            </a:r>
            <a:r>
              <a:rPr lang="en-US" altLang="zh-CN" sz="2000" b="0" dirty="0">
                <a:solidFill>
                  <a:srgbClr val="990000"/>
                </a:solidFill>
              </a:rPr>
              <a:t>public double volume()</a:t>
            </a:r>
            <a:r>
              <a:rPr lang="en-US" altLang="zh-CN" sz="2000" b="0" dirty="0"/>
              <a:t> </a:t>
            </a:r>
          </a:p>
          <a:p>
            <a:pPr>
              <a:lnSpc>
                <a:spcPct val="90000"/>
              </a:lnSpc>
              <a:spcBef>
                <a:spcPct val="25000"/>
              </a:spcBef>
              <a:buFont typeface="Wingdings" pitchFamily="2" charset="2"/>
              <a:buNone/>
            </a:pPr>
            <a:r>
              <a:rPr lang="en-US" altLang="zh-CN" sz="2000" b="0" dirty="0"/>
              <a:t> 		{ return a*a*a;} </a:t>
            </a:r>
          </a:p>
          <a:p>
            <a:pPr>
              <a:lnSpc>
                <a:spcPct val="90000"/>
              </a:lnSpc>
              <a:spcBef>
                <a:spcPct val="25000"/>
              </a:spcBef>
              <a:buFont typeface="Wingdings" pitchFamily="2" charset="2"/>
              <a:buNone/>
            </a:pPr>
            <a:r>
              <a:rPr lang="en-US" altLang="zh-CN" sz="2000" b="0" dirty="0"/>
              <a:t>    </a:t>
            </a:r>
            <a:r>
              <a:rPr lang="en-US" altLang="zh-CN" sz="2000" b="0" dirty="0">
                <a:solidFill>
                  <a:srgbClr val="990000"/>
                </a:solidFill>
              </a:rPr>
              <a:t>public void </a:t>
            </a:r>
            <a:r>
              <a:rPr lang="en-US" altLang="zh-CN" sz="2000" b="0" dirty="0" err="1">
                <a:solidFill>
                  <a:srgbClr val="990000"/>
                </a:solidFill>
              </a:rPr>
              <a:t>show_height</a:t>
            </a:r>
            <a:r>
              <a:rPr lang="en-US" altLang="zh-CN" sz="2000" b="0" dirty="0">
                <a:solidFill>
                  <a:srgbClr val="990000"/>
                </a:solidFill>
              </a:rPr>
              <a:t>()</a:t>
            </a:r>
            <a:r>
              <a:rPr lang="en-US" altLang="zh-CN" sz="2000" b="0" dirty="0"/>
              <a:t>  { }    </a:t>
            </a:r>
            <a:r>
              <a:rPr lang="en-US" altLang="zh-CN" sz="1800" dirty="0">
                <a:solidFill>
                  <a:srgbClr val="008000"/>
                </a:solidFill>
                <a:latin typeface="楷体_GB2312" pitchFamily="49" charset="-122"/>
              </a:rPr>
              <a:t>// </a:t>
            </a:r>
            <a:r>
              <a:rPr lang="zh-CN" altLang="en-US" sz="1800" dirty="0">
                <a:solidFill>
                  <a:srgbClr val="008000"/>
                </a:solidFill>
                <a:latin typeface="楷体_GB2312" pitchFamily="49" charset="-122"/>
              </a:rPr>
              <a:t>空方法</a:t>
            </a:r>
          </a:p>
          <a:p>
            <a:pPr>
              <a:lnSpc>
                <a:spcPct val="90000"/>
              </a:lnSpc>
              <a:spcBef>
                <a:spcPct val="25000"/>
              </a:spcBef>
              <a:buFont typeface="Wingdings" pitchFamily="2" charset="2"/>
              <a:buNone/>
            </a:pPr>
            <a:r>
              <a:rPr lang="zh-CN" altLang="en-US" sz="2000" b="0" dirty="0"/>
              <a:t>    </a:t>
            </a:r>
            <a:r>
              <a:rPr lang="en-US" altLang="zh-CN" sz="2000" b="0" dirty="0">
                <a:solidFill>
                  <a:srgbClr val="990000"/>
                </a:solidFill>
              </a:rPr>
              <a:t>public String </a:t>
            </a:r>
            <a:r>
              <a:rPr lang="en-US" altLang="zh-CN" sz="2000" b="0" dirty="0" err="1">
                <a:solidFill>
                  <a:srgbClr val="990000"/>
                </a:solidFill>
              </a:rPr>
              <a:t>getName</a:t>
            </a:r>
            <a:r>
              <a:rPr lang="en-US" altLang="zh-CN" sz="2000" b="0" dirty="0">
                <a:solidFill>
                  <a:srgbClr val="990000"/>
                </a:solidFill>
              </a:rPr>
              <a:t>()</a:t>
            </a:r>
          </a:p>
          <a:p>
            <a:pPr>
              <a:lnSpc>
                <a:spcPct val="90000"/>
              </a:lnSpc>
              <a:spcBef>
                <a:spcPct val="25000"/>
              </a:spcBef>
              <a:buFont typeface="Wingdings" pitchFamily="2" charset="2"/>
              <a:buNone/>
            </a:pPr>
            <a:r>
              <a:rPr lang="en-US" altLang="zh-CN" sz="2000" b="0" dirty="0"/>
              <a:t>		{ return </a:t>
            </a:r>
            <a:r>
              <a:rPr lang="en-US" altLang="zh-CN" sz="2000" b="0" dirty="0" smtClean="0"/>
              <a:t>“</a:t>
            </a:r>
            <a:r>
              <a:rPr lang="zh-CN" altLang="en-US" sz="2000" b="0" dirty="0" smtClean="0"/>
              <a:t>正方体</a:t>
            </a:r>
            <a:r>
              <a:rPr lang="en-US" altLang="zh-CN" sz="2000" b="0" dirty="0" smtClean="0"/>
              <a:t>:";    </a:t>
            </a:r>
            <a:r>
              <a:rPr lang="en-US" altLang="zh-CN" sz="2000" b="0" dirty="0"/>
              <a:t>}</a:t>
            </a:r>
          </a:p>
          <a:p>
            <a:pPr>
              <a:lnSpc>
                <a:spcPct val="90000"/>
              </a:lnSpc>
              <a:spcBef>
                <a:spcPct val="25000"/>
              </a:spcBef>
              <a:buFont typeface="Wingdings" pitchFamily="2" charset="2"/>
              <a:buNone/>
            </a:pPr>
            <a:r>
              <a:rPr lang="en-US" altLang="zh-CN" sz="2000" b="0" dirty="0"/>
              <a:t>	</a:t>
            </a:r>
            <a:r>
              <a:rPr lang="en-US" altLang="zh-CN" sz="2000" b="0" dirty="0">
                <a:solidFill>
                  <a:schemeClr val="hlink"/>
                </a:solidFill>
              </a:rPr>
              <a:t>public static void main(String[] </a:t>
            </a:r>
            <a:r>
              <a:rPr lang="en-US" altLang="zh-CN" sz="2000" b="0" dirty="0" err="1">
                <a:solidFill>
                  <a:schemeClr val="hlink"/>
                </a:solidFill>
              </a:rPr>
              <a:t>args</a:t>
            </a:r>
            <a:r>
              <a:rPr lang="en-US" altLang="zh-CN" sz="2000" b="0" dirty="0">
                <a:solidFill>
                  <a:schemeClr val="hlink"/>
                </a:solidFill>
              </a:rPr>
              <a:t>)</a:t>
            </a:r>
            <a:r>
              <a:rPr lang="en-US" altLang="zh-CN" sz="2000" b="0" dirty="0"/>
              <a:t> {</a:t>
            </a:r>
          </a:p>
          <a:p>
            <a:pPr>
              <a:lnSpc>
                <a:spcPct val="90000"/>
              </a:lnSpc>
              <a:spcBef>
                <a:spcPct val="25000"/>
              </a:spcBef>
              <a:buFont typeface="Wingdings" pitchFamily="2" charset="2"/>
              <a:buNone/>
            </a:pPr>
            <a:r>
              <a:rPr lang="en-US" altLang="zh-CN" sz="2000" b="0" dirty="0"/>
              <a:t>		Square s=new Square(3);</a:t>
            </a:r>
          </a:p>
          <a:p>
            <a:pPr>
              <a:lnSpc>
                <a:spcPct val="90000"/>
              </a:lnSpc>
              <a:spcBef>
                <a:spcPct val="25000"/>
              </a:spcBef>
              <a:buFont typeface="Wingdings" pitchFamily="2" charset="2"/>
              <a:buNone/>
            </a:pPr>
            <a:r>
              <a:rPr lang="en-US" altLang="zh-CN" sz="2000" b="0" dirty="0"/>
              <a:t>	</a:t>
            </a:r>
            <a:r>
              <a:rPr lang="en-US" altLang="zh-CN" sz="2000" b="0" dirty="0" err="1"/>
              <a:t>System.</a:t>
            </a:r>
            <a:r>
              <a:rPr lang="en-US" altLang="zh-CN" sz="2000" b="0" i="1" dirty="0" err="1"/>
              <a:t>out</a:t>
            </a:r>
            <a:r>
              <a:rPr lang="en-US" altLang="zh-CN" sz="2000" b="0" dirty="0" err="1"/>
              <a:t>.println</a:t>
            </a:r>
            <a:r>
              <a:rPr lang="en-US" altLang="zh-CN" sz="2000" b="0" dirty="0"/>
              <a:t>(</a:t>
            </a:r>
            <a:r>
              <a:rPr lang="en-US" altLang="zh-CN" sz="2000" b="0" dirty="0" err="1"/>
              <a:t>s.getName</a:t>
            </a:r>
            <a:r>
              <a:rPr lang="en-US" altLang="zh-CN" sz="2000" b="0" dirty="0"/>
              <a:t>()+"Area="+</a:t>
            </a:r>
            <a:r>
              <a:rPr lang="en-US" altLang="zh-CN" sz="2000" b="0" dirty="0" err="1"/>
              <a:t>s.area</a:t>
            </a:r>
            <a:r>
              <a:rPr lang="en-US" altLang="zh-CN" sz="2000" b="0" dirty="0"/>
              <a:t>()+",volume="+</a:t>
            </a:r>
            <a:r>
              <a:rPr lang="en-US" altLang="zh-CN" sz="2000" b="0" dirty="0" err="1"/>
              <a:t>s.volume</a:t>
            </a:r>
            <a:r>
              <a:rPr lang="en-US" altLang="zh-CN" sz="2000" b="0" dirty="0"/>
              <a:t>());</a:t>
            </a:r>
          </a:p>
          <a:p>
            <a:pPr>
              <a:lnSpc>
                <a:spcPct val="90000"/>
              </a:lnSpc>
              <a:spcBef>
                <a:spcPct val="25000"/>
              </a:spcBef>
              <a:buFont typeface="Wingdings" pitchFamily="2" charset="2"/>
              <a:buNone/>
            </a:pPr>
            <a:r>
              <a:rPr lang="en-US" altLang="zh-CN" sz="2000" b="0" dirty="0"/>
              <a:t>	}</a:t>
            </a:r>
          </a:p>
          <a:p>
            <a:pPr>
              <a:lnSpc>
                <a:spcPct val="90000"/>
              </a:lnSpc>
              <a:spcBef>
                <a:spcPct val="25000"/>
              </a:spcBef>
              <a:buFont typeface="Wingdings" pitchFamily="2" charset="2"/>
              <a:buNone/>
            </a:pPr>
            <a:r>
              <a:rPr lang="en-US" altLang="zh-CN" sz="2000" b="0" dirty="0"/>
              <a:t>}</a:t>
            </a:r>
          </a:p>
        </p:txBody>
      </p:sp>
      <p:sp>
        <p:nvSpPr>
          <p:cNvPr id="96260" name="Text Box 4"/>
          <p:cNvSpPr txBox="1">
            <a:spLocks noChangeArrowheads="1"/>
          </p:cNvSpPr>
          <p:nvPr/>
        </p:nvSpPr>
        <p:spPr bwMode="auto">
          <a:xfrm>
            <a:off x="5148263" y="6461125"/>
            <a:ext cx="3995737" cy="396875"/>
          </a:xfrm>
          <a:prstGeom prst="rect">
            <a:avLst/>
          </a:prstGeom>
          <a:solidFill>
            <a:schemeClr val="accent1"/>
          </a:solidFill>
          <a:ln w="9525">
            <a:noFill/>
            <a:miter lim="800000"/>
            <a:headEnd/>
            <a:tailEnd/>
          </a:ln>
          <a:effectLst/>
        </p:spPr>
        <p:txBody>
          <a:bodyPr>
            <a:spAutoFit/>
          </a:bodyPr>
          <a:lstStyle/>
          <a:p>
            <a:pPr>
              <a:spcBef>
                <a:spcPct val="50000"/>
              </a:spcBef>
            </a:pPr>
            <a:r>
              <a:rPr lang="zh-CN" altLang="en-US" dirty="0" smtClean="0">
                <a:solidFill>
                  <a:schemeClr val="hlink"/>
                </a:solidFill>
                <a:latin typeface="楷体_GB2312" pitchFamily="49" charset="-122"/>
                <a:ea typeface="楷体_GB2312" pitchFamily="49" charset="-122"/>
              </a:rPr>
              <a:t>正方体</a:t>
            </a:r>
            <a:r>
              <a:rPr lang="en-US" altLang="zh-CN" smtClean="0">
                <a:solidFill>
                  <a:schemeClr val="hlink"/>
                </a:solidFill>
                <a:latin typeface="楷体_GB2312" pitchFamily="49" charset="-122"/>
                <a:ea typeface="楷体_GB2312" pitchFamily="49" charset="-122"/>
              </a:rPr>
              <a:t>:</a:t>
            </a:r>
            <a:r>
              <a:rPr lang="en-US" altLang="zh-CN" smtClean="0">
                <a:solidFill>
                  <a:schemeClr val="hlink"/>
                </a:solidFill>
              </a:rPr>
              <a:t>Area=54.0,volume=27.0</a:t>
            </a:r>
            <a:endParaRPr lang="en-US" altLang="zh-CN" dirty="0">
              <a:solidFill>
                <a:schemeClr va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ppt_x"/>
                                          </p:val>
                                        </p:tav>
                                        <p:tav tm="100000">
                                          <p:val>
                                            <p:strVal val="#ppt_x"/>
                                          </p:val>
                                        </p:tav>
                                      </p:tavLst>
                                    </p:anim>
                                    <p:anim calcmode="lin" valueType="num">
                                      <p:cBhvr additive="base">
                                        <p:cTn id="8"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468313" y="404813"/>
            <a:ext cx="8540750" cy="1143000"/>
          </a:xfrm>
        </p:spPr>
        <p:txBody>
          <a:bodyPr/>
          <a:lstStyle/>
          <a:p>
            <a:r>
              <a:rPr lang="en-US" altLang="zh-CN" dirty="0">
                <a:solidFill>
                  <a:srgbClr val="663300"/>
                </a:solidFill>
              </a:rPr>
              <a:t>Overview</a:t>
            </a:r>
          </a:p>
        </p:txBody>
      </p:sp>
      <p:sp>
        <p:nvSpPr>
          <p:cNvPr id="73731" name="Rectangle 3"/>
          <p:cNvSpPr>
            <a:spLocks noGrp="1" noRot="1" noChangeArrowheads="1"/>
          </p:cNvSpPr>
          <p:nvPr>
            <p:ph type="body" idx="1"/>
          </p:nvPr>
        </p:nvSpPr>
        <p:spPr>
          <a:xfrm>
            <a:off x="250825" y="1412875"/>
            <a:ext cx="8540750" cy="4238625"/>
          </a:xfrm>
        </p:spPr>
        <p:txBody>
          <a:bodyPr/>
          <a:lstStyle/>
          <a:p>
            <a:pPr>
              <a:lnSpc>
                <a:spcPct val="90000"/>
              </a:lnSpc>
            </a:pPr>
            <a:r>
              <a:rPr lang="en-US" altLang="zh-CN">
                <a:latin typeface="楷体_GB2312" pitchFamily="49" charset="-122"/>
              </a:rPr>
              <a:t>Java </a:t>
            </a:r>
            <a:r>
              <a:rPr lang="zh-CN" altLang="en-US">
                <a:latin typeface="楷体_GB2312" pitchFamily="49" charset="-122"/>
              </a:rPr>
              <a:t>的类只有单继承</a:t>
            </a:r>
          </a:p>
          <a:p>
            <a:pPr>
              <a:lnSpc>
                <a:spcPct val="90000"/>
              </a:lnSpc>
            </a:pPr>
            <a:r>
              <a:rPr lang="zh-CN" altLang="en-US">
                <a:latin typeface="楷体_GB2312" pitchFamily="49" charset="-122"/>
              </a:rPr>
              <a:t>为实现多继承</a:t>
            </a:r>
          </a:p>
          <a:p>
            <a:pPr lvl="1">
              <a:lnSpc>
                <a:spcPct val="90000"/>
              </a:lnSpc>
            </a:pPr>
            <a:r>
              <a:rPr lang="zh-CN" altLang="en-US">
                <a:solidFill>
                  <a:srgbClr val="990000"/>
                </a:solidFill>
              </a:rPr>
              <a:t>接口</a:t>
            </a:r>
          </a:p>
          <a:p>
            <a:pPr>
              <a:lnSpc>
                <a:spcPct val="90000"/>
              </a:lnSpc>
            </a:pPr>
            <a:r>
              <a:rPr lang="zh-CN" altLang="en-US">
                <a:latin typeface="楷体_GB2312" pitchFamily="49" charset="-122"/>
              </a:rPr>
              <a:t>接口是什么？</a:t>
            </a:r>
          </a:p>
          <a:p>
            <a:pPr lvl="1">
              <a:lnSpc>
                <a:spcPct val="90000"/>
              </a:lnSpc>
            </a:pPr>
            <a:r>
              <a:rPr lang="zh-CN" altLang="en-US"/>
              <a:t>一组常量</a:t>
            </a:r>
          </a:p>
          <a:p>
            <a:pPr lvl="1">
              <a:lnSpc>
                <a:spcPct val="90000"/>
              </a:lnSpc>
            </a:pPr>
            <a:r>
              <a:rPr lang="zh-CN" altLang="en-US"/>
              <a:t>抽象方法</a:t>
            </a:r>
          </a:p>
          <a:p>
            <a:pPr>
              <a:lnSpc>
                <a:spcPct val="90000"/>
              </a:lnSpc>
            </a:pPr>
            <a:r>
              <a:rPr lang="zh-CN" altLang="en-US">
                <a:latin typeface="楷体_GB2312" pitchFamily="49" charset="-122"/>
              </a:rPr>
              <a:t>包</a:t>
            </a:r>
          </a:p>
          <a:p>
            <a:pPr lvl="1">
              <a:lnSpc>
                <a:spcPct val="90000"/>
              </a:lnSpc>
            </a:pPr>
            <a:r>
              <a:rPr lang="en-US" altLang="zh-CN"/>
              <a:t>Java</a:t>
            </a:r>
            <a:r>
              <a:rPr lang="zh-CN" altLang="en-US"/>
              <a:t>程序的组织形式</a:t>
            </a:r>
          </a:p>
          <a:p>
            <a:pPr lvl="1">
              <a:lnSpc>
                <a:spcPct val="90000"/>
              </a:lnSpc>
            </a:pPr>
            <a:r>
              <a:rPr lang="zh-CN" altLang="en-US"/>
              <a:t>包括一组类、接口</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539750" y="404813"/>
            <a:ext cx="6056313" cy="863600"/>
          </a:xfrm>
        </p:spPr>
        <p:txBody>
          <a:bodyPr/>
          <a:lstStyle/>
          <a:p>
            <a:r>
              <a:rPr lang="zh-CN" altLang="en-US" dirty="0">
                <a:solidFill>
                  <a:srgbClr val="663300"/>
                </a:solidFill>
              </a:rPr>
              <a:t>接口和抽象类的异同</a:t>
            </a:r>
          </a:p>
        </p:txBody>
      </p:sp>
      <p:sp>
        <p:nvSpPr>
          <p:cNvPr id="97283" name="Rectangle 3"/>
          <p:cNvSpPr>
            <a:spLocks noGrp="1" noRot="1" noChangeArrowheads="1"/>
          </p:cNvSpPr>
          <p:nvPr>
            <p:ph type="body" idx="1"/>
          </p:nvPr>
        </p:nvSpPr>
        <p:spPr>
          <a:xfrm>
            <a:off x="323850" y="1341438"/>
            <a:ext cx="8351838" cy="4400550"/>
          </a:xfrm>
        </p:spPr>
        <p:txBody>
          <a:bodyPr/>
          <a:lstStyle/>
          <a:p>
            <a:r>
              <a:rPr lang="zh-CN" altLang="en-US" dirty="0">
                <a:solidFill>
                  <a:schemeClr val="hlink"/>
                </a:solidFill>
              </a:rPr>
              <a:t>相同点</a:t>
            </a:r>
          </a:p>
          <a:p>
            <a:pPr lvl="1"/>
            <a:r>
              <a:rPr lang="zh-CN" altLang="en-US" dirty="0" smtClean="0"/>
              <a:t>都</a:t>
            </a:r>
            <a:r>
              <a:rPr lang="zh-CN" altLang="en-US" dirty="0"/>
              <a:t>不能被实例化</a:t>
            </a:r>
          </a:p>
          <a:p>
            <a:r>
              <a:rPr lang="zh-CN" altLang="en-US" dirty="0">
                <a:solidFill>
                  <a:schemeClr val="hlink"/>
                </a:solidFill>
              </a:rPr>
              <a:t>不同点</a:t>
            </a:r>
          </a:p>
          <a:p>
            <a:pPr lvl="1"/>
            <a:r>
              <a:rPr lang="zh-CN" altLang="en-US" dirty="0"/>
              <a:t>一个类只能继承一个抽象类，是单继承；一类可以实现多个接口</a:t>
            </a:r>
            <a:r>
              <a:rPr lang="en-US" altLang="zh-CN" dirty="0"/>
              <a:t>,</a:t>
            </a:r>
            <a:r>
              <a:rPr lang="zh-CN" altLang="en-US" dirty="0"/>
              <a:t>具有多重继承功能</a:t>
            </a:r>
          </a:p>
          <a:p>
            <a:pPr lvl="1"/>
            <a:r>
              <a:rPr lang="zh-CN" altLang="en-US" dirty="0"/>
              <a:t>抽象类是类</a:t>
            </a:r>
            <a:r>
              <a:rPr lang="en-US" altLang="zh-CN" dirty="0"/>
              <a:t>,</a:t>
            </a:r>
            <a:r>
              <a:rPr lang="zh-CN" altLang="en-US" dirty="0"/>
              <a:t>类中可以包含成员变量、构造方法、抽象方法和普通方法；而接口是一组抽象方法和常量的组合。</a:t>
            </a:r>
          </a:p>
          <a:p>
            <a:pPr lvl="1"/>
            <a:r>
              <a:rPr lang="zh-CN" altLang="en-US" dirty="0"/>
              <a:t>抽象类中的成员具有和普通类中的成员一样的访问权限，而接口中成员访问权限只能是</a:t>
            </a:r>
            <a:r>
              <a:rPr lang="en-US" altLang="zh-CN" dirty="0"/>
              <a:t>public</a:t>
            </a:r>
            <a:r>
              <a:rPr lang="zh-CN" altLang="en-US" dirty="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603250" y="620713"/>
            <a:ext cx="4905375" cy="792162"/>
          </a:xfrm>
        </p:spPr>
        <p:txBody>
          <a:bodyPr/>
          <a:lstStyle/>
          <a:p>
            <a:r>
              <a:rPr lang="en-US" altLang="zh-CN" dirty="0">
                <a:solidFill>
                  <a:srgbClr val="663300"/>
                </a:solidFill>
                <a:latin typeface="隶书" pitchFamily="49" charset="-122"/>
              </a:rPr>
              <a:t>8.3 </a:t>
            </a:r>
            <a:r>
              <a:rPr lang="zh-CN" altLang="en-US" dirty="0">
                <a:solidFill>
                  <a:srgbClr val="663300"/>
                </a:solidFill>
                <a:latin typeface="隶书" pitchFamily="49" charset="-122"/>
              </a:rPr>
              <a:t>包</a:t>
            </a:r>
          </a:p>
        </p:txBody>
      </p:sp>
      <p:sp>
        <p:nvSpPr>
          <p:cNvPr id="23556" name="Rectangle 4"/>
          <p:cNvSpPr>
            <a:spLocks noGrp="1" noRot="1" noChangeArrowheads="1"/>
          </p:cNvSpPr>
          <p:nvPr>
            <p:ph type="body" idx="1"/>
          </p:nvPr>
        </p:nvSpPr>
        <p:spPr>
          <a:xfrm>
            <a:off x="323850" y="1484313"/>
            <a:ext cx="8540750" cy="3886200"/>
          </a:xfrm>
        </p:spPr>
        <p:txBody>
          <a:bodyPr/>
          <a:lstStyle/>
          <a:p>
            <a:r>
              <a:rPr lang="zh-CN" altLang="en-US" dirty="0"/>
              <a:t>包是一组相关的类和接口的集合。</a:t>
            </a:r>
          </a:p>
          <a:p>
            <a:r>
              <a:rPr lang="zh-CN" altLang="en-US" dirty="0"/>
              <a:t>将类和接口分装在不同的包中，可以避免重名</a:t>
            </a:r>
            <a:r>
              <a:rPr lang="zh-CN" altLang="en-US" dirty="0" smtClean="0"/>
              <a:t>类和接口的</a:t>
            </a:r>
            <a:r>
              <a:rPr lang="zh-CN" altLang="en-US" dirty="0" smtClean="0"/>
              <a:t>冲突</a:t>
            </a:r>
            <a:endParaRPr lang="en-US" altLang="zh-CN" dirty="0" smtClean="0"/>
          </a:p>
          <a:p>
            <a:pPr lvl="1"/>
            <a:r>
              <a:rPr lang="zh-CN" altLang="en-US" dirty="0" smtClean="0"/>
              <a:t>同一个包中不允许有同名的类和接口存在</a:t>
            </a:r>
            <a:endParaRPr lang="zh-CN" altLang="en-US" dirty="0"/>
          </a:p>
          <a:p>
            <a:r>
              <a:rPr lang="zh-CN" altLang="en-US" dirty="0"/>
              <a:t>使用包机制</a:t>
            </a:r>
            <a:r>
              <a:rPr lang="zh-CN" altLang="en-US" b="0" dirty="0"/>
              <a:t>：</a:t>
            </a:r>
          </a:p>
          <a:p>
            <a:pPr lvl="1"/>
            <a:r>
              <a:rPr lang="zh-CN" altLang="en-US" dirty="0"/>
              <a:t>首先要</a:t>
            </a:r>
            <a:r>
              <a:rPr lang="zh-CN" altLang="en-US" dirty="0">
                <a:solidFill>
                  <a:schemeClr val="hlink"/>
                </a:solidFill>
              </a:rPr>
              <a:t>建立与包名相同的文件夹</a:t>
            </a:r>
            <a:r>
              <a:rPr lang="zh-CN" altLang="en-US" dirty="0"/>
              <a:t>；</a:t>
            </a:r>
          </a:p>
          <a:p>
            <a:pPr lvl="1"/>
            <a:r>
              <a:rPr lang="zh-CN" altLang="en-US" dirty="0"/>
              <a:t>再声明类或接口所在的包</a:t>
            </a:r>
          </a:p>
          <a:p>
            <a:pPr lvl="1"/>
            <a:r>
              <a:rPr lang="zh-CN" altLang="en-US" dirty="0"/>
              <a:t>包中所包含的所有类或接口的字节码文件存放于与包同名的文件夹中；</a:t>
            </a:r>
          </a:p>
          <a:p>
            <a:pPr>
              <a:spcBef>
                <a:spcPct val="35000"/>
              </a:spcBef>
              <a:buFontTx/>
              <a:buNone/>
            </a:pPr>
            <a:endParaRPr lang="en-US" altLang="zh-CN"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603250" y="549275"/>
            <a:ext cx="5337175" cy="792163"/>
          </a:xfrm>
        </p:spPr>
        <p:txBody>
          <a:bodyPr/>
          <a:lstStyle/>
          <a:p>
            <a:r>
              <a:rPr lang="zh-CN" altLang="en-US" sz="4000" dirty="0">
                <a:solidFill>
                  <a:srgbClr val="663300"/>
                </a:solidFill>
              </a:rPr>
              <a:t>包的声明</a:t>
            </a:r>
          </a:p>
        </p:txBody>
      </p:sp>
      <p:sp>
        <p:nvSpPr>
          <p:cNvPr id="24580" name="Rectangle 4"/>
          <p:cNvSpPr>
            <a:spLocks noGrp="1" noRot="1" noChangeArrowheads="1"/>
          </p:cNvSpPr>
          <p:nvPr>
            <p:ph type="body" idx="1"/>
          </p:nvPr>
        </p:nvSpPr>
        <p:spPr>
          <a:xfrm>
            <a:off x="468313" y="1341438"/>
            <a:ext cx="8540750" cy="3600450"/>
          </a:xfrm>
        </p:spPr>
        <p:txBody>
          <a:bodyPr/>
          <a:lstStyle/>
          <a:p>
            <a:pPr algn="just">
              <a:lnSpc>
                <a:spcPct val="90000"/>
              </a:lnSpc>
              <a:buFont typeface="Wingdings" pitchFamily="2" charset="2"/>
              <a:buNone/>
            </a:pPr>
            <a:r>
              <a:rPr lang="en-US" altLang="zh-CN" sz="2800">
                <a:solidFill>
                  <a:schemeClr val="hlink"/>
                </a:solidFill>
                <a:latin typeface="楷体_GB2312" pitchFamily="49" charset="-122"/>
              </a:rPr>
              <a:t>package  </a:t>
            </a:r>
            <a:r>
              <a:rPr lang="zh-CN" altLang="en-US" sz="2800">
                <a:solidFill>
                  <a:schemeClr val="hlink"/>
                </a:solidFill>
                <a:latin typeface="楷体_GB2312" pitchFamily="49" charset="-122"/>
              </a:rPr>
              <a:t>包名</a:t>
            </a:r>
            <a:r>
              <a:rPr lang="en-US" altLang="zh-CN" sz="2800">
                <a:solidFill>
                  <a:schemeClr val="hlink"/>
                </a:solidFill>
                <a:latin typeface="楷体_GB2312" pitchFamily="49" charset="-122"/>
              </a:rPr>
              <a:t>;</a:t>
            </a:r>
            <a:r>
              <a:rPr lang="en-US" altLang="zh-CN" b="0"/>
              <a:t> </a:t>
            </a:r>
          </a:p>
          <a:p>
            <a:pPr>
              <a:lnSpc>
                <a:spcPct val="90000"/>
              </a:lnSpc>
            </a:pPr>
            <a:r>
              <a:rPr lang="en-US" altLang="zh-CN"/>
              <a:t>package</a:t>
            </a:r>
            <a:r>
              <a:rPr lang="zh-CN" altLang="en-US"/>
              <a:t>是关键字，包名是用户自定义的标识符。</a:t>
            </a:r>
          </a:p>
          <a:p>
            <a:pPr>
              <a:lnSpc>
                <a:spcPct val="90000"/>
              </a:lnSpc>
            </a:pPr>
            <a:r>
              <a:rPr lang="zh-CN" altLang="en-US"/>
              <a:t>如果要声明类或接口位于一个子包中，子包和其父包及祖先包名之间用“</a:t>
            </a:r>
            <a:r>
              <a:rPr lang="en-US" altLang="zh-CN"/>
              <a:t>.”</a:t>
            </a:r>
            <a:r>
              <a:rPr lang="zh-CN" altLang="en-US"/>
              <a:t>隔开。</a:t>
            </a:r>
          </a:p>
          <a:p>
            <a:pPr>
              <a:lnSpc>
                <a:spcPct val="90000"/>
              </a:lnSpc>
            </a:pPr>
            <a:r>
              <a:rPr lang="en-US" altLang="zh-CN"/>
              <a:t>package</a:t>
            </a:r>
            <a:r>
              <a:rPr lang="zh-CN" altLang="en-US"/>
              <a:t>语句必须位于程序中的第一行。</a:t>
            </a:r>
          </a:p>
          <a:p>
            <a:pPr>
              <a:lnSpc>
                <a:spcPct val="90000"/>
              </a:lnSpc>
            </a:pPr>
            <a:r>
              <a:rPr lang="zh-CN" altLang="en-US"/>
              <a:t>一个源程序文件中只能有一条</a:t>
            </a:r>
            <a:r>
              <a:rPr lang="en-US" altLang="zh-CN"/>
              <a:t>package</a:t>
            </a:r>
            <a:r>
              <a:rPr lang="zh-CN" altLang="en-US"/>
              <a:t>语句。</a:t>
            </a:r>
          </a:p>
          <a:p>
            <a:pPr lvl="1">
              <a:lnSpc>
                <a:spcPct val="90000"/>
              </a:lnSpc>
            </a:pPr>
            <a:r>
              <a:rPr lang="zh-CN" altLang="en-US">
                <a:solidFill>
                  <a:srgbClr val="990000"/>
                </a:solidFill>
              </a:rPr>
              <a:t>在该源程序文件中所定义的所有类和接口，都属于</a:t>
            </a:r>
            <a:r>
              <a:rPr lang="en-US" altLang="zh-CN">
                <a:solidFill>
                  <a:srgbClr val="990000"/>
                </a:solidFill>
              </a:rPr>
              <a:t>package</a:t>
            </a:r>
            <a:r>
              <a:rPr lang="zh-CN" altLang="en-US">
                <a:solidFill>
                  <a:srgbClr val="990000"/>
                </a:solidFill>
              </a:rPr>
              <a:t>语句所声明的包。</a:t>
            </a:r>
          </a:p>
          <a:p>
            <a:pPr>
              <a:lnSpc>
                <a:spcPct val="90000"/>
              </a:lnSpc>
            </a:pPr>
            <a:r>
              <a:rPr lang="zh-CN" altLang="en-US"/>
              <a:t>包名与文件夹名大小写要完全一致。</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539750" y="1341438"/>
            <a:ext cx="7772400" cy="4967287"/>
          </a:xfrm>
          <a:solidFill>
            <a:srgbClr val="FBFDFF"/>
          </a:solidFill>
        </p:spPr>
        <p:txBody>
          <a:bodyPr/>
          <a:lstStyle/>
          <a:p>
            <a:pPr>
              <a:buFont typeface="Wingdings" pitchFamily="2" charset="2"/>
              <a:buNone/>
            </a:pPr>
            <a:r>
              <a:rPr lang="en-US" altLang="en-US" sz="2200" b="0" dirty="0"/>
              <a:t>package </a:t>
            </a:r>
            <a:r>
              <a:rPr lang="en-US" altLang="en-US" sz="2200" b="0" dirty="0" err="1"/>
              <a:t>ppp</a:t>
            </a:r>
            <a:r>
              <a:rPr lang="en-US" altLang="en-US" sz="2200" b="0" dirty="0"/>
              <a:t>;</a:t>
            </a:r>
            <a:r>
              <a:rPr lang="en-US" altLang="zh-CN" sz="2200" b="0" dirty="0"/>
              <a:t>    </a:t>
            </a:r>
            <a:r>
              <a:rPr lang="en-US" altLang="zh-CN" sz="1800" dirty="0">
                <a:solidFill>
                  <a:srgbClr val="008000"/>
                </a:solidFill>
                <a:latin typeface="隶书" pitchFamily="49" charset="-122"/>
                <a:ea typeface="隶书" pitchFamily="49" charset="-122"/>
              </a:rPr>
              <a:t>//</a:t>
            </a:r>
            <a:r>
              <a:rPr lang="zh-CN" altLang="en-US" sz="1800" dirty="0">
                <a:solidFill>
                  <a:srgbClr val="008000"/>
                </a:solidFill>
                <a:latin typeface="隶书" pitchFamily="49" charset="-122"/>
                <a:ea typeface="隶书" pitchFamily="49" charset="-122"/>
              </a:rPr>
              <a:t>声明包</a:t>
            </a:r>
            <a:r>
              <a:rPr lang="en-US" altLang="zh-CN" sz="1800" b="0" dirty="0" err="1">
                <a:solidFill>
                  <a:srgbClr val="008000"/>
                </a:solidFill>
                <a:ea typeface="隶书" pitchFamily="49" charset="-122"/>
              </a:rPr>
              <a:t>ppp</a:t>
            </a:r>
            <a:r>
              <a:rPr lang="zh-CN" altLang="en-US" sz="1800" dirty="0">
                <a:solidFill>
                  <a:srgbClr val="008000"/>
                </a:solidFill>
                <a:latin typeface="隶书" pitchFamily="49" charset="-122"/>
                <a:ea typeface="隶书" pitchFamily="49" charset="-122"/>
              </a:rPr>
              <a:t>，以下的类均在此包中</a:t>
            </a:r>
            <a:endParaRPr lang="en-US" altLang="en-US" sz="1800" dirty="0">
              <a:solidFill>
                <a:srgbClr val="008000"/>
              </a:solidFill>
              <a:latin typeface="隶书" pitchFamily="49" charset="-122"/>
              <a:ea typeface="隶书" pitchFamily="49" charset="-122"/>
            </a:endParaRPr>
          </a:p>
          <a:p>
            <a:pPr>
              <a:buFont typeface="Wingdings" pitchFamily="2" charset="2"/>
              <a:buNone/>
            </a:pPr>
            <a:r>
              <a:rPr lang="en-US" altLang="en-US" sz="2200" b="0" dirty="0"/>
              <a:t>public </a:t>
            </a:r>
            <a:r>
              <a:rPr lang="en-US" altLang="en-US" sz="2200" b="0" dirty="0">
                <a:solidFill>
                  <a:schemeClr val="hlink"/>
                </a:solidFill>
              </a:rPr>
              <a:t>class </a:t>
            </a:r>
            <a:r>
              <a:rPr lang="en-US" altLang="en-US" sz="2200" b="0" dirty="0" err="1">
                <a:solidFill>
                  <a:schemeClr val="hlink"/>
                </a:solidFill>
              </a:rPr>
              <a:t>NewPoint</a:t>
            </a:r>
            <a:r>
              <a:rPr lang="en-US" altLang="en-US" sz="2200" b="0" dirty="0"/>
              <a:t> {                                    </a:t>
            </a:r>
          </a:p>
          <a:p>
            <a:pPr>
              <a:buFont typeface="Wingdings" pitchFamily="2" charset="2"/>
              <a:buNone/>
            </a:pPr>
            <a:r>
              <a:rPr lang="en-US" altLang="zh-CN" sz="2200" b="0" dirty="0"/>
              <a:t>	</a:t>
            </a:r>
            <a:r>
              <a:rPr lang="en-US" altLang="zh-CN" sz="2200" b="0" dirty="0" smtClean="0"/>
              <a:t>private </a:t>
            </a:r>
            <a:r>
              <a:rPr lang="en-US" altLang="en-US" sz="2200" b="0" dirty="0" smtClean="0"/>
              <a:t>double </a:t>
            </a:r>
            <a:r>
              <a:rPr lang="en-US" altLang="en-US" sz="2200" b="0" dirty="0" err="1"/>
              <a:t>x,y</a:t>
            </a:r>
            <a:r>
              <a:rPr lang="en-US" altLang="en-US" sz="2200" b="0" dirty="0"/>
              <a:t>;   </a:t>
            </a:r>
          </a:p>
          <a:p>
            <a:pPr>
              <a:buFont typeface="Wingdings" pitchFamily="2" charset="2"/>
              <a:buNone/>
            </a:pPr>
            <a:r>
              <a:rPr lang="en-US" altLang="zh-CN" sz="2200" b="0" dirty="0"/>
              <a:t>	</a:t>
            </a:r>
            <a:r>
              <a:rPr lang="en-US" altLang="en-US" sz="2200" b="0" dirty="0"/>
              <a:t>public void </a:t>
            </a:r>
            <a:r>
              <a:rPr lang="en-US" altLang="en-US" sz="2200" b="0" dirty="0" err="1"/>
              <a:t>setPoint</a:t>
            </a:r>
            <a:r>
              <a:rPr lang="en-US" altLang="en-US" sz="2200" b="0" dirty="0"/>
              <a:t>(double </a:t>
            </a:r>
            <a:r>
              <a:rPr lang="en-US" altLang="en-US" sz="2200" b="0" dirty="0" err="1"/>
              <a:t>a,double</a:t>
            </a:r>
            <a:r>
              <a:rPr lang="en-US" altLang="en-US" sz="2200" b="0" dirty="0"/>
              <a:t> b)  {</a:t>
            </a:r>
          </a:p>
          <a:p>
            <a:pPr>
              <a:buFont typeface="Wingdings" pitchFamily="2" charset="2"/>
              <a:buNone/>
            </a:pPr>
            <a:r>
              <a:rPr lang="en-US" altLang="zh-CN" sz="2200" b="0" dirty="0"/>
              <a:t>		</a:t>
            </a:r>
            <a:r>
              <a:rPr lang="en-US" altLang="en-US" sz="2200" b="0" dirty="0"/>
              <a:t>x=a;</a:t>
            </a:r>
          </a:p>
          <a:p>
            <a:pPr>
              <a:buFont typeface="Wingdings" pitchFamily="2" charset="2"/>
              <a:buNone/>
            </a:pPr>
            <a:r>
              <a:rPr lang="en-US" altLang="zh-CN" sz="2200" b="0" dirty="0"/>
              <a:t>		</a:t>
            </a:r>
            <a:r>
              <a:rPr lang="en-US" altLang="en-US" sz="2200" b="0" dirty="0"/>
              <a:t>y=b;   }</a:t>
            </a:r>
          </a:p>
          <a:p>
            <a:pPr>
              <a:buFont typeface="Wingdings" pitchFamily="2" charset="2"/>
              <a:buNone/>
            </a:pPr>
            <a:r>
              <a:rPr lang="en-US" altLang="zh-CN" sz="2200" b="0" dirty="0"/>
              <a:t>	</a:t>
            </a:r>
            <a:r>
              <a:rPr lang="en-US" altLang="en-US" sz="2200" b="0" dirty="0"/>
              <a:t>public double </a:t>
            </a:r>
            <a:r>
              <a:rPr lang="en-US" altLang="en-US" sz="2200" b="0" dirty="0" err="1"/>
              <a:t>getX</a:t>
            </a:r>
            <a:r>
              <a:rPr lang="en-US" altLang="en-US" sz="2200" b="0" dirty="0"/>
              <a:t>() {  return x;   } </a:t>
            </a:r>
          </a:p>
          <a:p>
            <a:pPr>
              <a:buFont typeface="Wingdings" pitchFamily="2" charset="2"/>
              <a:buNone/>
            </a:pPr>
            <a:r>
              <a:rPr lang="en-US" altLang="zh-CN" sz="2200" b="0" dirty="0"/>
              <a:t>	</a:t>
            </a:r>
            <a:r>
              <a:rPr lang="en-US" altLang="en-US" sz="2200" b="0" dirty="0"/>
              <a:t>public double </a:t>
            </a:r>
            <a:r>
              <a:rPr lang="en-US" altLang="en-US" sz="2200" b="0" dirty="0" err="1"/>
              <a:t>getY</a:t>
            </a:r>
            <a:r>
              <a:rPr lang="en-US" altLang="en-US" sz="2200" b="0" dirty="0"/>
              <a:t>() {  return y;   }</a:t>
            </a:r>
          </a:p>
          <a:p>
            <a:pPr>
              <a:buFont typeface="Wingdings" pitchFamily="2" charset="2"/>
              <a:buNone/>
            </a:pPr>
            <a:r>
              <a:rPr lang="en-US" altLang="zh-CN" sz="2200" b="0" dirty="0"/>
              <a:t>	</a:t>
            </a:r>
            <a:r>
              <a:rPr lang="en-US" altLang="en-US" sz="2200" b="0" dirty="0"/>
              <a:t>public String </a:t>
            </a:r>
            <a:r>
              <a:rPr lang="en-US" altLang="en-US" sz="2200" b="0" dirty="0" err="1"/>
              <a:t>toString</a:t>
            </a:r>
            <a:r>
              <a:rPr lang="en-US" altLang="en-US" sz="2200" b="0" dirty="0"/>
              <a:t>() {  </a:t>
            </a:r>
          </a:p>
          <a:p>
            <a:pPr>
              <a:buFont typeface="Wingdings" pitchFamily="2" charset="2"/>
              <a:buNone/>
            </a:pPr>
            <a:r>
              <a:rPr lang="en-US" altLang="zh-CN" sz="2200" b="0" dirty="0"/>
              <a:t>	</a:t>
            </a:r>
            <a:r>
              <a:rPr lang="en-US" altLang="en-US" sz="2200" b="0" dirty="0"/>
              <a:t>return "["+x+","+y+"]";</a:t>
            </a:r>
          </a:p>
          <a:p>
            <a:pPr>
              <a:buFont typeface="Wingdings" pitchFamily="2" charset="2"/>
              <a:buNone/>
            </a:pPr>
            <a:r>
              <a:rPr lang="en-US" altLang="zh-CN" sz="2200" b="0" dirty="0"/>
              <a:t>	</a:t>
            </a:r>
            <a:r>
              <a:rPr lang="en-US" altLang="en-US" sz="2200" b="0" dirty="0"/>
              <a:t>}</a:t>
            </a:r>
          </a:p>
          <a:p>
            <a:pPr>
              <a:buFont typeface="Wingdings" pitchFamily="2" charset="2"/>
              <a:buNone/>
            </a:pPr>
            <a:r>
              <a:rPr lang="en-US" altLang="en-US" sz="2200" b="0" dirty="0"/>
              <a:t>}</a:t>
            </a:r>
            <a:endParaRPr lang="en-US" altLang="zh-CN" sz="2200" b="0" dirty="0"/>
          </a:p>
        </p:txBody>
      </p:sp>
      <p:sp>
        <p:nvSpPr>
          <p:cNvPr id="55300" name="Text Box 4"/>
          <p:cNvSpPr txBox="1">
            <a:spLocks noChangeArrowheads="1"/>
          </p:cNvSpPr>
          <p:nvPr/>
        </p:nvSpPr>
        <p:spPr bwMode="auto">
          <a:xfrm>
            <a:off x="611188" y="620713"/>
            <a:ext cx="5832475" cy="641350"/>
          </a:xfrm>
          <a:prstGeom prst="rect">
            <a:avLst/>
          </a:prstGeom>
          <a:noFill/>
          <a:ln w="9525">
            <a:noFill/>
            <a:miter lim="800000"/>
            <a:headEnd/>
            <a:tailEnd/>
          </a:ln>
          <a:effectLst/>
        </p:spPr>
        <p:txBody>
          <a:bodyPr>
            <a:spAutoFit/>
          </a:bodyPr>
          <a:lstStyle/>
          <a:p>
            <a:pPr>
              <a:spcBef>
                <a:spcPct val="50000"/>
              </a:spcBef>
            </a:pPr>
            <a:r>
              <a:rPr lang="en-US" altLang="zh-CN" sz="3200">
                <a:solidFill>
                  <a:srgbClr val="663300"/>
                </a:solidFill>
              </a:rPr>
              <a:t>DEMO</a:t>
            </a:r>
            <a:r>
              <a:rPr lang="en-US" altLang="zh-CN" sz="3600">
                <a:solidFill>
                  <a:srgbClr val="663300"/>
                </a:solidFill>
              </a:rPr>
              <a:t>——</a:t>
            </a:r>
            <a:r>
              <a:rPr lang="zh-CN" altLang="en-US" sz="3600">
                <a:solidFill>
                  <a:srgbClr val="663300"/>
                </a:solidFill>
                <a:ea typeface="隶书" pitchFamily="49" charset="-122"/>
              </a:rPr>
              <a:t>包的声明</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Rot="1" noChangeArrowheads="1"/>
          </p:cNvSpPr>
          <p:nvPr>
            <p:ph type="body" idx="1"/>
          </p:nvPr>
        </p:nvSpPr>
        <p:spPr>
          <a:xfrm>
            <a:off x="468313" y="1311275"/>
            <a:ext cx="8153400" cy="3846513"/>
          </a:xfrm>
          <a:solidFill>
            <a:srgbClr val="FBFDFF"/>
          </a:solidFill>
        </p:spPr>
        <p:txBody>
          <a:bodyPr/>
          <a:lstStyle/>
          <a:p>
            <a:pPr marL="0" indent="0" algn="just">
              <a:buFont typeface="Wingdings" pitchFamily="2" charset="2"/>
              <a:buNone/>
            </a:pPr>
            <a:r>
              <a:rPr lang="en-US" altLang="zh-CN" sz="1800" dirty="0">
                <a:solidFill>
                  <a:srgbClr val="008000"/>
                </a:solidFill>
                <a:latin typeface="楷体_GB2312" pitchFamily="49" charset="-122"/>
              </a:rPr>
              <a:t>//</a:t>
            </a:r>
            <a:r>
              <a:rPr lang="zh-CN" altLang="en-US" sz="1800" dirty="0">
                <a:solidFill>
                  <a:srgbClr val="008000"/>
                </a:solidFill>
                <a:latin typeface="楷体_GB2312" pitchFamily="49" charset="-122"/>
              </a:rPr>
              <a:t>声明</a:t>
            </a:r>
            <a:r>
              <a:rPr lang="en-US" altLang="zh-CN" sz="1800" dirty="0" err="1">
                <a:solidFill>
                  <a:srgbClr val="008000"/>
                </a:solidFill>
                <a:latin typeface="楷体_GB2312" pitchFamily="49" charset="-122"/>
              </a:rPr>
              <a:t>newshow</a:t>
            </a:r>
            <a:r>
              <a:rPr lang="zh-CN" altLang="en-US" sz="1800" dirty="0">
                <a:solidFill>
                  <a:srgbClr val="008000"/>
                </a:solidFill>
                <a:latin typeface="楷体_GB2312" pitchFamily="49" charset="-122"/>
              </a:rPr>
              <a:t>接口在</a:t>
            </a:r>
            <a:r>
              <a:rPr lang="en-US" altLang="zh-CN" sz="1800" b="0" dirty="0" err="1">
                <a:solidFill>
                  <a:srgbClr val="008000"/>
                </a:solidFill>
              </a:rPr>
              <a:t>ppp_son</a:t>
            </a:r>
            <a:r>
              <a:rPr lang="zh-CN" altLang="en-US" sz="1800" dirty="0">
                <a:solidFill>
                  <a:srgbClr val="008000"/>
                </a:solidFill>
                <a:latin typeface="楷体_GB2312" pitchFamily="49" charset="-122"/>
              </a:rPr>
              <a:t>包（是</a:t>
            </a:r>
            <a:r>
              <a:rPr lang="en-US" altLang="zh-CN" sz="1800" b="0" dirty="0" err="1">
                <a:solidFill>
                  <a:srgbClr val="008000"/>
                </a:solidFill>
              </a:rPr>
              <a:t>ppp</a:t>
            </a:r>
            <a:r>
              <a:rPr lang="zh-CN" altLang="en-US" sz="1800" dirty="0">
                <a:solidFill>
                  <a:srgbClr val="008000"/>
                </a:solidFill>
                <a:latin typeface="楷体_GB2312" pitchFamily="49" charset="-122"/>
              </a:rPr>
              <a:t>的子包）中</a:t>
            </a:r>
          </a:p>
          <a:p>
            <a:pPr marL="0" indent="0" algn="just">
              <a:buFont typeface="Wingdings" pitchFamily="2" charset="2"/>
              <a:buNone/>
            </a:pPr>
            <a:r>
              <a:rPr lang="en-US" altLang="zh-CN" b="0" dirty="0"/>
              <a:t>package </a:t>
            </a:r>
            <a:r>
              <a:rPr lang="en-US" altLang="zh-CN" b="0" dirty="0" err="1"/>
              <a:t>ppp.ppp_son</a:t>
            </a:r>
            <a:r>
              <a:rPr lang="en-US" altLang="zh-CN" b="0" dirty="0"/>
              <a:t>;</a:t>
            </a:r>
          </a:p>
          <a:p>
            <a:pPr marL="0" indent="0">
              <a:buFont typeface="Wingdings" pitchFamily="2" charset="2"/>
              <a:buNone/>
            </a:pPr>
            <a:r>
              <a:rPr lang="en-US" altLang="zh-CN" b="0" dirty="0"/>
              <a:t>      public </a:t>
            </a:r>
            <a:r>
              <a:rPr lang="en-US" altLang="zh-CN" b="0" dirty="0">
                <a:solidFill>
                  <a:schemeClr val="hlink"/>
                </a:solidFill>
              </a:rPr>
              <a:t>interface </a:t>
            </a:r>
            <a:r>
              <a:rPr lang="en-US" altLang="zh-CN" b="0" dirty="0" err="1">
                <a:solidFill>
                  <a:schemeClr val="hlink"/>
                </a:solidFill>
              </a:rPr>
              <a:t>newshow</a:t>
            </a:r>
            <a:r>
              <a:rPr lang="en-US" altLang="zh-CN" b="0" dirty="0"/>
              <a:t> {</a:t>
            </a:r>
          </a:p>
          <a:p>
            <a:pPr marL="0" indent="0">
              <a:buFont typeface="Wingdings" pitchFamily="2" charset="2"/>
              <a:buNone/>
            </a:pPr>
            <a:r>
              <a:rPr lang="en-US" altLang="zh-CN" b="0" dirty="0"/>
              <a:t>            String </a:t>
            </a:r>
            <a:r>
              <a:rPr lang="en-US" altLang="zh-CN" b="0" dirty="0" err="1"/>
              <a:t>newshow</a:t>
            </a:r>
            <a:r>
              <a:rPr lang="en-US" altLang="zh-CN" b="0" dirty="0"/>
              <a:t>(String s);</a:t>
            </a:r>
          </a:p>
          <a:p>
            <a:pPr marL="0" indent="0">
              <a:buFont typeface="Wingdings" pitchFamily="2" charset="2"/>
              <a:buNone/>
            </a:pPr>
            <a:r>
              <a:rPr lang="en-US" altLang="zh-CN" b="0" dirty="0"/>
              <a:t>}</a:t>
            </a:r>
          </a:p>
          <a:p>
            <a:pPr marL="0" indent="0">
              <a:buFont typeface="Wingdings" pitchFamily="2" charset="2"/>
              <a:buNone/>
            </a:pPr>
            <a:endParaRPr lang="en-US" altLang="zh-CN" b="0" dirty="0"/>
          </a:p>
          <a:p>
            <a:pPr marL="0" indent="0"/>
            <a:r>
              <a:rPr lang="zh-CN" altLang="en-US" dirty="0"/>
              <a:t>一个类如果需要引用其他包中的类或接口，格式为：</a:t>
            </a:r>
          </a:p>
          <a:p>
            <a:pPr marL="0" indent="0">
              <a:buFont typeface="Wingdings" pitchFamily="2" charset="2"/>
              <a:buNone/>
            </a:pPr>
            <a:r>
              <a:rPr lang="zh-CN" altLang="en-US" sz="2800" b="0" dirty="0">
                <a:solidFill>
                  <a:srgbClr val="CC3300"/>
                </a:solidFill>
              </a:rPr>
              <a:t>   </a:t>
            </a:r>
            <a:r>
              <a:rPr lang="zh-CN" altLang="en-US" dirty="0">
                <a:solidFill>
                  <a:schemeClr val="hlink"/>
                </a:solidFill>
              </a:rPr>
              <a:t>包名</a:t>
            </a:r>
            <a:r>
              <a:rPr lang="en-US" altLang="zh-CN" dirty="0">
                <a:solidFill>
                  <a:schemeClr val="hlink"/>
                </a:solidFill>
              </a:rPr>
              <a:t>.</a:t>
            </a:r>
            <a:r>
              <a:rPr lang="zh-CN" altLang="en-US" dirty="0">
                <a:solidFill>
                  <a:schemeClr val="hlink"/>
                </a:solidFill>
              </a:rPr>
              <a:t>类名</a:t>
            </a:r>
            <a:r>
              <a:rPr lang="zh-CN" altLang="en-US" sz="2800" b="0" dirty="0">
                <a:solidFill>
                  <a:srgbClr val="009900"/>
                </a:solidFill>
              </a:rPr>
              <a:t>	  </a:t>
            </a:r>
            <a:r>
              <a:rPr lang="zh-CN" altLang="en-US" dirty="0"/>
              <a:t>或</a:t>
            </a:r>
            <a:r>
              <a:rPr lang="zh-CN" altLang="en-US" b="0" dirty="0">
                <a:solidFill>
                  <a:srgbClr val="009900"/>
                </a:solidFill>
              </a:rPr>
              <a:t>    </a:t>
            </a:r>
            <a:r>
              <a:rPr lang="zh-CN" altLang="en-US" sz="2500" b="0" dirty="0">
                <a:solidFill>
                  <a:srgbClr val="009900"/>
                </a:solidFill>
              </a:rPr>
              <a:t> </a:t>
            </a:r>
            <a:r>
              <a:rPr lang="zh-CN" altLang="en-US" dirty="0"/>
              <a:t> </a:t>
            </a:r>
            <a:r>
              <a:rPr lang="zh-CN" altLang="en-US" dirty="0">
                <a:solidFill>
                  <a:schemeClr val="hlink"/>
                </a:solidFill>
              </a:rPr>
              <a:t>包名</a:t>
            </a:r>
            <a:r>
              <a:rPr lang="en-US" altLang="zh-CN" dirty="0">
                <a:solidFill>
                  <a:schemeClr val="hlink"/>
                </a:solidFill>
              </a:rPr>
              <a:t>.</a:t>
            </a:r>
            <a:r>
              <a:rPr lang="zh-CN" altLang="en-US" dirty="0">
                <a:solidFill>
                  <a:schemeClr val="hlink"/>
                </a:solidFill>
              </a:rPr>
              <a:t>接口名</a:t>
            </a:r>
            <a:r>
              <a:rPr lang="zh-CN" altLang="en-US" dirty="0"/>
              <a:t> </a:t>
            </a:r>
            <a:endParaRPr lang="zh-CN" altLang="en-US" b="0" dirty="0"/>
          </a:p>
        </p:txBody>
      </p:sp>
      <p:sp>
        <p:nvSpPr>
          <p:cNvPr id="56324" name="Text Box 4"/>
          <p:cNvSpPr txBox="1">
            <a:spLocks noChangeArrowheads="1"/>
          </p:cNvSpPr>
          <p:nvPr/>
        </p:nvSpPr>
        <p:spPr bwMode="auto">
          <a:xfrm>
            <a:off x="539750" y="333375"/>
            <a:ext cx="5976938" cy="762000"/>
          </a:xfrm>
          <a:prstGeom prst="rect">
            <a:avLst/>
          </a:prstGeom>
          <a:noFill/>
          <a:ln w="9525">
            <a:noFill/>
            <a:miter lim="800000"/>
            <a:headEnd/>
            <a:tailEnd/>
          </a:ln>
          <a:effectLst/>
        </p:spPr>
        <p:txBody>
          <a:bodyPr>
            <a:spAutoFit/>
          </a:bodyPr>
          <a:lstStyle/>
          <a:p>
            <a:pPr>
              <a:spcBef>
                <a:spcPct val="50000"/>
              </a:spcBef>
            </a:pPr>
            <a:r>
              <a:rPr lang="zh-CN" altLang="en-US" sz="4400">
                <a:solidFill>
                  <a:srgbClr val="663300"/>
                </a:solidFill>
                <a:ea typeface="隶书" pitchFamily="49" charset="-122"/>
              </a:rPr>
              <a:t>引用包中的类或接口</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0" y="0"/>
            <a:ext cx="8532813" cy="1270000"/>
          </a:xfrm>
          <a:solidFill>
            <a:schemeClr val="bg1"/>
          </a:solidFill>
        </p:spPr>
        <p:txBody>
          <a:bodyPr tIns="190800"/>
          <a:lstStyle/>
          <a:p>
            <a:pPr>
              <a:spcBef>
                <a:spcPct val="25000"/>
              </a:spcBef>
            </a:pPr>
            <a:r>
              <a:rPr lang="en-US" altLang="zh-CN" sz="2200" dirty="0">
                <a:solidFill>
                  <a:schemeClr val="tx1"/>
                </a:solidFill>
              </a:rPr>
              <a:t>      </a:t>
            </a:r>
            <a:r>
              <a:rPr lang="en-US" altLang="zh-CN" sz="2200" dirty="0">
                <a:solidFill>
                  <a:srgbClr val="008000"/>
                </a:solidFill>
              </a:rPr>
              <a:t>import ppp.*;</a:t>
            </a:r>
            <a:br>
              <a:rPr lang="en-US" altLang="zh-CN" sz="2200" dirty="0">
                <a:solidFill>
                  <a:srgbClr val="008000"/>
                </a:solidFill>
              </a:rPr>
            </a:br>
            <a:r>
              <a:rPr lang="en-US" altLang="zh-CN" sz="2200" dirty="0">
                <a:solidFill>
                  <a:srgbClr val="008000"/>
                </a:solidFill>
              </a:rPr>
              <a:t>      import </a:t>
            </a:r>
            <a:r>
              <a:rPr lang="en-US" altLang="zh-CN" sz="2200" dirty="0" err="1">
                <a:solidFill>
                  <a:srgbClr val="008000"/>
                </a:solidFill>
              </a:rPr>
              <a:t>ppp.ppp_son</a:t>
            </a:r>
            <a:r>
              <a:rPr lang="en-US" altLang="zh-CN" sz="2200" dirty="0">
                <a:solidFill>
                  <a:srgbClr val="008000"/>
                </a:solidFill>
              </a:rPr>
              <a:t>.*;</a:t>
            </a:r>
            <a:br>
              <a:rPr lang="en-US" altLang="zh-CN" sz="2200" dirty="0">
                <a:solidFill>
                  <a:srgbClr val="008000"/>
                </a:solidFill>
              </a:rPr>
            </a:br>
            <a:r>
              <a:rPr lang="en-US" altLang="zh-CN" sz="2200" dirty="0">
                <a:solidFill>
                  <a:srgbClr val="008000"/>
                </a:solidFill>
              </a:rPr>
              <a:t>      public class </a:t>
            </a:r>
            <a:r>
              <a:rPr lang="en-US" altLang="zh-CN" sz="2200" dirty="0" err="1">
                <a:solidFill>
                  <a:srgbClr val="008000"/>
                </a:solidFill>
              </a:rPr>
              <a:t>NewCircle</a:t>
            </a:r>
            <a:r>
              <a:rPr lang="en-US" altLang="zh-CN" sz="2200" dirty="0">
                <a:solidFill>
                  <a:srgbClr val="008000"/>
                </a:solidFill>
              </a:rPr>
              <a:t> extends </a:t>
            </a:r>
            <a:r>
              <a:rPr lang="en-US" altLang="zh-CN" sz="2200" dirty="0" err="1">
                <a:solidFill>
                  <a:srgbClr val="008000"/>
                </a:solidFill>
              </a:rPr>
              <a:t>NewPoint</a:t>
            </a:r>
            <a:r>
              <a:rPr lang="en-US" altLang="zh-CN" sz="2200" dirty="0">
                <a:solidFill>
                  <a:srgbClr val="008000"/>
                </a:solidFill>
              </a:rPr>
              <a:t> implements </a:t>
            </a:r>
            <a:r>
              <a:rPr lang="en-US" altLang="zh-CN" sz="2200" dirty="0" err="1">
                <a:solidFill>
                  <a:srgbClr val="008000"/>
                </a:solidFill>
              </a:rPr>
              <a:t>newshow</a:t>
            </a:r>
            <a:endParaRPr lang="en-US" altLang="zh-CN" sz="2200" dirty="0">
              <a:solidFill>
                <a:srgbClr val="008000"/>
              </a:solidFill>
            </a:endParaRPr>
          </a:p>
        </p:txBody>
      </p:sp>
      <p:sp>
        <p:nvSpPr>
          <p:cNvPr id="26627" name="Rectangle 3"/>
          <p:cNvSpPr>
            <a:spLocks noGrp="1" noRot="1" noChangeArrowheads="1"/>
          </p:cNvSpPr>
          <p:nvPr>
            <p:ph type="body" idx="1"/>
          </p:nvPr>
        </p:nvSpPr>
        <p:spPr>
          <a:xfrm>
            <a:off x="179388" y="1341438"/>
            <a:ext cx="8642350" cy="5143500"/>
          </a:xfrm>
          <a:noFill/>
          <a:ln/>
        </p:spPr>
        <p:txBody>
          <a:bodyPr/>
          <a:lstStyle/>
          <a:p>
            <a:pPr>
              <a:buFont typeface="Wingdings" pitchFamily="2" charset="2"/>
              <a:buNone/>
            </a:pPr>
            <a:endParaRPr lang="en-US" altLang="zh-CN"/>
          </a:p>
          <a:p>
            <a:pPr>
              <a:buFont typeface="Wingdings" pitchFamily="2" charset="2"/>
              <a:buNone/>
            </a:pPr>
            <a:r>
              <a:rPr lang="en-US" altLang="zh-CN"/>
              <a:t>	</a:t>
            </a:r>
            <a:endParaRPr lang="en-US" altLang="zh-CN" b="0">
              <a:solidFill>
                <a:srgbClr val="009900"/>
              </a:solidFill>
              <a:cs typeface="Courier New" pitchFamily="49" charset="0"/>
            </a:endParaRPr>
          </a:p>
        </p:txBody>
      </p:sp>
      <p:sp>
        <p:nvSpPr>
          <p:cNvPr id="26628" name="Text Box 4"/>
          <p:cNvSpPr txBox="1">
            <a:spLocks noChangeArrowheads="1"/>
          </p:cNvSpPr>
          <p:nvPr/>
        </p:nvSpPr>
        <p:spPr bwMode="auto">
          <a:xfrm>
            <a:off x="468313" y="1341438"/>
            <a:ext cx="8675687" cy="5391150"/>
          </a:xfrm>
          <a:prstGeom prst="rect">
            <a:avLst/>
          </a:prstGeom>
          <a:noFill/>
          <a:ln w="9525">
            <a:noFill/>
            <a:miter lim="800000"/>
            <a:headEnd/>
            <a:tailEnd/>
          </a:ln>
          <a:effectLst/>
        </p:spPr>
        <p:txBody>
          <a:bodyPr>
            <a:spAutoFit/>
          </a:bodyPr>
          <a:lstStyle/>
          <a:p>
            <a:r>
              <a:rPr lang="en-US" altLang="zh-CN" sz="2200" dirty="0">
                <a:solidFill>
                  <a:schemeClr val="hlink"/>
                </a:solidFill>
              </a:rPr>
              <a:t>public class </a:t>
            </a:r>
            <a:r>
              <a:rPr lang="en-US" altLang="zh-CN" sz="2200" dirty="0" err="1">
                <a:solidFill>
                  <a:schemeClr val="hlink"/>
                </a:solidFill>
              </a:rPr>
              <a:t>NewCircle</a:t>
            </a:r>
            <a:r>
              <a:rPr lang="en-US" altLang="zh-CN" sz="2200" dirty="0">
                <a:solidFill>
                  <a:schemeClr val="hlink"/>
                </a:solidFill>
              </a:rPr>
              <a:t> extends </a:t>
            </a:r>
            <a:r>
              <a:rPr lang="en-US" altLang="zh-CN" sz="2200" dirty="0" err="1">
                <a:solidFill>
                  <a:schemeClr val="hlink"/>
                </a:solidFill>
              </a:rPr>
              <a:t>ppp.NewPoint</a:t>
            </a:r>
            <a:r>
              <a:rPr lang="en-US" altLang="zh-CN" sz="2200" dirty="0">
                <a:solidFill>
                  <a:schemeClr val="hlink"/>
                </a:solidFill>
              </a:rPr>
              <a:t> implements </a:t>
            </a:r>
            <a:r>
              <a:rPr lang="en-US" altLang="zh-CN" sz="2200" dirty="0" err="1">
                <a:solidFill>
                  <a:schemeClr val="hlink"/>
                </a:solidFill>
              </a:rPr>
              <a:t>ppp.ppp_son.newshow</a:t>
            </a:r>
            <a:r>
              <a:rPr lang="en-US" altLang="zh-CN" sz="2200" dirty="0">
                <a:solidFill>
                  <a:schemeClr val="hlink"/>
                </a:solidFill>
              </a:rPr>
              <a:t> </a:t>
            </a:r>
          </a:p>
          <a:p>
            <a:pPr>
              <a:lnSpc>
                <a:spcPct val="90000"/>
              </a:lnSpc>
              <a:spcBef>
                <a:spcPct val="25000"/>
              </a:spcBef>
            </a:pPr>
            <a:r>
              <a:rPr lang="en-US" altLang="zh-CN" sz="2200" dirty="0"/>
              <a:t> {   </a:t>
            </a:r>
            <a:r>
              <a:rPr lang="en-US" altLang="zh-CN" sz="2200" dirty="0" smtClean="0"/>
              <a:t>private double </a:t>
            </a:r>
            <a:r>
              <a:rPr lang="en-US" altLang="zh-CN" sz="2200" dirty="0"/>
              <a:t>r;</a:t>
            </a:r>
          </a:p>
          <a:p>
            <a:pPr>
              <a:lnSpc>
                <a:spcPct val="90000"/>
              </a:lnSpc>
              <a:spcBef>
                <a:spcPct val="25000"/>
              </a:spcBef>
            </a:pPr>
            <a:r>
              <a:rPr lang="en-US" altLang="zh-CN" sz="2200" dirty="0"/>
              <a:t>      </a:t>
            </a:r>
            <a:r>
              <a:rPr lang="en-US" altLang="zh-CN" sz="2200" dirty="0" err="1"/>
              <a:t>NewCircle</a:t>
            </a:r>
            <a:r>
              <a:rPr lang="en-US" altLang="zh-CN" sz="2200" dirty="0"/>
              <a:t>(double </a:t>
            </a:r>
            <a:r>
              <a:rPr lang="en-US" altLang="zh-CN" sz="2200" dirty="0" err="1"/>
              <a:t>x,double</a:t>
            </a:r>
            <a:r>
              <a:rPr lang="en-US" altLang="zh-CN" sz="2200" dirty="0"/>
              <a:t> </a:t>
            </a:r>
            <a:r>
              <a:rPr lang="en-US" altLang="zh-CN" sz="2200" dirty="0" err="1"/>
              <a:t>y,double</a:t>
            </a:r>
            <a:r>
              <a:rPr lang="en-US" altLang="zh-CN" sz="2200" dirty="0"/>
              <a:t> r){</a:t>
            </a:r>
          </a:p>
          <a:p>
            <a:pPr>
              <a:lnSpc>
                <a:spcPct val="90000"/>
              </a:lnSpc>
              <a:spcBef>
                <a:spcPct val="25000"/>
              </a:spcBef>
            </a:pPr>
            <a:r>
              <a:rPr lang="en-US" altLang="zh-CN" sz="2200" dirty="0"/>
              <a:t>    	</a:t>
            </a:r>
            <a:r>
              <a:rPr lang="en-US" altLang="zh-CN" sz="2200" dirty="0" err="1"/>
              <a:t>setPoint</a:t>
            </a:r>
            <a:r>
              <a:rPr lang="en-US" altLang="zh-CN" sz="2200" dirty="0"/>
              <a:t>(</a:t>
            </a:r>
            <a:r>
              <a:rPr lang="en-US" altLang="zh-CN" sz="2200" dirty="0" err="1"/>
              <a:t>x,y</a:t>
            </a:r>
            <a:r>
              <a:rPr lang="en-US" altLang="zh-CN" sz="2200" dirty="0"/>
              <a:t>);</a:t>
            </a:r>
          </a:p>
          <a:p>
            <a:pPr>
              <a:lnSpc>
                <a:spcPct val="90000"/>
              </a:lnSpc>
              <a:spcBef>
                <a:spcPct val="25000"/>
              </a:spcBef>
            </a:pPr>
            <a:r>
              <a:rPr lang="en-US" altLang="zh-CN" sz="2200" dirty="0"/>
              <a:t>    	</a:t>
            </a:r>
            <a:r>
              <a:rPr lang="en-US" altLang="zh-CN" sz="2200" dirty="0" err="1"/>
              <a:t>this.r</a:t>
            </a:r>
            <a:r>
              <a:rPr lang="en-US" altLang="zh-CN" sz="2200" dirty="0"/>
              <a:t>=r;</a:t>
            </a:r>
          </a:p>
          <a:p>
            <a:pPr>
              <a:lnSpc>
                <a:spcPct val="90000"/>
              </a:lnSpc>
              <a:spcBef>
                <a:spcPct val="25000"/>
              </a:spcBef>
            </a:pPr>
            <a:r>
              <a:rPr lang="en-US" altLang="zh-CN" sz="2200" dirty="0"/>
              <a:t>    }</a:t>
            </a:r>
          </a:p>
          <a:p>
            <a:pPr>
              <a:lnSpc>
                <a:spcPct val="90000"/>
              </a:lnSpc>
              <a:spcBef>
                <a:spcPct val="25000"/>
              </a:spcBef>
            </a:pPr>
            <a:r>
              <a:rPr lang="en-US" altLang="zh-CN" sz="2200" dirty="0"/>
              <a:t>    double area(){return </a:t>
            </a:r>
            <a:r>
              <a:rPr lang="en-US" altLang="zh-CN" sz="2200" dirty="0" err="1"/>
              <a:t>Math.</a:t>
            </a:r>
            <a:r>
              <a:rPr lang="en-US" altLang="zh-CN" sz="2200" i="1" dirty="0" err="1"/>
              <a:t>PI</a:t>
            </a:r>
            <a:r>
              <a:rPr lang="en-US" altLang="zh-CN" sz="2200" dirty="0"/>
              <a:t>*r*r;}</a:t>
            </a:r>
          </a:p>
          <a:p>
            <a:pPr>
              <a:lnSpc>
                <a:spcPct val="90000"/>
              </a:lnSpc>
              <a:spcBef>
                <a:spcPct val="25000"/>
              </a:spcBef>
            </a:pPr>
            <a:r>
              <a:rPr lang="en-US" altLang="zh-CN" sz="2200" dirty="0"/>
              <a:t>    public String </a:t>
            </a:r>
            <a:r>
              <a:rPr lang="en-US" altLang="zh-CN" sz="2200" dirty="0" err="1"/>
              <a:t>newshow</a:t>
            </a:r>
            <a:r>
              <a:rPr lang="en-US" altLang="zh-CN" sz="2200" dirty="0"/>
              <a:t>(String s){return s;}</a:t>
            </a:r>
          </a:p>
          <a:p>
            <a:pPr>
              <a:lnSpc>
                <a:spcPct val="90000"/>
              </a:lnSpc>
              <a:spcBef>
                <a:spcPct val="25000"/>
              </a:spcBef>
            </a:pPr>
            <a:r>
              <a:rPr lang="en-US" altLang="zh-CN" sz="2200" dirty="0"/>
              <a:t>    public static void main(String[] </a:t>
            </a:r>
            <a:r>
              <a:rPr lang="en-US" altLang="zh-CN" sz="2200" dirty="0" err="1"/>
              <a:t>args</a:t>
            </a:r>
            <a:r>
              <a:rPr lang="en-US" altLang="zh-CN" sz="2200" dirty="0"/>
              <a:t>) {</a:t>
            </a:r>
          </a:p>
          <a:p>
            <a:pPr>
              <a:lnSpc>
                <a:spcPct val="90000"/>
              </a:lnSpc>
              <a:spcBef>
                <a:spcPct val="25000"/>
              </a:spcBef>
            </a:pPr>
            <a:r>
              <a:rPr lang="en-US" altLang="zh-CN" sz="2200" dirty="0"/>
              <a:t>	</a:t>
            </a:r>
            <a:r>
              <a:rPr lang="en-US" altLang="zh-CN" sz="2200" dirty="0" err="1"/>
              <a:t>NewCircle</a:t>
            </a:r>
            <a:r>
              <a:rPr lang="en-US" altLang="zh-CN" sz="2200" dirty="0"/>
              <a:t> c1=new </a:t>
            </a:r>
            <a:r>
              <a:rPr lang="en-US" altLang="zh-CN" sz="2200" dirty="0" err="1"/>
              <a:t>NewCircle</a:t>
            </a:r>
            <a:r>
              <a:rPr lang="en-US" altLang="zh-CN" sz="2200" dirty="0"/>
              <a:t>(3,4,5);</a:t>
            </a:r>
          </a:p>
          <a:p>
            <a:pPr>
              <a:lnSpc>
                <a:spcPct val="90000"/>
              </a:lnSpc>
              <a:spcBef>
                <a:spcPct val="25000"/>
              </a:spcBef>
            </a:pPr>
            <a:r>
              <a:rPr lang="en-US" altLang="zh-CN" sz="2200" dirty="0"/>
              <a:t>	</a:t>
            </a:r>
            <a:r>
              <a:rPr lang="en-US" altLang="zh-CN" sz="2200" dirty="0" err="1"/>
              <a:t>System.</a:t>
            </a:r>
            <a:r>
              <a:rPr lang="en-US" altLang="zh-CN" sz="2200" i="1" dirty="0" err="1"/>
              <a:t>out</a:t>
            </a:r>
            <a:r>
              <a:rPr lang="en-US" altLang="zh-CN" sz="2200" dirty="0" err="1"/>
              <a:t>.println</a:t>
            </a:r>
            <a:r>
              <a:rPr lang="en-US" altLang="zh-CN" sz="2200" dirty="0"/>
              <a:t>(c1.newshow("</a:t>
            </a:r>
            <a:r>
              <a:rPr lang="zh-CN" altLang="en-US" sz="2200" dirty="0"/>
              <a:t>圆形</a:t>
            </a:r>
            <a:r>
              <a:rPr lang="en-US" altLang="zh-CN" sz="2200" dirty="0"/>
              <a:t>:")+"area="+c1.area());</a:t>
            </a:r>
          </a:p>
          <a:p>
            <a:pPr>
              <a:lnSpc>
                <a:spcPct val="90000"/>
              </a:lnSpc>
              <a:spcBef>
                <a:spcPct val="25000"/>
              </a:spcBef>
            </a:pPr>
            <a:r>
              <a:rPr lang="en-US" altLang="zh-CN" sz="2200" dirty="0"/>
              <a:t>    }</a:t>
            </a:r>
          </a:p>
          <a:p>
            <a:pPr>
              <a:lnSpc>
                <a:spcPct val="90000"/>
              </a:lnSpc>
              <a:spcBef>
                <a:spcPct val="25000"/>
              </a:spcBef>
            </a:pPr>
            <a:r>
              <a:rPr lang="en-US" altLang="zh-CN" sz="2200" dirty="0"/>
              <a:t>}</a:t>
            </a:r>
          </a:p>
        </p:txBody>
      </p:sp>
      <p:sp>
        <p:nvSpPr>
          <p:cNvPr id="26629" name="Text Box 5"/>
          <p:cNvSpPr txBox="1">
            <a:spLocks noChangeArrowheads="1"/>
          </p:cNvSpPr>
          <p:nvPr/>
        </p:nvSpPr>
        <p:spPr bwMode="auto">
          <a:xfrm>
            <a:off x="107950" y="1412875"/>
            <a:ext cx="468313" cy="396875"/>
          </a:xfrm>
          <a:prstGeom prst="rect">
            <a:avLst/>
          </a:prstGeom>
          <a:noFill/>
          <a:ln w="9525">
            <a:noFill/>
            <a:miter lim="800000"/>
            <a:headEnd/>
            <a:tailEnd/>
          </a:ln>
          <a:effectLst/>
        </p:spPr>
        <p:txBody>
          <a:bodyPr>
            <a:spAutoFit/>
          </a:bodyPr>
          <a:lstStyle/>
          <a:p>
            <a:pPr>
              <a:spcBef>
                <a:spcPct val="50000"/>
              </a:spcBef>
            </a:pPr>
            <a:r>
              <a:rPr lang="en-US" altLang="zh-CN">
                <a:solidFill>
                  <a:schemeClr val="hlink"/>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603250" y="333375"/>
            <a:ext cx="8540750" cy="865188"/>
          </a:xfrm>
        </p:spPr>
        <p:txBody>
          <a:bodyPr/>
          <a:lstStyle/>
          <a:p>
            <a:r>
              <a:rPr lang="zh-CN" altLang="en-US" dirty="0">
                <a:solidFill>
                  <a:srgbClr val="663300"/>
                </a:solidFill>
              </a:rPr>
              <a:t>导入包中的类和接口</a:t>
            </a:r>
          </a:p>
        </p:txBody>
      </p:sp>
      <p:sp>
        <p:nvSpPr>
          <p:cNvPr id="100355" name="Rectangle 3"/>
          <p:cNvSpPr>
            <a:spLocks noGrp="1" noRot="1" noChangeArrowheads="1"/>
          </p:cNvSpPr>
          <p:nvPr>
            <p:ph type="body" idx="1"/>
          </p:nvPr>
        </p:nvSpPr>
        <p:spPr>
          <a:xfrm>
            <a:off x="323850" y="1268413"/>
            <a:ext cx="8496300" cy="5256212"/>
          </a:xfrm>
        </p:spPr>
        <p:txBody>
          <a:bodyPr/>
          <a:lstStyle/>
          <a:p>
            <a:pPr>
              <a:lnSpc>
                <a:spcPct val="90000"/>
              </a:lnSpc>
            </a:pPr>
            <a:r>
              <a:rPr lang="zh-CN" altLang="en-US" dirty="0">
                <a:latin typeface="楷体_GB2312" pitchFamily="49" charset="-122"/>
              </a:rPr>
              <a:t>一个源程序导入包中的类或接口后，引用该类和接口时，包名可省略</a:t>
            </a:r>
          </a:p>
          <a:p>
            <a:pPr>
              <a:lnSpc>
                <a:spcPct val="90000"/>
              </a:lnSpc>
            </a:pPr>
            <a:r>
              <a:rPr lang="zh-CN" altLang="en-US" dirty="0">
                <a:latin typeface="楷体_GB2312" pitchFamily="49" charset="-122"/>
              </a:rPr>
              <a:t>导入一个包中类或接口的语句格式如下：</a:t>
            </a:r>
          </a:p>
          <a:p>
            <a:pPr lvl="1" algn="just">
              <a:lnSpc>
                <a:spcPct val="90000"/>
              </a:lnSpc>
              <a:buFont typeface="Wingdings" pitchFamily="2" charset="2"/>
              <a:buNone/>
            </a:pPr>
            <a:r>
              <a:rPr lang="en-US" altLang="zh-CN" sz="2400" dirty="0">
                <a:solidFill>
                  <a:schemeClr val="hlink"/>
                </a:solidFill>
                <a:latin typeface="楷体_GB2312" pitchFamily="49" charset="-122"/>
                <a:cs typeface="Courier New" pitchFamily="49" charset="0"/>
              </a:rPr>
              <a:t>import </a:t>
            </a:r>
            <a:r>
              <a:rPr lang="zh-CN" altLang="en-US" sz="2400" dirty="0">
                <a:solidFill>
                  <a:schemeClr val="hlink"/>
                </a:solidFill>
                <a:latin typeface="楷体_GB2312" pitchFamily="49" charset="-122"/>
              </a:rPr>
              <a:t>包名</a:t>
            </a:r>
            <a:r>
              <a:rPr lang="en-US" altLang="zh-CN" sz="2400" dirty="0">
                <a:solidFill>
                  <a:schemeClr val="hlink"/>
                </a:solidFill>
                <a:latin typeface="楷体_GB2312" pitchFamily="49" charset="-122"/>
              </a:rPr>
              <a:t>.</a:t>
            </a:r>
            <a:r>
              <a:rPr lang="zh-CN" altLang="en-US" sz="2400" dirty="0">
                <a:solidFill>
                  <a:schemeClr val="hlink"/>
                </a:solidFill>
                <a:latin typeface="楷体_GB2312" pitchFamily="49" charset="-122"/>
              </a:rPr>
              <a:t>类名</a:t>
            </a:r>
            <a:r>
              <a:rPr lang="zh-CN" altLang="en-US" sz="2400" dirty="0">
                <a:latin typeface="楷体_GB2312" pitchFamily="49" charset="-122"/>
              </a:rPr>
              <a:t>   或 </a:t>
            </a:r>
            <a:r>
              <a:rPr lang="zh-CN" altLang="en-US" sz="2400" dirty="0">
                <a:latin typeface="楷体_GB2312" pitchFamily="49" charset="-122"/>
                <a:cs typeface="Courier New" pitchFamily="49" charset="0"/>
              </a:rPr>
              <a:t> </a:t>
            </a:r>
            <a:r>
              <a:rPr lang="en-US" altLang="zh-CN" sz="2400" dirty="0">
                <a:solidFill>
                  <a:schemeClr val="hlink"/>
                </a:solidFill>
                <a:latin typeface="楷体_GB2312" pitchFamily="49" charset="-122"/>
                <a:cs typeface="Courier New" pitchFamily="49" charset="0"/>
              </a:rPr>
              <a:t>import </a:t>
            </a:r>
            <a:r>
              <a:rPr lang="zh-CN" altLang="en-US" sz="2400" dirty="0">
                <a:solidFill>
                  <a:schemeClr val="hlink"/>
                </a:solidFill>
                <a:latin typeface="楷体_GB2312" pitchFamily="49" charset="-122"/>
                <a:cs typeface="Courier New" pitchFamily="49" charset="0"/>
              </a:rPr>
              <a:t>包名</a:t>
            </a:r>
            <a:r>
              <a:rPr lang="en-US" altLang="zh-CN" sz="2400" dirty="0">
                <a:solidFill>
                  <a:schemeClr val="hlink"/>
                </a:solidFill>
                <a:latin typeface="楷体_GB2312" pitchFamily="49" charset="-122"/>
                <a:cs typeface="Courier New" pitchFamily="49" charset="0"/>
              </a:rPr>
              <a:t>.</a:t>
            </a:r>
            <a:r>
              <a:rPr lang="zh-CN" altLang="en-US" sz="2400" dirty="0">
                <a:solidFill>
                  <a:schemeClr val="hlink"/>
                </a:solidFill>
                <a:latin typeface="楷体_GB2312" pitchFamily="49" charset="-122"/>
                <a:cs typeface="Courier New" pitchFamily="49" charset="0"/>
              </a:rPr>
              <a:t>接口名</a:t>
            </a:r>
          </a:p>
          <a:p>
            <a:pPr algn="just">
              <a:lnSpc>
                <a:spcPct val="90000"/>
              </a:lnSpc>
              <a:buFont typeface="Wingdings" pitchFamily="2" charset="2"/>
              <a:buNone/>
            </a:pPr>
            <a:r>
              <a:rPr lang="zh-CN" altLang="en-US" sz="2500" dirty="0">
                <a:latin typeface="楷体_GB2312" pitchFamily="49" charset="-122"/>
              </a:rPr>
              <a:t>或 </a:t>
            </a:r>
            <a:r>
              <a:rPr lang="en-US" altLang="zh-CN" dirty="0">
                <a:solidFill>
                  <a:schemeClr val="hlink"/>
                </a:solidFill>
                <a:latin typeface="楷体_GB2312" pitchFamily="49" charset="-122"/>
                <a:cs typeface="Courier New" pitchFamily="49" charset="0"/>
              </a:rPr>
              <a:t>import </a:t>
            </a:r>
            <a:r>
              <a:rPr lang="zh-CN" altLang="en-US" dirty="0">
                <a:solidFill>
                  <a:schemeClr val="hlink"/>
                </a:solidFill>
                <a:latin typeface="楷体_GB2312" pitchFamily="49" charset="-122"/>
                <a:cs typeface="Courier New" pitchFamily="49" charset="0"/>
              </a:rPr>
              <a:t>包名</a:t>
            </a:r>
            <a:r>
              <a:rPr lang="en-US" altLang="zh-CN" dirty="0">
                <a:solidFill>
                  <a:schemeClr val="hlink"/>
                </a:solidFill>
                <a:latin typeface="楷体_GB2312" pitchFamily="49" charset="-122"/>
                <a:cs typeface="Courier New" pitchFamily="49" charset="0"/>
              </a:rPr>
              <a:t>.*</a:t>
            </a:r>
          </a:p>
          <a:p>
            <a:pPr algn="just">
              <a:lnSpc>
                <a:spcPct val="90000"/>
              </a:lnSpc>
              <a:buFont typeface="Wingdings" pitchFamily="2" charset="2"/>
              <a:buNone/>
            </a:pPr>
            <a:r>
              <a:rPr lang="zh-CN" altLang="en-US" u="sng" dirty="0">
                <a:latin typeface="楷体_GB2312" pitchFamily="49" charset="-122"/>
                <a:cs typeface="Courier New" pitchFamily="49" charset="0"/>
              </a:rPr>
              <a:t>说明</a:t>
            </a:r>
          </a:p>
          <a:p>
            <a:pPr>
              <a:lnSpc>
                <a:spcPct val="90000"/>
              </a:lnSpc>
            </a:pPr>
            <a:r>
              <a:rPr lang="zh-CN" altLang="en-US" dirty="0"/>
              <a:t>“*”表示导入包中所有的类或</a:t>
            </a:r>
            <a:r>
              <a:rPr lang="zh-CN" altLang="en-US" dirty="0" smtClean="0"/>
              <a:t>接口</a:t>
            </a:r>
            <a:endParaRPr lang="en-US" altLang="zh-CN" dirty="0" smtClean="0"/>
          </a:p>
          <a:p>
            <a:pPr>
              <a:lnSpc>
                <a:spcPct val="90000"/>
              </a:lnSpc>
            </a:pPr>
            <a:r>
              <a:rPr lang="zh-CN" altLang="en-US" dirty="0" smtClean="0"/>
              <a:t>若</a:t>
            </a:r>
            <a:r>
              <a:rPr lang="zh-CN" altLang="en-US" dirty="0"/>
              <a:t>导入位于一个子包中的类或接口，子包和其父包及祖先包名之间用“</a:t>
            </a:r>
            <a:r>
              <a:rPr lang="en-US" altLang="zh-CN" dirty="0"/>
              <a:t>.”</a:t>
            </a:r>
            <a:r>
              <a:rPr lang="zh-CN" altLang="en-US" dirty="0"/>
              <a:t>隔开。</a:t>
            </a:r>
          </a:p>
          <a:p>
            <a:pPr>
              <a:lnSpc>
                <a:spcPct val="90000"/>
              </a:lnSpc>
            </a:pPr>
            <a:r>
              <a:rPr lang="en-US" altLang="zh-CN" dirty="0" smtClean="0">
                <a:cs typeface="Courier New" pitchFamily="49" charset="0"/>
              </a:rPr>
              <a:t>Import</a:t>
            </a:r>
            <a:r>
              <a:rPr lang="zh-CN" altLang="en-US" dirty="0">
                <a:cs typeface="Courier New" pitchFamily="49" charset="0"/>
              </a:rPr>
              <a:t>语句在源程序中必须位于其他类或接口申明之前</a:t>
            </a:r>
          </a:p>
          <a:p>
            <a:pPr lvl="1">
              <a:lnSpc>
                <a:spcPct val="90000"/>
              </a:lnSpc>
            </a:pPr>
            <a:r>
              <a:rPr lang="zh-CN" altLang="en-US" dirty="0">
                <a:solidFill>
                  <a:srgbClr val="990000"/>
                </a:solidFill>
                <a:cs typeface="Courier New" pitchFamily="49" charset="0"/>
              </a:rPr>
              <a:t>可以不止一条。</a:t>
            </a:r>
          </a:p>
          <a:p>
            <a:pPr lvl="1">
              <a:lnSpc>
                <a:spcPct val="90000"/>
              </a:lnSpc>
            </a:pPr>
            <a:r>
              <a:rPr lang="zh-CN" altLang="en-US" dirty="0">
                <a:solidFill>
                  <a:srgbClr val="990000"/>
                </a:solidFill>
                <a:cs typeface="Courier New" pitchFamily="49" charset="0"/>
              </a:rPr>
              <a:t>每条</a:t>
            </a:r>
            <a:r>
              <a:rPr lang="en-US" altLang="zh-CN" dirty="0">
                <a:solidFill>
                  <a:srgbClr val="990000"/>
                </a:solidFill>
                <a:cs typeface="Courier New" pitchFamily="49" charset="0"/>
              </a:rPr>
              <a:t>Import</a:t>
            </a:r>
            <a:r>
              <a:rPr lang="zh-CN" altLang="en-US" dirty="0">
                <a:solidFill>
                  <a:srgbClr val="990000"/>
                </a:solidFill>
                <a:cs typeface="Courier New" pitchFamily="49" charset="0"/>
              </a:rPr>
              <a:t>语句仅导入随后指明包中的</a:t>
            </a:r>
            <a:r>
              <a:rPr lang="zh-CN" altLang="en-US" dirty="0">
                <a:solidFill>
                  <a:srgbClr val="990000"/>
                </a:solidFill>
              </a:rPr>
              <a:t>所有的类或接口，不包括该包子包中的类或接口。</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603250" y="404813"/>
            <a:ext cx="8540750" cy="792162"/>
          </a:xfrm>
        </p:spPr>
        <p:txBody>
          <a:bodyPr/>
          <a:lstStyle/>
          <a:p>
            <a:pPr>
              <a:buFont typeface="Wingdings" pitchFamily="2" charset="2"/>
              <a:buNone/>
            </a:pPr>
            <a:r>
              <a:rPr lang="en-US" altLang="zh-CN" dirty="0">
                <a:solidFill>
                  <a:srgbClr val="663300"/>
                </a:solidFill>
                <a:latin typeface="隶书" pitchFamily="49" charset="-122"/>
              </a:rPr>
              <a:t>Java</a:t>
            </a:r>
            <a:r>
              <a:rPr lang="zh-CN" altLang="en-US" dirty="0">
                <a:solidFill>
                  <a:srgbClr val="663300"/>
                </a:solidFill>
                <a:latin typeface="隶书" pitchFamily="49" charset="-122"/>
              </a:rPr>
              <a:t>源程序结构</a:t>
            </a:r>
          </a:p>
        </p:txBody>
      </p:sp>
      <p:sp>
        <p:nvSpPr>
          <p:cNvPr id="68612" name="Rectangle 4"/>
          <p:cNvSpPr>
            <a:spLocks noGrp="1" noRot="1" noChangeArrowheads="1"/>
          </p:cNvSpPr>
          <p:nvPr>
            <p:ph type="body" idx="1"/>
          </p:nvPr>
        </p:nvSpPr>
        <p:spPr>
          <a:xfrm>
            <a:off x="250825" y="1268413"/>
            <a:ext cx="8540750" cy="5184775"/>
          </a:xfrm>
        </p:spPr>
        <p:txBody>
          <a:bodyPr/>
          <a:lstStyle/>
          <a:p>
            <a:r>
              <a:rPr lang="zh-CN" altLang="en-US"/>
              <a:t>一个</a:t>
            </a:r>
            <a:r>
              <a:rPr lang="en-US" altLang="zh-CN">
                <a:latin typeface="楷体_GB2312" pitchFamily="49" charset="-122"/>
              </a:rPr>
              <a:t>Java</a:t>
            </a:r>
            <a:r>
              <a:rPr lang="zh-CN" altLang="en-US">
                <a:latin typeface="楷体_GB2312" pitchFamily="49" charset="-122"/>
              </a:rPr>
              <a:t>的源程序文件（</a:t>
            </a:r>
            <a:r>
              <a:rPr lang="en-US" altLang="zh-CN">
                <a:latin typeface="楷体_GB2312" pitchFamily="49" charset="-122"/>
              </a:rPr>
              <a:t>.java</a:t>
            </a:r>
            <a:r>
              <a:rPr lang="zh-CN" altLang="en-US">
                <a:latin typeface="楷体_GB2312" pitchFamily="49" charset="-122"/>
              </a:rPr>
              <a:t>文件）中可包含：</a:t>
            </a:r>
          </a:p>
          <a:p>
            <a:pPr algn="just">
              <a:buFont typeface="Wingdings" pitchFamily="2" charset="2"/>
              <a:buNone/>
            </a:pPr>
            <a:r>
              <a:rPr lang="en-US" altLang="zh-CN">
                <a:solidFill>
                  <a:schemeClr val="hlink"/>
                </a:solidFill>
                <a:latin typeface="楷体_GB2312" pitchFamily="49" charset="-122"/>
                <a:cs typeface="Courier New" pitchFamily="49" charset="0"/>
              </a:rPr>
              <a:t>[package  </a:t>
            </a:r>
            <a:r>
              <a:rPr lang="zh-CN" altLang="en-US">
                <a:solidFill>
                  <a:schemeClr val="hlink"/>
                </a:solidFill>
                <a:latin typeface="楷体_GB2312" pitchFamily="49" charset="-122"/>
              </a:rPr>
              <a:t>包名 </a:t>
            </a:r>
            <a:r>
              <a:rPr lang="en-US" altLang="zh-CN">
                <a:solidFill>
                  <a:schemeClr val="hlink"/>
                </a:solidFill>
                <a:latin typeface="楷体_GB2312" pitchFamily="49" charset="-122"/>
              </a:rPr>
              <a:t>]                 </a:t>
            </a:r>
            <a:r>
              <a:rPr lang="en-US" altLang="zh-CN" sz="1800">
                <a:solidFill>
                  <a:srgbClr val="008000"/>
                </a:solidFill>
                <a:latin typeface="楷体_GB2312" pitchFamily="49" charset="-122"/>
              </a:rPr>
              <a:t>// </a:t>
            </a:r>
            <a:r>
              <a:rPr lang="zh-CN" altLang="en-US" sz="1800">
                <a:solidFill>
                  <a:srgbClr val="008000"/>
                </a:solidFill>
                <a:latin typeface="楷体_GB2312" pitchFamily="49" charset="-122"/>
              </a:rPr>
              <a:t>声明所在包</a:t>
            </a:r>
            <a:r>
              <a:rPr lang="zh-CN" altLang="en-US">
                <a:solidFill>
                  <a:schemeClr val="hlink"/>
                </a:solidFill>
                <a:latin typeface="楷体_GB2312" pitchFamily="49" charset="-122"/>
              </a:rPr>
              <a:t> </a:t>
            </a:r>
          </a:p>
          <a:p>
            <a:pPr algn="just">
              <a:buFont typeface="Wingdings" pitchFamily="2" charset="2"/>
              <a:buNone/>
            </a:pPr>
            <a:r>
              <a:rPr lang="en-US" altLang="zh-CN">
                <a:solidFill>
                  <a:schemeClr val="hlink"/>
                </a:solidFill>
                <a:latin typeface="楷体_GB2312" pitchFamily="49" charset="-122"/>
                <a:cs typeface="Courier New" pitchFamily="49" charset="0"/>
              </a:rPr>
              <a:t>[import </a:t>
            </a:r>
            <a:r>
              <a:rPr lang="zh-CN" altLang="en-US">
                <a:solidFill>
                  <a:schemeClr val="hlink"/>
                </a:solidFill>
                <a:latin typeface="楷体_GB2312" pitchFamily="49" charset="-122"/>
              </a:rPr>
              <a:t>包名</a:t>
            </a:r>
            <a:r>
              <a:rPr lang="en-US" altLang="zh-CN">
                <a:solidFill>
                  <a:schemeClr val="hlink"/>
                </a:solidFill>
                <a:latin typeface="楷体_GB2312" pitchFamily="49" charset="-122"/>
              </a:rPr>
              <a:t>.</a:t>
            </a:r>
            <a:r>
              <a:rPr lang="zh-CN" altLang="en-US">
                <a:solidFill>
                  <a:schemeClr val="hlink"/>
                </a:solidFill>
                <a:latin typeface="楷体_GB2312" pitchFamily="49" charset="-122"/>
              </a:rPr>
              <a:t>类名 </a:t>
            </a:r>
            <a:r>
              <a:rPr lang="en-US" altLang="zh-CN">
                <a:solidFill>
                  <a:schemeClr val="hlink"/>
                </a:solidFill>
                <a:latin typeface="楷体_GB2312" pitchFamily="49" charset="-122"/>
              </a:rPr>
              <a:t>|</a:t>
            </a:r>
            <a:r>
              <a:rPr lang="zh-CN" altLang="en-US">
                <a:solidFill>
                  <a:schemeClr val="hlink"/>
                </a:solidFill>
                <a:latin typeface="楷体_GB2312" pitchFamily="49" charset="-122"/>
              </a:rPr>
              <a:t>包名</a:t>
            </a:r>
            <a:r>
              <a:rPr lang="en-US" altLang="zh-CN">
                <a:solidFill>
                  <a:schemeClr val="hlink"/>
                </a:solidFill>
                <a:latin typeface="楷体_GB2312" pitchFamily="49" charset="-122"/>
              </a:rPr>
              <a:t>.</a:t>
            </a:r>
            <a:r>
              <a:rPr lang="zh-CN" altLang="en-US">
                <a:solidFill>
                  <a:schemeClr val="hlink"/>
                </a:solidFill>
                <a:latin typeface="楷体_GB2312" pitchFamily="49" charset="-122"/>
              </a:rPr>
              <a:t>接口名</a:t>
            </a:r>
            <a:r>
              <a:rPr lang="en-US" altLang="zh-CN">
                <a:solidFill>
                  <a:schemeClr val="hlink"/>
                </a:solidFill>
                <a:latin typeface="楷体_GB2312" pitchFamily="49" charset="-122"/>
              </a:rPr>
              <a: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导入其它包中的类或接口，  </a:t>
            </a:r>
          </a:p>
          <a:p>
            <a:pPr algn="just">
              <a:buFont typeface="Wingdings" pitchFamily="2" charset="2"/>
              <a:buNone/>
            </a:pPr>
            <a:r>
              <a:rPr lang="zh-CN" altLang="en-US" sz="1800">
                <a:solidFill>
                  <a:srgbClr val="008000"/>
                </a:solidFill>
                <a:latin typeface="楷体_GB2312" pitchFamily="49" charset="-122"/>
              </a:rPr>
              <a:t>                                             </a:t>
            </a:r>
            <a:r>
              <a:rPr lang="zh-CN" altLang="en-US" sz="1800">
                <a:solidFill>
                  <a:srgbClr val="008000"/>
                </a:solidFill>
                <a:latin typeface="Arial"/>
              </a:rPr>
              <a:t>“</a:t>
            </a:r>
            <a:r>
              <a:rPr lang="en-US" altLang="zh-CN" sz="1800">
                <a:solidFill>
                  <a:srgbClr val="008000"/>
                </a:solidFill>
                <a:latin typeface="楷体_GB2312" pitchFamily="49" charset="-122"/>
              </a:rPr>
              <a:t>|</a:t>
            </a:r>
            <a:r>
              <a:rPr lang="en-US" altLang="zh-CN" sz="1800">
                <a:solidFill>
                  <a:srgbClr val="008000"/>
                </a:solidFill>
                <a:latin typeface="Arial"/>
              </a:rPr>
              <a:t>”</a:t>
            </a:r>
            <a:r>
              <a:rPr lang="zh-CN" altLang="en-US" sz="1800">
                <a:solidFill>
                  <a:srgbClr val="008000"/>
                </a:solidFill>
                <a:latin typeface="楷体_GB2312" pitchFamily="49" charset="-122"/>
              </a:rPr>
              <a:t>表示</a:t>
            </a:r>
            <a:r>
              <a:rPr lang="en-US" altLang="zh-CN" sz="1800">
                <a:solidFill>
                  <a:srgbClr val="008000"/>
                </a:solidFill>
                <a:latin typeface="楷体_GB2312" pitchFamily="49" charset="-122"/>
              </a:rPr>
              <a:t>2</a:t>
            </a:r>
            <a:r>
              <a:rPr lang="zh-CN" altLang="en-US" sz="1800">
                <a:solidFill>
                  <a:srgbClr val="008000"/>
                </a:solidFill>
                <a:latin typeface="楷体_GB2312" pitchFamily="49" charset="-122"/>
              </a:rPr>
              <a:t>者选</a:t>
            </a:r>
            <a:r>
              <a:rPr lang="en-US" altLang="zh-CN" sz="1800">
                <a:solidFill>
                  <a:srgbClr val="008000"/>
                </a:solidFill>
                <a:latin typeface="楷体_GB2312" pitchFamily="49" charset="-122"/>
              </a:rPr>
              <a:t>1</a:t>
            </a:r>
          </a:p>
          <a:p>
            <a:pPr algn="just">
              <a:buFont typeface="Wingdings" pitchFamily="2" charset="2"/>
              <a:buNone/>
            </a:pPr>
            <a:r>
              <a:rPr lang="en-US" altLang="zh-CN">
                <a:solidFill>
                  <a:schemeClr val="hlink"/>
                </a:solidFill>
                <a:latin typeface="楷体_GB2312" pitchFamily="49" charset="-122"/>
                <a:cs typeface="Courier New" pitchFamily="49" charset="0"/>
              </a:rPr>
              <a:t>[ public ] class | interface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声明类或接口</a:t>
            </a:r>
          </a:p>
          <a:p>
            <a:pPr algn="just">
              <a:buFont typeface="Wingdings" pitchFamily="2" charset="2"/>
              <a:buNone/>
            </a:pPr>
            <a:r>
              <a:rPr lang="zh-CN" altLang="en-US" u="sng">
                <a:latin typeface="楷体_GB2312" pitchFamily="49" charset="-122"/>
              </a:rPr>
              <a:t>说明</a:t>
            </a:r>
            <a:r>
              <a:rPr lang="zh-CN" altLang="en-US">
                <a:latin typeface="楷体_GB2312" pitchFamily="49" charset="-122"/>
              </a:rPr>
              <a:t>：</a:t>
            </a:r>
          </a:p>
          <a:p>
            <a:pPr algn="just">
              <a:buSzPct val="80000"/>
            </a:pPr>
            <a:r>
              <a:rPr lang="zh-CN" altLang="en-US" sz="2200">
                <a:latin typeface="楷体_GB2312" pitchFamily="49" charset="-122"/>
              </a:rPr>
              <a:t>一个源程序文件中，最多只能有一条</a:t>
            </a:r>
            <a:r>
              <a:rPr lang="en-US" altLang="zh-CN" sz="2200">
                <a:latin typeface="楷体_GB2312" pitchFamily="49" charset="-122"/>
              </a:rPr>
              <a:t>package</a:t>
            </a:r>
            <a:r>
              <a:rPr lang="zh-CN" altLang="en-US" sz="2200">
                <a:latin typeface="楷体_GB2312" pitchFamily="49" charset="-122"/>
              </a:rPr>
              <a:t>语句，并且必须是第一条语句。</a:t>
            </a:r>
          </a:p>
          <a:p>
            <a:pPr algn="just">
              <a:buSzPct val="80000"/>
            </a:pPr>
            <a:r>
              <a:rPr lang="zh-CN" altLang="en-US" sz="2200">
                <a:latin typeface="楷体_GB2312" pitchFamily="49" charset="-122"/>
              </a:rPr>
              <a:t>一个源程序文件中，可以有多条</a:t>
            </a:r>
            <a:r>
              <a:rPr lang="en-US" altLang="zh-CN" sz="2200">
                <a:latin typeface="楷体_GB2312" pitchFamily="49" charset="-122"/>
              </a:rPr>
              <a:t>import</a:t>
            </a:r>
            <a:r>
              <a:rPr lang="zh-CN" altLang="en-US" sz="2200">
                <a:latin typeface="楷体_GB2312" pitchFamily="49" charset="-122"/>
              </a:rPr>
              <a:t>语句，并且必须位于其它类或接口声明之前。</a:t>
            </a:r>
          </a:p>
          <a:p>
            <a:pPr algn="just">
              <a:buSzPct val="80000"/>
            </a:pPr>
            <a:r>
              <a:rPr lang="zh-CN" altLang="en-US" sz="2200">
                <a:latin typeface="楷体_GB2312" pitchFamily="49" charset="-122"/>
              </a:rPr>
              <a:t>一个源程序文件中，可定义多个类或接口，但只能定义一个</a:t>
            </a:r>
            <a:r>
              <a:rPr lang="en-US" altLang="zh-CN" sz="2200">
                <a:latin typeface="楷体_GB2312" pitchFamily="49" charset="-122"/>
              </a:rPr>
              <a:t>public</a:t>
            </a:r>
            <a:r>
              <a:rPr lang="zh-CN" altLang="en-US" sz="2200">
                <a:latin typeface="楷体_GB2312" pitchFamily="49" charset="-122"/>
              </a:rPr>
              <a:t>类或</a:t>
            </a:r>
            <a:r>
              <a:rPr lang="en-US" altLang="zh-CN" sz="2200">
                <a:latin typeface="楷体_GB2312" pitchFamily="49" charset="-122"/>
              </a:rPr>
              <a:t>public</a:t>
            </a:r>
            <a:r>
              <a:rPr lang="zh-CN" altLang="en-US" sz="2200">
                <a:latin typeface="楷体_GB2312" pitchFamily="49" charset="-122"/>
              </a:rPr>
              <a:t>接口，并且该类或接口名与文件名相同。</a:t>
            </a:r>
            <a:endParaRPr lang="zh-CN" alt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603250" y="549275"/>
            <a:ext cx="6200775" cy="719138"/>
          </a:xfrm>
        </p:spPr>
        <p:txBody>
          <a:bodyPr/>
          <a:lstStyle/>
          <a:p>
            <a:r>
              <a:rPr lang="en-US" altLang="zh-CN" sz="4000" dirty="0">
                <a:solidFill>
                  <a:srgbClr val="663300"/>
                </a:solidFill>
                <a:latin typeface="隶书" pitchFamily="49" charset="-122"/>
              </a:rPr>
              <a:t>8.1 </a:t>
            </a:r>
            <a:r>
              <a:rPr lang="zh-CN" altLang="en-US" sz="4000" dirty="0">
                <a:solidFill>
                  <a:srgbClr val="663300"/>
                </a:solidFill>
                <a:latin typeface="隶书" pitchFamily="49" charset="-122"/>
              </a:rPr>
              <a:t>抽象类和方法</a:t>
            </a:r>
          </a:p>
        </p:txBody>
      </p:sp>
      <p:sp>
        <p:nvSpPr>
          <p:cNvPr id="92163" name="Rectangle 3"/>
          <p:cNvSpPr>
            <a:spLocks noGrp="1" noRot="1" noChangeArrowheads="1"/>
          </p:cNvSpPr>
          <p:nvPr>
            <p:ph type="body" idx="1"/>
          </p:nvPr>
        </p:nvSpPr>
        <p:spPr>
          <a:xfrm>
            <a:off x="250825" y="1412875"/>
            <a:ext cx="8785225" cy="3886200"/>
          </a:xfrm>
        </p:spPr>
        <p:txBody>
          <a:bodyPr/>
          <a:lstStyle/>
          <a:p>
            <a:r>
              <a:rPr lang="zh-CN" altLang="en-US" dirty="0">
                <a:solidFill>
                  <a:srgbClr val="663300"/>
                </a:solidFill>
              </a:rPr>
              <a:t>建立一个类，通过这个类创建实例对象</a:t>
            </a:r>
            <a:r>
              <a:rPr lang="en-US" altLang="zh-CN" dirty="0">
                <a:solidFill>
                  <a:srgbClr val="663300"/>
                </a:solidFill>
              </a:rPr>
              <a:t>——</a:t>
            </a:r>
            <a:r>
              <a:rPr lang="zh-CN" altLang="en-US" dirty="0">
                <a:solidFill>
                  <a:srgbClr val="663300"/>
                </a:solidFill>
              </a:rPr>
              <a:t>常规做法</a:t>
            </a:r>
          </a:p>
          <a:p>
            <a:r>
              <a:rPr lang="zh-CN" altLang="en-US" dirty="0"/>
              <a:t>抽象类是供子类继承、却不能创建实例的类</a:t>
            </a:r>
          </a:p>
          <a:p>
            <a:r>
              <a:rPr lang="zh-CN" altLang="en-US" dirty="0">
                <a:solidFill>
                  <a:srgbClr val="0000FF"/>
                </a:solidFill>
              </a:rPr>
              <a:t>抽象类中</a:t>
            </a:r>
          </a:p>
          <a:p>
            <a:pPr lvl="1"/>
            <a:r>
              <a:rPr lang="zh-CN" altLang="en-US" sz="2400" dirty="0"/>
              <a:t>可以声明</a:t>
            </a:r>
            <a:r>
              <a:rPr lang="zh-CN" altLang="en-US" sz="2400" dirty="0">
                <a:solidFill>
                  <a:schemeClr val="hlink"/>
                </a:solidFill>
              </a:rPr>
              <a:t>只有方法头、没有方法体</a:t>
            </a:r>
            <a:r>
              <a:rPr lang="zh-CN" altLang="en-US" sz="2400" dirty="0"/>
              <a:t>的</a:t>
            </a:r>
            <a:r>
              <a:rPr lang="zh-CN" altLang="en-US" sz="2400" dirty="0">
                <a:solidFill>
                  <a:schemeClr val="hlink"/>
                </a:solidFill>
              </a:rPr>
              <a:t>抽象方法</a:t>
            </a:r>
          </a:p>
          <a:p>
            <a:r>
              <a:rPr lang="zh-CN" altLang="en-US" dirty="0">
                <a:solidFill>
                  <a:srgbClr val="0000FF"/>
                </a:solidFill>
              </a:rPr>
              <a:t>抽象类用于描述抽象的概念，其中的</a:t>
            </a:r>
          </a:p>
          <a:p>
            <a:pPr lvl="1"/>
            <a:r>
              <a:rPr lang="zh-CN" altLang="en-US" sz="2300">
                <a:solidFill>
                  <a:srgbClr val="663300"/>
                </a:solidFill>
              </a:rPr>
              <a:t>抽象方法</a:t>
            </a:r>
            <a:r>
              <a:rPr lang="zh-CN" altLang="en-US" sz="2300"/>
              <a:t>约定了多个子类共用的</a:t>
            </a:r>
            <a:r>
              <a:rPr lang="zh-CN" altLang="en-US" sz="2300" smtClean="0"/>
              <a:t>方法头</a:t>
            </a:r>
            <a:endParaRPr lang="zh-CN" altLang="en-US" sz="2300"/>
          </a:p>
          <a:p>
            <a:pPr lvl="1"/>
            <a:r>
              <a:rPr lang="zh-CN" altLang="en-US" sz="2300" dirty="0"/>
              <a:t>每个子类可以根据自身实际情况，给出抽象方法的具体实现</a:t>
            </a:r>
          </a:p>
          <a:p>
            <a:pPr lvl="1">
              <a:lnSpc>
                <a:spcPct val="160000"/>
              </a:lnSpc>
              <a:buFont typeface="Wingdings" pitchFamily="2" charset="2"/>
              <a:buNone/>
            </a:pPr>
            <a:endParaRPr lang="en-US" altLang="zh-CN"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603250" y="549275"/>
            <a:ext cx="4689475" cy="719138"/>
          </a:xfrm>
          <a:noFill/>
        </p:spPr>
        <p:txBody>
          <a:bodyPr anchor="b"/>
          <a:lstStyle/>
          <a:p>
            <a:pPr>
              <a:lnSpc>
                <a:spcPct val="160000"/>
              </a:lnSpc>
            </a:pPr>
            <a:r>
              <a:rPr lang="zh-CN" altLang="en-US" dirty="0">
                <a:solidFill>
                  <a:srgbClr val="663300"/>
                </a:solidFill>
              </a:rPr>
              <a:t>声明抽象方法</a:t>
            </a:r>
          </a:p>
        </p:txBody>
      </p:sp>
      <p:sp>
        <p:nvSpPr>
          <p:cNvPr id="46083" name="Rectangle 3"/>
          <p:cNvSpPr>
            <a:spLocks noGrp="1" noRot="1" noChangeArrowheads="1"/>
          </p:cNvSpPr>
          <p:nvPr>
            <p:ph type="body" idx="1"/>
          </p:nvPr>
        </p:nvSpPr>
        <p:spPr>
          <a:xfrm>
            <a:off x="323850" y="1412875"/>
            <a:ext cx="8497888" cy="4191000"/>
          </a:xfrm>
        </p:spPr>
        <p:txBody>
          <a:bodyPr/>
          <a:lstStyle/>
          <a:p>
            <a:pPr marL="450850" indent="-450850">
              <a:buFont typeface="Wingdings" pitchFamily="2" charset="2"/>
              <a:buNone/>
            </a:pPr>
            <a:r>
              <a:rPr lang="en-US" altLang="zh-CN" dirty="0">
                <a:solidFill>
                  <a:schemeClr val="hlink"/>
                </a:solidFill>
                <a:latin typeface="楷体_GB2312" pitchFamily="49" charset="-122"/>
              </a:rPr>
              <a:t>[</a:t>
            </a:r>
            <a:r>
              <a:rPr lang="zh-CN" altLang="en-US" dirty="0">
                <a:solidFill>
                  <a:schemeClr val="hlink"/>
                </a:solidFill>
                <a:latin typeface="楷体_GB2312" pitchFamily="49" charset="-122"/>
              </a:rPr>
              <a:t>权限修饰符</a:t>
            </a:r>
            <a:r>
              <a:rPr lang="en-US" altLang="zh-CN" dirty="0">
                <a:solidFill>
                  <a:schemeClr val="hlink"/>
                </a:solidFill>
                <a:latin typeface="楷体_GB2312" pitchFamily="49" charset="-122"/>
              </a:rPr>
              <a:t>] abstract  </a:t>
            </a:r>
            <a:r>
              <a:rPr lang="zh-CN" altLang="en-US" dirty="0">
                <a:solidFill>
                  <a:schemeClr val="hlink"/>
                </a:solidFill>
                <a:latin typeface="楷体_GB2312" pitchFamily="49" charset="-122"/>
              </a:rPr>
              <a:t>返回类型  方法名</a:t>
            </a:r>
            <a:r>
              <a:rPr lang="en-US" altLang="zh-CN" dirty="0">
                <a:solidFill>
                  <a:schemeClr val="hlink"/>
                </a:solidFill>
                <a:latin typeface="楷体_GB2312" pitchFamily="49" charset="-122"/>
              </a:rPr>
              <a:t>(</a:t>
            </a:r>
            <a:r>
              <a:rPr lang="zh-CN" altLang="en-US" dirty="0">
                <a:solidFill>
                  <a:schemeClr val="hlink"/>
                </a:solidFill>
                <a:latin typeface="楷体_GB2312" pitchFamily="49" charset="-122"/>
              </a:rPr>
              <a:t>参数表</a:t>
            </a:r>
            <a:r>
              <a:rPr lang="en-US" altLang="zh-CN" dirty="0">
                <a:solidFill>
                  <a:schemeClr val="hlink"/>
                </a:solidFill>
                <a:latin typeface="楷体_GB2312" pitchFamily="49" charset="-122"/>
              </a:rPr>
              <a:t>);</a:t>
            </a:r>
          </a:p>
          <a:p>
            <a:pPr marL="450850" indent="-450850">
              <a:buFont typeface="Wingdings" pitchFamily="2" charset="2"/>
              <a:buNone/>
            </a:pPr>
            <a:r>
              <a:rPr lang="zh-CN" altLang="en-US" dirty="0">
                <a:latin typeface="楷体_GB2312" pitchFamily="49" charset="-122"/>
              </a:rPr>
              <a:t>说明</a:t>
            </a:r>
            <a:r>
              <a:rPr lang="en-US" altLang="zh-CN" dirty="0">
                <a:latin typeface="楷体_GB2312" pitchFamily="49" charset="-122"/>
              </a:rPr>
              <a:t>:</a:t>
            </a:r>
          </a:p>
          <a:p>
            <a:pPr marL="450850" indent="-450850">
              <a:buClr>
                <a:srgbClr val="009900"/>
              </a:buClr>
              <a:buFont typeface="Wingdings" pitchFamily="2" charset="2"/>
              <a:buChar char=""/>
            </a:pPr>
            <a:r>
              <a:rPr lang="zh-CN" altLang="en-US" dirty="0">
                <a:latin typeface="楷体_GB2312" pitchFamily="49" charset="-122"/>
              </a:rPr>
              <a:t>抽象方法声明只给出方法头</a:t>
            </a:r>
            <a:r>
              <a:rPr lang="en-US" altLang="zh-CN" dirty="0">
                <a:latin typeface="楷体_GB2312" pitchFamily="49" charset="-122"/>
              </a:rPr>
              <a:t>,</a:t>
            </a:r>
            <a:r>
              <a:rPr lang="zh-CN" altLang="en-US" dirty="0">
                <a:latin typeface="楷体_GB2312" pitchFamily="49" charset="-122"/>
              </a:rPr>
              <a:t>不需要方法体</a:t>
            </a:r>
            <a:r>
              <a:rPr lang="en-US" altLang="zh-CN" dirty="0">
                <a:latin typeface="楷体_GB2312" pitchFamily="49" charset="-122"/>
              </a:rPr>
              <a:t>,</a:t>
            </a:r>
            <a:r>
              <a:rPr lang="zh-CN" altLang="en-US" dirty="0">
                <a:latin typeface="楷体_GB2312" pitchFamily="49" charset="-122"/>
              </a:rPr>
              <a:t>以</a:t>
            </a:r>
            <a:r>
              <a:rPr lang="zh-CN" altLang="en-US" dirty="0"/>
              <a:t>“</a:t>
            </a:r>
            <a:r>
              <a:rPr lang="en-US" altLang="zh-CN" dirty="0"/>
              <a:t>;”</a:t>
            </a:r>
            <a:r>
              <a:rPr lang="zh-CN" altLang="en-US" dirty="0">
                <a:latin typeface="楷体_GB2312" pitchFamily="49" charset="-122"/>
              </a:rPr>
              <a:t>结束。</a:t>
            </a:r>
          </a:p>
          <a:p>
            <a:pPr marL="450850" indent="-450850">
              <a:buClr>
                <a:srgbClr val="009900"/>
              </a:buClr>
              <a:buFont typeface="Wingdings" pitchFamily="2" charset="2"/>
              <a:buChar char=""/>
            </a:pPr>
            <a:r>
              <a:rPr lang="zh-CN" altLang="en-US" dirty="0">
                <a:latin typeface="楷体_GB2312" pitchFamily="49" charset="-122"/>
              </a:rPr>
              <a:t>构造方法不能申明为抽象方法</a:t>
            </a:r>
            <a:r>
              <a:rPr lang="zh-CN" altLang="en-US" dirty="0"/>
              <a:t>     </a:t>
            </a:r>
          </a:p>
          <a:p>
            <a:pPr marL="450850" indent="-450850" algn="just">
              <a:buFont typeface="Wingdings" pitchFamily="2" charset="2"/>
              <a:buNone/>
            </a:pPr>
            <a:r>
              <a:rPr lang="zh-CN" altLang="en-US" dirty="0"/>
              <a:t>例如，计算图形面积的抽象方法</a:t>
            </a:r>
            <a:r>
              <a:rPr lang="en-US" altLang="zh-CN" dirty="0"/>
              <a:t>area()</a:t>
            </a:r>
            <a:r>
              <a:rPr lang="zh-CN" altLang="en-US" dirty="0"/>
              <a:t>可采用如下的声明：</a:t>
            </a:r>
            <a:r>
              <a:rPr lang="zh-CN" altLang="en-US" dirty="0">
                <a:solidFill>
                  <a:srgbClr val="009900"/>
                </a:solidFill>
                <a:cs typeface="Courier New" pitchFamily="49" charset="0"/>
              </a:rPr>
              <a:t>     </a:t>
            </a:r>
          </a:p>
          <a:p>
            <a:pPr marL="450850" indent="-450850" algn="just">
              <a:buFont typeface="Wingdings" pitchFamily="2" charset="2"/>
              <a:buNone/>
            </a:pPr>
            <a:r>
              <a:rPr lang="zh-CN" altLang="en-US" dirty="0">
                <a:solidFill>
                  <a:srgbClr val="009900"/>
                </a:solidFill>
                <a:cs typeface="Courier New" pitchFamily="49" charset="0"/>
              </a:rPr>
              <a:t>	 </a:t>
            </a:r>
            <a:r>
              <a:rPr lang="en-US" altLang="zh-CN" dirty="0">
                <a:solidFill>
                  <a:schemeClr val="hlink"/>
                </a:solidFill>
                <a:cs typeface="Courier New" pitchFamily="49" charset="0"/>
              </a:rPr>
              <a:t>public abstract </a:t>
            </a:r>
            <a:r>
              <a:rPr lang="en-US" altLang="zh-CN" dirty="0" smtClean="0">
                <a:solidFill>
                  <a:schemeClr val="hlink"/>
                </a:solidFill>
                <a:cs typeface="Courier New" pitchFamily="49" charset="0"/>
              </a:rPr>
              <a:t>double area</a:t>
            </a:r>
            <a:r>
              <a:rPr lang="en-US" altLang="zh-CN" dirty="0">
                <a:solidFill>
                  <a:schemeClr val="hlink"/>
                </a:solidFill>
                <a:cs typeface="Courier New" pitchFamily="49" charset="0"/>
              </a:rPr>
              <a:t>()</a:t>
            </a:r>
            <a:r>
              <a:rPr lang="zh-CN" altLang="en-US" dirty="0">
                <a:solidFill>
                  <a:schemeClr val="hlink"/>
                </a:solidFill>
              </a:rPr>
              <a:t>；</a:t>
            </a:r>
          </a:p>
          <a:p>
            <a:pPr marL="450850" indent="-450850">
              <a:buFont typeface="Wingdings" pitchFamily="2" charset="2"/>
              <a:buNone/>
            </a:pPr>
            <a:endParaRPr lang="en-US" altLang="zh-CN" dirty="0">
              <a:solidFill>
                <a:srgbClr val="009900"/>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611188" y="404813"/>
            <a:ext cx="5192712" cy="792162"/>
          </a:xfrm>
        </p:spPr>
        <p:txBody>
          <a:bodyPr/>
          <a:lstStyle/>
          <a:p>
            <a:r>
              <a:rPr lang="zh-CN" altLang="en-US" dirty="0">
                <a:solidFill>
                  <a:srgbClr val="663300"/>
                </a:solidFill>
                <a:latin typeface="宋体" pitchFamily="2" charset="-122"/>
              </a:rPr>
              <a:t>声明抽象类</a:t>
            </a:r>
          </a:p>
        </p:txBody>
      </p:sp>
      <p:sp>
        <p:nvSpPr>
          <p:cNvPr id="11268" name="Text Box 4"/>
          <p:cNvSpPr txBox="1">
            <a:spLocks noChangeArrowheads="1"/>
          </p:cNvSpPr>
          <p:nvPr/>
        </p:nvSpPr>
        <p:spPr bwMode="auto">
          <a:xfrm>
            <a:off x="468313" y="1268413"/>
            <a:ext cx="8135937" cy="5341462"/>
          </a:xfrm>
          <a:prstGeom prst="rect">
            <a:avLst/>
          </a:prstGeom>
          <a:noFill/>
          <a:ln w="9525">
            <a:noFill/>
            <a:miter lim="800000"/>
            <a:headEnd/>
            <a:tailEnd/>
          </a:ln>
          <a:effectLst/>
        </p:spPr>
        <p:txBody>
          <a:bodyPr>
            <a:spAutoFit/>
          </a:bodyPr>
          <a:lstStyle/>
          <a:p>
            <a:r>
              <a:rPr lang="en-US" altLang="zh-CN" sz="2400" b="1" dirty="0">
                <a:solidFill>
                  <a:schemeClr val="hlink"/>
                </a:solidFill>
                <a:latin typeface="楷体_GB2312" pitchFamily="49" charset="-122"/>
                <a:ea typeface="楷体_GB2312" pitchFamily="49" charset="-122"/>
              </a:rPr>
              <a:t>[</a:t>
            </a:r>
            <a:r>
              <a:rPr lang="zh-CN" altLang="en-US" sz="2400" b="1" dirty="0">
                <a:solidFill>
                  <a:schemeClr val="hlink"/>
                </a:solidFill>
                <a:latin typeface="楷体_GB2312" pitchFamily="49" charset="-122"/>
                <a:ea typeface="楷体_GB2312" pitchFamily="49" charset="-122"/>
              </a:rPr>
              <a:t>权限修饰符</a:t>
            </a:r>
            <a:r>
              <a:rPr lang="en-US" altLang="zh-CN" sz="2400" b="1" dirty="0">
                <a:solidFill>
                  <a:schemeClr val="hlink"/>
                </a:solidFill>
                <a:latin typeface="楷体_GB2312" pitchFamily="49" charset="-122"/>
                <a:ea typeface="楷体_GB2312" pitchFamily="49" charset="-122"/>
              </a:rPr>
              <a:t>] abstract class   </a:t>
            </a:r>
            <a:r>
              <a:rPr lang="zh-CN" altLang="en-US" sz="2400" b="1" dirty="0">
                <a:solidFill>
                  <a:schemeClr val="hlink"/>
                </a:solidFill>
                <a:latin typeface="楷体_GB2312" pitchFamily="49" charset="-122"/>
                <a:ea typeface="楷体_GB2312" pitchFamily="49" charset="-122"/>
              </a:rPr>
              <a:t>类名</a:t>
            </a:r>
            <a:r>
              <a:rPr lang="en-US" altLang="zh-CN" sz="2400" b="1" dirty="0">
                <a:solidFill>
                  <a:schemeClr val="hlink"/>
                </a:solidFill>
                <a:latin typeface="楷体_GB2312" pitchFamily="49" charset="-122"/>
                <a:ea typeface="楷体_GB2312" pitchFamily="49" charset="-122"/>
              </a:rPr>
              <a:t>{</a:t>
            </a:r>
          </a:p>
          <a:p>
            <a:pPr lvl="2">
              <a:spcBef>
                <a:spcPct val="30000"/>
              </a:spcBef>
            </a:pPr>
            <a:r>
              <a:rPr lang="en-US" altLang="zh-CN" b="1" dirty="0">
                <a:solidFill>
                  <a:schemeClr val="hlink"/>
                </a:solidFill>
                <a:latin typeface="楷体_GB2312" pitchFamily="49" charset="-122"/>
                <a:ea typeface="楷体_GB2312" pitchFamily="49" charset="-122"/>
              </a:rPr>
              <a:t>    </a:t>
            </a:r>
            <a:r>
              <a:rPr lang="zh-CN" altLang="en-US" b="1" dirty="0">
                <a:solidFill>
                  <a:schemeClr val="hlink"/>
                </a:solidFill>
                <a:latin typeface="楷体_GB2312" pitchFamily="49" charset="-122"/>
                <a:ea typeface="楷体_GB2312" pitchFamily="49" charset="-122"/>
              </a:rPr>
              <a:t>成员变量声明</a:t>
            </a:r>
          </a:p>
          <a:p>
            <a:pPr lvl="2">
              <a:spcBef>
                <a:spcPct val="30000"/>
              </a:spcBef>
            </a:pPr>
            <a:r>
              <a:rPr lang="zh-CN" altLang="en-US" b="1" dirty="0">
                <a:solidFill>
                  <a:schemeClr val="hlink"/>
                </a:solidFill>
                <a:latin typeface="楷体_GB2312" pitchFamily="49" charset="-122"/>
                <a:ea typeface="楷体_GB2312" pitchFamily="49" charset="-122"/>
              </a:rPr>
              <a:t>    方法声明</a:t>
            </a:r>
          </a:p>
          <a:p>
            <a:pPr lvl="1"/>
            <a:r>
              <a:rPr lang="en-US" altLang="zh-CN" sz="2400" b="1" dirty="0">
                <a:solidFill>
                  <a:schemeClr val="hlink"/>
                </a:solidFill>
                <a:latin typeface="楷体_GB2312" pitchFamily="49" charset="-122"/>
                <a:ea typeface="楷体_GB2312" pitchFamily="49" charset="-122"/>
              </a:rPr>
              <a:t>} </a:t>
            </a:r>
          </a:p>
          <a:p>
            <a:pPr>
              <a:lnSpc>
                <a:spcPct val="95000"/>
              </a:lnSpc>
              <a:spcBef>
                <a:spcPct val="25000"/>
              </a:spcBef>
            </a:pPr>
            <a:r>
              <a:rPr lang="zh-CN" altLang="en-US" sz="2400" b="1" dirty="0">
                <a:ea typeface="楷体_GB2312" pitchFamily="49" charset="-122"/>
              </a:rPr>
              <a:t>说明：</a:t>
            </a:r>
          </a:p>
          <a:p>
            <a:pPr>
              <a:lnSpc>
                <a:spcPct val="95000"/>
              </a:lnSpc>
              <a:spcBef>
                <a:spcPct val="25000"/>
              </a:spcBef>
              <a:buClr>
                <a:srgbClr val="009900"/>
              </a:buClr>
              <a:buSzPct val="85000"/>
              <a:buFont typeface="Wingdings" pitchFamily="2" charset="2"/>
              <a:buChar char=""/>
            </a:pPr>
            <a:r>
              <a:rPr lang="zh-CN" altLang="en-US" sz="2200" b="1" dirty="0" smtClean="0">
                <a:ea typeface="楷体_GB2312" pitchFamily="49" charset="-122"/>
              </a:rPr>
              <a:t>抽象类体中可以定义非抽象方法</a:t>
            </a:r>
          </a:p>
          <a:p>
            <a:pPr>
              <a:lnSpc>
                <a:spcPct val="95000"/>
              </a:lnSpc>
              <a:spcBef>
                <a:spcPct val="25000"/>
              </a:spcBef>
              <a:buClr>
                <a:srgbClr val="009900"/>
              </a:buClr>
              <a:buSzPct val="85000"/>
              <a:buFont typeface="Wingdings" pitchFamily="2" charset="2"/>
              <a:buChar char=""/>
            </a:pPr>
            <a:r>
              <a:rPr lang="zh-CN" altLang="en-US" sz="2200" b="1" dirty="0" smtClean="0">
                <a:ea typeface="楷体_GB2312" pitchFamily="49" charset="-122"/>
              </a:rPr>
              <a:t>抽象类体中，可以包含抽象方法，也可以不包含抽象方法。</a:t>
            </a:r>
          </a:p>
          <a:p>
            <a:pPr lvl="1">
              <a:lnSpc>
                <a:spcPct val="95000"/>
              </a:lnSpc>
              <a:spcBef>
                <a:spcPct val="25000"/>
              </a:spcBef>
              <a:buClr>
                <a:srgbClr val="FFCC00"/>
              </a:buClr>
              <a:buSzPct val="75000"/>
              <a:buFont typeface="Wingdings" pitchFamily="2" charset="2"/>
              <a:buChar char="l"/>
            </a:pPr>
            <a:r>
              <a:rPr lang="zh-CN" altLang="en-US" sz="2200" b="1" dirty="0" smtClean="0">
                <a:ea typeface="楷体_GB2312" pitchFamily="49" charset="-122"/>
              </a:rPr>
              <a:t> </a:t>
            </a:r>
            <a:r>
              <a:rPr lang="zh-CN" altLang="en-US" sz="2200" b="1" dirty="0" smtClean="0">
                <a:solidFill>
                  <a:srgbClr val="990000"/>
                </a:solidFill>
                <a:ea typeface="楷体_GB2312" pitchFamily="49" charset="-122"/>
              </a:rPr>
              <a:t>类体中包含抽象方法的类必须声明为抽象类。</a:t>
            </a:r>
          </a:p>
          <a:p>
            <a:pPr>
              <a:lnSpc>
                <a:spcPct val="95000"/>
              </a:lnSpc>
              <a:spcBef>
                <a:spcPct val="25000"/>
              </a:spcBef>
              <a:buClr>
                <a:srgbClr val="009900"/>
              </a:buClr>
              <a:buSzPct val="85000"/>
              <a:buFont typeface="Wingdings" pitchFamily="2" charset="2"/>
              <a:buChar char=""/>
            </a:pPr>
            <a:r>
              <a:rPr lang="zh-CN" altLang="en-US" sz="2200" b="1" dirty="0" smtClean="0">
                <a:ea typeface="楷体_GB2312" pitchFamily="49" charset="-122"/>
              </a:rPr>
              <a:t>抽象类只能被继承，不能实例化。即便抽象类不包含抽象方法</a:t>
            </a:r>
          </a:p>
          <a:p>
            <a:pPr>
              <a:lnSpc>
                <a:spcPct val="95000"/>
              </a:lnSpc>
              <a:spcBef>
                <a:spcPct val="25000"/>
              </a:spcBef>
              <a:buClr>
                <a:srgbClr val="009900"/>
              </a:buClr>
              <a:buSzPct val="85000"/>
              <a:buFont typeface="Wingdings" pitchFamily="2" charset="2"/>
              <a:buChar char=""/>
            </a:pPr>
            <a:r>
              <a:rPr lang="zh-CN" altLang="en-US" sz="2200" b="1" dirty="0" smtClean="0">
                <a:ea typeface="楷体_GB2312" pitchFamily="49" charset="-122"/>
              </a:rPr>
              <a:t>抽象</a:t>
            </a:r>
            <a:r>
              <a:rPr lang="zh-CN" altLang="en-US" sz="2200" b="1" dirty="0">
                <a:ea typeface="楷体_GB2312" pitchFamily="49" charset="-122"/>
              </a:rPr>
              <a:t>类的子类必须给出每个抽象方法的具体实现。</a:t>
            </a:r>
          </a:p>
          <a:p>
            <a:pPr lvl="1">
              <a:lnSpc>
                <a:spcPct val="95000"/>
              </a:lnSpc>
              <a:spcBef>
                <a:spcPct val="25000"/>
              </a:spcBef>
              <a:buClr>
                <a:srgbClr val="FFCC00"/>
              </a:buClr>
              <a:buSzPct val="75000"/>
              <a:buFont typeface="Wingdings" pitchFamily="2" charset="2"/>
              <a:buChar char="l"/>
            </a:pPr>
            <a:r>
              <a:rPr lang="zh-CN" altLang="en-US" sz="2200" b="1" dirty="0">
                <a:ea typeface="楷体_GB2312" pitchFamily="49" charset="-122"/>
              </a:rPr>
              <a:t> </a:t>
            </a:r>
            <a:r>
              <a:rPr lang="zh-CN" altLang="en-US" sz="2200" b="1" dirty="0">
                <a:solidFill>
                  <a:srgbClr val="990000"/>
                </a:solidFill>
                <a:ea typeface="楷体_GB2312" pitchFamily="49" charset="-122"/>
              </a:rPr>
              <a:t>若有个抽象方法在子类中没有被实现，该子类必须也必须声明为抽象类</a:t>
            </a:r>
          </a:p>
          <a:p>
            <a:pPr>
              <a:spcBef>
                <a:spcPct val="50000"/>
              </a:spcBef>
            </a:pPr>
            <a:endParaRPr lang="en-US" altLang="zh-CN" sz="2200" b="1" dirty="0">
              <a:solidFill>
                <a:srgbClr val="990000"/>
              </a:solidFill>
              <a:ea typeface="楷体_GB2312" pitchFamily="49"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611188" y="549275"/>
            <a:ext cx="8255000" cy="647700"/>
          </a:xfrm>
        </p:spPr>
        <p:txBody>
          <a:bodyPr/>
          <a:lstStyle/>
          <a:p>
            <a:r>
              <a:rPr lang="zh-CN" altLang="en-US" sz="3600" dirty="0">
                <a:solidFill>
                  <a:srgbClr val="663300"/>
                </a:solidFill>
                <a:latin typeface="隶书" pitchFamily="49" charset="-122"/>
              </a:rPr>
              <a:t>例</a:t>
            </a:r>
            <a:r>
              <a:rPr lang="en-US" altLang="zh-CN" sz="3200" dirty="0">
                <a:solidFill>
                  <a:srgbClr val="663300"/>
                </a:solidFill>
                <a:latin typeface="隶书" pitchFamily="49" charset="-122"/>
              </a:rPr>
              <a:t>8.1</a:t>
            </a:r>
            <a:r>
              <a:rPr lang="en-US" altLang="zh-CN" sz="3600" dirty="0">
                <a:solidFill>
                  <a:srgbClr val="663300"/>
                </a:solidFill>
                <a:latin typeface="Arial"/>
              </a:rPr>
              <a:t>——</a:t>
            </a:r>
            <a:r>
              <a:rPr lang="zh-CN" altLang="en-US" sz="3600" dirty="0">
                <a:solidFill>
                  <a:srgbClr val="663300"/>
                </a:solidFill>
                <a:latin typeface="隶书" pitchFamily="49" charset="-122"/>
              </a:rPr>
              <a:t>利用抽象类表示多类图书</a:t>
            </a:r>
          </a:p>
        </p:txBody>
      </p:sp>
      <p:sp>
        <p:nvSpPr>
          <p:cNvPr id="12305" name="Text Box 17"/>
          <p:cNvSpPr txBox="1">
            <a:spLocks noChangeArrowheads="1"/>
          </p:cNvSpPr>
          <p:nvPr/>
        </p:nvSpPr>
        <p:spPr bwMode="auto">
          <a:xfrm>
            <a:off x="1835150" y="3860800"/>
            <a:ext cx="4392613" cy="403225"/>
          </a:xfrm>
          <a:prstGeom prst="rect">
            <a:avLst/>
          </a:prstGeom>
          <a:noFill/>
          <a:ln w="9525">
            <a:noFill/>
            <a:miter lim="800000"/>
            <a:headEnd/>
            <a:tailEnd/>
          </a:ln>
        </p:spPr>
        <p:txBody>
          <a:bodyPr lIns="0" tIns="0" rIns="0" bIns="0"/>
          <a:lstStyle/>
          <a:p>
            <a:pPr algn="ctr">
              <a:spcAft>
                <a:spcPts val="300"/>
              </a:spcAft>
            </a:pPr>
            <a:r>
              <a:rPr lang="zh-CN" altLang="en-US" sz="1600" b="1">
                <a:latin typeface="楷体_GB2312" pitchFamily="49" charset="-122"/>
                <a:ea typeface="楷体_GB2312" pitchFamily="49" charset="-122"/>
              </a:rPr>
              <a:t>图</a:t>
            </a:r>
            <a:r>
              <a:rPr lang="en-US" altLang="zh-CN" sz="1600" b="1">
                <a:latin typeface="楷体_GB2312" pitchFamily="49" charset="-122"/>
                <a:ea typeface="楷体_GB2312" pitchFamily="49" charset="-122"/>
              </a:rPr>
              <a:t>8-1  </a:t>
            </a:r>
            <a:r>
              <a:rPr lang="zh-CN" altLang="en-US" sz="1600" b="1">
                <a:latin typeface="楷体_GB2312" pitchFamily="49" charset="-122"/>
                <a:ea typeface="楷体_GB2312" pitchFamily="49" charset="-122"/>
              </a:rPr>
              <a:t>各类图书的属性和行为</a:t>
            </a:r>
          </a:p>
        </p:txBody>
      </p:sp>
      <p:grpSp>
        <p:nvGrpSpPr>
          <p:cNvPr id="12321" name="Group 33"/>
          <p:cNvGrpSpPr>
            <a:grpSpLocks/>
          </p:cNvGrpSpPr>
          <p:nvPr/>
        </p:nvGrpSpPr>
        <p:grpSpPr bwMode="auto">
          <a:xfrm>
            <a:off x="755650" y="1341438"/>
            <a:ext cx="1728788" cy="2387600"/>
            <a:chOff x="476" y="845"/>
            <a:chExt cx="1089" cy="1504"/>
          </a:xfrm>
        </p:grpSpPr>
        <p:sp>
          <p:nvSpPr>
            <p:cNvPr id="12307" name="Text Box 19"/>
            <p:cNvSpPr txBox="1">
              <a:spLocks noChangeArrowheads="1"/>
            </p:cNvSpPr>
            <p:nvPr/>
          </p:nvSpPr>
          <p:spPr bwMode="auto">
            <a:xfrm>
              <a:off x="476" y="845"/>
              <a:ext cx="1089" cy="1504"/>
            </a:xfrm>
            <a:prstGeom prst="rect">
              <a:avLst/>
            </a:prstGeom>
            <a:noFill/>
            <a:ln w="9525">
              <a:solidFill>
                <a:srgbClr val="000000"/>
              </a:solidFill>
              <a:miter lim="800000"/>
              <a:headEnd/>
              <a:tailEnd/>
            </a:ln>
            <a:effectLst/>
          </p:spPr>
          <p:txBody>
            <a:bodyPr>
              <a:spAutoFit/>
            </a:bodyPr>
            <a:lstStyle/>
            <a:p>
              <a:pPr algn="ctr">
                <a:spcBef>
                  <a:spcPct val="50000"/>
                </a:spcBef>
              </a:pPr>
              <a:r>
                <a:rPr lang="zh-CN" altLang="en-US" noProof="1">
                  <a:ea typeface="楷体_GB2312" pitchFamily="49" charset="-122"/>
                </a:rPr>
                <a:t>科技书类</a:t>
              </a:r>
              <a:endParaRPr lang="zh-CN" altLang="en-US">
                <a:ea typeface="楷体_GB2312" pitchFamily="49" charset="-122"/>
              </a:endParaRPr>
            </a:p>
            <a:p>
              <a:pPr algn="ctr">
                <a:spcBef>
                  <a:spcPct val="50000"/>
                </a:spcBef>
              </a:pPr>
              <a:r>
                <a:rPr lang="zh-CN" altLang="en-US" noProof="1">
                  <a:ea typeface="楷体_GB2312" pitchFamily="49" charset="-122"/>
                </a:rPr>
                <a:t>页码</a:t>
              </a:r>
            </a:p>
            <a:p>
              <a:pPr algn="ctr"/>
              <a:r>
                <a:rPr lang="zh-CN" altLang="en-US" noProof="1">
                  <a:ea typeface="楷体_GB2312" pitchFamily="49" charset="-122"/>
                </a:rPr>
                <a:t>折扣</a:t>
              </a:r>
            </a:p>
            <a:p>
              <a:pPr algn="ctr"/>
              <a:r>
                <a:rPr lang="zh-CN" altLang="en-US" noProof="1">
                  <a:ea typeface="楷体_GB2312" pitchFamily="49" charset="-122"/>
                </a:rPr>
                <a:t>价格</a:t>
              </a:r>
              <a:endParaRPr lang="zh-CN" altLang="en-US">
                <a:ea typeface="楷体_GB2312" pitchFamily="49" charset="-122"/>
              </a:endParaRPr>
            </a:p>
            <a:p>
              <a:pPr algn="ctr"/>
              <a:r>
                <a:rPr lang="zh-CN" altLang="en-US" noProof="1">
                  <a:ea typeface="楷体_GB2312" pitchFamily="49" charset="-122"/>
                </a:rPr>
                <a:t>显示图书种类</a:t>
              </a:r>
            </a:p>
            <a:p>
              <a:pPr algn="ctr"/>
              <a:r>
                <a:rPr lang="zh-CN" altLang="en-US" noProof="1">
                  <a:ea typeface="楷体_GB2312" pitchFamily="49" charset="-122"/>
                </a:rPr>
                <a:t>计算图书价格</a:t>
              </a:r>
            </a:p>
            <a:p>
              <a:pPr algn="ctr"/>
              <a:r>
                <a:rPr lang="zh-CN" altLang="en-US">
                  <a:ea typeface="楷体_GB2312" pitchFamily="49" charset="-122"/>
                </a:rPr>
                <a:t>显示价格</a:t>
              </a:r>
            </a:p>
          </p:txBody>
        </p:sp>
        <p:sp>
          <p:nvSpPr>
            <p:cNvPr id="12309" name="Line 21"/>
            <p:cNvSpPr>
              <a:spLocks noChangeShapeType="1"/>
            </p:cNvSpPr>
            <p:nvPr/>
          </p:nvSpPr>
          <p:spPr bwMode="auto">
            <a:xfrm>
              <a:off x="476" y="1117"/>
              <a:ext cx="1089" cy="0"/>
            </a:xfrm>
            <a:prstGeom prst="line">
              <a:avLst/>
            </a:prstGeom>
            <a:noFill/>
            <a:ln w="9525">
              <a:solidFill>
                <a:schemeClr val="tx1"/>
              </a:solidFill>
              <a:round/>
              <a:headEnd/>
              <a:tailEnd/>
            </a:ln>
            <a:effectLst/>
          </p:spPr>
          <p:txBody>
            <a:bodyPr/>
            <a:lstStyle/>
            <a:p>
              <a:endParaRPr lang="zh-CN" altLang="en-US"/>
            </a:p>
          </p:txBody>
        </p:sp>
        <p:sp>
          <p:nvSpPr>
            <p:cNvPr id="12310" name="Line 22"/>
            <p:cNvSpPr>
              <a:spLocks noChangeShapeType="1"/>
            </p:cNvSpPr>
            <p:nvPr/>
          </p:nvSpPr>
          <p:spPr bwMode="auto">
            <a:xfrm>
              <a:off x="476" y="1752"/>
              <a:ext cx="1089" cy="0"/>
            </a:xfrm>
            <a:prstGeom prst="line">
              <a:avLst/>
            </a:prstGeom>
            <a:noFill/>
            <a:ln w="9525">
              <a:solidFill>
                <a:schemeClr val="tx1"/>
              </a:solidFill>
              <a:round/>
              <a:headEnd/>
              <a:tailEnd/>
            </a:ln>
            <a:effectLst/>
          </p:spPr>
          <p:txBody>
            <a:bodyPr/>
            <a:lstStyle/>
            <a:p>
              <a:endParaRPr lang="zh-CN" altLang="en-US"/>
            </a:p>
          </p:txBody>
        </p:sp>
      </p:grpSp>
      <p:sp>
        <p:nvSpPr>
          <p:cNvPr id="12311" name="Rectangle 23"/>
          <p:cNvSpPr>
            <a:spLocks noGrp="1" noRot="1" noChangeArrowheads="1"/>
          </p:cNvSpPr>
          <p:nvPr>
            <p:ph type="body" idx="1"/>
          </p:nvPr>
        </p:nvSpPr>
        <p:spPr>
          <a:xfrm>
            <a:off x="611188" y="4292600"/>
            <a:ext cx="7772400" cy="1584325"/>
          </a:xfrm>
          <a:noFill/>
          <a:ln/>
        </p:spPr>
        <p:txBody>
          <a:bodyPr/>
          <a:lstStyle/>
          <a:p>
            <a:r>
              <a:rPr lang="zh-CN" altLang="en-US"/>
              <a:t>三类图书</a:t>
            </a:r>
          </a:p>
          <a:p>
            <a:pPr lvl="1"/>
            <a:r>
              <a:rPr lang="zh-CN" altLang="en-US"/>
              <a:t>相同的属性</a:t>
            </a:r>
            <a:r>
              <a:rPr lang="en-US" altLang="zh-CN"/>
              <a:t>——</a:t>
            </a:r>
            <a:r>
              <a:rPr lang="zh-CN" altLang="en-US"/>
              <a:t>页码、价格和折扣（属性值各不相同）</a:t>
            </a:r>
          </a:p>
          <a:p>
            <a:pPr lvl="1"/>
            <a:r>
              <a:rPr lang="zh-CN" altLang="en-US"/>
              <a:t>相同的行为</a:t>
            </a:r>
            <a:r>
              <a:rPr lang="en-US" altLang="zh-CN"/>
              <a:t>——</a:t>
            </a:r>
            <a:r>
              <a:rPr lang="zh-CN" altLang="en-US"/>
              <a:t>显示种类、计算价格、显示价格</a:t>
            </a:r>
          </a:p>
        </p:txBody>
      </p:sp>
      <p:grpSp>
        <p:nvGrpSpPr>
          <p:cNvPr id="12320" name="Group 32"/>
          <p:cNvGrpSpPr>
            <a:grpSpLocks/>
          </p:cNvGrpSpPr>
          <p:nvPr/>
        </p:nvGrpSpPr>
        <p:grpSpPr bwMode="auto">
          <a:xfrm>
            <a:off x="3059113" y="1341438"/>
            <a:ext cx="1728787" cy="2387600"/>
            <a:chOff x="476" y="890"/>
            <a:chExt cx="1089" cy="1504"/>
          </a:xfrm>
        </p:grpSpPr>
        <p:sp>
          <p:nvSpPr>
            <p:cNvPr id="12312" name="Text Box 24"/>
            <p:cNvSpPr txBox="1">
              <a:spLocks noChangeArrowheads="1"/>
            </p:cNvSpPr>
            <p:nvPr/>
          </p:nvSpPr>
          <p:spPr bwMode="auto">
            <a:xfrm>
              <a:off x="476" y="890"/>
              <a:ext cx="1089" cy="1504"/>
            </a:xfrm>
            <a:prstGeom prst="rect">
              <a:avLst/>
            </a:prstGeom>
            <a:noFill/>
            <a:ln w="9525">
              <a:solidFill>
                <a:srgbClr val="000000"/>
              </a:solidFill>
              <a:miter lim="800000"/>
              <a:headEnd/>
              <a:tailEnd/>
            </a:ln>
            <a:effectLst/>
          </p:spPr>
          <p:txBody>
            <a:bodyPr>
              <a:spAutoFit/>
            </a:bodyPr>
            <a:lstStyle/>
            <a:p>
              <a:pPr algn="ctr">
                <a:spcBef>
                  <a:spcPct val="50000"/>
                </a:spcBef>
              </a:pPr>
              <a:r>
                <a:rPr lang="zh-CN" altLang="en-US">
                  <a:ea typeface="楷体_GB2312" pitchFamily="49" charset="-122"/>
                </a:rPr>
                <a:t>文艺</a:t>
              </a:r>
              <a:r>
                <a:rPr lang="en-US">
                  <a:ea typeface="楷体_GB2312" pitchFamily="49" charset="-122"/>
                </a:rPr>
                <a:t>书类</a:t>
              </a:r>
              <a:endParaRPr lang="zh-CN" altLang="en-US">
                <a:ea typeface="楷体_GB2312" pitchFamily="49" charset="-122"/>
              </a:endParaRPr>
            </a:p>
            <a:p>
              <a:pPr algn="ctr">
                <a:spcBef>
                  <a:spcPct val="50000"/>
                </a:spcBef>
              </a:pPr>
              <a:r>
                <a:rPr lang="zh-CN" altLang="en-US" noProof="1">
                  <a:ea typeface="楷体_GB2312" pitchFamily="49" charset="-122"/>
                </a:rPr>
                <a:t>页码</a:t>
              </a:r>
            </a:p>
            <a:p>
              <a:pPr algn="ctr"/>
              <a:r>
                <a:rPr lang="zh-CN" altLang="en-US" noProof="1">
                  <a:ea typeface="楷体_GB2312" pitchFamily="49" charset="-122"/>
                </a:rPr>
                <a:t>折扣</a:t>
              </a:r>
            </a:p>
            <a:p>
              <a:pPr algn="ctr"/>
              <a:r>
                <a:rPr lang="zh-CN" altLang="en-US" noProof="1">
                  <a:ea typeface="楷体_GB2312" pitchFamily="49" charset="-122"/>
                </a:rPr>
                <a:t>价格</a:t>
              </a:r>
              <a:endParaRPr lang="zh-CN" altLang="en-US">
                <a:ea typeface="楷体_GB2312" pitchFamily="49" charset="-122"/>
              </a:endParaRPr>
            </a:p>
            <a:p>
              <a:pPr algn="ctr"/>
              <a:r>
                <a:rPr lang="zh-CN" altLang="en-US" noProof="1">
                  <a:ea typeface="楷体_GB2312" pitchFamily="49" charset="-122"/>
                </a:rPr>
                <a:t>显示图书种类</a:t>
              </a:r>
            </a:p>
            <a:p>
              <a:pPr algn="ctr"/>
              <a:r>
                <a:rPr lang="zh-CN" altLang="en-US" noProof="1">
                  <a:ea typeface="楷体_GB2312" pitchFamily="49" charset="-122"/>
                </a:rPr>
                <a:t>计算图书价格</a:t>
              </a:r>
            </a:p>
            <a:p>
              <a:pPr algn="ctr"/>
              <a:r>
                <a:rPr lang="zh-CN" altLang="en-US">
                  <a:ea typeface="楷体_GB2312" pitchFamily="49" charset="-122"/>
                </a:rPr>
                <a:t>显示价格</a:t>
              </a:r>
            </a:p>
          </p:txBody>
        </p:sp>
        <p:sp>
          <p:nvSpPr>
            <p:cNvPr id="12313" name="Line 25"/>
            <p:cNvSpPr>
              <a:spLocks noChangeShapeType="1"/>
            </p:cNvSpPr>
            <p:nvPr/>
          </p:nvSpPr>
          <p:spPr bwMode="auto">
            <a:xfrm>
              <a:off x="476" y="1162"/>
              <a:ext cx="1089" cy="0"/>
            </a:xfrm>
            <a:prstGeom prst="line">
              <a:avLst/>
            </a:prstGeom>
            <a:noFill/>
            <a:ln w="9525">
              <a:solidFill>
                <a:schemeClr val="tx1"/>
              </a:solidFill>
              <a:round/>
              <a:headEnd/>
              <a:tailEnd/>
            </a:ln>
            <a:effectLst/>
          </p:spPr>
          <p:txBody>
            <a:bodyPr/>
            <a:lstStyle/>
            <a:p>
              <a:endParaRPr lang="zh-CN" altLang="en-US"/>
            </a:p>
          </p:txBody>
        </p:sp>
        <p:sp>
          <p:nvSpPr>
            <p:cNvPr id="12314" name="Line 26"/>
            <p:cNvSpPr>
              <a:spLocks noChangeShapeType="1"/>
            </p:cNvSpPr>
            <p:nvPr/>
          </p:nvSpPr>
          <p:spPr bwMode="auto">
            <a:xfrm>
              <a:off x="476" y="1797"/>
              <a:ext cx="1089" cy="0"/>
            </a:xfrm>
            <a:prstGeom prst="line">
              <a:avLst/>
            </a:prstGeom>
            <a:noFill/>
            <a:ln w="9525">
              <a:solidFill>
                <a:schemeClr val="tx1"/>
              </a:solidFill>
              <a:round/>
              <a:headEnd/>
              <a:tailEnd/>
            </a:ln>
            <a:effectLst/>
          </p:spPr>
          <p:txBody>
            <a:bodyPr/>
            <a:lstStyle/>
            <a:p>
              <a:endParaRPr lang="zh-CN" altLang="en-US"/>
            </a:p>
          </p:txBody>
        </p:sp>
      </p:grpSp>
      <p:grpSp>
        <p:nvGrpSpPr>
          <p:cNvPr id="12319" name="Group 31"/>
          <p:cNvGrpSpPr>
            <a:grpSpLocks/>
          </p:cNvGrpSpPr>
          <p:nvPr/>
        </p:nvGrpSpPr>
        <p:grpSpPr bwMode="auto">
          <a:xfrm>
            <a:off x="5364163" y="1341438"/>
            <a:ext cx="1728787" cy="2387600"/>
            <a:chOff x="4422" y="890"/>
            <a:chExt cx="1089" cy="1504"/>
          </a:xfrm>
        </p:grpSpPr>
        <p:sp>
          <p:nvSpPr>
            <p:cNvPr id="12316" name="Text Box 28"/>
            <p:cNvSpPr txBox="1">
              <a:spLocks noChangeArrowheads="1"/>
            </p:cNvSpPr>
            <p:nvPr/>
          </p:nvSpPr>
          <p:spPr bwMode="auto">
            <a:xfrm>
              <a:off x="4422" y="890"/>
              <a:ext cx="1089" cy="1504"/>
            </a:xfrm>
            <a:prstGeom prst="rect">
              <a:avLst/>
            </a:prstGeom>
            <a:noFill/>
            <a:ln w="9525">
              <a:solidFill>
                <a:srgbClr val="000000"/>
              </a:solidFill>
              <a:miter lim="800000"/>
              <a:headEnd/>
              <a:tailEnd/>
            </a:ln>
            <a:effectLst/>
          </p:spPr>
          <p:txBody>
            <a:bodyPr>
              <a:spAutoFit/>
            </a:bodyPr>
            <a:lstStyle/>
            <a:p>
              <a:pPr algn="ctr">
                <a:spcBef>
                  <a:spcPct val="50000"/>
                </a:spcBef>
              </a:pPr>
              <a:r>
                <a:rPr lang="zh-CN" altLang="en-US">
                  <a:ea typeface="楷体_GB2312" pitchFamily="49" charset="-122"/>
                </a:rPr>
                <a:t>教材</a:t>
              </a:r>
              <a:r>
                <a:rPr lang="en-US">
                  <a:ea typeface="楷体_GB2312" pitchFamily="49" charset="-122"/>
                </a:rPr>
                <a:t>类</a:t>
              </a:r>
              <a:endParaRPr lang="zh-CN" altLang="en-US">
                <a:ea typeface="楷体_GB2312" pitchFamily="49" charset="-122"/>
              </a:endParaRPr>
            </a:p>
            <a:p>
              <a:pPr algn="ctr">
                <a:spcBef>
                  <a:spcPct val="50000"/>
                </a:spcBef>
              </a:pPr>
              <a:r>
                <a:rPr lang="zh-CN" altLang="en-US" noProof="1">
                  <a:ea typeface="楷体_GB2312" pitchFamily="49" charset="-122"/>
                </a:rPr>
                <a:t>页码</a:t>
              </a:r>
            </a:p>
            <a:p>
              <a:pPr algn="ctr"/>
              <a:r>
                <a:rPr lang="zh-CN" altLang="en-US" noProof="1">
                  <a:ea typeface="楷体_GB2312" pitchFamily="49" charset="-122"/>
                </a:rPr>
                <a:t>折扣</a:t>
              </a:r>
            </a:p>
            <a:p>
              <a:pPr algn="ctr"/>
              <a:r>
                <a:rPr lang="zh-CN" altLang="en-US" noProof="1">
                  <a:ea typeface="楷体_GB2312" pitchFamily="49" charset="-122"/>
                </a:rPr>
                <a:t>价格</a:t>
              </a:r>
              <a:endParaRPr lang="zh-CN" altLang="en-US">
                <a:ea typeface="楷体_GB2312" pitchFamily="49" charset="-122"/>
              </a:endParaRPr>
            </a:p>
            <a:p>
              <a:pPr algn="ctr"/>
              <a:r>
                <a:rPr lang="zh-CN" altLang="en-US" noProof="1">
                  <a:ea typeface="楷体_GB2312" pitchFamily="49" charset="-122"/>
                </a:rPr>
                <a:t>显示图书种类</a:t>
              </a:r>
            </a:p>
            <a:p>
              <a:pPr algn="ctr"/>
              <a:r>
                <a:rPr lang="zh-CN" altLang="en-US" noProof="1">
                  <a:ea typeface="楷体_GB2312" pitchFamily="49" charset="-122"/>
                </a:rPr>
                <a:t>计算图书价格</a:t>
              </a:r>
            </a:p>
            <a:p>
              <a:pPr algn="ctr"/>
              <a:r>
                <a:rPr lang="zh-CN" altLang="en-US">
                  <a:ea typeface="楷体_GB2312" pitchFamily="49" charset="-122"/>
                </a:rPr>
                <a:t>显示价格</a:t>
              </a:r>
            </a:p>
          </p:txBody>
        </p:sp>
        <p:sp>
          <p:nvSpPr>
            <p:cNvPr id="12317" name="Line 29"/>
            <p:cNvSpPr>
              <a:spLocks noChangeShapeType="1"/>
            </p:cNvSpPr>
            <p:nvPr/>
          </p:nvSpPr>
          <p:spPr bwMode="auto">
            <a:xfrm>
              <a:off x="4422" y="1162"/>
              <a:ext cx="1089" cy="0"/>
            </a:xfrm>
            <a:prstGeom prst="line">
              <a:avLst/>
            </a:prstGeom>
            <a:noFill/>
            <a:ln w="9525">
              <a:solidFill>
                <a:schemeClr val="tx1"/>
              </a:solidFill>
              <a:round/>
              <a:headEnd/>
              <a:tailEnd/>
            </a:ln>
            <a:effectLst/>
          </p:spPr>
          <p:txBody>
            <a:bodyPr/>
            <a:lstStyle/>
            <a:p>
              <a:endParaRPr lang="zh-CN" altLang="en-US"/>
            </a:p>
          </p:txBody>
        </p:sp>
        <p:sp>
          <p:nvSpPr>
            <p:cNvPr id="12318" name="Line 30"/>
            <p:cNvSpPr>
              <a:spLocks noChangeShapeType="1"/>
            </p:cNvSpPr>
            <p:nvPr/>
          </p:nvSpPr>
          <p:spPr bwMode="auto">
            <a:xfrm>
              <a:off x="4422" y="1797"/>
              <a:ext cx="1089"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70" name="Rectangle 18"/>
          <p:cNvSpPr>
            <a:spLocks noGrp="1" noRot="1" noChangeArrowheads="1"/>
          </p:cNvSpPr>
          <p:nvPr>
            <p:ph type="body" idx="1"/>
          </p:nvPr>
        </p:nvSpPr>
        <p:spPr>
          <a:xfrm>
            <a:off x="0" y="0"/>
            <a:ext cx="9036050" cy="6858000"/>
          </a:xfrm>
          <a:solidFill>
            <a:schemeClr val="bg1"/>
          </a:solidFill>
        </p:spPr>
        <p:txBody>
          <a:bodyPr lIns="378000" tIns="334800"/>
          <a:lstStyle/>
          <a:p>
            <a:r>
              <a:rPr lang="zh-CN" altLang="en-US">
                <a:solidFill>
                  <a:schemeClr val="hlink"/>
                </a:solidFill>
              </a:rPr>
              <a:t>处理方法</a:t>
            </a:r>
            <a:r>
              <a:rPr lang="en-US" altLang="zh-CN">
                <a:solidFill>
                  <a:schemeClr val="hlink"/>
                </a:solidFill>
              </a:rPr>
              <a:t>1</a:t>
            </a:r>
          </a:p>
          <a:p>
            <a:pPr lvl="1"/>
            <a:r>
              <a:rPr lang="zh-CN" altLang="en-US"/>
              <a:t>为每一类图书编写一个处理程序</a:t>
            </a:r>
            <a:r>
              <a:rPr lang="en-US" altLang="zh-CN"/>
              <a:t>——</a:t>
            </a:r>
            <a:r>
              <a:rPr lang="zh-CN" altLang="en-US"/>
              <a:t>定义三个独立的类</a:t>
            </a:r>
          </a:p>
          <a:p>
            <a:pPr lvl="1"/>
            <a:r>
              <a:rPr lang="zh-CN" altLang="en-US"/>
              <a:t>代码大，重用性差</a:t>
            </a:r>
          </a:p>
          <a:p>
            <a:r>
              <a:rPr lang="zh-CN" altLang="en-US">
                <a:solidFill>
                  <a:schemeClr val="hlink"/>
                </a:solidFill>
              </a:rPr>
              <a:t>处理方法</a:t>
            </a:r>
            <a:r>
              <a:rPr lang="en-US" altLang="zh-CN">
                <a:solidFill>
                  <a:schemeClr val="hlink"/>
                </a:solidFill>
              </a:rPr>
              <a:t>2</a:t>
            </a:r>
          </a:p>
          <a:p>
            <a:pPr lvl="1"/>
            <a:r>
              <a:rPr lang="zh-CN" altLang="en-US"/>
              <a:t>定义一个图书类作为父类，每类图书分别再定义一个子类</a:t>
            </a:r>
          </a:p>
          <a:p>
            <a:pPr lvl="1"/>
            <a:r>
              <a:rPr lang="zh-CN" altLang="en-US"/>
              <a:t>代码的重用性大大提高</a:t>
            </a:r>
          </a:p>
          <a:p>
            <a:pPr lvl="1"/>
            <a:r>
              <a:rPr lang="zh-CN" altLang="en-US"/>
              <a:t>每类书籍显示图书种类和</a:t>
            </a:r>
            <a:r>
              <a:rPr lang="zh-CN" altLang="en-US" noProof="1"/>
              <a:t>计算图书价格</a:t>
            </a:r>
            <a:r>
              <a:rPr lang="zh-CN" altLang="en-US"/>
              <a:t>的具体实现方法各不相同，没有统一标准，在父类中没法实现，即使实现了，在子类中也要重新实现进行覆盖。</a:t>
            </a:r>
          </a:p>
          <a:p>
            <a:r>
              <a:rPr lang="zh-CN" altLang="en-US">
                <a:solidFill>
                  <a:schemeClr val="hlink"/>
                </a:solidFill>
              </a:rPr>
              <a:t>处理方法</a:t>
            </a:r>
            <a:r>
              <a:rPr lang="en-US" altLang="zh-CN">
                <a:solidFill>
                  <a:schemeClr val="hlink"/>
                </a:solidFill>
              </a:rPr>
              <a:t>3</a:t>
            </a:r>
          </a:p>
          <a:p>
            <a:pPr lvl="1"/>
            <a:r>
              <a:rPr lang="zh-CN" altLang="en-US"/>
              <a:t>定义一个抽象的图书类作为父类，每类图书分别定义一个子类</a:t>
            </a:r>
          </a:p>
          <a:p>
            <a:pPr lvl="2">
              <a:buClr>
                <a:srgbClr val="FFCC00"/>
              </a:buClr>
              <a:buSzPct val="75000"/>
              <a:buFont typeface="Wingdings" pitchFamily="2" charset="2"/>
              <a:buChar char="l"/>
            </a:pPr>
            <a:r>
              <a:rPr lang="zh-CN" altLang="en-US">
                <a:solidFill>
                  <a:srgbClr val="990000"/>
                </a:solidFill>
              </a:rPr>
              <a:t>共同的成员变量在父类中给出</a:t>
            </a:r>
          </a:p>
          <a:p>
            <a:pPr lvl="2">
              <a:buClr>
                <a:srgbClr val="FFCC00"/>
              </a:buClr>
              <a:buSzPct val="75000"/>
              <a:buFont typeface="Wingdings" pitchFamily="2" charset="2"/>
              <a:buChar char="l"/>
            </a:pPr>
            <a:r>
              <a:rPr lang="zh-CN" altLang="en-US">
                <a:solidFill>
                  <a:srgbClr val="990000"/>
                </a:solidFill>
              </a:rPr>
              <a:t>通用的成员方法在父类中实现（如显示图书价格）</a:t>
            </a:r>
          </a:p>
          <a:p>
            <a:pPr lvl="2">
              <a:buClr>
                <a:srgbClr val="FFCC00"/>
              </a:buClr>
              <a:buSzPct val="75000"/>
              <a:buFont typeface="Wingdings" pitchFamily="2" charset="2"/>
              <a:buChar char="l"/>
            </a:pPr>
            <a:r>
              <a:rPr lang="zh-CN" altLang="en-US">
                <a:solidFill>
                  <a:srgbClr val="990000"/>
                </a:solidFill>
              </a:rPr>
              <a:t>行为相同，但具体实现不同的方法在父类定义为抽象方法，在子类中再分别加以实现</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1"/>
          </p:nvPr>
        </p:nvSpPr>
        <p:spPr>
          <a:xfrm>
            <a:off x="0" y="0"/>
            <a:ext cx="9144000" cy="6858000"/>
          </a:xfrm>
          <a:solidFill>
            <a:srgbClr val="FBFDFF"/>
          </a:solidFill>
        </p:spPr>
        <p:txBody>
          <a:bodyPr lIns="378000" tIns="334800"/>
          <a:lstStyle/>
          <a:p>
            <a:pPr>
              <a:lnSpc>
                <a:spcPct val="80000"/>
              </a:lnSpc>
              <a:buFont typeface="Wingdings" pitchFamily="2" charset="2"/>
              <a:buNone/>
            </a:pP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定义抽象类</a:t>
            </a:r>
            <a:r>
              <a:rPr lang="en-US" altLang="zh-CN" sz="2000">
                <a:solidFill>
                  <a:srgbClr val="008000"/>
                </a:solidFill>
                <a:latin typeface="楷体_GB2312" pitchFamily="49" charset="-122"/>
              </a:rPr>
              <a:t>Book</a:t>
            </a:r>
          </a:p>
          <a:p>
            <a:pPr>
              <a:lnSpc>
                <a:spcPct val="80000"/>
              </a:lnSpc>
              <a:buFont typeface="Wingdings" pitchFamily="2" charset="2"/>
              <a:buNone/>
            </a:pPr>
            <a:r>
              <a:rPr lang="en-US" altLang="zh-CN" sz="2200" b="0">
                <a:solidFill>
                  <a:srgbClr val="0000FF"/>
                </a:solidFill>
              </a:rPr>
              <a:t>abstract  class  Book {</a:t>
            </a:r>
          </a:p>
          <a:p>
            <a:pPr>
              <a:lnSpc>
                <a:spcPct val="80000"/>
              </a:lnSpc>
              <a:buFont typeface="Wingdings" pitchFamily="2" charset="2"/>
              <a:buNone/>
            </a:pPr>
            <a:r>
              <a:rPr lang="en-US" altLang="zh-CN" sz="2200" b="0">
                <a:solidFill>
                  <a:srgbClr val="0000FF"/>
                </a:solidFill>
              </a:rPr>
              <a:t>      int  bookPage;                 </a:t>
            </a:r>
            <a:r>
              <a:rPr lang="en-US" altLang="zh-CN" sz="1800" b="0">
                <a:solidFill>
                  <a:srgbClr val="0000FF"/>
                </a:solidFill>
                <a:latin typeface="楷体_GB2312" pitchFamily="49" charset="-122"/>
              </a:rPr>
              <a: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图书页码</a:t>
            </a:r>
          </a:p>
          <a:p>
            <a:pPr>
              <a:lnSpc>
                <a:spcPct val="80000"/>
              </a:lnSpc>
              <a:buFont typeface="Wingdings" pitchFamily="2" charset="2"/>
              <a:buNone/>
            </a:pPr>
            <a:r>
              <a:rPr lang="zh-CN" altLang="en-US" sz="2200" b="0">
                <a:solidFill>
                  <a:srgbClr val="0000FF"/>
                </a:solidFill>
              </a:rPr>
              <a:t>      </a:t>
            </a:r>
            <a:r>
              <a:rPr lang="en-US" altLang="zh-CN" sz="2200" b="0">
                <a:solidFill>
                  <a:srgbClr val="0000FF"/>
                </a:solidFill>
              </a:rPr>
              <a:t>float  discount;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图书折扣</a:t>
            </a:r>
          </a:p>
          <a:p>
            <a:pPr>
              <a:lnSpc>
                <a:spcPct val="80000"/>
              </a:lnSpc>
              <a:buFont typeface="Wingdings" pitchFamily="2" charset="2"/>
              <a:buNone/>
            </a:pPr>
            <a:r>
              <a:rPr lang="zh-CN" altLang="en-US" sz="2200" b="0">
                <a:solidFill>
                  <a:srgbClr val="0000FF"/>
                </a:solidFill>
              </a:rPr>
              <a:t>      </a:t>
            </a:r>
            <a:r>
              <a:rPr lang="en-US" altLang="zh-CN" sz="2200" b="0">
                <a:solidFill>
                  <a:srgbClr val="0000FF"/>
                </a:solidFill>
              </a:rPr>
              <a:t>double  price;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图书价格</a:t>
            </a:r>
          </a:p>
          <a:p>
            <a:pPr>
              <a:lnSpc>
                <a:spcPct val="80000"/>
              </a:lnSpc>
              <a:buFont typeface="Wingdings" pitchFamily="2" charset="2"/>
              <a:buNone/>
            </a:pPr>
            <a:r>
              <a:rPr lang="zh-CN" altLang="en-US" sz="2200" b="0">
                <a:solidFill>
                  <a:srgbClr val="0000FF"/>
                </a:solidFill>
              </a:rPr>
              <a:t>  </a:t>
            </a:r>
          </a:p>
          <a:p>
            <a:pPr>
              <a:lnSpc>
                <a:spcPct val="80000"/>
              </a:lnSpc>
              <a:buFont typeface="Wingdings" pitchFamily="2" charset="2"/>
              <a:buNone/>
            </a:pPr>
            <a:r>
              <a:rPr lang="zh-CN" altLang="en-US" sz="2200" b="0">
                <a:solidFill>
                  <a:srgbClr val="0000FF"/>
                </a:solidFill>
              </a:rPr>
              <a:t>      </a:t>
            </a:r>
            <a:r>
              <a:rPr lang="en-US" altLang="zh-CN" sz="2200" b="0">
                <a:solidFill>
                  <a:srgbClr val="0000FF"/>
                </a:solidFill>
              </a:rPr>
              <a:t>public Book(int bookPage,float discount)  {   </a:t>
            </a:r>
          </a:p>
          <a:p>
            <a:pPr>
              <a:lnSpc>
                <a:spcPct val="80000"/>
              </a:lnSpc>
              <a:buFont typeface="Wingdings" pitchFamily="2" charset="2"/>
              <a:buNone/>
            </a:pPr>
            <a:r>
              <a:rPr lang="en-US" altLang="zh-CN" sz="2200" b="0">
                <a:solidFill>
                  <a:srgbClr val="0000FF"/>
                </a:solidFill>
              </a:rPr>
              <a:t>    		this.bookPage=bookPage;         </a:t>
            </a:r>
          </a:p>
          <a:p>
            <a:pPr>
              <a:lnSpc>
                <a:spcPct val="80000"/>
              </a:lnSpc>
              <a:buFont typeface="Wingdings" pitchFamily="2" charset="2"/>
              <a:buNone/>
            </a:pPr>
            <a:r>
              <a:rPr lang="en-US" altLang="zh-CN" sz="2200" b="0">
                <a:solidFill>
                  <a:srgbClr val="0000FF"/>
                </a:solidFill>
              </a:rPr>
              <a:t>    		this.discount=discount;	        	 </a:t>
            </a:r>
          </a:p>
          <a:p>
            <a:pPr>
              <a:lnSpc>
                <a:spcPct val="80000"/>
              </a:lnSpc>
              <a:buFont typeface="Wingdings" pitchFamily="2" charset="2"/>
              <a:buNone/>
            </a:pPr>
            <a:r>
              <a:rPr lang="en-US" altLang="zh-CN" sz="2200" b="0">
                <a:solidFill>
                  <a:srgbClr val="0000FF"/>
                </a:solidFill>
              </a:rPr>
              <a:t>   	}    </a:t>
            </a:r>
          </a:p>
          <a:p>
            <a:pPr>
              <a:lnSpc>
                <a:spcPct val="80000"/>
              </a:lnSpc>
              <a:buFont typeface="Wingdings" pitchFamily="2" charset="2"/>
              <a:buNone/>
            </a:pPr>
            <a:r>
              <a:rPr lang="en-US" altLang="zh-CN" sz="2200" b="0">
                <a:solidFill>
                  <a:srgbClr val="0000FF"/>
                </a:solidFill>
              </a:rPr>
              <a:t>  	</a:t>
            </a:r>
            <a:r>
              <a:rPr lang="en-US" altLang="zh-CN" sz="2200">
                <a:solidFill>
                  <a:schemeClr val="hlink"/>
                </a:solidFill>
              </a:rPr>
              <a:t>abstract  void  show_kind();</a:t>
            </a:r>
            <a:r>
              <a:rPr lang="en-US" altLang="zh-CN" sz="2200" b="0">
                <a:solidFill>
                  <a:srgbClr val="663300"/>
                </a:solidFill>
              </a:rPr>
              <a: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抽象方法，显示图书种类</a:t>
            </a:r>
          </a:p>
          <a:p>
            <a:pPr>
              <a:lnSpc>
                <a:spcPct val="80000"/>
              </a:lnSpc>
              <a:buFont typeface="Wingdings" pitchFamily="2" charset="2"/>
              <a:buNone/>
            </a:pPr>
            <a:r>
              <a:rPr lang="zh-CN" altLang="en-US" sz="2200">
                <a:solidFill>
                  <a:srgbClr val="008000"/>
                </a:solidFill>
              </a:rPr>
              <a: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抽象方法，计算价格</a:t>
            </a:r>
            <a:r>
              <a:rPr lang="zh-CN" altLang="en-US" sz="2200" b="0">
                <a:solidFill>
                  <a:srgbClr val="0000FF"/>
                </a:solidFill>
              </a:rPr>
              <a:t>	</a:t>
            </a:r>
          </a:p>
          <a:p>
            <a:pPr>
              <a:lnSpc>
                <a:spcPct val="80000"/>
              </a:lnSpc>
              <a:buFont typeface="Wingdings" pitchFamily="2" charset="2"/>
              <a:buNone/>
            </a:pPr>
            <a:r>
              <a:rPr lang="zh-CN" altLang="en-US" sz="2200" b="0">
                <a:solidFill>
                  <a:srgbClr val="663300"/>
                </a:solidFill>
              </a:rPr>
              <a:t>	</a:t>
            </a:r>
            <a:r>
              <a:rPr lang="en-US" altLang="zh-CN" sz="2200">
                <a:solidFill>
                  <a:schemeClr val="hlink"/>
                </a:solidFill>
              </a:rPr>
              <a:t>abstract  double  getPrice();</a:t>
            </a:r>
          </a:p>
          <a:p>
            <a:pPr>
              <a:lnSpc>
                <a:spcPct val="80000"/>
              </a:lnSpc>
              <a:buFont typeface="Wingdings" pitchFamily="2" charset="2"/>
              <a:buNone/>
            </a:pPr>
            <a:r>
              <a:rPr lang="en-US" altLang="zh-CN" sz="2200" b="0">
                <a:solidFill>
                  <a:srgbClr val="663300"/>
                </a:solidFill>
              </a:rPr>
              <a:t> </a:t>
            </a:r>
          </a:p>
          <a:p>
            <a:pPr>
              <a:lnSpc>
                <a:spcPct val="80000"/>
              </a:lnSpc>
              <a:buFont typeface="Wingdings" pitchFamily="2" charset="2"/>
              <a:buNone/>
            </a:pPr>
            <a:r>
              <a:rPr lang="en-US" altLang="zh-CN" sz="2200" b="0">
                <a:solidFill>
                  <a:srgbClr val="0000FF"/>
                </a:solidFill>
              </a:rPr>
              <a:t>	public void show_price() { 	        </a:t>
            </a:r>
            <a:r>
              <a:rPr lang="en-US" altLang="zh-CN" sz="1800">
                <a:solidFill>
                  <a:srgbClr val="008000"/>
                </a:solidFill>
                <a:latin typeface="楷体_GB2312" pitchFamily="49" charset="-122"/>
              </a:rPr>
              <a:t>// </a:t>
            </a:r>
            <a:r>
              <a:rPr lang="zh-CN" altLang="en-US" sz="1800">
                <a:solidFill>
                  <a:srgbClr val="008000"/>
                </a:solidFill>
                <a:latin typeface="楷体_GB2312" pitchFamily="49" charset="-122"/>
              </a:rPr>
              <a:t>非抽象方法：显示价格</a:t>
            </a:r>
          </a:p>
          <a:p>
            <a:pPr>
              <a:lnSpc>
                <a:spcPct val="80000"/>
              </a:lnSpc>
              <a:buFont typeface="Wingdings" pitchFamily="2" charset="2"/>
              <a:buNone/>
            </a:pPr>
            <a:r>
              <a:rPr lang="zh-CN" altLang="en-US" sz="2200" b="0">
                <a:solidFill>
                  <a:srgbClr val="0000FF"/>
                </a:solidFill>
              </a:rPr>
              <a:t>  	     </a:t>
            </a:r>
            <a:r>
              <a:rPr lang="en-US" altLang="zh-CN" sz="2200" b="0">
                <a:solidFill>
                  <a:srgbClr val="0000FF"/>
                </a:solidFill>
              </a:rPr>
              <a:t>System.out.println("This book's price is "+price);</a:t>
            </a:r>
          </a:p>
          <a:p>
            <a:pPr>
              <a:lnSpc>
                <a:spcPct val="80000"/>
              </a:lnSpc>
              <a:buFont typeface="Wingdings" pitchFamily="2" charset="2"/>
              <a:buNone/>
            </a:pPr>
            <a:r>
              <a:rPr lang="en-US" altLang="zh-CN" sz="2200" b="0">
                <a:solidFill>
                  <a:srgbClr val="0000FF"/>
                </a:solidFill>
              </a:rPr>
              <a:t>  	}  </a:t>
            </a:r>
          </a:p>
          <a:p>
            <a:pPr>
              <a:lnSpc>
                <a:spcPct val="80000"/>
              </a:lnSpc>
              <a:buFont typeface="Wingdings" pitchFamily="2" charset="2"/>
              <a:buNone/>
            </a:pPr>
            <a:r>
              <a:rPr lang="en-US" altLang="zh-CN" sz="2200" b="0">
                <a:solidFill>
                  <a:srgbClr val="0000FF"/>
                </a:solidFill>
              </a:rPr>
              <a:t>} </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0" y="0"/>
            <a:ext cx="8748713" cy="5189538"/>
          </a:xfrm>
          <a:solidFill>
            <a:srgbClr val="FBFDFF"/>
          </a:solidFill>
        </p:spPr>
        <p:txBody>
          <a:bodyPr lIns="378000" tIns="334800"/>
          <a:lstStyle/>
          <a:p>
            <a:pPr>
              <a:lnSpc>
                <a:spcPct val="90000"/>
              </a:lnSpc>
              <a:buFont typeface="Wingdings" pitchFamily="2" charset="2"/>
              <a:buNone/>
            </a:pP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定义科技书子类</a:t>
            </a:r>
          </a:p>
          <a:p>
            <a:pPr>
              <a:lnSpc>
                <a:spcPct val="90000"/>
              </a:lnSpc>
              <a:buFont typeface="Wingdings" pitchFamily="2" charset="2"/>
              <a:buNone/>
            </a:pPr>
            <a:r>
              <a:rPr lang="en-US" altLang="zh-CN" sz="2200" b="0">
                <a:solidFill>
                  <a:srgbClr val="0000FF"/>
                </a:solidFill>
              </a:rPr>
              <a:t>class Science_book extends Book { </a:t>
            </a:r>
          </a:p>
          <a:p>
            <a:pPr>
              <a:lnSpc>
                <a:spcPct val="90000"/>
              </a:lnSpc>
              <a:buFont typeface="Wingdings" pitchFamily="2" charset="2"/>
              <a:buNone/>
            </a:pPr>
            <a:r>
              <a:rPr lang="en-US" altLang="zh-CN" sz="2200" b="0">
                <a:solidFill>
                  <a:srgbClr val="0000FF"/>
                </a:solidFill>
              </a:rPr>
              <a:t>   	</a:t>
            </a:r>
            <a:r>
              <a:rPr lang="en-US" altLang="zh-CN" sz="2200" b="0">
                <a:solidFill>
                  <a:schemeClr val="hlink"/>
                </a:solidFill>
              </a:rPr>
              <a:t>public Science_book(int bookPage,float discount)</a:t>
            </a:r>
            <a:r>
              <a:rPr lang="en-US" altLang="zh-CN" sz="2200" b="0">
                <a:solidFill>
                  <a:srgbClr val="0000FF"/>
                </a:solidFill>
              </a:rPr>
              <a:t> { </a:t>
            </a:r>
          </a:p>
          <a:p>
            <a:pPr>
              <a:lnSpc>
                <a:spcPct val="90000"/>
              </a:lnSpc>
              <a:buFont typeface="Wingdings" pitchFamily="2" charset="2"/>
              <a:buNone/>
            </a:pPr>
            <a:r>
              <a:rPr lang="en-US" altLang="zh-CN" sz="2200" b="0">
                <a:solidFill>
                  <a:srgbClr val="0000FF"/>
                </a:solidFill>
              </a:rPr>
              <a:t>       	super(bookPage,discount);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引用父类的构造方法</a:t>
            </a:r>
          </a:p>
          <a:p>
            <a:pPr>
              <a:lnSpc>
                <a:spcPct val="90000"/>
              </a:lnSpc>
              <a:buFont typeface="Wingdings" pitchFamily="2" charset="2"/>
              <a:buNone/>
            </a:pPr>
            <a:r>
              <a:rPr lang="zh-CN" altLang="en-US" sz="2200" b="0">
                <a:solidFill>
                  <a:srgbClr val="0000FF"/>
                </a:solidFill>
              </a:rPr>
              <a:t>      </a:t>
            </a:r>
            <a:r>
              <a:rPr lang="en-US" altLang="zh-CN" sz="2200" b="0">
                <a:solidFill>
                  <a:srgbClr val="0000FF"/>
                </a:solidFill>
              </a:rPr>
              <a:t>}   </a:t>
            </a:r>
          </a:p>
          <a:p>
            <a:pPr>
              <a:lnSpc>
                <a:spcPct val="90000"/>
              </a:lnSpc>
              <a:buFont typeface="Wingdings" pitchFamily="2" charset="2"/>
              <a:buNone/>
            </a:pPr>
            <a:r>
              <a:rPr lang="en-US" altLang="zh-CN" sz="2200" b="0">
                <a:solidFill>
                  <a:srgbClr val="0000FF"/>
                </a:solidFill>
              </a:rPr>
              <a:t>	 </a:t>
            </a:r>
            <a:r>
              <a:rPr lang="en-US" altLang="zh-CN" sz="2200" b="0">
                <a:solidFill>
                  <a:schemeClr val="hlink"/>
                </a:solidFill>
              </a:rPr>
              <a:t>public void show_kind()</a:t>
            </a:r>
            <a:r>
              <a:rPr lang="en-US" altLang="zh-CN" sz="2200" b="0">
                <a:solidFill>
                  <a:srgbClr val="0000FF"/>
                </a:solidFill>
              </a:rPr>
              <a:t> {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实现抽象方法</a:t>
            </a:r>
          </a:p>
          <a:p>
            <a:pPr>
              <a:lnSpc>
                <a:spcPct val="90000"/>
              </a:lnSpc>
              <a:buFont typeface="Wingdings" pitchFamily="2" charset="2"/>
              <a:buNone/>
            </a:pPr>
            <a:r>
              <a:rPr lang="zh-CN" altLang="en-US" sz="2200" b="0">
                <a:solidFill>
                  <a:srgbClr val="0000FF"/>
                </a:solidFill>
              </a:rPr>
              <a:t>           	</a:t>
            </a:r>
            <a:r>
              <a:rPr lang="en-US" altLang="zh-CN" sz="2200" b="0">
                <a:solidFill>
                  <a:srgbClr val="0000FF"/>
                </a:solidFill>
              </a:rPr>
              <a:t>System.out.println("The book's kind is science");</a:t>
            </a:r>
          </a:p>
          <a:p>
            <a:pPr>
              <a:lnSpc>
                <a:spcPct val="90000"/>
              </a:lnSpc>
              <a:buFont typeface="Wingdings" pitchFamily="2" charset="2"/>
              <a:buNone/>
            </a:pPr>
            <a:r>
              <a:rPr lang="en-US" altLang="zh-CN" sz="2200" b="0">
                <a:solidFill>
                  <a:srgbClr val="0000FF"/>
                </a:solidFill>
              </a:rPr>
              <a:t>   	}</a:t>
            </a:r>
          </a:p>
          <a:p>
            <a:pPr>
              <a:lnSpc>
                <a:spcPct val="90000"/>
              </a:lnSpc>
              <a:buFont typeface="Wingdings" pitchFamily="2" charset="2"/>
              <a:buNone/>
            </a:pP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实现抽象类方法</a:t>
            </a:r>
            <a:endParaRPr lang="zh-CN" altLang="en-US" sz="2200" b="0">
              <a:solidFill>
                <a:srgbClr val="0000FF"/>
              </a:solidFill>
            </a:endParaRPr>
          </a:p>
          <a:p>
            <a:pPr>
              <a:lnSpc>
                <a:spcPct val="90000"/>
              </a:lnSpc>
              <a:buFont typeface="Wingdings" pitchFamily="2" charset="2"/>
              <a:buNone/>
            </a:pPr>
            <a:r>
              <a:rPr lang="zh-CN" altLang="en-US" sz="2200" b="0">
                <a:solidFill>
                  <a:srgbClr val="0000FF"/>
                </a:solidFill>
              </a:rPr>
              <a:t>   	</a:t>
            </a:r>
            <a:r>
              <a:rPr lang="en-US" altLang="zh-CN" sz="2200" b="0">
                <a:solidFill>
                  <a:schemeClr val="hlink"/>
                </a:solidFill>
              </a:rPr>
              <a:t>public double  getPrice()</a:t>
            </a:r>
            <a:r>
              <a:rPr lang="en-US" altLang="zh-CN" sz="2200" b="0">
                <a:solidFill>
                  <a:srgbClr val="0000FF"/>
                </a:solidFill>
              </a:rPr>
              <a:t> {		</a:t>
            </a:r>
          </a:p>
          <a:p>
            <a:pPr>
              <a:lnSpc>
                <a:spcPct val="90000"/>
              </a:lnSpc>
              <a:buFont typeface="Wingdings" pitchFamily="2" charset="2"/>
              <a:buNone/>
            </a:pPr>
            <a:r>
              <a:rPr lang="en-US" altLang="zh-CN" sz="2200" b="0">
                <a:solidFill>
                  <a:srgbClr val="0000FF"/>
                </a:solidFill>
              </a:rPr>
              <a:t>         return bookPage*0.1*discount;</a:t>
            </a:r>
          </a:p>
          <a:p>
            <a:pPr>
              <a:lnSpc>
                <a:spcPct val="90000"/>
              </a:lnSpc>
              <a:buFont typeface="Wingdings" pitchFamily="2" charset="2"/>
              <a:buNone/>
            </a:pPr>
            <a:r>
              <a:rPr lang="en-US" altLang="zh-CN" sz="2200" b="0">
                <a:solidFill>
                  <a:srgbClr val="0000FF"/>
                </a:solidFill>
              </a:rPr>
              <a:t>     }</a:t>
            </a:r>
          </a:p>
          <a:p>
            <a:pPr>
              <a:lnSpc>
                <a:spcPct val="90000"/>
              </a:lnSpc>
              <a:buFont typeface="Wingdings" pitchFamily="2" charset="2"/>
              <a:buNone/>
            </a:pPr>
            <a:r>
              <a:rPr lang="en-US" altLang="zh-CN" sz="2200" b="0">
                <a:solidFill>
                  <a:srgbClr val="0000FF"/>
                </a:solidFill>
              </a:rPr>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icepaper">
  <a:themeElements>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3843</TotalTime>
  <Words>2559</Words>
  <Application>Microsoft Office PowerPoint</Application>
  <PresentationFormat>全屏显示(4:3)</PresentationFormat>
  <Paragraphs>344</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楷体_GB2312</vt:lpstr>
      <vt:lpstr>隶书</vt:lpstr>
      <vt:lpstr>宋体</vt:lpstr>
      <vt:lpstr>Arial</vt:lpstr>
      <vt:lpstr>Courier New</vt:lpstr>
      <vt:lpstr>Times New Roman</vt:lpstr>
      <vt:lpstr>Wingdings</vt:lpstr>
      <vt:lpstr>Ricepaper</vt:lpstr>
      <vt:lpstr>古瓶荷花</vt:lpstr>
      <vt:lpstr>第八章</vt:lpstr>
      <vt:lpstr>Overview</vt:lpstr>
      <vt:lpstr>8.1 抽象类和方法</vt:lpstr>
      <vt:lpstr>声明抽象方法</vt:lpstr>
      <vt:lpstr>声明抽象类</vt:lpstr>
      <vt:lpstr>例8.1——利用抽象类表示多类图书</vt:lpstr>
      <vt:lpstr>PowerPoint 演示文稿</vt:lpstr>
      <vt:lpstr>PowerPoint 演示文稿</vt:lpstr>
      <vt:lpstr>PowerPoint 演示文稿</vt:lpstr>
      <vt:lpstr>PowerPoint 演示文稿</vt:lpstr>
      <vt:lpstr>PowerPoint 演示文稿</vt:lpstr>
      <vt:lpstr>PowerPoint 演示文稿</vt:lpstr>
      <vt:lpstr>8.2 接口</vt:lpstr>
      <vt:lpstr>接口声明</vt:lpstr>
      <vt:lpstr>Example</vt:lpstr>
      <vt:lpstr>接口实现</vt:lpstr>
      <vt:lpstr>PowerPoint 演示文稿</vt:lpstr>
      <vt:lpstr>PowerPoint 演示文稿</vt:lpstr>
      <vt:lpstr>PowerPoint 演示文稿</vt:lpstr>
      <vt:lpstr>接口和抽象类的异同</vt:lpstr>
      <vt:lpstr>8.3 包</vt:lpstr>
      <vt:lpstr>包的声明</vt:lpstr>
      <vt:lpstr>PowerPoint 演示文稿</vt:lpstr>
      <vt:lpstr>PowerPoint 演示文稿</vt:lpstr>
      <vt:lpstr>      import ppp.*;       import ppp.ppp_son.*;       public class NewCircle extends NewPoint implements newshow</vt:lpstr>
      <vt:lpstr>导入包中的类和接口</vt:lpstr>
      <vt:lpstr>Java源程序结构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dc:title>
  <dc:creator>USER</dc:creator>
  <cp:lastModifiedBy>xy pan</cp:lastModifiedBy>
  <cp:revision>139</cp:revision>
  <dcterms:created xsi:type="dcterms:W3CDTF">2008-02-23T08:55:07Z</dcterms:created>
  <dcterms:modified xsi:type="dcterms:W3CDTF">2020-06-01T07:54:18Z</dcterms:modified>
</cp:coreProperties>
</file>