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sldIdLst>
    <p:sldId id="272" r:id="rId3"/>
    <p:sldId id="278" r:id="rId4"/>
    <p:sldId id="258" r:id="rId5"/>
    <p:sldId id="259" r:id="rId6"/>
    <p:sldId id="262" r:id="rId7"/>
    <p:sldId id="265" r:id="rId8"/>
    <p:sldId id="279" r:id="rId9"/>
    <p:sldId id="267" r:id="rId10"/>
    <p:sldId id="277" r:id="rId11"/>
    <p:sldId id="280" r:id="rId12"/>
    <p:sldId id="269" r:id="rId1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buSzPct val="100000"/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SzPct val="100000"/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SzPct val="100000"/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SzPct val="100000"/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SzPct val="100000"/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5C2E00"/>
    <a:srgbClr val="FFCC00"/>
    <a:srgbClr val="CC3300"/>
    <a:srgbClr val="009900"/>
    <a:srgbClr val="663300"/>
    <a:srgbClr val="0033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9801" autoAdjust="0"/>
    <p:restoredTop sz="86411" autoAdjust="0"/>
  </p:normalViewPr>
  <p:slideViewPr>
    <p:cSldViewPr>
      <p:cViewPr varScale="1">
        <p:scale>
          <a:sx n="99" d="100"/>
          <a:sy n="99" d="100"/>
        </p:scale>
        <p:origin x="-17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Large confetti"/>
          <p:cNvSpPr>
            <a:spLocks noChangeArrowheads="1"/>
          </p:cNvSpPr>
          <p:nvPr/>
        </p:nvSpPr>
        <p:spPr bwMode="auto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/>
          </a:p>
        </p:txBody>
      </p:sp>
      <p:sp>
        <p:nvSpPr>
          <p:cNvPr id="2056" name="Rectangle 8" descr="Large confetti"/>
          <p:cNvSpPr>
            <a:spLocks noChangeArrowheads="1"/>
          </p:cNvSpPr>
          <p:nvPr/>
        </p:nvSpPr>
        <p:spPr bwMode="auto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/>
          </a:p>
        </p:txBody>
      </p:sp>
      <p:sp>
        <p:nvSpPr>
          <p:cNvPr id="2057" name="Rectangle 9" descr="Large confetti"/>
          <p:cNvSpPr>
            <a:spLocks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059" name="Rectangle 11"/>
          <p:cNvSpPr>
            <a:spLocks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60" name="Rectangle 12"/>
          <p:cNvSpPr>
            <a:spLocks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61" name="Rectangle 13"/>
          <p:cNvSpPr>
            <a:spLocks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noFill/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141915-8FFF-4D56-979F-5E623AE0863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118F0-5901-4789-84DB-3F92084444D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58D8F-E797-4775-A394-3135D99106C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325FD1E-0FD5-4151-A083-2282BFFBB5B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09955-F57D-4E3D-B199-E9F645853C0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B0AC7-EF84-4FC9-82B7-6DCB131E5F5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24825-2E3F-4857-8CF6-CF661DD41D7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AC1DA-2842-43AA-98FA-ADEA978BDF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62D7C-97F7-40C6-88D2-22CB09D51D0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2F037-232D-42CB-BBD6-B659EDBA386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99901-CA9B-4CDC-B164-5142F7B177D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091E5-A3B8-489A-AB1B-115621BD9A2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CA9A2-1585-46BD-B41B-C00A5BE0A23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26FE67-48C8-4FCC-A087-7AFEBF6D90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6C2D7-46D8-49C4-9D4F-B02D0D201B8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CE5FC-E98C-4797-A954-788018479D5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1BCAB-53F9-4269-8ADA-4D1A03B1DDE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0614B-1C28-41BF-9CA3-44A74FF5E5D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D1F0A-B560-49D5-A613-410BB569193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2C94F-4CCB-4D59-B3A9-FDD7008B40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02213-09FB-4326-AD6E-B5C08B2D41A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38044-3392-4962-BAF4-0C05ABF6CB2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arge confetti"/>
          <p:cNvSpPr>
            <a:spLocks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SzTx/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/>
          </a:p>
        </p:txBody>
      </p:sp>
      <p:sp>
        <p:nvSpPr>
          <p:cNvPr id="1032" name="Rectangle 8" descr="Large confetti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216900" y="6248400"/>
            <a:ext cx="533400" cy="6096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defRPr sz="1400">
                <a:solidFill>
                  <a:schemeClr val="bg1"/>
                </a:solidFill>
              </a:defRPr>
            </a:lvl1pPr>
          </a:lstStyle>
          <a:p>
            <a:fld id="{5AD90942-3A41-4247-B126-F31676630DB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>
    <p:blinds dir="vert"/>
  </p:transition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SzTx/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defRPr sz="1400">
                <a:latin typeface="+mn-lt"/>
              </a:defRPr>
            </a:lvl1pPr>
          </a:lstStyle>
          <a:p>
            <a:fld id="{0F39C97A-78FE-42C8-B4CB-08FA22BCBF0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9900"/>
        </a:buClr>
        <a:buSzPct val="85000"/>
        <a:buFont typeface="Wingdings" pitchFamily="2" charset="2"/>
        <a:buChar char=""/>
        <a:defRPr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SzPct val="75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>
          <a:xfrm>
            <a:off x="539750" y="476250"/>
            <a:ext cx="2447925" cy="871538"/>
          </a:xfrm>
          <a:noFill/>
        </p:spPr>
        <p:txBody>
          <a:bodyPr/>
          <a:lstStyle/>
          <a:p>
            <a:r>
              <a:rPr lang="zh-CN" altLang="en-US" dirty="0">
                <a:solidFill>
                  <a:srgbClr val="663300"/>
                </a:solidFill>
              </a:rPr>
              <a:t>第九章</a:t>
            </a:r>
            <a:endParaRPr lang="en-US" altLang="zh-CN" dirty="0">
              <a:solidFill>
                <a:srgbClr val="663300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>
            <p:ph type="body" idx="1"/>
          </p:nvPr>
        </p:nvSpPr>
        <p:spPr>
          <a:xfrm>
            <a:off x="468313" y="1412875"/>
            <a:ext cx="7772400" cy="22018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楷体_GB2312" pitchFamily="49" charset="-122"/>
              </a:rPr>
              <a:t>9.1   Java</a:t>
            </a:r>
            <a:r>
              <a:rPr lang="zh-CN" altLang="en-US" sz="2800" dirty="0">
                <a:latin typeface="楷体_GB2312" pitchFamily="49" charset="-122"/>
              </a:rPr>
              <a:t>异常处理机制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楷体_GB2312" pitchFamily="49" charset="-122"/>
              </a:rPr>
              <a:t>9.2   </a:t>
            </a:r>
            <a:r>
              <a:rPr lang="zh-CN" altLang="en-US" sz="2800" dirty="0">
                <a:latin typeface="楷体_GB2312" pitchFamily="49" charset="-122"/>
              </a:rPr>
              <a:t>异常处理方式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0"/>
            <a:ext cx="9144000" cy="2636838"/>
          </a:xfrm>
          <a:solidFill>
            <a:schemeClr val="bg1"/>
          </a:solidFill>
        </p:spPr>
        <p:txBody>
          <a:bodyPr lIns="198000" tIns="334800"/>
          <a:lstStyle/>
          <a:p>
            <a:pPr>
              <a:spcBef>
                <a:spcPct val="25000"/>
              </a:spcBef>
            </a:pPr>
            <a:r>
              <a:rPr lang="zh-CN" altLang="en-US"/>
              <a:t>为了明确一个方法不捕获异常，也可在声明该方法时，使用</a:t>
            </a:r>
            <a:r>
              <a:rPr lang="en-US" altLang="zh-CN">
                <a:solidFill>
                  <a:srgbClr val="800000"/>
                </a:solidFill>
              </a:rPr>
              <a:t>throws</a:t>
            </a:r>
            <a:r>
              <a:rPr lang="zh-CN" altLang="en-US">
                <a:solidFill>
                  <a:srgbClr val="800000"/>
                </a:solidFill>
              </a:rPr>
              <a:t>选项</a:t>
            </a:r>
            <a:r>
              <a:rPr lang="zh-CN" altLang="en-US"/>
              <a:t>，抛出该类异常。格式为：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[</a:t>
            </a:r>
            <a:r>
              <a:rPr lang="zh-CN" altLang="en-US" b="0">
                <a:solidFill>
                  <a:schemeClr val="hlink"/>
                </a:solidFill>
              </a:rPr>
              <a:t>修饰符</a:t>
            </a:r>
            <a:r>
              <a:rPr lang="en-US" altLang="zh-CN" b="0">
                <a:solidFill>
                  <a:schemeClr val="hlink"/>
                </a:solidFill>
              </a:rPr>
              <a:t>] </a:t>
            </a:r>
            <a:r>
              <a:rPr lang="zh-CN" altLang="en-US" b="0">
                <a:solidFill>
                  <a:schemeClr val="hlink"/>
                </a:solidFill>
              </a:rPr>
              <a:t>返回值类型 方法名</a:t>
            </a:r>
            <a:r>
              <a:rPr lang="en-US" altLang="zh-CN" b="0">
                <a:solidFill>
                  <a:schemeClr val="hlink"/>
                </a:solidFill>
              </a:rPr>
              <a:t>[</a:t>
            </a:r>
            <a:r>
              <a:rPr lang="zh-CN" altLang="en-US" b="0">
                <a:solidFill>
                  <a:schemeClr val="hlink"/>
                </a:solidFill>
              </a:rPr>
              <a:t>（参数表）</a:t>
            </a:r>
            <a:r>
              <a:rPr lang="en-US" altLang="zh-CN" b="0">
                <a:solidFill>
                  <a:schemeClr val="hlink"/>
                </a:solidFill>
              </a:rPr>
              <a:t>] throws </a:t>
            </a:r>
            <a:r>
              <a:rPr lang="zh-CN" altLang="en-US" b="0">
                <a:solidFill>
                  <a:schemeClr val="hlink"/>
                </a:solidFill>
              </a:rPr>
              <a:t>异常类名</a:t>
            </a:r>
            <a:r>
              <a:rPr lang="en-US" altLang="zh-CN" b="0">
                <a:solidFill>
                  <a:schemeClr val="hlink"/>
                </a:solidFill>
              </a:rPr>
              <a:t>{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……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0" y="2565400"/>
            <a:ext cx="9144000" cy="4437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2200">
                <a:latin typeface="Arial" charset="0"/>
              </a:rPr>
              <a:t>public class Exception3</a:t>
            </a:r>
          </a:p>
          <a:p>
            <a:r>
              <a:rPr lang="en-US" altLang="zh-CN" sz="2200">
                <a:latin typeface="Arial" charset="0"/>
              </a:rPr>
              <a:t>{</a:t>
            </a:r>
          </a:p>
          <a:p>
            <a:r>
              <a:rPr lang="en-US" altLang="zh-CN" sz="2200">
                <a:latin typeface="Arial" charset="0"/>
              </a:rPr>
              <a:t>  public </a:t>
            </a:r>
            <a:r>
              <a:rPr lang="en-US" altLang="zh-CN" sz="2200">
                <a:solidFill>
                  <a:srgbClr val="800000"/>
                </a:solidFill>
                <a:latin typeface="Arial" charset="0"/>
              </a:rPr>
              <a:t>static int Sum(int n) </a:t>
            </a:r>
            <a:r>
              <a:rPr lang="en-US" altLang="zh-CN" sz="2200" b="1">
                <a:solidFill>
                  <a:srgbClr val="800000"/>
                </a:solidFill>
                <a:latin typeface="Arial" charset="0"/>
              </a:rPr>
              <a:t>throws</a:t>
            </a:r>
            <a:r>
              <a:rPr lang="en-US" altLang="zh-CN" sz="2200">
                <a:solidFill>
                  <a:srgbClr val="800000"/>
                </a:solidFill>
                <a:latin typeface="Arial" charset="0"/>
              </a:rPr>
              <a:t> ArrayIndexOutOfBoundsException</a:t>
            </a:r>
            <a:r>
              <a:rPr lang="en-US" altLang="zh-CN" sz="2200">
                <a:latin typeface="Arial" charset="0"/>
              </a:rPr>
              <a:t>{</a:t>
            </a:r>
          </a:p>
          <a:p>
            <a:r>
              <a:rPr lang="en-US" altLang="zh-CN" sz="2200">
                <a:latin typeface="Arial" charset="0"/>
              </a:rPr>
              <a:t>    int s = 0;</a:t>
            </a:r>
          </a:p>
          <a:p>
            <a:r>
              <a:rPr lang="en-US" altLang="zh-CN" sz="2200">
                <a:latin typeface="Arial" charset="0"/>
              </a:rPr>
              <a:t>    int x[ ]=new int[n];</a:t>
            </a:r>
          </a:p>
          <a:p>
            <a:r>
              <a:rPr lang="en-US" altLang="zh-CN" sz="2200">
                <a:latin typeface="Arial" charset="0"/>
              </a:rPr>
              <a:t>    for (int i=0; i&lt;=n; i++) {  </a:t>
            </a:r>
          </a:p>
          <a:p>
            <a:r>
              <a:rPr lang="en-US" altLang="zh-CN" sz="2200">
                <a:latin typeface="Arial" charset="0"/>
              </a:rPr>
              <a:t>    	x[i]=i;</a:t>
            </a:r>
          </a:p>
          <a:p>
            <a:r>
              <a:rPr lang="en-US" altLang="zh-CN" sz="2200">
                <a:latin typeface="Arial" charset="0"/>
              </a:rPr>
              <a:t>    	 s = s +x[i];}  </a:t>
            </a:r>
          </a:p>
          <a:p>
            <a:r>
              <a:rPr lang="en-US" altLang="zh-CN" sz="2200">
                <a:latin typeface="Arial" charset="0"/>
              </a:rPr>
              <a:t>    return s;    </a:t>
            </a:r>
          </a:p>
          <a:p>
            <a:r>
              <a:rPr lang="en-US" altLang="zh-CN" sz="2200">
                <a:latin typeface="Arial" charset="0"/>
              </a:rPr>
              <a:t>  }</a:t>
            </a:r>
          </a:p>
          <a:p>
            <a:pPr>
              <a:spcBef>
                <a:spcPct val="50000"/>
              </a:spcBef>
            </a:pPr>
            <a:endParaRPr lang="zh-CN" altLang="en-US" sz="2200">
              <a:latin typeface="Arial" charset="0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>
            <p:ph type="title"/>
          </p:nvPr>
        </p:nvSpPr>
        <p:spPr>
          <a:xfrm>
            <a:off x="468313" y="549275"/>
            <a:ext cx="6480175" cy="863600"/>
          </a:xfrm>
          <a:noFill/>
        </p:spPr>
        <p:txBody>
          <a:bodyPr/>
          <a:lstStyle/>
          <a:p>
            <a:r>
              <a:rPr lang="zh-CN" altLang="en-US" dirty="0">
                <a:solidFill>
                  <a:srgbClr val="5C2E00"/>
                </a:solidFill>
              </a:rPr>
              <a:t>自定义异常类</a:t>
            </a:r>
            <a:r>
              <a:rPr lang="zh-CN" altLang="en-US" dirty="0"/>
              <a:t> </a:t>
            </a:r>
          </a:p>
        </p:txBody>
      </p:sp>
      <p:sp>
        <p:nvSpPr>
          <p:cNvPr id="19460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84313"/>
            <a:ext cx="8540750" cy="3886200"/>
          </a:xfrm>
        </p:spPr>
        <p:txBody>
          <a:bodyPr/>
          <a:lstStyle/>
          <a:p>
            <a:r>
              <a:rPr lang="zh-CN" altLang="en-US"/>
              <a:t>自定义异常类可以通过继承</a:t>
            </a:r>
            <a:r>
              <a:rPr lang="en-US" altLang="zh-CN"/>
              <a:t>Exception</a:t>
            </a:r>
            <a:r>
              <a:rPr lang="zh-CN" altLang="en-US"/>
              <a:t>类来实现。其一般形式为：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 sz="2400"/>
              <a:t>     </a:t>
            </a:r>
            <a:r>
              <a:rPr lang="en-US" altLang="zh-CN" sz="2400">
                <a:solidFill>
                  <a:schemeClr val="hlink"/>
                </a:solidFill>
              </a:rPr>
              <a:t>class   </a:t>
            </a:r>
            <a:r>
              <a:rPr lang="zh-CN" altLang="en-US" sz="2400">
                <a:solidFill>
                  <a:schemeClr val="hlink"/>
                </a:solidFill>
              </a:rPr>
              <a:t>自定义异常类名     </a:t>
            </a:r>
            <a:r>
              <a:rPr lang="en-US" altLang="zh-CN" sz="2400">
                <a:solidFill>
                  <a:schemeClr val="hlink"/>
                </a:solidFill>
              </a:rPr>
              <a:t>extends Exception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{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            </a:t>
            </a:r>
            <a:r>
              <a:rPr lang="zh-CN" altLang="en-US" sz="2400">
                <a:solidFill>
                  <a:schemeClr val="hlink"/>
                </a:solidFill>
              </a:rPr>
              <a:t>异常类体</a:t>
            </a:r>
            <a:r>
              <a:rPr lang="en-US" altLang="zh-CN" sz="2400">
                <a:solidFill>
                  <a:schemeClr val="hlink"/>
                </a:solidFill>
              </a:rPr>
              <a:t>;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 }</a:t>
            </a:r>
          </a:p>
          <a:p>
            <a:pPr lvl="1" algn="just">
              <a:buFont typeface="Wingdings" pitchFamily="2" charset="2"/>
              <a:buNone/>
            </a:pP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9750" y="4365625"/>
            <a:ext cx="6048375" cy="1458913"/>
          </a:xfrm>
          <a:prstGeom prst="rect">
            <a:avLst/>
          </a:prstGeom>
          <a:noFill/>
          <a:ln w="158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Review:</a:t>
            </a:r>
            <a:r>
              <a:rPr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主要掌握了解基本概念</a:t>
            </a: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什么是异常？异常分成哪两类？</a:t>
            </a: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异常处理的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种方法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260350"/>
            <a:ext cx="8540750" cy="1143000"/>
          </a:xfrm>
        </p:spPr>
        <p:txBody>
          <a:bodyPr/>
          <a:lstStyle/>
          <a:p>
            <a:r>
              <a:rPr lang="en-US" altLang="zh-CN" sz="3600" dirty="0">
                <a:solidFill>
                  <a:srgbClr val="5C2E00"/>
                </a:solidFill>
              </a:rPr>
              <a:t>9.1</a:t>
            </a:r>
            <a:r>
              <a:rPr lang="en-US" altLang="zh-CN" dirty="0">
                <a:solidFill>
                  <a:srgbClr val="5C2E00"/>
                </a:solidFill>
                <a:latin typeface="隶书" pitchFamily="49" charset="-122"/>
              </a:rPr>
              <a:t> </a:t>
            </a:r>
            <a:r>
              <a:rPr lang="zh-CN" altLang="en-US" dirty="0">
                <a:solidFill>
                  <a:srgbClr val="5C2E00"/>
                </a:solidFill>
                <a:latin typeface="隶书" pitchFamily="49" charset="-122"/>
              </a:rPr>
              <a:t>异常处理机制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496300" cy="3886200"/>
          </a:xfrm>
        </p:spPr>
        <p:txBody>
          <a:bodyPr/>
          <a:lstStyle/>
          <a:p>
            <a:r>
              <a:rPr lang="zh-CN" altLang="en-US"/>
              <a:t>异常：程序运行过程中出现的非正常现象</a:t>
            </a:r>
            <a:endParaRPr lang="en-US" altLang="zh-CN"/>
          </a:p>
          <a:p>
            <a:pPr lvl="1"/>
            <a:r>
              <a:rPr lang="zh-CN" altLang="en-US"/>
              <a:t>如输入错误、除数为零、下标越界等</a:t>
            </a:r>
          </a:p>
          <a:p>
            <a:pPr lvl="1"/>
            <a:r>
              <a:rPr lang="zh-CN" altLang="en-US"/>
              <a:t>开发程序时，充分考虑各种意外情况，使程序具有较强容错能力</a:t>
            </a:r>
          </a:p>
          <a:p>
            <a:r>
              <a:rPr lang="en-US" altLang="zh-CN"/>
              <a:t>Java</a:t>
            </a:r>
            <a:r>
              <a:rPr lang="zh-CN" altLang="en-US"/>
              <a:t>提供了异常处理机制</a:t>
            </a:r>
          </a:p>
          <a:p>
            <a:pPr lvl="1"/>
            <a:r>
              <a:rPr lang="zh-CN" altLang="en-US"/>
              <a:t>引进很多用来描述和处理异常的类</a:t>
            </a:r>
            <a:r>
              <a:rPr lang="en-US" altLang="zh-CN"/>
              <a:t>——</a:t>
            </a:r>
            <a:r>
              <a:rPr lang="zh-CN" altLang="en-US"/>
              <a:t>异常类</a:t>
            </a:r>
          </a:p>
          <a:p>
            <a:pPr lvl="1"/>
            <a:r>
              <a:rPr lang="zh-CN" altLang="en-US"/>
              <a:t>每个异常类反映一类运行错误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>
          <a:xfrm>
            <a:off x="603250" y="549275"/>
            <a:ext cx="5768975" cy="792163"/>
          </a:xfrm>
          <a:noFill/>
        </p:spPr>
        <p:txBody>
          <a:bodyPr/>
          <a:lstStyle/>
          <a:p>
            <a:r>
              <a:rPr lang="zh-CN" altLang="en-US" sz="4000" i="1" dirty="0">
                <a:solidFill>
                  <a:srgbClr val="663300"/>
                </a:solidFill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663300"/>
                </a:solidFill>
              </a:rPr>
              <a:t>异常类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2484438" y="3860800"/>
            <a:ext cx="3359150" cy="2349500"/>
            <a:chOff x="0" y="0"/>
            <a:chExt cx="2116" cy="1480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680" y="0"/>
              <a:ext cx="831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sz="2400" noProof="1"/>
                <a:t>Object</a:t>
              </a:r>
            </a:p>
          </p:txBody>
        </p: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0" y="317"/>
              <a:ext cx="2116" cy="1163"/>
              <a:chOff x="0" y="0"/>
              <a:chExt cx="2116" cy="1163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529" y="212"/>
                <a:ext cx="1134" cy="31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sz="2400" noProof="1"/>
                  <a:t>Throwable</a:t>
                </a:r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0" y="846"/>
                <a:ext cx="907" cy="31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sz="2400" noProof="1"/>
                  <a:t>Exception</a:t>
                </a:r>
              </a:p>
            </p:txBody>
          </p:sp>
          <p:sp>
            <p:nvSpPr>
              <p:cNvPr id="7177" name="Rectangle 9"/>
              <p:cNvSpPr>
                <a:spLocks noChangeArrowheads="1"/>
              </p:cNvSpPr>
              <p:nvPr/>
            </p:nvSpPr>
            <p:spPr bwMode="auto">
              <a:xfrm>
                <a:off x="1360" y="846"/>
                <a:ext cx="756" cy="31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sz="2400" noProof="1"/>
                  <a:t>Error</a:t>
                </a:r>
              </a:p>
            </p:txBody>
          </p:sp>
          <p:sp>
            <p:nvSpPr>
              <p:cNvPr id="7178" name="Line 10"/>
              <p:cNvSpPr>
                <a:spLocks noChangeShapeType="1"/>
              </p:cNvSpPr>
              <p:nvPr/>
            </p:nvSpPr>
            <p:spPr bwMode="auto">
              <a:xfrm>
                <a:off x="1058" y="0"/>
                <a:ext cx="0" cy="2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7179" name="Line 11"/>
              <p:cNvSpPr>
                <a:spLocks noChangeShapeType="1"/>
              </p:cNvSpPr>
              <p:nvPr/>
            </p:nvSpPr>
            <p:spPr bwMode="auto">
              <a:xfrm>
                <a:off x="605" y="529"/>
                <a:ext cx="0" cy="3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7180" name="Line 12"/>
              <p:cNvSpPr>
                <a:spLocks noChangeShapeType="1"/>
              </p:cNvSpPr>
              <p:nvPr/>
            </p:nvSpPr>
            <p:spPr bwMode="auto">
              <a:xfrm>
                <a:off x="1511" y="529"/>
                <a:ext cx="0" cy="3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</p:grp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276600" y="6165850"/>
            <a:ext cx="20161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SzTx/>
            </a:pPr>
            <a:r>
              <a:rPr lang="zh-CN" altLang="en-US" sz="900"/>
              <a:t> </a:t>
            </a:r>
            <a:r>
              <a:rPr lang="zh-CN" altLang="en-US" b="1">
                <a:solidFill>
                  <a:srgbClr val="800000"/>
                </a:solidFill>
                <a:ea typeface="隶书" pitchFamily="49" charset="-122"/>
              </a:rPr>
              <a:t>异常类的继承结构</a:t>
            </a:r>
          </a:p>
        </p:txBody>
      </p:sp>
      <p:sp>
        <p:nvSpPr>
          <p:cNvPr id="7182" name="Rectangle 14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341438"/>
            <a:ext cx="8351837" cy="2520950"/>
          </a:xfrm>
        </p:spPr>
        <p:txBody>
          <a:bodyPr/>
          <a:lstStyle/>
          <a:p>
            <a:r>
              <a:rPr lang="zh-CN" altLang="en-US">
                <a:latin typeface="楷体_GB2312" pitchFamily="49" charset="-122"/>
              </a:rPr>
              <a:t>在</a:t>
            </a:r>
            <a:r>
              <a:rPr lang="en-US" altLang="zh-CN">
                <a:latin typeface="楷体_GB2312" pitchFamily="49" charset="-122"/>
              </a:rPr>
              <a:t>Java</a:t>
            </a:r>
            <a:r>
              <a:rPr lang="zh-CN" altLang="en-US">
                <a:latin typeface="楷体_GB2312" pitchFamily="49" charset="-122"/>
              </a:rPr>
              <a:t>中，将异常情况分为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Exception</a:t>
            </a:r>
            <a:r>
              <a:rPr lang="en-US" altLang="zh-CN">
                <a:latin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</a:rPr>
              <a:t>异常</a:t>
            </a:r>
            <a:r>
              <a:rPr lang="en-US" altLang="zh-CN">
                <a:latin typeface="楷体_GB2312" pitchFamily="49" charset="-122"/>
              </a:rPr>
              <a:t>)</a:t>
            </a:r>
            <a:r>
              <a:rPr lang="zh-CN" altLang="en-US">
                <a:latin typeface="楷体_GB2312" pitchFamily="49" charset="-122"/>
              </a:rPr>
              <a:t>和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Error</a:t>
            </a:r>
            <a:r>
              <a:rPr lang="en-US" altLang="zh-CN">
                <a:latin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</a:rPr>
              <a:t>错误</a:t>
            </a:r>
            <a:r>
              <a:rPr lang="en-US" altLang="zh-CN">
                <a:latin typeface="楷体_GB2312" pitchFamily="49" charset="-122"/>
              </a:rPr>
              <a:t>)</a:t>
            </a:r>
            <a:r>
              <a:rPr lang="zh-CN" altLang="en-US">
                <a:latin typeface="楷体_GB2312" pitchFamily="49" charset="-122"/>
              </a:rPr>
              <a:t>两大类。</a:t>
            </a:r>
          </a:p>
          <a:p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Error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类</a:t>
            </a:r>
            <a:r>
              <a:rPr lang="zh-CN" altLang="en-US">
                <a:latin typeface="楷体_GB2312" pitchFamily="49" charset="-122"/>
              </a:rPr>
              <a:t>处理较少发生的内部系统错误。程序员无能为力，发生时由用户按系统提示关闭程序</a:t>
            </a:r>
          </a:p>
          <a:p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Exception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类</a:t>
            </a:r>
            <a:r>
              <a:rPr lang="zh-CN" altLang="en-US">
                <a:latin typeface="楷体_GB2312" pitchFamily="49" charset="-122"/>
              </a:rPr>
              <a:t>解决由程序本身及应用环境产生所产生的异常，可在应用程序中捕获并进行相应处理。</a:t>
            </a:r>
          </a:p>
          <a:p>
            <a:endParaRPr lang="zh-CN" altLang="en-US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>
          <a:xfrm>
            <a:off x="611188" y="333375"/>
            <a:ext cx="7561262" cy="1008063"/>
          </a:xfrm>
          <a:noFill/>
        </p:spPr>
        <p:txBody>
          <a:bodyPr/>
          <a:lstStyle/>
          <a:p>
            <a:r>
              <a:rPr lang="en-US" altLang="zh-CN" sz="4000">
                <a:solidFill>
                  <a:srgbClr val="663300"/>
                </a:solidFill>
              </a:rPr>
              <a:t>Exception</a:t>
            </a:r>
            <a:r>
              <a:rPr lang="zh-CN" altLang="en-US">
                <a:solidFill>
                  <a:srgbClr val="663300"/>
                </a:solidFill>
                <a:latin typeface="隶书" pitchFamily="49" charset="-122"/>
              </a:rPr>
              <a:t>子类的继承关系</a:t>
            </a:r>
          </a:p>
        </p:txBody>
      </p:sp>
      <p:sp>
        <p:nvSpPr>
          <p:cNvPr id="8195" name="Rectangle 3"/>
          <p:cNvSpPr>
            <a:spLocks noChangeArrowheads="1"/>
          </p:cNvSpPr>
          <p:nvPr>
            <p:ph type="body" idx="1"/>
          </p:nvPr>
        </p:nvSpPr>
        <p:spPr>
          <a:xfrm>
            <a:off x="468313" y="1341438"/>
            <a:ext cx="7772400" cy="5256212"/>
          </a:xfrm>
          <a:solidFill>
            <a:srgbClr val="FFFFFF"/>
          </a:solidFill>
          <a:ln/>
        </p:spPr>
        <p:txBody>
          <a:bodyPr anchor="ctr"/>
          <a:lstStyle/>
          <a:p>
            <a:pPr algn="just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Exception</a:t>
            </a:r>
          </a:p>
          <a:p>
            <a:pPr marL="522288" lvl="1" indent="-65088" algn="just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ClassNotFoundException</a:t>
            </a:r>
          </a:p>
          <a:p>
            <a:pPr marL="522288" lvl="1" indent="-65088" algn="just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ClassNotSupportedException</a:t>
            </a:r>
          </a:p>
          <a:p>
            <a:pPr marL="522288" lvl="1" indent="-65088" algn="just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IllegalAccessException</a:t>
            </a:r>
          </a:p>
          <a:p>
            <a:pPr marL="522288" lvl="1" indent="-65088" algn="just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InstantiationException</a:t>
            </a:r>
          </a:p>
          <a:p>
            <a:pPr marL="522288" lvl="1" indent="-65088" algn="just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InterruptedException</a:t>
            </a:r>
          </a:p>
          <a:p>
            <a:pPr marL="522288" lvl="1" indent="-65088" algn="just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NoSuchMethodException</a:t>
            </a:r>
          </a:p>
          <a:p>
            <a:pPr marL="522288" lvl="1" indent="-65088" algn="just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RuntimeException</a:t>
            </a:r>
          </a:p>
          <a:p>
            <a:pPr lvl="2" algn="just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ArithmeticException</a:t>
            </a:r>
          </a:p>
          <a:p>
            <a:pPr lvl="2" algn="just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ArrayStoreException</a:t>
            </a:r>
          </a:p>
          <a:p>
            <a:pPr lvl="2" algn="just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ClassCastException</a:t>
            </a:r>
          </a:p>
          <a:p>
            <a:pPr lvl="2" algn="just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IllegalArgumentException</a:t>
            </a:r>
          </a:p>
          <a:p>
            <a:pPr lvl="3" algn="just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0000FF"/>
                </a:solidFill>
              </a:rPr>
              <a:t>IllegalThreadStateException</a:t>
            </a:r>
          </a:p>
          <a:p>
            <a:pPr lvl="3" algn="just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0000FF"/>
                </a:solidFill>
              </a:rPr>
              <a:t>NumberFormatException</a:t>
            </a:r>
          </a:p>
          <a:p>
            <a:pPr lvl="3" algn="just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0000FF"/>
                </a:solidFill>
              </a:rPr>
              <a:t>……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859338" y="6092825"/>
            <a:ext cx="4105275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800000"/>
                </a:solidFill>
                <a:latin typeface="Arial" charset="0"/>
                <a:ea typeface="楷体_GB2312" pitchFamily="49" charset="-122"/>
              </a:rPr>
              <a:t>参见图</a:t>
            </a:r>
            <a:r>
              <a:rPr lang="en-US" altLang="zh-CN" b="1">
                <a:solidFill>
                  <a:srgbClr val="800000"/>
                </a:solidFill>
                <a:latin typeface="Arial" charset="0"/>
                <a:ea typeface="楷体_GB2312" pitchFamily="49" charset="-122"/>
              </a:rPr>
              <a:t>9.2  Exception</a:t>
            </a:r>
            <a:r>
              <a:rPr lang="zh-CN" altLang="en-US" b="1">
                <a:solidFill>
                  <a:srgbClr val="800000"/>
                </a:solidFill>
                <a:latin typeface="Arial" charset="0"/>
                <a:ea typeface="楷体_GB2312" pitchFamily="49" charset="-122"/>
              </a:rPr>
              <a:t>子类的继承关系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>
          <a:xfrm>
            <a:off x="611188" y="333375"/>
            <a:ext cx="7281862" cy="1008063"/>
          </a:xfrm>
          <a:noFill/>
        </p:spPr>
        <p:txBody>
          <a:bodyPr/>
          <a:lstStyle/>
          <a:p>
            <a:r>
              <a:rPr lang="en-US" altLang="zh-CN" b="1">
                <a:solidFill>
                  <a:srgbClr val="663300"/>
                </a:solidFill>
                <a:latin typeface="隶书" pitchFamily="49" charset="-122"/>
              </a:rPr>
              <a:t>9.2</a:t>
            </a:r>
            <a:r>
              <a:rPr lang="en-US" altLang="zh-CN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663300"/>
                </a:solidFill>
                <a:latin typeface="隶书" pitchFamily="49" charset="-122"/>
              </a:rPr>
              <a:t>异常处理方法</a:t>
            </a:r>
          </a:p>
        </p:txBody>
      </p:sp>
      <p:sp>
        <p:nvSpPr>
          <p:cNvPr id="11268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341438"/>
            <a:ext cx="8640763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latin typeface="宋体" charset="-122"/>
              </a:rPr>
              <a:t>异常处理的方法有两种：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宋体" charset="-122"/>
              </a:rPr>
              <a:t>使用</a:t>
            </a:r>
            <a:r>
              <a:rPr lang="en-US" altLang="zh-CN">
                <a:solidFill>
                  <a:schemeClr val="hlink"/>
                </a:solidFill>
              </a:rPr>
              <a:t>try…catch…finally</a:t>
            </a:r>
            <a:r>
              <a:rPr lang="zh-CN" altLang="en-US">
                <a:latin typeface="宋体" charset="-122"/>
              </a:rPr>
              <a:t>结构对异常进行捕获和处理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宋体" charset="-122"/>
              </a:rPr>
              <a:t>通过</a:t>
            </a:r>
            <a:r>
              <a:rPr lang="en-US" altLang="zh-CN">
                <a:solidFill>
                  <a:schemeClr val="hlink"/>
                </a:solidFill>
              </a:rPr>
              <a:t>throw</a:t>
            </a:r>
            <a:r>
              <a:rPr lang="zh-CN" altLang="en-US">
                <a:solidFill>
                  <a:schemeClr val="hlink"/>
                </a:solidFill>
              </a:rPr>
              <a:t>（语句）</a:t>
            </a:r>
            <a:r>
              <a:rPr lang="zh-CN" altLang="en-US">
                <a:latin typeface="宋体" charset="-122"/>
              </a:rPr>
              <a:t>和</a:t>
            </a:r>
            <a:r>
              <a:rPr lang="en-US" altLang="zh-CN">
                <a:solidFill>
                  <a:schemeClr val="hlink"/>
                </a:solidFill>
              </a:rPr>
              <a:t>throws</a:t>
            </a:r>
            <a:r>
              <a:rPr lang="zh-CN" altLang="en-US">
                <a:solidFill>
                  <a:schemeClr val="hlink"/>
                </a:solidFill>
              </a:rPr>
              <a:t>（选项）</a:t>
            </a:r>
            <a:r>
              <a:rPr lang="zh-CN" altLang="en-US">
                <a:latin typeface="宋体" charset="-122"/>
              </a:rPr>
              <a:t>抛出异常。</a:t>
            </a:r>
          </a:p>
          <a:p>
            <a:pPr lvl="1" algn="just"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800000"/>
                </a:solidFill>
                <a:cs typeface="Courier New" pitchFamily="49" charset="0"/>
              </a:rPr>
              <a:t>Try </a:t>
            </a:r>
            <a:r>
              <a:rPr lang="en-US" altLang="zh-CN" b="0">
                <a:solidFill>
                  <a:srgbClr val="663300"/>
                </a:solidFill>
                <a:cs typeface="Courier New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cs typeface="Courier New" pitchFamily="49" charset="0"/>
              </a:rPr>
              <a:t>{ </a:t>
            </a:r>
          </a:p>
          <a:p>
            <a:pPr lvl="1" algn="just"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  <a:cs typeface="Courier New" pitchFamily="49" charset="0"/>
              </a:rPr>
              <a:t>   </a:t>
            </a:r>
            <a:r>
              <a:rPr lang="zh-CN" altLang="en-US" sz="1800">
                <a:solidFill>
                  <a:srgbClr val="0000FF"/>
                </a:solidFill>
              </a:rPr>
              <a:t>可能出现异常的程序代码</a:t>
            </a:r>
            <a:endParaRPr lang="zh-CN" altLang="en-US" sz="1800">
              <a:solidFill>
                <a:srgbClr val="0000FF"/>
              </a:solidFill>
              <a:cs typeface="Courier New" pitchFamily="49" charset="0"/>
            </a:endParaRPr>
          </a:p>
          <a:p>
            <a:pPr lvl="1" algn="just"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  <a:cs typeface="Courier New" pitchFamily="49" charset="0"/>
              </a:rPr>
              <a:t>}</a:t>
            </a:r>
          </a:p>
          <a:p>
            <a:pPr lvl="1" algn="just"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800000"/>
                </a:solidFill>
                <a:cs typeface="Courier New" pitchFamily="49" charset="0"/>
              </a:rPr>
              <a:t>catch</a:t>
            </a:r>
            <a:r>
              <a:rPr lang="en-US" altLang="zh-CN" b="0">
                <a:solidFill>
                  <a:srgbClr val="0000FF"/>
                </a:solidFill>
                <a:cs typeface="Courier New" pitchFamily="49" charset="0"/>
              </a:rPr>
              <a:t> (</a:t>
            </a:r>
            <a:r>
              <a:rPr lang="zh-CN" altLang="en-US" sz="2000">
                <a:solidFill>
                  <a:srgbClr val="800000"/>
                </a:solidFill>
              </a:rPr>
              <a:t>异常类名</a:t>
            </a:r>
            <a:r>
              <a:rPr lang="en-US" altLang="zh-CN" sz="2000">
                <a:solidFill>
                  <a:srgbClr val="800000"/>
                </a:solidFill>
                <a:cs typeface="Courier New" pitchFamily="49" charset="0"/>
              </a:rPr>
              <a:t>1   </a:t>
            </a:r>
            <a:r>
              <a:rPr lang="zh-CN" altLang="en-US" sz="2000">
                <a:solidFill>
                  <a:srgbClr val="800000"/>
                </a:solidFill>
              </a:rPr>
              <a:t>异常对象名</a:t>
            </a:r>
            <a:r>
              <a:rPr lang="en-US" altLang="zh-CN" sz="2000">
                <a:solidFill>
                  <a:srgbClr val="800000"/>
                </a:solidFill>
                <a:cs typeface="Courier New" pitchFamily="49" charset="0"/>
              </a:rPr>
              <a:t>1</a:t>
            </a:r>
            <a:r>
              <a:rPr lang="en-US" altLang="zh-CN" b="0">
                <a:solidFill>
                  <a:srgbClr val="0000FF"/>
                </a:solidFill>
                <a:cs typeface="Courier New" pitchFamily="49" charset="0"/>
              </a:rPr>
              <a:t>) {  </a:t>
            </a:r>
            <a:r>
              <a:rPr lang="en-US" altLang="zh-CN" sz="1800">
                <a:solidFill>
                  <a:srgbClr val="003300"/>
                </a:solidFill>
                <a:latin typeface="楷体_GB2312" pitchFamily="49" charset="-122"/>
                <a:cs typeface="Courier New" pitchFamily="49" charset="0"/>
              </a:rPr>
              <a:t> </a:t>
            </a:r>
            <a:endParaRPr lang="zh-CN" altLang="en-US" sz="1800">
              <a:solidFill>
                <a:srgbClr val="003300"/>
              </a:solidFill>
              <a:latin typeface="楷体_GB2312" pitchFamily="49" charset="-122"/>
              <a:cs typeface="Courier New" pitchFamily="49" charset="0"/>
            </a:endParaRPr>
          </a:p>
          <a:p>
            <a:pPr lvl="1" algn="just">
              <a:lnSpc>
                <a:spcPct val="75000"/>
              </a:lnSpc>
              <a:buFont typeface="Wingdings" pitchFamily="2" charset="2"/>
              <a:buNone/>
            </a:pPr>
            <a:r>
              <a:rPr lang="zh-CN" altLang="en-US" b="0">
                <a:solidFill>
                  <a:srgbClr val="0000FF"/>
                </a:solidFill>
              </a:rPr>
              <a:t>	</a:t>
            </a:r>
            <a:r>
              <a:rPr lang="zh-CN" altLang="en-US" sz="1800">
                <a:solidFill>
                  <a:srgbClr val="0000FF"/>
                </a:solidFill>
              </a:rPr>
              <a:t>异常类名</a:t>
            </a:r>
            <a:r>
              <a:rPr lang="en-US" altLang="zh-CN" sz="1800">
                <a:solidFill>
                  <a:srgbClr val="0000FF"/>
                </a:solidFill>
                <a:cs typeface="Courier New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</a:rPr>
              <a:t>对应的异常处理代码</a:t>
            </a:r>
            <a:r>
              <a:rPr lang="zh-CN" altLang="en-US" b="0">
                <a:solidFill>
                  <a:srgbClr val="0000FF"/>
                </a:solidFill>
              </a:rPr>
              <a:t>         </a:t>
            </a:r>
            <a:r>
              <a:rPr lang="en-US" altLang="zh-CN" sz="1800">
                <a:solidFill>
                  <a:srgbClr val="003300"/>
                </a:solidFill>
                <a:latin typeface="楷体_GB2312" pitchFamily="49" charset="-122"/>
                <a:cs typeface="Courier New" pitchFamily="49" charset="0"/>
              </a:rPr>
              <a:t> </a:t>
            </a:r>
          </a:p>
          <a:p>
            <a:pPr lvl="1" algn="just"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  <a:cs typeface="Courier New" pitchFamily="49" charset="0"/>
              </a:rPr>
              <a:t>}</a:t>
            </a:r>
          </a:p>
          <a:p>
            <a:pPr lvl="1" algn="just"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800000"/>
                </a:solidFill>
                <a:cs typeface="Courier New" pitchFamily="49" charset="0"/>
              </a:rPr>
              <a:t>catch </a:t>
            </a:r>
            <a:r>
              <a:rPr lang="en-US" altLang="zh-CN" b="0">
                <a:solidFill>
                  <a:srgbClr val="0000FF"/>
                </a:solidFill>
                <a:cs typeface="Courier New" pitchFamily="49" charset="0"/>
              </a:rPr>
              <a:t>(</a:t>
            </a:r>
            <a:r>
              <a:rPr lang="zh-CN" altLang="en-US" sz="2000">
                <a:solidFill>
                  <a:srgbClr val="800000"/>
                </a:solidFill>
              </a:rPr>
              <a:t>异常类名</a:t>
            </a:r>
            <a:r>
              <a:rPr lang="en-US" altLang="zh-CN" sz="2000">
                <a:solidFill>
                  <a:srgbClr val="800000"/>
                </a:solidFill>
                <a:cs typeface="Courier New" pitchFamily="49" charset="0"/>
              </a:rPr>
              <a:t>2   </a:t>
            </a:r>
            <a:r>
              <a:rPr lang="zh-CN" altLang="en-US" sz="2000">
                <a:solidFill>
                  <a:srgbClr val="800000"/>
                </a:solidFill>
              </a:rPr>
              <a:t>异常对象名</a:t>
            </a:r>
            <a:r>
              <a:rPr lang="en-US" altLang="zh-CN" sz="2000">
                <a:solidFill>
                  <a:srgbClr val="800000"/>
                </a:solidFill>
                <a:cs typeface="Courier New" pitchFamily="49" charset="0"/>
              </a:rPr>
              <a:t>2</a:t>
            </a:r>
            <a:r>
              <a:rPr lang="en-US" altLang="zh-CN" b="0">
                <a:solidFill>
                  <a:srgbClr val="0000FF"/>
                </a:solidFill>
                <a:cs typeface="Courier New" pitchFamily="49" charset="0"/>
              </a:rPr>
              <a:t>){  </a:t>
            </a:r>
          </a:p>
          <a:p>
            <a:pPr lvl="1" algn="just">
              <a:lnSpc>
                <a:spcPct val="75000"/>
              </a:lnSpc>
              <a:buFont typeface="Wingdings" pitchFamily="2" charset="2"/>
              <a:buNone/>
            </a:pPr>
            <a:r>
              <a:rPr lang="zh-CN" altLang="en-US" b="0">
                <a:solidFill>
                  <a:srgbClr val="0000FF"/>
                </a:solidFill>
              </a:rPr>
              <a:t>	</a:t>
            </a:r>
            <a:r>
              <a:rPr lang="zh-CN" altLang="en-US" sz="1800">
                <a:solidFill>
                  <a:srgbClr val="0000FF"/>
                </a:solidFill>
              </a:rPr>
              <a:t>异常类名</a:t>
            </a:r>
            <a:r>
              <a:rPr lang="en-US" altLang="zh-CN" sz="1800">
                <a:solidFill>
                  <a:srgbClr val="0000FF"/>
                </a:solidFill>
                <a:cs typeface="Courier New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</a:rPr>
              <a:t>对应的异常处理代码</a:t>
            </a:r>
            <a:r>
              <a:rPr lang="zh-CN" altLang="en-US" b="0">
                <a:solidFill>
                  <a:srgbClr val="0000FF"/>
                </a:solidFill>
              </a:rPr>
              <a:t>  </a:t>
            </a:r>
          </a:p>
          <a:p>
            <a:pPr lvl="1" algn="just"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  <a:cs typeface="Courier New" pitchFamily="49" charset="0"/>
              </a:rPr>
              <a:t>}</a:t>
            </a:r>
          </a:p>
          <a:p>
            <a:pPr lvl="1" algn="just"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</a:rPr>
              <a:t>┇</a:t>
            </a:r>
            <a:endParaRPr lang="en-US" altLang="zh-CN" b="0">
              <a:solidFill>
                <a:srgbClr val="0000FF"/>
              </a:solidFill>
              <a:cs typeface="Courier New" pitchFamily="49" charset="0"/>
            </a:endParaRPr>
          </a:p>
          <a:p>
            <a:pPr lvl="1" algn="just"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  <a:cs typeface="Courier New" pitchFamily="49" charset="0"/>
              </a:rPr>
              <a:t>[</a:t>
            </a:r>
            <a:r>
              <a:rPr lang="en-US" altLang="zh-CN">
                <a:solidFill>
                  <a:srgbClr val="800000"/>
                </a:solidFill>
                <a:cs typeface="Courier New" pitchFamily="49" charset="0"/>
              </a:rPr>
              <a:t>finally</a:t>
            </a:r>
            <a:r>
              <a:rPr lang="en-US" altLang="zh-CN" b="0">
                <a:solidFill>
                  <a:srgbClr val="663300"/>
                </a:solidFill>
                <a:cs typeface="Courier New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cs typeface="Courier New" pitchFamily="49" charset="0"/>
              </a:rPr>
              <a:t> {  </a:t>
            </a:r>
          </a:p>
          <a:p>
            <a:pPr lvl="1" algn="just">
              <a:lnSpc>
                <a:spcPct val="75000"/>
              </a:lnSpc>
              <a:buFont typeface="Wingdings" pitchFamily="2" charset="2"/>
              <a:buNone/>
            </a:pPr>
            <a:r>
              <a:rPr lang="zh-CN" altLang="en-US" b="0">
                <a:solidFill>
                  <a:srgbClr val="0000FF"/>
                </a:solidFill>
              </a:rPr>
              <a:t>	</a:t>
            </a:r>
            <a:r>
              <a:rPr lang="zh-CN" altLang="en-US" sz="1800">
                <a:solidFill>
                  <a:srgbClr val="0000FF"/>
                </a:solidFill>
              </a:rPr>
              <a:t>必须执行的代码</a:t>
            </a:r>
            <a:r>
              <a:rPr lang="zh-CN" altLang="en-US" b="0">
                <a:solidFill>
                  <a:srgbClr val="0000FF"/>
                </a:solidFill>
              </a:rPr>
              <a:t>     </a:t>
            </a:r>
          </a:p>
          <a:p>
            <a:pPr lvl="1" algn="just"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</a:rPr>
              <a:t>} ]</a:t>
            </a:r>
            <a:endParaRPr lang="zh-CN" altLang="en-US" b="0">
              <a:solidFill>
                <a:srgbClr val="0000FF"/>
              </a:solidFill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003800" y="3429000"/>
            <a:ext cx="3816350" cy="1098550"/>
          </a:xfrm>
          <a:prstGeom prst="rect">
            <a:avLst/>
          </a:prstGeom>
          <a:noFill/>
          <a:ln w="15875" algn="ctr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若干条</a:t>
            </a:r>
            <a:r>
              <a:rPr lang="en-US" altLang="zh-CN">
                <a:solidFill>
                  <a:srgbClr val="003300"/>
                </a:solidFill>
                <a:latin typeface="Arial" charset="0"/>
                <a:ea typeface="楷体_GB2312" pitchFamily="49" charset="-122"/>
              </a:rPr>
              <a:t>catch</a:t>
            </a:r>
            <a:r>
              <a:rPr lang="zh-CN" altLang="en-US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捕获各类异常，一旦出现，终止</a:t>
            </a:r>
            <a:r>
              <a:rPr lang="en-US" altLang="zh-CN">
                <a:solidFill>
                  <a:srgbClr val="003300"/>
                </a:solidFill>
                <a:latin typeface="Arial" charset="0"/>
                <a:ea typeface="楷体_GB2312" pitchFamily="49" charset="-122"/>
              </a:rPr>
              <a:t>try</a:t>
            </a:r>
            <a:r>
              <a:rPr lang="zh-CN" altLang="en-US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代码块运行，自动跳转到异常所对应的</a:t>
            </a:r>
            <a:r>
              <a:rPr lang="en-US" altLang="zh-CN">
                <a:solidFill>
                  <a:srgbClr val="003300"/>
                </a:solidFill>
                <a:latin typeface="Arial" charset="0"/>
                <a:ea typeface="楷体_GB2312" pitchFamily="49" charset="-122"/>
              </a:rPr>
              <a:t>catah</a:t>
            </a:r>
            <a:r>
              <a:rPr lang="zh-CN" altLang="en-US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块中，执行其中的代码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492500" y="5661025"/>
            <a:ext cx="5183188" cy="603250"/>
          </a:xfrm>
          <a:prstGeom prst="rect">
            <a:avLst/>
          </a:prstGeom>
          <a:noFill/>
          <a:ln w="15875" algn="ctr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3300"/>
                </a:solidFill>
                <a:latin typeface="Arial" charset="0"/>
                <a:ea typeface="楷体_GB2312" pitchFamily="49" charset="-122"/>
              </a:rPr>
              <a:t>Finally</a:t>
            </a:r>
            <a:r>
              <a:rPr lang="zh-CN" altLang="en-US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代码块是个可选项，如果有，无论异常是否发生， </a:t>
            </a:r>
            <a:r>
              <a:rPr lang="en-US" altLang="zh-CN">
                <a:solidFill>
                  <a:srgbClr val="003300"/>
                </a:solidFill>
                <a:latin typeface="Arial" charset="0"/>
                <a:ea typeface="楷体_GB2312" pitchFamily="49" charset="-122"/>
              </a:rPr>
              <a:t>Finally</a:t>
            </a:r>
            <a:r>
              <a:rPr lang="zh-CN" altLang="en-US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块中的代码最终必定执行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851275" y="2565400"/>
            <a:ext cx="446405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924300" y="2636838"/>
            <a:ext cx="4751388" cy="355600"/>
          </a:xfrm>
          <a:prstGeom prst="rect">
            <a:avLst/>
          </a:prstGeom>
          <a:noFill/>
          <a:ln w="15875" algn="ctr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将可能出现异常的程序代码放在</a:t>
            </a:r>
            <a:r>
              <a:rPr lang="en-US" altLang="zh-CN">
                <a:solidFill>
                  <a:srgbClr val="003300"/>
                </a:solidFill>
                <a:latin typeface="Arial" charset="0"/>
                <a:ea typeface="楷体_GB2312" pitchFamily="49" charset="-122"/>
              </a:rPr>
              <a:t>try</a:t>
            </a:r>
            <a:r>
              <a:rPr lang="zh-CN" altLang="en-US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程序块中</a:t>
            </a:r>
            <a:endParaRPr lang="zh-CN" altLang="en-US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0" grpId="0" animBg="1"/>
      <p:bldP spid="112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>
          <a:xfrm>
            <a:off x="0" y="0"/>
            <a:ext cx="8540750" cy="476250"/>
          </a:xfrm>
          <a:noFill/>
        </p:spPr>
        <p:txBody>
          <a:bodyPr/>
          <a:lstStyle/>
          <a:p>
            <a:r>
              <a:rPr lang="en-US" altLang="en-US" sz="2400">
                <a:solidFill>
                  <a:srgbClr val="663300"/>
                </a:solidFill>
                <a:ea typeface="黑体" pitchFamily="2" charset="-122"/>
              </a:rPr>
              <a:t>【</a:t>
            </a:r>
            <a:r>
              <a:rPr lang="en-US" altLang="zh-CN" sz="2400">
                <a:solidFill>
                  <a:srgbClr val="663300"/>
                </a:solidFill>
                <a:ea typeface="黑体" pitchFamily="2" charset="-122"/>
              </a:rPr>
              <a:t>9-1</a:t>
            </a:r>
            <a:r>
              <a:rPr lang="en-US" altLang="en-US" sz="2400">
                <a:solidFill>
                  <a:srgbClr val="663300"/>
                </a:solidFill>
                <a:ea typeface="黑体" pitchFamily="2" charset="-122"/>
              </a:rPr>
              <a:t>】</a:t>
            </a:r>
            <a:r>
              <a:rPr lang="zh-CN" altLang="en-US" sz="2400">
                <a:solidFill>
                  <a:srgbClr val="663300"/>
                </a:solidFill>
              </a:rPr>
              <a:t>捕获数组下标越界异常</a:t>
            </a:r>
          </a:p>
        </p:txBody>
      </p:sp>
      <p:sp>
        <p:nvSpPr>
          <p:cNvPr id="14339" name="Rectangle 3"/>
          <p:cNvSpPr>
            <a:spLocks noChangeArrowheads="1"/>
          </p:cNvSpPr>
          <p:nvPr>
            <p:ph type="body" idx="1"/>
          </p:nvPr>
        </p:nvSpPr>
        <p:spPr>
          <a:xfrm>
            <a:off x="0" y="404813"/>
            <a:ext cx="9144000" cy="6308725"/>
          </a:xfrm>
          <a:solidFill>
            <a:srgbClr val="FFFFFF"/>
          </a:solidFill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public class Exception1 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  public static void main(String args[])      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     </a:t>
            </a:r>
            <a:r>
              <a:rPr lang="en-US" altLang="zh-CN" sz="2200" b="0">
                <a:solidFill>
                  <a:schemeClr val="hlink"/>
                </a:solidFill>
              </a:rPr>
              <a:t> try</a:t>
            </a:r>
            <a:r>
              <a:rPr lang="en-US" altLang="zh-CN" sz="2200" b="0">
                <a:solidFill>
                  <a:srgbClr val="663300"/>
                </a:solidFill>
              </a:rPr>
              <a:t> </a:t>
            </a:r>
            <a:r>
              <a:rPr lang="en-US" altLang="zh-CN" sz="2200" b="0">
                <a:solidFill>
                  <a:srgbClr val="0000FF"/>
                </a:solidFill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          int a[]={1,2,3,4,5}, sum=0;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          for (int i=0; i&lt;=5; i++) 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		sum=sum+a[i];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          System.out.println("sum="+sum);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          System.out.println("Successfully! ");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       } 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	 </a:t>
            </a:r>
            <a:r>
              <a:rPr lang="en-US" altLang="zh-CN" sz="2200" b="0">
                <a:solidFill>
                  <a:schemeClr val="hlink"/>
                </a:solidFill>
              </a:rPr>
              <a:t>catch (ArrayIndexOutOfBoundsException e)</a:t>
            </a:r>
            <a:r>
              <a:rPr lang="en-US" altLang="zh-CN" sz="2200" b="0">
                <a:solidFill>
                  <a:srgbClr val="0000FF"/>
                </a:solidFill>
              </a:rPr>
              <a:t>      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          System.out.println("ArrayIndexOutOfBoundsException  detected");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      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	 </a:t>
            </a:r>
            <a:r>
              <a:rPr lang="en-US" altLang="zh-CN" sz="2200" b="0">
                <a:solidFill>
                  <a:schemeClr val="hlink"/>
                </a:solidFill>
              </a:rPr>
              <a:t>finally  </a:t>
            </a:r>
            <a:r>
              <a:rPr lang="en-US" altLang="zh-CN" sz="2200" b="0">
                <a:solidFill>
                  <a:srgbClr val="663300"/>
                </a:solidFill>
              </a:rPr>
              <a:t> </a:t>
            </a:r>
            <a:r>
              <a:rPr lang="en-US" altLang="zh-CN" sz="2200" b="0">
                <a:solidFill>
                  <a:srgbClr val="0000FF"/>
                </a:solidFill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         System.out.println(" Programm Finished! ");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      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 }} 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5984875" cy="792163"/>
          </a:xfrm>
        </p:spPr>
        <p:txBody>
          <a:bodyPr/>
          <a:lstStyle/>
          <a:p>
            <a:r>
              <a:rPr lang="zh-CN" altLang="en-US">
                <a:solidFill>
                  <a:srgbClr val="5C2E00"/>
                </a:solidFill>
              </a:rPr>
              <a:t>抛出异常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424863" cy="4103688"/>
          </a:xfrm>
        </p:spPr>
        <p:txBody>
          <a:bodyPr/>
          <a:lstStyle/>
          <a:p>
            <a:r>
              <a:rPr lang="zh-CN" altLang="en-US">
                <a:latin typeface="楷体_GB2312" pitchFamily="49" charset="-122"/>
              </a:rPr>
              <a:t>通常情况下，异常是由系统自动捕获的。</a:t>
            </a:r>
          </a:p>
          <a:p>
            <a:r>
              <a:rPr lang="zh-CN" altLang="en-US">
                <a:latin typeface="楷体_GB2312" pitchFamily="49" charset="-122"/>
              </a:rPr>
              <a:t>如果，不想捕获，程序员也可以自己通过</a:t>
            </a:r>
            <a:r>
              <a:rPr lang="en-US" altLang="zh-CN" b="0">
                <a:solidFill>
                  <a:schemeClr val="hlink"/>
                </a:solidFill>
              </a:rPr>
              <a:t>throw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语句</a:t>
            </a:r>
            <a:r>
              <a:rPr lang="zh-CN" altLang="en-US">
                <a:latin typeface="楷体_GB2312" pitchFamily="49" charset="-122"/>
              </a:rPr>
              <a:t>抛出异常。格式为：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</a:rPr>
              <a:t>      </a:t>
            </a:r>
            <a:r>
              <a:rPr lang="en-US" altLang="zh-CN" b="0">
                <a:solidFill>
                  <a:schemeClr val="hlink"/>
                </a:solidFill>
              </a:rPr>
              <a:t>throw  new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异常类名（信息）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u="sng">
                <a:latin typeface="楷体_GB2312" pitchFamily="49" charset="-122"/>
              </a:rPr>
              <a:t>说明</a:t>
            </a:r>
            <a:r>
              <a:rPr lang="zh-CN" altLang="en-US">
                <a:latin typeface="楷体_GB2312" pitchFamily="49" charset="-122"/>
              </a:rPr>
              <a:t>：</a:t>
            </a:r>
            <a:r>
              <a:rPr lang="zh-CN" altLang="en-US" b="0">
                <a:solidFill>
                  <a:srgbClr val="009900"/>
                </a:solidFill>
                <a:latin typeface="楷体_GB2312" pitchFamily="49" charset="-122"/>
              </a:rPr>
              <a:t> </a:t>
            </a:r>
          </a:p>
          <a:p>
            <a:pPr algn="just"/>
            <a:r>
              <a:rPr lang="zh-CN" altLang="en-US">
                <a:latin typeface="楷体_GB2312" pitchFamily="49" charset="-122"/>
              </a:rPr>
              <a:t>异常类名为系统异常类名或用户自定义的异常类名，</a:t>
            </a:r>
          </a:p>
          <a:p>
            <a:pPr algn="just"/>
            <a:r>
              <a:rPr lang="zh-CN" altLang="en-US">
                <a:latin typeface="Arial"/>
              </a:rPr>
              <a:t>“</a:t>
            </a:r>
            <a:r>
              <a:rPr lang="zh-CN" altLang="en-US">
                <a:latin typeface="楷体_GB2312" pitchFamily="49" charset="-122"/>
              </a:rPr>
              <a:t>信息</a:t>
            </a:r>
            <a:r>
              <a:rPr lang="zh-CN" altLang="en-US">
                <a:latin typeface="Arial"/>
              </a:rPr>
              <a:t>”</a:t>
            </a:r>
            <a:r>
              <a:rPr lang="zh-CN" altLang="en-US">
                <a:latin typeface="楷体_GB2312" pitchFamily="49" charset="-122"/>
              </a:rPr>
              <a:t>是可选信息。</a:t>
            </a:r>
          </a:p>
          <a:p>
            <a:pPr lvl="1" algn="just"/>
            <a:r>
              <a:rPr lang="zh-CN" altLang="en-US">
                <a:solidFill>
                  <a:srgbClr val="800000"/>
                </a:solidFill>
                <a:latin typeface="楷体_GB2312" pitchFamily="49" charset="-122"/>
              </a:rPr>
              <a:t>若有该信息，</a:t>
            </a:r>
            <a:r>
              <a:rPr lang="en-US" altLang="zh-CN">
                <a:solidFill>
                  <a:srgbClr val="800000"/>
                </a:solidFill>
                <a:latin typeface="楷体_GB2312" pitchFamily="49" charset="-122"/>
              </a:rPr>
              <a:t>toString()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</a:rPr>
              <a:t>方法的中将增加该信息内容</a:t>
            </a:r>
          </a:p>
          <a:p>
            <a:pPr lvl="1" algn="just"/>
            <a:r>
              <a:rPr lang="en-US" altLang="zh-CN">
                <a:solidFill>
                  <a:srgbClr val="800000"/>
                </a:solidFill>
                <a:latin typeface="楷体_GB2312" pitchFamily="49" charset="-122"/>
              </a:rPr>
              <a:t>toString()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</a:rPr>
              <a:t>方法用于返回系统给出的异常信息</a:t>
            </a:r>
            <a:endParaRPr lang="zh-CN" altLang="en-US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rgbClr val="FFFFFF"/>
          </a:solidFill>
          <a:ln/>
        </p:spPr>
        <p:txBody>
          <a:bodyPr tIns="442800"/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</a:rPr>
              <a:t>//</a:t>
            </a:r>
            <a:r>
              <a:rPr lang="zh-CN" altLang="en-US" sz="2000" dirty="0">
                <a:solidFill>
                  <a:srgbClr val="800000"/>
                </a:solidFill>
              </a:rPr>
              <a:t>捕获多个异常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/>
              <a:t>public class Exception2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/>
              <a:t>  public </a:t>
            </a:r>
            <a:r>
              <a:rPr lang="en-US" altLang="zh-CN" sz="2200" b="0" dirty="0">
                <a:solidFill>
                  <a:schemeClr val="hlink"/>
                </a:solidFill>
              </a:rPr>
              <a:t>static </a:t>
            </a:r>
            <a:r>
              <a:rPr lang="en-US" altLang="zh-CN" sz="2200" b="0" dirty="0" err="1">
                <a:solidFill>
                  <a:schemeClr val="hlink"/>
                </a:solidFill>
              </a:rPr>
              <a:t>int</a:t>
            </a:r>
            <a:r>
              <a:rPr lang="en-US" altLang="zh-CN" sz="2200" b="0" dirty="0">
                <a:solidFill>
                  <a:schemeClr val="hlink"/>
                </a:solidFill>
              </a:rPr>
              <a:t> Sum(</a:t>
            </a:r>
            <a:r>
              <a:rPr lang="en-US" altLang="zh-CN" sz="2200" b="0" dirty="0" err="1">
                <a:solidFill>
                  <a:schemeClr val="hlink"/>
                </a:solidFill>
              </a:rPr>
              <a:t>int</a:t>
            </a:r>
            <a:r>
              <a:rPr lang="en-US" altLang="zh-CN" sz="2200" b="0" dirty="0">
                <a:solidFill>
                  <a:schemeClr val="hlink"/>
                </a:solidFill>
              </a:rPr>
              <a:t> n)</a:t>
            </a:r>
            <a:r>
              <a:rPr lang="en-US" altLang="zh-CN" sz="2200" b="0" dirty="0"/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/>
              <a:t>    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s = 0;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/>
              <a:t>    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x[ ]=new 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[n];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/>
              <a:t>    for (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</a:t>
            </a:r>
            <a:r>
              <a:rPr lang="en-US" altLang="zh-CN" sz="2200" b="0" dirty="0" err="1"/>
              <a:t>i</a:t>
            </a:r>
            <a:r>
              <a:rPr lang="en-US" altLang="zh-CN" sz="2200" b="0" dirty="0"/>
              <a:t>=0; </a:t>
            </a:r>
            <a:r>
              <a:rPr lang="en-US" altLang="zh-CN" sz="2200" b="0" dirty="0" err="1"/>
              <a:t>i</a:t>
            </a:r>
            <a:r>
              <a:rPr lang="en-US" altLang="zh-CN" sz="2200" b="0" dirty="0"/>
              <a:t>&lt;=n; </a:t>
            </a:r>
            <a:r>
              <a:rPr lang="en-US" altLang="zh-CN" sz="2200" b="0" dirty="0" err="1"/>
              <a:t>i</a:t>
            </a:r>
            <a:r>
              <a:rPr lang="en-US" altLang="zh-CN" sz="2200" b="0" dirty="0"/>
              <a:t>++) {  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/>
              <a:t>    	   if(</a:t>
            </a:r>
            <a:r>
              <a:rPr lang="en-US" altLang="zh-CN" sz="2200" b="0" dirty="0" err="1"/>
              <a:t>i</a:t>
            </a:r>
            <a:r>
              <a:rPr lang="en-US" altLang="zh-CN" sz="2200" b="0" dirty="0"/>
              <a:t>==n)  throw new </a:t>
            </a:r>
            <a:r>
              <a:rPr lang="en-US" altLang="zh-CN" sz="2200" b="0" dirty="0" err="1"/>
              <a:t>ArrayIndexOutOfBoundsException</a:t>
            </a:r>
            <a:r>
              <a:rPr lang="en-US" altLang="zh-CN" sz="2200" b="0" dirty="0"/>
              <a:t>("</a:t>
            </a:r>
            <a:r>
              <a:rPr lang="zh-CN" altLang="en-US" sz="2200" b="0" dirty="0"/>
              <a:t>下标越界</a:t>
            </a:r>
            <a:r>
              <a:rPr lang="en-US" altLang="zh-CN" sz="2200" b="0" dirty="0"/>
              <a:t>");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/>
              <a:t>    	   x[</a:t>
            </a:r>
            <a:r>
              <a:rPr lang="en-US" altLang="zh-CN" sz="2200" b="0" dirty="0" err="1"/>
              <a:t>i</a:t>
            </a:r>
            <a:r>
              <a:rPr lang="en-US" altLang="zh-CN" sz="2200" b="0" dirty="0"/>
              <a:t>]=</a:t>
            </a:r>
            <a:r>
              <a:rPr lang="en-US" altLang="zh-CN" sz="2200" b="0" dirty="0" err="1"/>
              <a:t>i</a:t>
            </a:r>
            <a:r>
              <a:rPr lang="en-US" altLang="zh-CN" sz="2200" b="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/>
              <a:t>    	   s = s +x[</a:t>
            </a:r>
            <a:r>
              <a:rPr lang="en-US" altLang="zh-CN" sz="2200" b="0" dirty="0" err="1"/>
              <a:t>i</a:t>
            </a:r>
            <a:r>
              <a:rPr lang="en-US" altLang="zh-CN" sz="2200" b="0" dirty="0"/>
              <a:t>];}  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/>
              <a:t>    return s;    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/>
              <a:t>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/>
              <a:t>  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067175" y="4652963"/>
            <a:ext cx="4681538" cy="1314450"/>
          </a:xfrm>
          <a:prstGeom prst="rect">
            <a:avLst/>
          </a:prstGeom>
          <a:noFill/>
          <a:ln w="158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hlink"/>
                </a:solidFill>
                <a:ea typeface="楷体_GB2312" pitchFamily="49" charset="-122"/>
              </a:rPr>
              <a:t>注意：</a:t>
            </a:r>
            <a:r>
              <a:rPr lang="zh-CN" altLang="en-US" sz="2200" b="1">
                <a:ea typeface="楷体_GB2312" pitchFamily="49" charset="-122"/>
              </a:rPr>
              <a:t>该方法没有对出现的异常进行捕获，则可在调用该方法的其他方法中应对其出现的异常进行捕获。当然也可以回避异常。</a:t>
            </a:r>
            <a:endParaRPr lang="en-US" altLang="zh-CN" sz="2200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  <a:cs typeface="Courier New" pitchFamily="49" charset="0"/>
              </a:rPr>
              <a:t>  </a:t>
            </a:r>
            <a:endParaRPr lang="en-US" altLang="zh-CN" b="0">
              <a:solidFill>
                <a:srgbClr val="0000FF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tIns="262800"/>
          <a:lstStyle/>
          <a:p>
            <a:pPr>
              <a:spcBef>
                <a:spcPct val="2500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200" dirty="0">
                <a:latin typeface="Arial" charset="0"/>
              </a:rPr>
              <a:t>public static void main(String </a:t>
            </a:r>
            <a:r>
              <a:rPr lang="en-US" altLang="zh-CN" sz="2200" dirty="0" err="1">
                <a:latin typeface="Arial" charset="0"/>
              </a:rPr>
              <a:t>args</a:t>
            </a:r>
            <a:r>
              <a:rPr lang="en-US" altLang="zh-CN" sz="2200" dirty="0">
                <a:latin typeface="Arial" charset="0"/>
              </a:rPr>
              <a:t>[]){</a:t>
            </a:r>
          </a:p>
          <a:p>
            <a:pPr>
              <a:spcBef>
                <a:spcPct val="25000"/>
              </a:spcBef>
            </a:pPr>
            <a:r>
              <a:rPr lang="en-US" altLang="zh-CN" sz="2200" dirty="0">
                <a:latin typeface="Arial" charset="0"/>
              </a:rPr>
              <a:t>    </a:t>
            </a:r>
            <a:r>
              <a:rPr lang="en-US" altLang="zh-CN" sz="2200" dirty="0">
                <a:solidFill>
                  <a:schemeClr val="hlink"/>
                </a:solidFill>
                <a:latin typeface="Arial" charset="0"/>
              </a:rPr>
              <a:t>try</a:t>
            </a:r>
            <a:r>
              <a:rPr lang="en-US" altLang="zh-CN" sz="2200" dirty="0">
                <a:latin typeface="Arial" charset="0"/>
              </a:rPr>
              <a:t> {  </a:t>
            </a:r>
          </a:p>
          <a:p>
            <a:pPr>
              <a:spcBef>
                <a:spcPct val="25000"/>
              </a:spcBef>
            </a:pPr>
            <a:r>
              <a:rPr lang="en-US" altLang="zh-CN" sz="2200" dirty="0">
                <a:latin typeface="Arial" charset="0"/>
              </a:rPr>
              <a:t>    	</a:t>
            </a:r>
            <a:r>
              <a:rPr lang="en-US" altLang="zh-CN" sz="2200" dirty="0" err="1">
                <a:latin typeface="Arial" charset="0"/>
              </a:rPr>
              <a:t>int</a:t>
            </a:r>
            <a:r>
              <a:rPr lang="en-US" altLang="zh-CN" sz="2200" dirty="0">
                <a:latin typeface="Arial" charset="0"/>
              </a:rPr>
              <a:t> n = </a:t>
            </a:r>
            <a:r>
              <a:rPr lang="en-US" altLang="zh-CN" sz="2200" dirty="0" err="1">
                <a:latin typeface="Arial" charset="0"/>
              </a:rPr>
              <a:t>Integer.</a:t>
            </a:r>
            <a:r>
              <a:rPr lang="en-US" altLang="zh-CN" sz="2200" i="1" dirty="0" err="1">
                <a:latin typeface="Arial" charset="0"/>
              </a:rPr>
              <a:t>parseInt</a:t>
            </a:r>
            <a:r>
              <a:rPr lang="en-US" altLang="zh-CN" sz="2200" dirty="0">
                <a:latin typeface="Arial" charset="0"/>
              </a:rPr>
              <a:t>(</a:t>
            </a:r>
            <a:r>
              <a:rPr lang="en-US" altLang="zh-CN" sz="2200" dirty="0" err="1">
                <a:latin typeface="Arial" charset="0"/>
              </a:rPr>
              <a:t>args</a:t>
            </a:r>
            <a:r>
              <a:rPr lang="en-US" altLang="zh-CN" sz="2200" dirty="0">
                <a:latin typeface="Arial" charset="0"/>
              </a:rPr>
              <a:t>[0]);</a:t>
            </a:r>
          </a:p>
          <a:p>
            <a:pPr>
              <a:spcBef>
                <a:spcPct val="25000"/>
              </a:spcBef>
            </a:pPr>
            <a:r>
              <a:rPr lang="en-US" altLang="zh-CN" sz="2200" dirty="0">
                <a:latin typeface="Arial" charset="0"/>
              </a:rPr>
              <a:t>      	</a:t>
            </a:r>
            <a:r>
              <a:rPr lang="en-US" altLang="zh-CN" sz="2200" dirty="0" err="1">
                <a:latin typeface="Arial" charset="0"/>
              </a:rPr>
              <a:t>System.</a:t>
            </a:r>
            <a:r>
              <a:rPr lang="en-US" altLang="zh-CN" sz="2200" i="1" dirty="0" err="1">
                <a:latin typeface="Arial" charset="0"/>
              </a:rPr>
              <a:t>out</a:t>
            </a:r>
            <a:r>
              <a:rPr lang="en-US" altLang="zh-CN" sz="2200" dirty="0" err="1">
                <a:latin typeface="Arial" charset="0"/>
              </a:rPr>
              <a:t>.println</a:t>
            </a:r>
            <a:r>
              <a:rPr lang="en-US" altLang="zh-CN" sz="2200" dirty="0">
                <a:latin typeface="Arial" charset="0"/>
              </a:rPr>
              <a:t>("sum="+</a:t>
            </a:r>
            <a:r>
              <a:rPr lang="en-US" altLang="zh-CN" sz="2200" i="1" dirty="0">
                <a:latin typeface="Arial" charset="0"/>
              </a:rPr>
              <a:t>Sum</a:t>
            </a:r>
            <a:r>
              <a:rPr lang="en-US" altLang="zh-CN" sz="2200" dirty="0">
                <a:latin typeface="Arial" charset="0"/>
              </a:rPr>
              <a:t>(n));</a:t>
            </a:r>
          </a:p>
          <a:p>
            <a:pPr>
              <a:spcBef>
                <a:spcPct val="25000"/>
              </a:spcBef>
            </a:pPr>
            <a:r>
              <a:rPr lang="en-US" altLang="zh-CN" sz="2200" dirty="0">
                <a:latin typeface="Arial" charset="0"/>
              </a:rPr>
              <a:t>    }</a:t>
            </a:r>
          </a:p>
          <a:p>
            <a:pPr>
              <a:spcBef>
                <a:spcPct val="25000"/>
              </a:spcBef>
            </a:pPr>
            <a:r>
              <a:rPr lang="en-US" altLang="zh-CN" sz="2200" dirty="0">
                <a:latin typeface="Arial" charset="0"/>
              </a:rPr>
              <a:t>    </a:t>
            </a:r>
            <a:r>
              <a:rPr lang="en-US" altLang="zh-CN" sz="2200" dirty="0">
                <a:solidFill>
                  <a:schemeClr val="hlink"/>
                </a:solidFill>
                <a:latin typeface="Arial" charset="0"/>
              </a:rPr>
              <a:t>catch (</a:t>
            </a:r>
            <a:r>
              <a:rPr lang="en-US" altLang="zh-CN" sz="2200" dirty="0" err="1">
                <a:solidFill>
                  <a:schemeClr val="hlink"/>
                </a:solidFill>
                <a:latin typeface="Arial" charset="0"/>
              </a:rPr>
              <a:t>ArrayIndexOutOfBoundsException</a:t>
            </a:r>
            <a:r>
              <a:rPr lang="en-US" altLang="zh-CN" sz="2200" dirty="0">
                <a:solidFill>
                  <a:schemeClr val="hlink"/>
                </a:solidFill>
                <a:latin typeface="Arial" charset="0"/>
              </a:rPr>
              <a:t> e1)</a:t>
            </a:r>
            <a:r>
              <a:rPr lang="en-US" altLang="zh-CN" sz="2200" dirty="0">
                <a:latin typeface="Arial" charset="0"/>
              </a:rPr>
              <a:t> { </a:t>
            </a:r>
          </a:p>
          <a:p>
            <a:pPr>
              <a:spcBef>
                <a:spcPct val="25000"/>
              </a:spcBef>
            </a:pPr>
            <a:r>
              <a:rPr lang="en-US" altLang="zh-CN" sz="2200" dirty="0">
                <a:latin typeface="Arial" charset="0"/>
              </a:rPr>
              <a:t>    	</a:t>
            </a:r>
            <a:r>
              <a:rPr lang="en-US" altLang="zh-CN" sz="2200" dirty="0" err="1">
                <a:latin typeface="Arial" charset="0"/>
              </a:rPr>
              <a:t>System.</a:t>
            </a:r>
            <a:r>
              <a:rPr lang="en-US" altLang="zh-CN" sz="2200" i="1" dirty="0" err="1">
                <a:latin typeface="Arial" charset="0"/>
              </a:rPr>
              <a:t>out</a:t>
            </a:r>
            <a:r>
              <a:rPr lang="en-US" altLang="zh-CN" sz="2200" dirty="0" err="1">
                <a:latin typeface="Arial" charset="0"/>
              </a:rPr>
              <a:t>.println</a:t>
            </a:r>
            <a:r>
              <a:rPr lang="en-US" altLang="zh-CN" sz="2200" dirty="0">
                <a:latin typeface="Arial" charset="0"/>
              </a:rPr>
              <a:t>(e1.toString()); </a:t>
            </a:r>
          </a:p>
          <a:p>
            <a:pPr>
              <a:spcBef>
                <a:spcPct val="25000"/>
              </a:spcBef>
            </a:pPr>
            <a:r>
              <a:rPr lang="en-US" altLang="zh-CN" sz="2200" dirty="0">
                <a:latin typeface="Arial" charset="0"/>
              </a:rPr>
              <a:t>    }</a:t>
            </a:r>
          </a:p>
          <a:p>
            <a:pPr>
              <a:spcBef>
                <a:spcPct val="25000"/>
              </a:spcBef>
            </a:pPr>
            <a:r>
              <a:rPr lang="en-US" altLang="zh-CN" sz="2200" dirty="0">
                <a:latin typeface="Arial" charset="0"/>
              </a:rPr>
              <a:t>    </a:t>
            </a:r>
            <a:r>
              <a:rPr lang="en-US" altLang="zh-CN" sz="2200" dirty="0">
                <a:solidFill>
                  <a:schemeClr val="hlink"/>
                </a:solidFill>
                <a:latin typeface="Arial" charset="0"/>
              </a:rPr>
              <a:t>catch (</a:t>
            </a:r>
            <a:r>
              <a:rPr lang="en-US" altLang="zh-CN" sz="2200" dirty="0" err="1">
                <a:solidFill>
                  <a:schemeClr val="hlink"/>
                </a:solidFill>
                <a:latin typeface="Arial" charset="0"/>
              </a:rPr>
              <a:t>NumberFormatException</a:t>
            </a:r>
            <a:r>
              <a:rPr lang="en-US" altLang="zh-CN" sz="2200" dirty="0">
                <a:solidFill>
                  <a:schemeClr val="hlink"/>
                </a:solidFill>
                <a:latin typeface="Arial" charset="0"/>
              </a:rPr>
              <a:t> e2)</a:t>
            </a:r>
            <a:r>
              <a:rPr lang="en-US" altLang="zh-CN" sz="2200" dirty="0">
                <a:latin typeface="Arial" charset="0"/>
              </a:rPr>
              <a:t> { </a:t>
            </a:r>
          </a:p>
          <a:p>
            <a:pPr>
              <a:spcBef>
                <a:spcPct val="25000"/>
              </a:spcBef>
            </a:pPr>
            <a:r>
              <a:rPr lang="en-US" altLang="zh-CN" sz="2200" dirty="0">
                <a:latin typeface="Arial" charset="0"/>
              </a:rPr>
              <a:t>    	</a:t>
            </a:r>
            <a:r>
              <a:rPr lang="en-US" altLang="zh-CN" sz="2200" dirty="0" err="1">
                <a:latin typeface="Arial" charset="0"/>
              </a:rPr>
              <a:t>System.</a:t>
            </a:r>
            <a:r>
              <a:rPr lang="en-US" altLang="zh-CN" sz="2200" i="1" dirty="0" err="1">
                <a:latin typeface="Arial" charset="0"/>
              </a:rPr>
              <a:t>out</a:t>
            </a:r>
            <a:r>
              <a:rPr lang="en-US" altLang="zh-CN" sz="2200" dirty="0" err="1">
                <a:latin typeface="Arial" charset="0"/>
              </a:rPr>
              <a:t>.println</a:t>
            </a:r>
            <a:r>
              <a:rPr lang="en-US" altLang="zh-CN" sz="2200" dirty="0">
                <a:latin typeface="Arial" charset="0"/>
              </a:rPr>
              <a:t>("</a:t>
            </a:r>
            <a:r>
              <a:rPr lang="zh-CN" altLang="en-US" sz="2200" dirty="0">
                <a:latin typeface="Arial" charset="0"/>
              </a:rPr>
              <a:t>参数</a:t>
            </a:r>
            <a:r>
              <a:rPr lang="en-US" altLang="zh-CN" sz="2200" dirty="0">
                <a:latin typeface="Arial" charset="0"/>
              </a:rPr>
              <a:t>&lt;number&gt;</a:t>
            </a:r>
            <a:r>
              <a:rPr lang="zh-CN" altLang="en-US" sz="2200" dirty="0">
                <a:latin typeface="Arial" charset="0"/>
              </a:rPr>
              <a:t>应为整数</a:t>
            </a:r>
            <a:r>
              <a:rPr lang="en-US" altLang="zh-CN" sz="2200" dirty="0">
                <a:latin typeface="Arial" charset="0"/>
              </a:rPr>
              <a:t>!"); </a:t>
            </a:r>
          </a:p>
          <a:p>
            <a:pPr>
              <a:spcBef>
                <a:spcPct val="25000"/>
              </a:spcBef>
            </a:pPr>
            <a:r>
              <a:rPr lang="en-US" altLang="zh-CN" sz="2200" dirty="0">
                <a:latin typeface="Arial" charset="0"/>
              </a:rPr>
              <a:t>    }</a:t>
            </a:r>
          </a:p>
          <a:p>
            <a:pPr>
              <a:spcBef>
                <a:spcPct val="25000"/>
              </a:spcBef>
            </a:pPr>
            <a:r>
              <a:rPr lang="en-US" altLang="zh-CN" sz="2200" dirty="0">
                <a:latin typeface="Arial" charset="0"/>
              </a:rPr>
              <a:t>  </a:t>
            </a:r>
            <a:r>
              <a:rPr lang="en-US" altLang="zh-CN" sz="2200" dirty="0">
                <a:solidFill>
                  <a:schemeClr val="hlink"/>
                </a:solidFill>
                <a:latin typeface="Arial" charset="0"/>
              </a:rPr>
              <a:t>  finally</a:t>
            </a:r>
            <a:r>
              <a:rPr lang="en-US" altLang="zh-CN" sz="2200" dirty="0">
                <a:latin typeface="Arial" charset="0"/>
              </a:rPr>
              <a:t> { </a:t>
            </a:r>
          </a:p>
          <a:p>
            <a:pPr>
              <a:spcBef>
                <a:spcPct val="25000"/>
              </a:spcBef>
            </a:pPr>
            <a:r>
              <a:rPr lang="en-US" altLang="zh-CN" sz="2200" dirty="0">
                <a:latin typeface="Arial" charset="0"/>
              </a:rPr>
              <a:t>    	</a:t>
            </a:r>
            <a:r>
              <a:rPr lang="en-US" altLang="zh-CN" sz="2200" dirty="0" err="1">
                <a:latin typeface="Arial" charset="0"/>
              </a:rPr>
              <a:t>System.</a:t>
            </a:r>
            <a:r>
              <a:rPr lang="en-US" altLang="zh-CN" sz="2200" i="1" dirty="0" err="1">
                <a:latin typeface="Arial" charset="0"/>
              </a:rPr>
              <a:t>out</a:t>
            </a:r>
            <a:r>
              <a:rPr lang="en-US" altLang="zh-CN" sz="2200" dirty="0" err="1">
                <a:latin typeface="Arial" charset="0"/>
              </a:rPr>
              <a:t>.println</a:t>
            </a:r>
            <a:r>
              <a:rPr lang="en-US" altLang="zh-CN" sz="2200" dirty="0">
                <a:latin typeface="Arial" charset="0"/>
              </a:rPr>
              <a:t>("</a:t>
            </a:r>
            <a:r>
              <a:rPr lang="zh-CN" altLang="en-US" sz="2200" dirty="0">
                <a:latin typeface="Arial" charset="0"/>
              </a:rPr>
              <a:t>程序结束</a:t>
            </a:r>
            <a:r>
              <a:rPr lang="en-US" altLang="zh-CN" sz="2200" dirty="0">
                <a:latin typeface="Arial" charset="0"/>
              </a:rPr>
              <a:t>!"); }</a:t>
            </a:r>
          </a:p>
          <a:p>
            <a:pPr>
              <a:spcBef>
                <a:spcPct val="25000"/>
              </a:spcBef>
            </a:pPr>
            <a:r>
              <a:rPr lang="en-US" altLang="zh-CN" sz="2200" dirty="0">
                <a:latin typeface="Arial" charset="0"/>
              </a:rPr>
              <a:t>  }</a:t>
            </a:r>
          </a:p>
          <a:p>
            <a:pPr>
              <a:spcBef>
                <a:spcPct val="25000"/>
              </a:spcBef>
            </a:pPr>
            <a:r>
              <a:rPr lang="en-US" altLang="zh-CN" sz="2200" dirty="0">
                <a:latin typeface="Arial" charset="0"/>
              </a:rPr>
              <a:t>} </a:t>
            </a:r>
          </a:p>
          <a:p>
            <a:pPr>
              <a:spcBef>
                <a:spcPct val="25000"/>
              </a:spcBef>
            </a:pPr>
            <a:endParaRPr lang="en-US" altLang="zh-CN" sz="2200" dirty="0">
              <a:latin typeface="Arial" charset="0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cepaper">
  <a:themeElements>
    <a:clrScheme name="Ricepaper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Ricepape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Pages>0</Pages>
  <Words>680</Words>
  <Characters>0</Characters>
  <Application>Microsoft Office PowerPoint</Application>
  <DocSecurity>0</DocSecurity>
  <PresentationFormat>全屏显示(4:3)</PresentationFormat>
  <Lines>0</Lines>
  <Paragraphs>135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Times New Roman</vt:lpstr>
      <vt:lpstr>Wingdings</vt:lpstr>
      <vt:lpstr>隶书</vt:lpstr>
      <vt:lpstr>楷体_GB2312</vt:lpstr>
      <vt:lpstr>黑体</vt:lpstr>
      <vt:lpstr>Courier New</vt:lpstr>
      <vt:lpstr>Ricepaper</vt:lpstr>
      <vt:lpstr>古瓶荷花</vt:lpstr>
      <vt:lpstr>第九章</vt:lpstr>
      <vt:lpstr>9.1 异常处理机制</vt:lpstr>
      <vt:lpstr> 异常类</vt:lpstr>
      <vt:lpstr>Exception子类的继承关系</vt:lpstr>
      <vt:lpstr>9.2 异常处理方法</vt:lpstr>
      <vt:lpstr>【9-1】捕获数组下标越界异常</vt:lpstr>
      <vt:lpstr>抛出异常</vt:lpstr>
      <vt:lpstr>幻灯片 8</vt:lpstr>
      <vt:lpstr>幻灯片 9</vt:lpstr>
      <vt:lpstr>幻灯片 10</vt:lpstr>
      <vt:lpstr>自定义异常类 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</dc:title>
  <dc:subject/>
  <dc:creator>USER</dc:creator>
  <cp:keywords/>
  <dc:description/>
  <cp:lastModifiedBy>ppp</cp:lastModifiedBy>
  <cp:revision>66</cp:revision>
  <cp:lastPrinted>1899-12-30T00:00:00Z</cp:lastPrinted>
  <dcterms:created xsi:type="dcterms:W3CDTF">2008-02-23T08:55:07Z</dcterms:created>
  <dcterms:modified xsi:type="dcterms:W3CDTF">2013-06-05T04:11:51Z</dcterms:modified>
  <cp:category/>
</cp:coreProperties>
</file>