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94" r:id="rId3"/>
    <p:sldId id="296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FF9900"/>
    <a:srgbClr val="990000"/>
    <a:srgbClr val="FFFFFF"/>
    <a:srgbClr val="0000FF"/>
    <a:srgbClr val="66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123" autoAdjust="0"/>
    <p:restoredTop sz="86411" autoAdjust="0"/>
  </p:normalViewPr>
  <p:slideViewPr>
    <p:cSldViewPr>
      <p:cViewPr varScale="1">
        <p:scale>
          <a:sx n="99" d="100"/>
          <a:sy n="99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6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7177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noFill/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BBC453-6A95-443B-BB78-590B0014E8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0B926-EC4F-46EE-8885-B4C9D3479E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E5888-996D-4E67-BFB9-9C6EB7C6C3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5FF6461-4DBD-432B-A57F-72F101502C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994E-0B04-4FAA-B23E-115633854E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288EC-1C05-4850-AA0C-2DB3F76216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0C6A4-C5C2-49A3-A2FA-CD01B915CB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CC3D5-6B81-40C7-84A0-3CEEEB9ED0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45D75-2949-406C-93F0-EBE2F47F56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72F1F-B052-4A5F-8208-C47CBF437F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20C4-6B7C-4BA9-98BB-4D0736D867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39159-6C77-44EE-9AB2-E81FF95EAC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83928-45C7-4724-847B-6215036DA9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316F6-862A-43F3-A937-2261E9C64F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9DF54-B626-4DF0-92B0-675557FAA6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956B1-1E36-48B3-9479-234476B7B0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0C231-1F12-45E0-84F0-04B52236EA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A96DB-D4E9-4DD7-A5A8-E4CC14F3E1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91FA6-875D-467C-9C91-09A946EE4A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72221-966C-45CF-8F21-D17688F953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E09D8-E478-48EB-A634-01E320522C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F082D-A317-4202-97F2-D62436059B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52" name="Rectangle 8" descr="Large confetti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6900" y="6248400"/>
            <a:ext cx="533400" cy="609600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FBE5267E-1A25-4BCC-9B80-9D5B5FE5A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blinds dir="vert"/>
  </p:transition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D7E530-FEAB-4613-B7D5-019D0CAA00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blinds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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5768975" cy="863600"/>
          </a:xfrm>
        </p:spPr>
        <p:txBody>
          <a:bodyPr/>
          <a:lstStyle/>
          <a:p>
            <a:r>
              <a:rPr lang="en-US" altLang="zh-CN" sz="4000"/>
              <a:t>Java </a:t>
            </a:r>
            <a:r>
              <a:rPr lang="zh-CN" altLang="en-US" dirty="0">
                <a:latin typeface="隶书" pitchFamily="49" charset="-122"/>
              </a:rPr>
              <a:t>输入</a:t>
            </a:r>
            <a:r>
              <a:rPr lang="en-US" altLang="zh-CN" dirty="0">
                <a:latin typeface="隶书" pitchFamily="49" charset="-122"/>
              </a:rPr>
              <a:t>/</a:t>
            </a:r>
            <a:r>
              <a:rPr lang="zh-CN" altLang="en-US" dirty="0">
                <a:latin typeface="隶书" pitchFamily="49" charset="-122"/>
              </a:rPr>
              <a:t>输出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341438"/>
            <a:ext cx="8540750" cy="5184775"/>
          </a:xfrm>
        </p:spPr>
        <p:txBody>
          <a:bodyPr/>
          <a:lstStyle/>
          <a:p>
            <a:r>
              <a:rPr lang="en-US" altLang="zh-CN" sz="2400" b="0"/>
              <a:t>Java</a:t>
            </a:r>
            <a:r>
              <a:rPr lang="zh-CN" altLang="en-US" sz="2400">
                <a:latin typeface="楷体_GB2312" pitchFamily="49" charset="-122"/>
              </a:rPr>
              <a:t>的输入输出是以流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 b="0"/>
              <a:t>stream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的方式来处理的。如字节流、字符流等</a:t>
            </a:r>
          </a:p>
          <a:p>
            <a:r>
              <a:rPr lang="zh-CN" altLang="en-US" sz="2400">
                <a:latin typeface="楷体_GB2312" pitchFamily="49" charset="-122"/>
              </a:rPr>
              <a:t>流式输入、输出的特点是数据的获取和发送均按数据序列顺序进行。</a:t>
            </a:r>
          </a:p>
          <a:p>
            <a:r>
              <a:rPr lang="en-US" altLang="zh-CN" sz="2400" b="0"/>
              <a:t>Java</a:t>
            </a:r>
            <a:r>
              <a:rPr lang="zh-CN" altLang="en-US" sz="2400">
                <a:latin typeface="楷体_GB2312" pitchFamily="49" charset="-122"/>
              </a:rPr>
              <a:t>系统提供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个最基本的类：</a:t>
            </a:r>
            <a:r>
              <a:rPr lang="en-US" altLang="zh-CN" sz="2400" b="0">
                <a:solidFill>
                  <a:schemeClr val="hlink"/>
                </a:solidFill>
              </a:rPr>
              <a:t>InputStream</a:t>
            </a:r>
            <a:r>
              <a:rPr lang="zh-CN" altLang="en-US" sz="2400">
                <a:latin typeface="楷体_GB2312" pitchFamily="49" charset="-122"/>
              </a:rPr>
              <a:t>（输入流类）和</a:t>
            </a:r>
            <a:r>
              <a:rPr lang="en-US" altLang="zh-CN" sz="2400" b="0">
                <a:solidFill>
                  <a:schemeClr val="hlink"/>
                </a:solidFill>
              </a:rPr>
              <a:t>OutStream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</a:rPr>
              <a:t>输出流类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及它们的子类对字节流进行处理</a:t>
            </a:r>
          </a:p>
          <a:p>
            <a:r>
              <a:rPr lang="en-US" altLang="zh-CN" sz="2400" b="0"/>
              <a:t>Java</a:t>
            </a:r>
            <a:r>
              <a:rPr lang="zh-CN" altLang="en-US" sz="2400">
                <a:latin typeface="楷体_GB2312" pitchFamily="49" charset="-122"/>
              </a:rPr>
              <a:t>提供</a:t>
            </a:r>
            <a:r>
              <a:rPr lang="en-US" altLang="zh-CN" sz="2400" b="0">
                <a:solidFill>
                  <a:schemeClr val="hlink"/>
                </a:solidFill>
              </a:rPr>
              <a:t>Reader</a:t>
            </a:r>
            <a:r>
              <a:rPr lang="zh-CN" altLang="en-US" sz="2400">
                <a:latin typeface="楷体_GB2312" pitchFamily="49" charset="-122"/>
              </a:rPr>
              <a:t>类和</a:t>
            </a:r>
            <a:r>
              <a:rPr lang="en-US" altLang="zh-CN" sz="2400" b="0">
                <a:solidFill>
                  <a:schemeClr val="hlink"/>
                </a:solidFill>
              </a:rPr>
              <a:t>Writer</a:t>
            </a:r>
            <a:r>
              <a:rPr lang="zh-CN" altLang="en-US" sz="2400">
                <a:latin typeface="楷体_GB2312" pitchFamily="49" charset="-122"/>
              </a:rPr>
              <a:t>类及它们的子类对字符流进行处理</a:t>
            </a:r>
          </a:p>
          <a:p>
            <a:r>
              <a:rPr lang="zh-CN" altLang="en-US" sz="2400">
                <a:latin typeface="楷体_GB2312" pitchFamily="49" charset="-122"/>
              </a:rPr>
              <a:t>这些类都包含在</a:t>
            </a:r>
            <a:r>
              <a:rPr lang="en-US" altLang="zh-CN" sz="2400" b="0"/>
              <a:t>java.io</a:t>
            </a:r>
            <a:r>
              <a:rPr lang="zh-CN" altLang="en-US" sz="2400">
                <a:latin typeface="楷体_GB2312" pitchFamily="49" charset="-122"/>
              </a:rPr>
              <a:t>包中</a:t>
            </a:r>
          </a:p>
          <a:p>
            <a:endParaRPr lang="zh-CN" altLang="en-US" sz="2400">
              <a:latin typeface="楷体_GB2312" pitchFamily="49" charset="-122"/>
            </a:endParaRPr>
          </a:p>
          <a:p>
            <a:endParaRPr lang="zh-CN" altLang="en-US" sz="2200">
              <a:solidFill>
                <a:schemeClr val="hlink"/>
              </a:solidFill>
              <a:latin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b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6983412" cy="692150"/>
          </a:xfrm>
        </p:spPr>
        <p:txBody>
          <a:bodyPr/>
          <a:lstStyle/>
          <a:p>
            <a:r>
              <a:rPr lang="en-US" altLang="zh-CN" sz="2400">
                <a:solidFill>
                  <a:schemeClr val="hlink"/>
                </a:solidFill>
              </a:rPr>
              <a:t>【</a:t>
            </a:r>
            <a:r>
              <a:rPr lang="zh-CN" altLang="en-US" sz="2400">
                <a:solidFill>
                  <a:schemeClr val="hlink"/>
                </a:solidFill>
              </a:rPr>
              <a:t>例</a:t>
            </a:r>
            <a:r>
              <a:rPr lang="en-US" altLang="zh-CN" sz="2400">
                <a:solidFill>
                  <a:schemeClr val="hlink"/>
                </a:solidFill>
              </a:rPr>
              <a:t>10-2</a:t>
            </a:r>
            <a:r>
              <a:rPr lang="zh-CN" altLang="en-US" sz="2400">
                <a:solidFill>
                  <a:schemeClr val="hlink"/>
                </a:solidFill>
              </a:rPr>
              <a:t>补</a:t>
            </a:r>
            <a:r>
              <a:rPr lang="en-US" altLang="zh-CN" sz="2400">
                <a:solidFill>
                  <a:schemeClr val="hlink"/>
                </a:solidFill>
              </a:rPr>
              <a:t>】</a:t>
            </a:r>
            <a:r>
              <a:rPr lang="zh-CN" altLang="en-US" sz="2400"/>
              <a:t>用</a:t>
            </a:r>
            <a:r>
              <a:rPr lang="en-US" altLang="zh-CN" sz="2400"/>
              <a:t>printf()</a:t>
            </a:r>
            <a:r>
              <a:rPr lang="zh-CN" altLang="en-US" sz="2400"/>
              <a:t>方法输出进行格式控制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125538"/>
            <a:ext cx="7640638" cy="5400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public class ch101ad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public static void main(String[] args)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int [ ][ ] a=new int[4][4];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int i,j</a:t>
            </a:r>
            <a:r>
              <a:rPr lang="en-US" altLang="zh-CN" sz="2200" b="0"/>
              <a:t>,s=0</a:t>
            </a:r>
            <a:r>
              <a:rPr lang="en-US" altLang="zh-CN" sz="2200" b="0">
                <a:ea typeface="Dotum" pitchFamily="34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for(i=0;i&lt;4;i++){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	for(j=0;j&lt;4;j++){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	a[i][j]=(int)(Math.</a:t>
            </a:r>
            <a:r>
              <a:rPr lang="en-US" altLang="zh-CN" sz="2200" b="0" i="1">
                <a:ea typeface="Dotum" pitchFamily="34" charset="-127"/>
              </a:rPr>
              <a:t>random</a:t>
            </a:r>
            <a:r>
              <a:rPr lang="en-US" altLang="zh-CN" sz="2200" b="0">
                <a:ea typeface="Dotum" pitchFamily="34" charset="-127"/>
              </a:rPr>
              <a:t>()*9+1);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	s+=a[i][j];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	</a:t>
            </a:r>
            <a:r>
              <a:rPr lang="en-US" altLang="zh-CN" sz="2200" b="0">
                <a:solidFill>
                  <a:schemeClr val="hlink"/>
                </a:solidFill>
                <a:ea typeface="Dotum" pitchFamily="34" charset="-127"/>
              </a:rPr>
              <a:t>System.</a:t>
            </a:r>
            <a:r>
              <a:rPr lang="en-US" altLang="zh-CN" sz="2200" b="0" i="1">
                <a:solidFill>
                  <a:schemeClr val="hlink"/>
                </a:solidFill>
                <a:ea typeface="Dotum" pitchFamily="34" charset="-127"/>
              </a:rPr>
              <a:t>out</a:t>
            </a:r>
            <a:r>
              <a:rPr lang="en-US" altLang="zh-CN" sz="2200" b="0">
                <a:solidFill>
                  <a:schemeClr val="hlink"/>
                </a:solidFill>
                <a:ea typeface="Dotum" pitchFamily="34" charset="-127"/>
              </a:rPr>
              <a:t>.printf(</a:t>
            </a:r>
            <a:r>
              <a:rPr lang="en-US" altLang="zh-CN" sz="2200" b="0">
                <a:solidFill>
                  <a:schemeClr val="hlink"/>
                </a:solidFill>
              </a:rPr>
              <a:t>"%-4d",</a:t>
            </a:r>
            <a:r>
              <a:rPr lang="en-US" altLang="zh-CN" sz="2200" b="0">
                <a:solidFill>
                  <a:schemeClr val="hlink"/>
                </a:solidFill>
                <a:ea typeface="Dotum" pitchFamily="34" charset="-127"/>
              </a:rPr>
              <a:t>a[i][j]</a:t>
            </a:r>
            <a:r>
              <a:rPr lang="en-US" altLang="zh-CN" sz="2200" b="0">
                <a:ea typeface="Dotum" pitchFamily="34" charset="-127"/>
              </a:rPr>
              <a:t> </a:t>
            </a:r>
            <a:r>
              <a:rPr lang="en-US" altLang="zh-CN" sz="2200" b="0">
                <a:solidFill>
                  <a:schemeClr val="hlink"/>
                </a:solidFill>
                <a:ea typeface="Dotum" pitchFamily="34" charset="-127"/>
              </a:rPr>
              <a:t>); </a:t>
            </a:r>
            <a:r>
              <a:rPr lang="en-US" altLang="zh-CN" sz="2200" b="0">
                <a:ea typeface="Dotum" pitchFamily="34" charset="-127"/>
              </a:rPr>
              <a:t>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System.</a:t>
            </a:r>
            <a:r>
              <a:rPr lang="en-US" altLang="zh-CN" sz="2200" b="0" i="1">
                <a:ea typeface="Dotum" pitchFamily="34" charset="-127"/>
              </a:rPr>
              <a:t>out</a:t>
            </a:r>
            <a:r>
              <a:rPr lang="en-US" altLang="zh-CN" sz="2200" b="0">
                <a:ea typeface="Dotum" pitchFamily="34" charset="-127"/>
              </a:rPr>
              <a:t>.println();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	</a:t>
            </a:r>
            <a:r>
              <a:rPr lang="en-US" altLang="zh-CN" sz="2200" b="0">
                <a:solidFill>
                  <a:schemeClr val="hlink"/>
                </a:solidFill>
                <a:ea typeface="Dotum" pitchFamily="34" charset="-127"/>
              </a:rPr>
              <a:t>System.out.printf("%6.2f", s/16.0);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	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200" b="0">
                <a:ea typeface="Dotum" pitchFamily="34" charset="-127"/>
              </a:rPr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6767512" cy="936625"/>
          </a:xfrm>
        </p:spPr>
        <p:txBody>
          <a:bodyPr/>
          <a:lstStyle/>
          <a:p>
            <a:r>
              <a:rPr lang="zh-CN" altLang="en-US">
                <a:latin typeface="隶书" pitchFamily="49" charset="-122"/>
              </a:rPr>
              <a:t>标准输入</a:t>
            </a:r>
            <a:r>
              <a:rPr lang="en-US" altLang="zh-CN">
                <a:latin typeface="隶书" pitchFamily="49" charset="-122"/>
              </a:rPr>
              <a:t>/</a:t>
            </a:r>
            <a:r>
              <a:rPr lang="zh-CN" altLang="en-US">
                <a:latin typeface="隶书" pitchFamily="49" charset="-122"/>
              </a:rPr>
              <a:t>输出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540750" cy="3886200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在一般应用程序中：</a:t>
            </a:r>
          </a:p>
          <a:p>
            <a:pPr lvl="1"/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频繁地向标准输出设备即显示器输出信息</a:t>
            </a:r>
          </a:p>
          <a:p>
            <a:pPr lvl="1"/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频繁地从标准输入设备即键盘输入信息</a:t>
            </a:r>
          </a:p>
          <a:p>
            <a:r>
              <a:rPr lang="en-US" altLang="zh-CN" sz="2400">
                <a:latin typeface="楷体_GB2312" pitchFamily="49" charset="-122"/>
              </a:rPr>
              <a:t>Java</a:t>
            </a:r>
            <a:r>
              <a:rPr lang="zh-CN" altLang="en-US" sz="2400">
                <a:latin typeface="楷体_GB2312" pitchFamily="49" charset="-122"/>
              </a:rPr>
              <a:t>系统预先定义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个流对象分别表示标准输入、输出设备</a:t>
            </a:r>
          </a:p>
          <a:p>
            <a:pPr lvl="1"/>
            <a:r>
              <a:rPr lang="en-US" altLang="zh-CN" sz="2200" b="0">
                <a:solidFill>
                  <a:schemeClr val="hlink"/>
                </a:solidFill>
              </a:rPr>
              <a:t>System.in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 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标准输入设备：键盘</a:t>
            </a:r>
          </a:p>
          <a:p>
            <a:pPr lvl="1"/>
            <a:r>
              <a:rPr lang="en-US" altLang="zh-CN" sz="2200" b="0">
                <a:solidFill>
                  <a:schemeClr val="hlink"/>
                </a:solidFill>
              </a:rPr>
              <a:t>System.out </a:t>
            </a:r>
            <a:r>
              <a:rPr lang="en-US" altLang="zh-CN" sz="220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zh-CN" altLang="en-US" sz="2200">
                <a:solidFill>
                  <a:schemeClr val="hlink"/>
                </a:solidFill>
                <a:latin typeface="楷体_GB2312" pitchFamily="49" charset="-122"/>
              </a:rPr>
              <a:t>标准输出设备：显示器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3752850" cy="792163"/>
          </a:xfrm>
        </p:spPr>
        <p:txBody>
          <a:bodyPr/>
          <a:lstStyle/>
          <a:p>
            <a:r>
              <a:rPr lang="zh-CN" altLang="en-US"/>
              <a:t>标准输入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12875"/>
            <a:ext cx="8540750" cy="4679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0"/>
              <a:t>System.in</a:t>
            </a:r>
            <a:r>
              <a:rPr lang="zh-CN" altLang="en-US" sz="2400">
                <a:latin typeface="楷体_GB2312" pitchFamily="49" charset="-122"/>
              </a:rPr>
              <a:t>属于</a:t>
            </a:r>
            <a:r>
              <a:rPr lang="en-US" altLang="zh-CN" sz="2400" b="0"/>
              <a:t>InputSteam</a:t>
            </a:r>
            <a:r>
              <a:rPr lang="zh-CN" altLang="en-US" sz="2400">
                <a:latin typeface="楷体_GB2312" pitchFamily="49" charset="-122"/>
              </a:rPr>
              <a:t>类对象，使用</a:t>
            </a:r>
            <a:r>
              <a:rPr lang="en-US" altLang="zh-CN" sz="2400" b="0">
                <a:solidFill>
                  <a:schemeClr val="hlink"/>
                </a:solidFill>
              </a:rPr>
              <a:t>read()</a:t>
            </a:r>
            <a:r>
              <a:rPr lang="zh-CN" altLang="en-US" sz="2400">
                <a:latin typeface="楷体_GB2312" pitchFamily="49" charset="-122"/>
              </a:rPr>
              <a:t>方法可从键盘读入数据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cs typeface="Courier New" pitchFamily="49" charset="0"/>
              </a:rPr>
              <a:t>//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</a:rPr>
              <a:t>【10-1】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</a:rPr>
              <a:t>从键盘输入字符</a:t>
            </a:r>
            <a:endParaRPr lang="zh-CN" altLang="en-US" sz="2000">
              <a:solidFill>
                <a:srgbClr val="990000"/>
              </a:solidFill>
              <a:latin typeface="楷体_GB2312" pitchFamily="49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import java.io.*;              </a:t>
            </a:r>
            <a:r>
              <a:rPr lang="en-US" altLang="zh-CN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// </a:t>
            </a:r>
            <a:r>
              <a:rPr lang="zh-CN" altLang="en-US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声明导入</a:t>
            </a:r>
            <a:r>
              <a:rPr lang="en-US" altLang="zh-CN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IO</a:t>
            </a:r>
            <a:r>
              <a:rPr lang="zh-CN" altLang="en-US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包</a:t>
            </a:r>
            <a:endParaRPr lang="zh-CN" altLang="en-US" sz="1800">
              <a:solidFill>
                <a:srgbClr val="336600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public class StandardIn1 {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	public static void main(String[] args) throws IOException{</a:t>
            </a:r>
            <a:endParaRPr lang="en-US" altLang="zh-CN" sz="2200" b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</a:rPr>
              <a:t>      </a:t>
            </a: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char c;</a:t>
            </a:r>
            <a:endParaRPr lang="en-US" altLang="zh-CN" sz="2200" b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      System.out.println(" </a:t>
            </a:r>
            <a:r>
              <a:rPr lang="zh-CN" altLang="en-US" sz="2200" b="0">
                <a:solidFill>
                  <a:srgbClr val="0000FF"/>
                </a:solidFill>
              </a:rPr>
              <a:t>输入一个字符</a:t>
            </a: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");</a:t>
            </a:r>
            <a:endParaRPr lang="en-US" altLang="zh-CN" sz="2200" b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      </a:t>
            </a:r>
            <a:r>
              <a:rPr lang="en-US" altLang="zh-CN" sz="2200" b="0">
                <a:solidFill>
                  <a:schemeClr val="hlink"/>
                </a:solidFill>
                <a:cs typeface="Courier New" pitchFamily="49" charset="0"/>
              </a:rPr>
              <a:t>c=(char)System.in.read();   </a:t>
            </a:r>
            <a:r>
              <a:rPr lang="en-US" altLang="zh-CN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//</a:t>
            </a:r>
            <a:r>
              <a:rPr lang="zh-CN" altLang="en-US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使用</a:t>
            </a:r>
            <a:r>
              <a:rPr lang="en-US" altLang="zh-CN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read()</a:t>
            </a:r>
            <a:r>
              <a:rPr lang="zh-CN" altLang="en-US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方法从键盘读入</a:t>
            </a:r>
            <a:r>
              <a:rPr lang="en-US" altLang="zh-CN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1</a:t>
            </a:r>
            <a:r>
              <a:rPr lang="zh-CN" altLang="en-US" sz="1800">
                <a:solidFill>
                  <a:srgbClr val="336600"/>
                </a:solidFill>
                <a:latin typeface="楷体_GB2312" pitchFamily="49" charset="-122"/>
                <a:cs typeface="Courier New" pitchFamily="49" charset="0"/>
              </a:rPr>
              <a:t>个字符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b="0">
                <a:solidFill>
                  <a:srgbClr val="0000FF"/>
                </a:solidFill>
                <a:cs typeface="Courier New" pitchFamily="49" charset="0"/>
              </a:rPr>
              <a:t>      </a:t>
            </a: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System.out.print( "</a:t>
            </a:r>
            <a:r>
              <a:rPr lang="zh-CN" altLang="en-US" sz="2200" b="0">
                <a:solidFill>
                  <a:srgbClr val="0000FF"/>
                </a:solidFill>
              </a:rPr>
              <a:t>输入的字符是：</a:t>
            </a: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"+c); </a:t>
            </a:r>
            <a:endParaRPr lang="en-US" altLang="zh-CN" sz="2200" b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}</a:t>
            </a:r>
            <a:endParaRPr lang="en-US" altLang="zh-CN" sz="2200" b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0">
                <a:solidFill>
                  <a:srgbClr val="0000FF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708400" y="5734050"/>
            <a:ext cx="5040313" cy="777875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注意：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使用</a:t>
            </a:r>
            <a:r>
              <a:rPr lang="en-US" altLang="zh-CN" sz="2200">
                <a:ea typeface="楷体_GB2312" pitchFamily="49" charset="-122"/>
                <a:cs typeface="Courier New" pitchFamily="49" charset="0"/>
              </a:rPr>
              <a:t>read()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时</a:t>
            </a:r>
            <a:r>
              <a:rPr lang="zh-CN" altLang="en-US" sz="2200" b="1"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，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应对</a:t>
            </a:r>
            <a:r>
              <a:rPr lang="en-US" altLang="zh-CN" sz="2200">
                <a:ea typeface="楷体_GB2312" pitchFamily="49" charset="-122"/>
                <a:cs typeface="Courier New" pitchFamily="49" charset="0"/>
              </a:rPr>
              <a:t>IOException</a:t>
            </a:r>
            <a:r>
              <a:rPr lang="zh-CN" altLang="en-US" sz="2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itchFamily="49" charset="0"/>
              </a:rPr>
              <a:t>类异常进行捕获或抛出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620713"/>
            <a:ext cx="8289925" cy="863600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利用</a:t>
            </a:r>
            <a:r>
              <a:rPr lang="en-US" altLang="zh-CN" sz="2400" b="0"/>
              <a:t>BufferedReader</a:t>
            </a:r>
            <a:r>
              <a:rPr lang="zh-CN" altLang="en-US" sz="2400">
                <a:latin typeface="楷体_GB2312" pitchFamily="49" charset="-122"/>
              </a:rPr>
              <a:t>类（</a:t>
            </a:r>
            <a:r>
              <a:rPr lang="en-US" altLang="zh-CN" sz="2400" b="0"/>
              <a:t>Reader</a:t>
            </a:r>
            <a:r>
              <a:rPr lang="zh-CN" altLang="en-US" sz="2400">
                <a:latin typeface="楷体_GB2312" pitchFamily="49" charset="-122"/>
              </a:rPr>
              <a:t>类的子类）的</a:t>
            </a:r>
            <a:r>
              <a:rPr lang="en-US" altLang="zh-CN" sz="2400" b="0">
                <a:solidFill>
                  <a:schemeClr val="hlink"/>
                </a:solidFill>
              </a:rPr>
              <a:t>readLine()</a:t>
            </a:r>
            <a:r>
              <a:rPr lang="zh-CN" altLang="en-US" sz="2400">
                <a:latin typeface="楷体_GB2312" pitchFamily="49" charset="-122"/>
              </a:rPr>
              <a:t>方法可以从键盘输入字符串，该方法一次读入一行字符串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3850" y="1557338"/>
            <a:ext cx="882015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import java.io.*;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public class StandardIn3 {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      public static void main(String[] args)    throws IOException {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	</a:t>
            </a:r>
            <a:r>
              <a:rPr lang="en-US" altLang="zh-CN" sz="2200">
                <a:solidFill>
                  <a:srgbClr val="990000"/>
                </a:solidFill>
              </a:rPr>
              <a:t>InputStreamReader iin=new InputStreamReader(System.in);</a:t>
            </a:r>
          </a:p>
          <a:p>
            <a:pPr lvl="1">
              <a:spcBef>
                <a:spcPct val="15000"/>
              </a:spcBef>
            </a:pPr>
            <a:r>
              <a:rPr lang="en-US" altLang="zh-CN" sz="2200">
                <a:solidFill>
                  <a:srgbClr val="990000"/>
                </a:solidFill>
              </a:rPr>
              <a:t>	BufferedReader bin =new BufferedReader(iin);</a:t>
            </a:r>
          </a:p>
          <a:p>
            <a:pPr lvl="1"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	String s;  </a:t>
            </a:r>
          </a:p>
          <a:p>
            <a:pPr lvl="1"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	int i; </a:t>
            </a:r>
          </a:p>
          <a:p>
            <a:pPr lvl="1"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	</a:t>
            </a:r>
            <a:r>
              <a:rPr lang="en-US" altLang="zh-CN" sz="2200">
                <a:solidFill>
                  <a:schemeClr val="hlink"/>
                </a:solidFill>
              </a:rPr>
              <a:t>s=bin.readLine();              </a:t>
            </a:r>
            <a:r>
              <a:rPr lang="en-US" altLang="zh-CN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输入一个字符串</a:t>
            </a:r>
          </a:p>
          <a:p>
            <a:pPr>
              <a:spcBef>
                <a:spcPct val="15000"/>
              </a:spcBef>
            </a:pPr>
            <a:r>
              <a:rPr lang="zh-CN" altLang="en-US" sz="2200">
                <a:solidFill>
                  <a:schemeClr val="hlink"/>
                </a:solidFill>
              </a:rPr>
              <a:t>	</a:t>
            </a:r>
            <a:r>
              <a:rPr lang="en-US" altLang="zh-CN" sz="2200">
                <a:solidFill>
                  <a:schemeClr val="hlink"/>
                </a:solidFill>
              </a:rPr>
              <a:t>i=Integer.parseInt(bin.readLine());    </a:t>
            </a:r>
            <a:r>
              <a:rPr lang="en-US" altLang="zh-CN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b="1">
                <a:solidFill>
                  <a:srgbClr val="336600"/>
                </a:solidFill>
              </a:rPr>
              <a:t>一个整数</a:t>
            </a:r>
            <a:endParaRPr lang="zh-CN" altLang="en-US" sz="2200">
              <a:solidFill>
                <a:schemeClr val="hlink"/>
              </a:solidFill>
            </a:endParaRPr>
          </a:p>
          <a:p>
            <a:pPr>
              <a:spcBef>
                <a:spcPct val="15000"/>
              </a:spcBef>
            </a:pPr>
            <a:r>
              <a:rPr lang="zh-CN" altLang="en-US" sz="2200">
                <a:solidFill>
                  <a:srgbClr val="0000FF"/>
                </a:solidFill>
              </a:rPr>
              <a:t>       	</a:t>
            </a:r>
            <a:r>
              <a:rPr lang="en-US" altLang="zh-CN" sz="2200">
                <a:solidFill>
                  <a:srgbClr val="0000FF"/>
                </a:solidFill>
              </a:rPr>
              <a:t>System.out.println("</a:t>
            </a:r>
            <a:r>
              <a:rPr lang="zh-CN" altLang="en-US" sz="2200">
                <a:solidFill>
                  <a:srgbClr val="0000FF"/>
                </a:solidFill>
              </a:rPr>
              <a:t>输入的字符串</a:t>
            </a:r>
            <a:r>
              <a:rPr lang="en-US" altLang="zh-CN" sz="2200">
                <a:solidFill>
                  <a:srgbClr val="0000FF"/>
                </a:solidFill>
              </a:rPr>
              <a:t>:"+s);         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        	System.out.println("</a:t>
            </a:r>
            <a:r>
              <a:rPr lang="zh-CN" altLang="en-US" sz="2200">
                <a:solidFill>
                  <a:srgbClr val="0000FF"/>
                </a:solidFill>
              </a:rPr>
              <a:t>输入的整数</a:t>
            </a:r>
            <a:r>
              <a:rPr lang="en-US" altLang="zh-CN" sz="2200">
                <a:solidFill>
                  <a:srgbClr val="0000FF"/>
                </a:solidFill>
              </a:rPr>
              <a:t>:"+i);         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       }</a:t>
            </a:r>
          </a:p>
          <a:p>
            <a:pPr>
              <a:spcBef>
                <a:spcPct val="15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  }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03800" y="6092825"/>
            <a:ext cx="3744913" cy="382588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Scanner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类的</a:t>
            </a:r>
            <a:r>
              <a:rPr lang="en-US" altLang="zh-CN">
                <a:solidFill>
                  <a:srgbClr val="0000FF"/>
                </a:solidFill>
              </a:rPr>
              <a:t>nextLine()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方法类似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6408737" cy="936625"/>
          </a:xfrm>
        </p:spPr>
        <p:txBody>
          <a:bodyPr/>
          <a:lstStyle/>
          <a:p>
            <a:r>
              <a:rPr lang="zh-CN" altLang="en-US" sz="4000"/>
              <a:t>其它输入方式</a:t>
            </a:r>
            <a:r>
              <a:rPr lang="en-US" altLang="zh-CN" sz="4000"/>
              <a:t>—Scanner</a:t>
            </a:r>
            <a:r>
              <a:rPr lang="zh-CN" altLang="en-US" sz="4000"/>
              <a:t>类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616450"/>
          </a:xfrm>
        </p:spPr>
        <p:txBody>
          <a:bodyPr/>
          <a:lstStyle/>
          <a:p>
            <a:r>
              <a:rPr lang="en-US" altLang="zh-CN" sz="2400">
                <a:solidFill>
                  <a:schemeClr val="hlink"/>
                </a:solidFill>
              </a:rPr>
              <a:t>Scanner</a:t>
            </a:r>
            <a:r>
              <a:rPr lang="zh-CN" altLang="en-US" sz="2400">
                <a:latin typeface="楷体_GB2312" pitchFamily="49" charset="-122"/>
              </a:rPr>
              <a:t>类是</a:t>
            </a:r>
            <a:r>
              <a:rPr lang="en-US" altLang="zh-CN" sz="2400">
                <a:latin typeface="楷体_GB2312" pitchFamily="49" charset="-122"/>
              </a:rPr>
              <a:t>SDK1.5</a:t>
            </a:r>
            <a:r>
              <a:rPr lang="zh-CN" altLang="en-US" sz="2400">
                <a:latin typeface="楷体_GB2312" pitchFamily="49" charset="-122"/>
              </a:rPr>
              <a:t>新增的一个类，使用该类创建的对象可扫描键盘的输入 ，即程序直接读取键盘输入的数据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0">
                <a:solidFill>
                  <a:schemeClr val="hlink"/>
                </a:solidFill>
              </a:rPr>
              <a:t>Scanner in=new Scanner(System.in);</a:t>
            </a:r>
            <a:r>
              <a:rPr lang="en-US" altLang="zh-CN" sz="2800"/>
              <a:t>  </a:t>
            </a:r>
            <a:r>
              <a:rPr lang="en-US" altLang="zh-CN" sz="2000">
                <a:solidFill>
                  <a:srgbClr val="336600"/>
                </a:solidFill>
                <a:latin typeface="楷体_GB2312" pitchFamily="49" charset="-122"/>
              </a:rPr>
              <a:t>//</a:t>
            </a:r>
            <a:r>
              <a:rPr lang="zh-CN" altLang="en-US" sz="2000">
                <a:solidFill>
                  <a:srgbClr val="336600"/>
                </a:solidFill>
                <a:latin typeface="楷体_GB2312" pitchFamily="49" charset="-122"/>
              </a:rPr>
              <a:t>创建</a:t>
            </a:r>
            <a:r>
              <a:rPr lang="en-US" altLang="zh-CN" sz="2000">
                <a:solidFill>
                  <a:srgbClr val="336600"/>
                </a:solidFill>
                <a:latin typeface="楷体_GB2312" pitchFamily="49" charset="-122"/>
              </a:rPr>
              <a:t>Scanner</a:t>
            </a:r>
            <a:r>
              <a:rPr lang="zh-CN" altLang="en-US" sz="2000">
                <a:solidFill>
                  <a:srgbClr val="336600"/>
                </a:solidFill>
                <a:latin typeface="楷体_GB2312" pitchFamily="49" charset="-122"/>
              </a:rPr>
              <a:t>对象</a:t>
            </a:r>
            <a:r>
              <a:rPr lang="en-US" altLang="zh-CN" sz="2000">
                <a:solidFill>
                  <a:srgbClr val="336600"/>
                </a:solidFill>
                <a:latin typeface="楷体_GB2312" pitchFamily="49" charset="-122"/>
              </a:rPr>
              <a:t>in</a:t>
            </a:r>
          </a:p>
          <a:p>
            <a:r>
              <a:rPr lang="zh-CN" altLang="en-US" sz="2400"/>
              <a:t>调用</a:t>
            </a:r>
            <a:r>
              <a:rPr lang="en-US" altLang="zh-CN" sz="2400"/>
              <a:t>Scanner</a:t>
            </a:r>
            <a:r>
              <a:rPr lang="zh-CN" altLang="en-US" sz="2400"/>
              <a:t>类的下列方法读取键盘输入的各类数据</a:t>
            </a:r>
            <a:r>
              <a:rPr lang="en-US" altLang="zh-CN" sz="2400"/>
              <a:t>:</a:t>
            </a:r>
          </a:p>
          <a:p>
            <a:pPr lvl="1"/>
            <a:r>
              <a:rPr lang="en-US" altLang="zh-CN" sz="2400" b="0">
                <a:solidFill>
                  <a:srgbClr val="990000"/>
                </a:solidFill>
              </a:rPr>
              <a:t>nextInt()</a:t>
            </a:r>
            <a:r>
              <a:rPr lang="en-US" altLang="zh-CN" sz="2700"/>
              <a:t> </a:t>
            </a:r>
            <a:r>
              <a:rPr lang="en-US" altLang="zh-CN" sz="2400"/>
              <a:t>→</a:t>
            </a:r>
            <a:r>
              <a:rPr lang="zh-CN" altLang="en-US" sz="2400"/>
              <a:t>整型数据</a:t>
            </a:r>
          </a:p>
          <a:p>
            <a:pPr lvl="1"/>
            <a:r>
              <a:rPr lang="en-US" altLang="zh-CN" sz="2400" b="0">
                <a:solidFill>
                  <a:srgbClr val="990000"/>
                </a:solidFill>
              </a:rPr>
              <a:t>nextDouble()</a:t>
            </a:r>
            <a:r>
              <a:rPr lang="en-US" altLang="zh-CN" sz="2400" b="0"/>
              <a:t> </a:t>
            </a:r>
            <a:r>
              <a:rPr lang="zh-CN" altLang="zh-CN" sz="2400"/>
              <a:t>→</a:t>
            </a:r>
            <a:r>
              <a:rPr lang="zh-CN" altLang="en-US" sz="2400"/>
              <a:t>双精度数据</a:t>
            </a:r>
            <a:r>
              <a:rPr lang="zh-CN" altLang="en-US" sz="2400" b="0"/>
              <a:t>  </a:t>
            </a:r>
          </a:p>
          <a:p>
            <a:pPr lvl="1"/>
            <a:r>
              <a:rPr lang="en-US" altLang="zh-CN" sz="2400" b="0">
                <a:solidFill>
                  <a:srgbClr val="990000"/>
                </a:solidFill>
              </a:rPr>
              <a:t>nextFloat</a:t>
            </a:r>
            <a:r>
              <a:rPr lang="en-US" altLang="zh-CN" sz="2400"/>
              <a:t>→</a:t>
            </a:r>
            <a:r>
              <a:rPr lang="zh-CN" altLang="en-US" sz="2400"/>
              <a:t>单精度数据</a:t>
            </a:r>
            <a:r>
              <a:rPr lang="zh-CN" altLang="en-US" sz="2700"/>
              <a:t> </a:t>
            </a:r>
          </a:p>
          <a:p>
            <a:pPr lvl="1"/>
            <a:r>
              <a:rPr lang="en-US" altLang="zh-CN" sz="2400" b="0">
                <a:solidFill>
                  <a:srgbClr val="990000"/>
                </a:solidFill>
              </a:rPr>
              <a:t>next</a:t>
            </a:r>
            <a:r>
              <a:rPr lang="en-US" altLang="zh-CN" sz="2400"/>
              <a:t>→</a:t>
            </a:r>
            <a:r>
              <a:rPr lang="zh-CN" altLang="en-US" sz="2400"/>
              <a:t>字符串，输入的是一个单词，即空格结束</a:t>
            </a:r>
          </a:p>
          <a:p>
            <a:pPr lvl="1"/>
            <a:r>
              <a:rPr lang="en-US" altLang="zh-CN" sz="2400" b="0">
                <a:solidFill>
                  <a:srgbClr val="990000"/>
                </a:solidFill>
              </a:rPr>
              <a:t>nextLine </a:t>
            </a:r>
            <a:r>
              <a:rPr lang="en-US" altLang="zh-CN" sz="2400"/>
              <a:t>→</a:t>
            </a:r>
            <a:r>
              <a:rPr lang="zh-CN" altLang="en-US" sz="2400"/>
              <a:t>字符串，输入是一个语句，以回车结束</a:t>
            </a:r>
          </a:p>
          <a:p>
            <a:pPr>
              <a:buFont typeface="Wingdings" pitchFamily="2" charset="2"/>
              <a:buNone/>
            </a:pPr>
            <a:endParaRPr lang="en-US" altLang="zh-CN" sz="1800">
              <a:solidFill>
                <a:srgbClr val="336600"/>
              </a:solidFill>
              <a:latin typeface="楷体_GB2312" pitchFamily="49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779838" y="6021388"/>
            <a:ext cx="5111750" cy="412750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本课程主要采用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Scanner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类的方法输入数据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7856538" cy="935038"/>
          </a:xfrm>
        </p:spPr>
        <p:txBody>
          <a:bodyPr/>
          <a:lstStyle/>
          <a:p>
            <a:r>
              <a:rPr lang="zh-CN" altLang="en-US"/>
              <a:t>其它输入方式</a:t>
            </a:r>
            <a:r>
              <a:rPr lang="en-US" altLang="zh-CN"/>
              <a:t>—</a:t>
            </a:r>
            <a:r>
              <a:rPr lang="zh-CN" altLang="en-US"/>
              <a:t>命令行输入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3886200"/>
          </a:xfrm>
        </p:spPr>
        <p:txBody>
          <a:bodyPr/>
          <a:lstStyle/>
          <a:p>
            <a:r>
              <a:rPr lang="zh-CN" altLang="en-US" sz="2400"/>
              <a:t>命令行输入的是字符串数据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0">
                <a:solidFill>
                  <a:schemeClr val="hlink"/>
                </a:solidFill>
              </a:rPr>
              <a:t>public static void main(String[ ] args){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0">
                <a:solidFill>
                  <a:schemeClr val="hlink"/>
                </a:solidFill>
              </a:rPr>
              <a:t>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979613" y="2852738"/>
            <a:ext cx="6840537" cy="809625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此参数值可通过命令行输入，依次给</a:t>
            </a:r>
            <a:r>
              <a:rPr lang="en-US" altLang="zh-CN" sz="2000">
                <a:ea typeface="楷体_GB2312" pitchFamily="49" charset="-122"/>
              </a:rPr>
              <a:t>args[0]</a:t>
            </a:r>
            <a:r>
              <a:rPr lang="zh-CN" altLang="en-US" sz="2000">
                <a:ea typeface="楷体_GB2312" pitchFamily="49" charset="-122"/>
              </a:rPr>
              <a:t>、 </a:t>
            </a:r>
            <a:r>
              <a:rPr lang="en-US" altLang="zh-CN" sz="2000">
                <a:ea typeface="楷体_GB2312" pitchFamily="49" charset="-122"/>
              </a:rPr>
              <a:t>args[1]…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ea typeface="楷体_GB2312" pitchFamily="49" charset="-122"/>
              </a:rPr>
              <a:t>Eclipse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运行</a:t>
            </a:r>
            <a:r>
              <a:rPr lang="zh-CN" altLang="en-US" sz="2000" b="1">
                <a:latin typeface="Arial"/>
                <a:ea typeface="楷体_GB2312" pitchFamily="49" charset="-122"/>
              </a:rPr>
              <a:t>”</a:t>
            </a:r>
            <a:r>
              <a:rPr lang="en-US" altLang="zh-CN" sz="2000" b="1">
                <a:latin typeface="Arial"/>
                <a:ea typeface="楷体_GB2312" pitchFamily="49" charset="-122"/>
              </a:rPr>
              <a:t>—“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运行配置</a:t>
            </a:r>
            <a:r>
              <a:rPr lang="zh-CN" altLang="en-US" sz="2000" b="1">
                <a:latin typeface="Arial"/>
                <a:ea typeface="楷体_GB2312" pitchFamily="49" charset="-122"/>
              </a:rPr>
              <a:t>”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对话框的</a:t>
            </a:r>
            <a:r>
              <a:rPr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(x)=</a:t>
            </a:r>
            <a:r>
              <a:rPr lang="zh-CN" altLang="en-US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自变量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栏中输入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5508625" y="2420938"/>
            <a:ext cx="144463" cy="433387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540750" cy="792162"/>
          </a:xfrm>
        </p:spPr>
        <p:txBody>
          <a:bodyPr/>
          <a:lstStyle/>
          <a:p>
            <a:r>
              <a:rPr lang="zh-CN" altLang="en-US"/>
              <a:t>标准输出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540750" cy="51847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/>
              <a:t>Java</a:t>
            </a:r>
            <a:r>
              <a:rPr lang="zh-CN" altLang="en-US" sz="2400">
                <a:latin typeface="楷体_GB2312" pitchFamily="49" charset="-122"/>
              </a:rPr>
              <a:t>的标准输出设备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200">
                <a:latin typeface="楷体_GB2312" pitchFamily="49" charset="-122"/>
              </a:rPr>
              <a:t>显示器用</a:t>
            </a:r>
            <a:r>
              <a:rPr lang="en-US" altLang="zh-CN" sz="2400" b="0">
                <a:solidFill>
                  <a:srgbClr val="990000"/>
                </a:solidFill>
              </a:rPr>
              <a:t>System.out</a:t>
            </a:r>
            <a:r>
              <a:rPr lang="zh-CN" altLang="en-US" sz="2200">
                <a:latin typeface="楷体_GB2312" pitchFamily="49" charset="-122"/>
              </a:rPr>
              <a:t>表示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>
                <a:solidFill>
                  <a:srgbClr val="990000"/>
                </a:solidFill>
              </a:rPr>
              <a:t>System.out</a:t>
            </a:r>
            <a:r>
              <a:rPr lang="zh-CN" altLang="en-US" sz="2200">
                <a:latin typeface="楷体_GB2312" pitchFamily="49" charset="-122"/>
              </a:rPr>
              <a:t>属于</a:t>
            </a:r>
            <a:r>
              <a:rPr lang="en-US" altLang="zh-CN" sz="2400" b="0">
                <a:solidFill>
                  <a:srgbClr val="990000"/>
                </a:solidFill>
              </a:rPr>
              <a:t>PrintStream</a:t>
            </a:r>
            <a:r>
              <a:rPr lang="zh-CN" altLang="en-US" sz="2200">
                <a:latin typeface="楷体_GB2312" pitchFamily="49" charset="-122"/>
              </a:rPr>
              <a:t>类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n-US" altLang="zh-CN" sz="2400" b="0"/>
              <a:t>OutputScream</a:t>
            </a:r>
            <a:r>
              <a:rPr lang="zh-CN" altLang="en-US" sz="2200">
                <a:latin typeface="楷体_GB2312" pitchFamily="49" charset="-122"/>
              </a:rPr>
              <a:t>类的子类</a:t>
            </a:r>
            <a:r>
              <a:rPr lang="en-US" altLang="zh-CN" sz="2200">
                <a:latin typeface="楷体_GB2312" pitchFamily="49" charset="-122"/>
              </a:rPr>
              <a:t>)</a:t>
            </a:r>
            <a:r>
              <a:rPr lang="zh-CN" altLang="en-US" sz="2200">
                <a:latin typeface="楷体_GB2312" pitchFamily="49" charset="-122"/>
              </a:rPr>
              <a:t>对象。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/>
              <a:t>PrintStream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</a:rPr>
              <a:t>类的</a:t>
            </a:r>
            <a:r>
              <a:rPr lang="en-US" altLang="zh-CN" sz="2400" b="0">
                <a:solidFill>
                  <a:schemeClr val="hlink"/>
                </a:solidFill>
              </a:rPr>
              <a:t>print()</a:t>
            </a:r>
            <a:r>
              <a:rPr lang="zh-CN" altLang="en-US" sz="2400">
                <a:latin typeface="楷体_GB2312" pitchFamily="49" charset="-122"/>
              </a:rPr>
              <a:t>方法和</a:t>
            </a:r>
            <a:r>
              <a:rPr lang="en-US" altLang="zh-CN" sz="2400" b="0">
                <a:solidFill>
                  <a:schemeClr val="hlink"/>
                </a:solidFill>
              </a:rPr>
              <a:t>println()</a:t>
            </a:r>
            <a:r>
              <a:rPr lang="zh-CN" altLang="en-US" sz="2400">
                <a:latin typeface="楷体_GB2312" pitchFamily="49" charset="-122"/>
              </a:rPr>
              <a:t>方法输出各类数据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/>
              <a:t>print()</a:t>
            </a:r>
            <a:r>
              <a:rPr lang="zh-CN" altLang="en-US" sz="2400" b="0"/>
              <a:t>：</a:t>
            </a:r>
            <a:r>
              <a:rPr lang="zh-CN" altLang="en-US" sz="2200">
                <a:latin typeface="楷体_GB2312" pitchFamily="49" charset="-122"/>
              </a:rPr>
              <a:t>输出后不换行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/>
              <a:t>println()</a:t>
            </a:r>
            <a:r>
              <a:rPr lang="zh-CN" altLang="en-US" sz="2400" b="0"/>
              <a:t>：</a:t>
            </a:r>
            <a:r>
              <a:rPr lang="zh-CN" altLang="en-US" sz="2200">
                <a:latin typeface="楷体_GB2312" pitchFamily="49" charset="-122"/>
              </a:rPr>
              <a:t>输出后换行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zh-CN" altLang="en-US" sz="2600">
                <a:latin typeface="楷体_GB2312" pitchFamily="49" charset="-122"/>
              </a:rPr>
              <a:t>输出格式的控制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zh-CN" sz="2400" b="0"/>
              <a:t>print()</a:t>
            </a:r>
            <a:r>
              <a:rPr lang="zh-CN" altLang="en-US" sz="2400">
                <a:latin typeface="楷体_GB2312" pitchFamily="49" charset="-122"/>
              </a:rPr>
              <a:t>输出中用转义字符</a:t>
            </a:r>
            <a:r>
              <a:rPr lang="zh-CN" altLang="en-US" sz="2400" b="0"/>
              <a:t>”</a:t>
            </a:r>
            <a:r>
              <a:rPr lang="en-US" altLang="zh-CN" sz="2400" b="0"/>
              <a:t>\t”</a:t>
            </a:r>
            <a:r>
              <a:rPr lang="zh-CN" altLang="en-US" sz="2400" b="0"/>
              <a:t>和”</a:t>
            </a:r>
            <a:r>
              <a:rPr lang="en-US" altLang="zh-CN" sz="2400" b="0"/>
              <a:t>\n”</a:t>
            </a:r>
            <a:r>
              <a:rPr lang="zh-CN" altLang="en-US" sz="2400">
                <a:latin typeface="楷体_GB2312" pitchFamily="49" charset="-122"/>
              </a:rPr>
              <a:t>控制每个数据输出位置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b="0">
                <a:solidFill>
                  <a:srgbClr val="990000"/>
                </a:solidFill>
              </a:rPr>
              <a:t>”</a:t>
            </a:r>
            <a:r>
              <a:rPr lang="en-US" altLang="zh-CN" sz="2000" b="0">
                <a:solidFill>
                  <a:srgbClr val="990000"/>
                </a:solidFill>
              </a:rPr>
              <a:t>\t”——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水平制表符，输出一个</a:t>
            </a:r>
            <a:r>
              <a:rPr lang="zh-CN" altLang="en-US" sz="2000" b="0">
                <a:solidFill>
                  <a:srgbClr val="990000"/>
                </a:solidFill>
              </a:rPr>
              <a:t>”</a:t>
            </a:r>
            <a:r>
              <a:rPr lang="en-US" altLang="zh-CN" sz="2000" b="0">
                <a:solidFill>
                  <a:srgbClr val="990000"/>
                </a:solidFill>
              </a:rPr>
              <a:t>\t”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相当于按一次</a:t>
            </a:r>
            <a:r>
              <a:rPr lang="en-US" altLang="zh-CN" sz="2000" b="0">
                <a:solidFill>
                  <a:srgbClr val="990000"/>
                </a:solidFill>
              </a:rPr>
              <a:t>Tab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键，表示的间距是</a:t>
            </a:r>
            <a:r>
              <a:rPr lang="en-US" altLang="zh-CN" sz="2200">
                <a:solidFill>
                  <a:srgbClr val="990000"/>
                </a:solidFill>
                <a:latin typeface="楷体_GB2312" pitchFamily="49" charset="-122"/>
              </a:rPr>
              <a:t>8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列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b="0">
                <a:solidFill>
                  <a:srgbClr val="990000"/>
                </a:solidFill>
              </a:rPr>
              <a:t>”</a:t>
            </a:r>
            <a:r>
              <a:rPr lang="en-US" altLang="zh-CN" sz="2000" b="0">
                <a:solidFill>
                  <a:srgbClr val="990000"/>
                </a:solidFill>
              </a:rPr>
              <a:t>\n”——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换行</a:t>
            </a:r>
            <a:r>
              <a:rPr lang="en-US" altLang="zh-CN" sz="2200">
                <a:solidFill>
                  <a:srgbClr val="990000"/>
                </a:solidFill>
                <a:latin typeface="楷体_GB2312" pitchFamily="49" charset="-122"/>
              </a:rPr>
              <a:t>,</a:t>
            </a:r>
            <a:r>
              <a:rPr lang="zh-CN" altLang="en-US" sz="2200">
                <a:solidFill>
                  <a:srgbClr val="990000"/>
                </a:solidFill>
                <a:latin typeface="楷体_GB2312" pitchFamily="49" charset="-122"/>
              </a:rPr>
              <a:t>将光标移到下一行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76250"/>
            <a:ext cx="6983412" cy="692150"/>
          </a:xfrm>
        </p:spPr>
        <p:txBody>
          <a:bodyPr/>
          <a:lstStyle/>
          <a:p>
            <a:r>
              <a:rPr lang="en-US" altLang="zh-CN" sz="2400">
                <a:solidFill>
                  <a:schemeClr val="hlink"/>
                </a:solidFill>
              </a:rPr>
              <a:t>【</a:t>
            </a:r>
            <a:r>
              <a:rPr lang="zh-CN" altLang="en-US" sz="2400">
                <a:solidFill>
                  <a:schemeClr val="hlink"/>
                </a:solidFill>
              </a:rPr>
              <a:t>例</a:t>
            </a:r>
            <a:r>
              <a:rPr lang="en-US" altLang="zh-CN" sz="2400">
                <a:solidFill>
                  <a:schemeClr val="hlink"/>
                </a:solidFill>
              </a:rPr>
              <a:t>10-1</a:t>
            </a:r>
            <a:r>
              <a:rPr lang="zh-CN" altLang="en-US" sz="2400">
                <a:solidFill>
                  <a:schemeClr val="hlink"/>
                </a:solidFill>
              </a:rPr>
              <a:t>补</a:t>
            </a:r>
            <a:r>
              <a:rPr lang="en-US" altLang="zh-CN" sz="2400">
                <a:solidFill>
                  <a:schemeClr val="hlink"/>
                </a:solidFill>
              </a:rPr>
              <a:t>】</a:t>
            </a:r>
            <a:r>
              <a:rPr lang="zh-CN" altLang="en-US" sz="2400"/>
              <a:t>用转义字符“</a:t>
            </a:r>
            <a:r>
              <a:rPr lang="en-US" altLang="zh-CN" sz="2400"/>
              <a:t>\t”</a:t>
            </a:r>
            <a:r>
              <a:rPr lang="zh-CN" altLang="en-US" sz="2400"/>
              <a:t>控制输出格式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7640638" cy="5400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public class ch101ad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public static void main(String[] args) 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int [ ][ ] a=new int[4][4];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int i,j;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for(i=0;i&lt;4;i++){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	for(j=0;j&lt;4;j++){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	a[i][j]=(int)(Math.</a:t>
            </a:r>
            <a:r>
              <a:rPr lang="en-US" altLang="zh-CN" sz="2400" b="0" i="1">
                <a:ea typeface="Dotum" pitchFamily="34" charset="-127"/>
              </a:rPr>
              <a:t>random</a:t>
            </a:r>
            <a:r>
              <a:rPr lang="en-US" altLang="zh-CN" sz="2400" b="0">
                <a:ea typeface="Dotum" pitchFamily="34" charset="-127"/>
              </a:rPr>
              <a:t>()*9+1);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	</a:t>
            </a:r>
            <a:r>
              <a:rPr lang="en-US" altLang="zh-CN" sz="2400" b="0">
                <a:solidFill>
                  <a:schemeClr val="hlink"/>
                </a:solidFill>
                <a:ea typeface="Dotum" pitchFamily="34" charset="-127"/>
              </a:rPr>
              <a:t>System.</a:t>
            </a:r>
            <a:r>
              <a:rPr lang="en-US" altLang="zh-CN" sz="2400" b="0" i="1">
                <a:solidFill>
                  <a:schemeClr val="hlink"/>
                </a:solidFill>
                <a:ea typeface="Dotum" pitchFamily="34" charset="-127"/>
              </a:rPr>
              <a:t>out</a:t>
            </a:r>
            <a:r>
              <a:rPr lang="en-US" altLang="zh-CN" sz="2400" b="0">
                <a:solidFill>
                  <a:schemeClr val="hlink"/>
                </a:solidFill>
                <a:ea typeface="Dotum" pitchFamily="34" charset="-127"/>
              </a:rPr>
              <a:t>.print(a[i][j]+"\t"); </a:t>
            </a:r>
            <a:r>
              <a:rPr lang="en-US" altLang="zh-CN" sz="2400" b="0">
                <a:ea typeface="Dotum" pitchFamily="34" charset="-127"/>
              </a:rPr>
              <a:t>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</a:t>
            </a:r>
            <a:r>
              <a:rPr lang="en-US" altLang="zh-CN" sz="2400" b="0">
                <a:solidFill>
                  <a:schemeClr val="hlink"/>
                </a:solidFill>
                <a:ea typeface="Dotum" pitchFamily="34" charset="-127"/>
              </a:rPr>
              <a:t>System.out.print ("\n");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	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	}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b="0">
                <a:ea typeface="Dotum" pitchFamily="34" charset="-127"/>
              </a:rPr>
              <a:t>}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540750" cy="792162"/>
          </a:xfrm>
        </p:spPr>
        <p:txBody>
          <a:bodyPr/>
          <a:lstStyle/>
          <a:p>
            <a:r>
              <a:rPr lang="zh-CN" altLang="en-US"/>
              <a:t>标准输出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569325" cy="5113337"/>
          </a:xfrm>
        </p:spPr>
        <p:txBody>
          <a:bodyPr/>
          <a:lstStyle/>
          <a:p>
            <a:r>
              <a:rPr lang="zh-CN" altLang="en-US" sz="2400">
                <a:latin typeface="楷体_GB2312" pitchFamily="49" charset="-122"/>
              </a:rPr>
              <a:t>使用</a:t>
            </a:r>
            <a:r>
              <a:rPr lang="en-US" altLang="zh-CN" sz="2400" b="0">
                <a:solidFill>
                  <a:schemeClr val="hlink"/>
                </a:solidFill>
              </a:rPr>
              <a:t>System.out. printf()</a:t>
            </a:r>
            <a:r>
              <a:rPr lang="zh-CN" altLang="en-US" sz="2400">
                <a:latin typeface="楷体_GB2312" pitchFamily="49" charset="-122"/>
              </a:rPr>
              <a:t>方法输出</a:t>
            </a:r>
          </a:p>
          <a:p>
            <a:pPr lvl="1"/>
            <a:r>
              <a:rPr lang="en-US" altLang="zh-CN" sz="2200"/>
              <a:t>Printf()</a:t>
            </a:r>
            <a:r>
              <a:rPr lang="zh-CN" altLang="en-US" sz="2200">
                <a:latin typeface="楷体_GB2312" pitchFamily="49" charset="-122"/>
              </a:rPr>
              <a:t>在</a:t>
            </a:r>
            <a:r>
              <a:rPr lang="en-US" altLang="zh-CN" sz="2200"/>
              <a:t>jdk1.5</a:t>
            </a:r>
            <a:r>
              <a:rPr lang="zh-CN" altLang="en-US" sz="2200">
                <a:latin typeface="楷体_GB2312" pitchFamily="49" charset="-122"/>
              </a:rPr>
              <a:t>和以后的版本才支持的</a:t>
            </a:r>
          </a:p>
          <a:p>
            <a:r>
              <a:rPr lang="en-US" altLang="zh-CN" sz="2400" b="0"/>
              <a:t>printf()</a:t>
            </a:r>
            <a:r>
              <a:rPr lang="zh-CN" altLang="en-US" sz="2400">
                <a:latin typeface="楷体_GB2312" pitchFamily="49" charset="-122"/>
              </a:rPr>
              <a:t>方法的使用语法：</a:t>
            </a:r>
            <a:r>
              <a:rPr lang="zh-CN" altLang="en-US"/>
              <a:t>    </a:t>
            </a:r>
            <a:br>
              <a:rPr lang="zh-CN" altLang="en-US"/>
            </a:br>
            <a:r>
              <a:rPr lang="en-US" altLang="zh-CN" sz="2400" b="0">
                <a:solidFill>
                  <a:schemeClr val="hlink"/>
                </a:solidFill>
              </a:rPr>
              <a:t>System.out. printf(“</a:t>
            </a:r>
            <a:r>
              <a:rPr lang="zh-CN" altLang="en-US" sz="2400" b="0">
                <a:solidFill>
                  <a:schemeClr val="hlink"/>
                </a:solidFill>
              </a:rPr>
              <a:t>格式说明”</a:t>
            </a:r>
            <a:r>
              <a:rPr lang="en-US" altLang="zh-CN" sz="2400" b="0">
                <a:solidFill>
                  <a:schemeClr val="hlink"/>
                </a:solidFill>
              </a:rPr>
              <a:t>,</a:t>
            </a:r>
            <a:r>
              <a:rPr lang="zh-CN" altLang="en-US" sz="2400" b="0">
                <a:solidFill>
                  <a:schemeClr val="hlink"/>
                </a:solidFill>
              </a:rPr>
              <a:t>数据项</a:t>
            </a:r>
            <a:r>
              <a:rPr lang="en-US" altLang="zh-CN" sz="2400" b="0">
                <a:solidFill>
                  <a:schemeClr val="hlink"/>
                </a:solidFill>
              </a:rPr>
              <a:t>) ;</a:t>
            </a:r>
          </a:p>
          <a:p>
            <a:r>
              <a:rPr lang="zh-CN" altLang="en-US" sz="2400">
                <a:latin typeface="楷体_GB2312" pitchFamily="49" charset="-122"/>
              </a:rPr>
              <a:t>格式说明的形式：</a:t>
            </a:r>
            <a:endParaRPr lang="zh-CN" altLang="en-US" sz="2400" b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>
                <a:solidFill>
                  <a:schemeClr val="hlink"/>
                </a:solidFill>
              </a:rPr>
              <a:t>	</a:t>
            </a:r>
            <a:r>
              <a:rPr lang="en-US" altLang="zh-CN" sz="2400" b="0">
                <a:solidFill>
                  <a:schemeClr val="hlink"/>
                </a:solidFill>
              </a:rPr>
              <a:t>%  -   m.n  </a:t>
            </a:r>
            <a:r>
              <a:rPr lang="zh-CN" altLang="en-US" sz="2400" b="0">
                <a:solidFill>
                  <a:schemeClr val="hlink"/>
                </a:solidFill>
              </a:rPr>
              <a:t>格式字符</a:t>
            </a:r>
            <a:r>
              <a:rPr lang="zh-CN" altLang="en-US"/>
              <a:t> </a:t>
            </a:r>
          </a:p>
          <a:p>
            <a:pPr lvl="1"/>
            <a:r>
              <a:rPr lang="en-US" altLang="zh-CN" sz="2200"/>
              <a:t>%</a:t>
            </a:r>
            <a:r>
              <a:rPr lang="zh-CN" altLang="en-US" sz="2200">
                <a:latin typeface="楷体_GB2312" pitchFamily="49" charset="-122"/>
              </a:rPr>
              <a:t>：表示格式说明的起始符号，不可缺 </a:t>
            </a:r>
          </a:p>
          <a:p>
            <a:pPr lvl="1"/>
            <a:r>
              <a:rPr lang="en-US" altLang="zh-CN" sz="2200"/>
              <a:t>-</a:t>
            </a:r>
            <a:r>
              <a:rPr lang="zh-CN" altLang="en-US" sz="2200">
                <a:latin typeface="楷体_GB2312" pitchFamily="49" charset="-122"/>
              </a:rPr>
              <a:t>：有</a:t>
            </a:r>
            <a:r>
              <a:rPr lang="zh-CN" altLang="en-US" sz="2200">
                <a:latin typeface="Arial"/>
              </a:rPr>
              <a:t>”</a:t>
            </a:r>
            <a:r>
              <a:rPr lang="en-US" altLang="zh-CN" sz="2200">
                <a:latin typeface="楷体_GB2312" pitchFamily="49" charset="-122"/>
              </a:rPr>
              <a:t>-</a:t>
            </a:r>
            <a:r>
              <a:rPr lang="en-US" altLang="zh-CN" sz="2200">
                <a:latin typeface="Arial"/>
              </a:rPr>
              <a:t>”</a:t>
            </a:r>
            <a:r>
              <a:rPr lang="zh-CN" altLang="en-US" sz="2200">
                <a:latin typeface="楷体_GB2312" pitchFamily="49" charset="-122"/>
              </a:rPr>
              <a:t>号表示左对齐输出，如省略表示右对齐输出。</a:t>
            </a:r>
          </a:p>
          <a:p>
            <a:pPr lvl="1"/>
            <a:r>
              <a:rPr lang="en-US" altLang="zh-CN" sz="2200"/>
              <a:t>m.n</a:t>
            </a:r>
            <a:r>
              <a:rPr lang="zh-CN" altLang="en-US" sz="2200">
                <a:latin typeface="楷体_GB2312" pitchFamily="49" charset="-122"/>
              </a:rPr>
              <a:t>：</a:t>
            </a:r>
            <a:r>
              <a:rPr lang="en-US" altLang="zh-CN" sz="2200">
                <a:latin typeface="楷体_GB2312" pitchFamily="49" charset="-122"/>
              </a:rPr>
              <a:t>m</a:t>
            </a:r>
            <a:r>
              <a:rPr lang="zh-CN" altLang="en-US" sz="2200">
                <a:latin typeface="楷体_GB2312" pitchFamily="49" charset="-122"/>
              </a:rPr>
              <a:t>指域宽，即对应的输出项在输出设备上所占的宽度（列数）。</a:t>
            </a:r>
            <a:r>
              <a:rPr lang="en-US" altLang="zh-CN" sz="2200">
                <a:latin typeface="楷体_GB2312" pitchFamily="49" charset="-122"/>
              </a:rPr>
              <a:t>n</a:t>
            </a:r>
            <a:r>
              <a:rPr lang="zh-CN" altLang="en-US" sz="2200">
                <a:latin typeface="楷体_GB2312" pitchFamily="49" charset="-122"/>
              </a:rPr>
              <a:t>指精度，用于说明输出的实型数的小数位数。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84888" y="0"/>
            <a:ext cx="2736850" cy="2528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目前</a:t>
            </a:r>
            <a:r>
              <a:rPr lang="en-US" altLang="zh-CN">
                <a:solidFill>
                  <a:srgbClr val="990000"/>
                </a:solidFill>
              </a:rPr>
              <a:t>printf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支持以下格式：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  </a:t>
            </a:r>
            <a:r>
              <a:rPr lang="en-US" altLang="zh-CN">
                <a:solidFill>
                  <a:srgbClr val="990000"/>
                </a:solidFill>
              </a:rPr>
              <a:t>%c      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单个字符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  </a:t>
            </a:r>
            <a:r>
              <a:rPr lang="en-US" altLang="zh-CN">
                <a:solidFill>
                  <a:srgbClr val="990000"/>
                </a:solidFill>
              </a:rPr>
              <a:t>%d      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十进制整数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  </a:t>
            </a:r>
            <a:r>
              <a:rPr lang="en-US" altLang="zh-CN">
                <a:solidFill>
                  <a:srgbClr val="990000"/>
                </a:solidFill>
              </a:rPr>
              <a:t>%f       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十进制浮点数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  </a:t>
            </a:r>
            <a:r>
              <a:rPr lang="en-US" altLang="zh-CN">
                <a:solidFill>
                  <a:srgbClr val="990000"/>
                </a:solidFill>
              </a:rPr>
              <a:t>%o       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八进制数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  </a:t>
            </a:r>
            <a:r>
              <a:rPr lang="en-US" altLang="zh-CN">
                <a:solidFill>
                  <a:srgbClr val="990000"/>
                </a:solidFill>
              </a:rPr>
              <a:t>%s       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字符串 </a:t>
            </a:r>
            <a:b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990000"/>
                </a:solidFill>
              </a:rPr>
              <a:t>  </a:t>
            </a:r>
            <a:r>
              <a:rPr lang="en-US" altLang="zh-CN">
                <a:solidFill>
                  <a:srgbClr val="990000"/>
                </a:solidFill>
              </a:rPr>
              <a:t>%u       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无符号十进制数 </a:t>
            </a:r>
            <a:b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</a:br>
            <a:r>
              <a:rPr lang="zh-CN" altLang="en-US">
                <a:solidFill>
                  <a:srgbClr val="990000"/>
                </a:solidFill>
              </a:rPr>
              <a:t>  </a:t>
            </a:r>
            <a:r>
              <a:rPr lang="en-US" altLang="zh-CN">
                <a:solidFill>
                  <a:srgbClr val="990000"/>
                </a:solidFill>
              </a:rPr>
              <a:t>%x       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十六进制数</a:t>
            </a:r>
            <a:r>
              <a:rPr lang="zh-CN" altLang="en-US">
                <a:solidFill>
                  <a:srgbClr val="990000"/>
                </a:solidFill>
              </a:rPr>
              <a:t> </a:t>
            </a:r>
            <a:br>
              <a:rPr lang="zh-CN" altLang="en-US">
                <a:solidFill>
                  <a:srgbClr val="990000"/>
                </a:solidFill>
              </a:rPr>
            </a:br>
            <a:r>
              <a:rPr lang="zh-CN" altLang="en-US">
                <a:solidFill>
                  <a:srgbClr val="990000"/>
                </a:solidFill>
              </a:rPr>
              <a:t>  </a:t>
            </a:r>
            <a:r>
              <a:rPr lang="en-US" altLang="zh-CN">
                <a:solidFill>
                  <a:srgbClr val="990000"/>
                </a:solidFill>
              </a:rPr>
              <a:t>%%       </a:t>
            </a:r>
            <a:r>
              <a:rPr lang="zh-CN" altLang="en-US" b="1">
                <a:solidFill>
                  <a:srgbClr val="990000"/>
                </a:solidFill>
                <a:ea typeface="楷体_GB2312" pitchFamily="49" charset="-122"/>
              </a:rPr>
              <a:t>输出百分号</a:t>
            </a:r>
            <a:r>
              <a:rPr lang="en-US" altLang="zh-CN" b="1">
                <a:solidFill>
                  <a:srgbClr val="990000"/>
                </a:solidFill>
                <a:ea typeface="楷体_GB2312" pitchFamily="49" charset="-122"/>
              </a:rPr>
              <a:t>%</a:t>
            </a:r>
            <a:endParaRPr lang="en-US" altLang="zh-CN">
              <a:solidFill>
                <a:srgbClr val="990000"/>
              </a:solidFill>
            </a:endParaRPr>
          </a:p>
        </p:txBody>
      </p:sp>
      <p:sp>
        <p:nvSpPr>
          <p:cNvPr id="59402" name="Freeform 10"/>
          <p:cNvSpPr>
            <a:spLocks/>
          </p:cNvSpPr>
          <p:nvPr/>
        </p:nvSpPr>
        <p:spPr bwMode="auto">
          <a:xfrm>
            <a:off x="6084888" y="2492375"/>
            <a:ext cx="1366837" cy="1944688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363" y="454"/>
              </a:cxn>
              <a:cxn ang="0">
                <a:pos x="726" y="0"/>
              </a:cxn>
            </a:cxnLst>
            <a:rect l="0" t="0" r="r" b="b"/>
            <a:pathLst>
              <a:path w="726" h="537">
                <a:moveTo>
                  <a:pt x="0" y="499"/>
                </a:moveTo>
                <a:cubicBezTo>
                  <a:pt x="121" y="518"/>
                  <a:pt x="242" y="537"/>
                  <a:pt x="363" y="454"/>
                </a:cubicBezTo>
                <a:cubicBezTo>
                  <a:pt x="484" y="371"/>
                  <a:pt x="666" y="76"/>
                  <a:pt x="726" y="0"/>
                </a:cubicBezTo>
              </a:path>
            </a:pathLst>
          </a:custGeom>
          <a:noFill/>
          <a:ln w="5715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402" grpId="0" animBg="1"/>
    </p:bldLst>
  </p:timing>
</p:sld>
</file>

<file path=ppt/theme/theme1.xml><?xml version="1.0" encoding="utf-8"?>
<a:theme xmlns:a="http://schemas.openxmlformats.org/drawingml/2006/main" name="Ricepaper">
  <a:themeElements>
    <a:clrScheme name="Ricepaper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597</Words>
  <Application>Microsoft Office PowerPoint</Application>
  <PresentationFormat>全屏显示(4:3)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Times New Roman</vt:lpstr>
      <vt:lpstr>Wingdings</vt:lpstr>
      <vt:lpstr>隶书</vt:lpstr>
      <vt:lpstr>楷体_GB2312</vt:lpstr>
      <vt:lpstr>Courier New</vt:lpstr>
      <vt:lpstr>Dotum</vt:lpstr>
      <vt:lpstr>Ricepaper</vt:lpstr>
      <vt:lpstr>古瓶荷花</vt:lpstr>
      <vt:lpstr>Java 输入/输出</vt:lpstr>
      <vt:lpstr>标准输入/输出</vt:lpstr>
      <vt:lpstr>标准输入</vt:lpstr>
      <vt:lpstr>幻灯片 4</vt:lpstr>
      <vt:lpstr>其它输入方式—Scanner类</vt:lpstr>
      <vt:lpstr>其它输入方式—命令行输入</vt:lpstr>
      <vt:lpstr>标准输出</vt:lpstr>
      <vt:lpstr>【例10-1补】用转义字符“\t”控制输出格式</vt:lpstr>
      <vt:lpstr>标准输出</vt:lpstr>
      <vt:lpstr>【例10-2补】用printf()方法输出进行格式控制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</dc:title>
  <dc:creator>USER</dc:creator>
  <cp:lastModifiedBy>ppp</cp:lastModifiedBy>
  <cp:revision>68</cp:revision>
  <dcterms:created xsi:type="dcterms:W3CDTF">2008-02-23T08:55:07Z</dcterms:created>
  <dcterms:modified xsi:type="dcterms:W3CDTF">2013-06-04T03:37:29Z</dcterms:modified>
</cp:coreProperties>
</file>