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5" r:id="rId2"/>
  </p:sldMasterIdLst>
  <p:sldIdLst>
    <p:sldId id="256" r:id="rId3"/>
    <p:sldId id="291" r:id="rId4"/>
    <p:sldId id="292" r:id="rId5"/>
    <p:sldId id="257" r:id="rId6"/>
    <p:sldId id="266" r:id="rId7"/>
    <p:sldId id="260" r:id="rId8"/>
    <p:sldId id="269" r:id="rId9"/>
    <p:sldId id="270" r:id="rId10"/>
    <p:sldId id="274" r:id="rId11"/>
    <p:sldId id="275" r:id="rId12"/>
    <p:sldId id="284" r:id="rId13"/>
    <p:sldId id="273" r:id="rId14"/>
    <p:sldId id="276" r:id="rId15"/>
    <p:sldId id="277" r:id="rId16"/>
    <p:sldId id="261" r:id="rId17"/>
    <p:sldId id="279" r:id="rId18"/>
    <p:sldId id="280" r:id="rId19"/>
    <p:sldId id="281" r:id="rId20"/>
    <p:sldId id="264" r:id="rId21"/>
    <p:sldId id="282" r:id="rId22"/>
    <p:sldId id="290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61D"/>
    <a:srgbClr val="FF00FF"/>
    <a:srgbClr val="FF9900"/>
    <a:srgbClr val="FFFFFF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6" autoAdjust="0"/>
  </p:normalViewPr>
  <p:slideViewPr>
    <p:cSldViewPr>
      <p:cViewPr varScale="1">
        <p:scale>
          <a:sx n="65" d="100"/>
          <a:sy n="65" d="100"/>
        </p:scale>
        <p:origin x="-13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92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6393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CF4020-1EA8-44D0-8096-D1AC8781DE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3AC79-44B2-4BFB-A3A2-FBF5459C01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47E9-5E91-4BD2-9F5E-855FCD080B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5E58462-FF1B-463C-A429-744EEDD785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83D38-5C4B-4AE4-B3EB-A53E9ED8C6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4A2C7-426F-4425-9AD8-1317A26F4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E4F5E-9045-4EA2-A709-B406ACEA15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2A9B-B942-4478-93A3-5B0318D1AA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1CC9F-175F-498C-9C78-FAD8ED5C16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18805-E8BA-4EBD-8337-B4B032DCA4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C8A2D-3839-4239-8116-9BC6746A40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18BB8-6AA0-462F-99EA-ADC4DC112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588EA-85B6-44D4-8037-14B0318E61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582FF-561B-4C78-9308-23625D2B3C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AE5E1-00C0-4A00-BDC9-74E37790AD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6AD28F4-7B3D-4D06-85C4-297067C27D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181AC-B392-41DE-9B03-5FAF85CEB0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39B62-9DB0-4C5C-81E3-803B51E81B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B298A-B670-46D6-995E-2C923BE793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F0414-A6F1-4FB2-B2BE-F4CA2D2F66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E94F8-F629-4C17-BD40-E30D674E9B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15A5B-9993-4CC1-BFC5-E6E2A8D3B8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BEF50-5C9B-43F2-949A-DA3167304F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5369" name="Rectangle 9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F88ACF2-A84E-4C6E-B5C5-C0B0A425D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9F0311-E731-4B05-992B-894FF9EB70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B361D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2555875" y="3357563"/>
            <a:ext cx="4897438" cy="1079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计算机学院基础教学中心</a:t>
            </a:r>
          </a:p>
          <a:p>
            <a:pPr>
              <a:buFont typeface="Wingdings" pitchFamily="2" charset="2"/>
              <a:buNone/>
            </a:pPr>
            <a:r>
              <a:rPr lang="zh-CN" altLang="en-US" sz="2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潘肖煜     </a:t>
            </a:r>
            <a:r>
              <a:rPr lang="en-US" altLang="zh-CN" sz="2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pxy_68@126.com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187450" y="1916113"/>
            <a:ext cx="6848475" cy="914400"/>
          </a:xfrm>
        </p:spPr>
        <p:txBody>
          <a:bodyPr/>
          <a:lstStyle/>
          <a:p>
            <a:r>
              <a:rPr lang="en-US" altLang="zh-CN" sz="6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6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语言程序设计</a:t>
            </a:r>
          </a:p>
        </p:txBody>
      </p:sp>
      <p:pic>
        <p:nvPicPr>
          <p:cNvPr id="4100" name="Picture 4" descr="tu1-3的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3438" y="5330825"/>
            <a:ext cx="1603375" cy="101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503238"/>
          </a:xfrm>
        </p:spPr>
        <p:txBody>
          <a:bodyPr/>
          <a:lstStyle/>
          <a:p>
            <a:r>
              <a:rPr lang="zh-CN" altLang="en-US" sz="2800"/>
              <a:t>高级语言：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96752"/>
            <a:ext cx="8540750" cy="5400600"/>
          </a:xfrm>
        </p:spPr>
        <p:txBody>
          <a:bodyPr/>
          <a:lstStyle/>
          <a:p>
            <a:pPr marL="609600" indent="-609600"/>
            <a:r>
              <a:rPr lang="zh-CN" altLang="en-US" sz="2400" b="1" dirty="0">
                <a:latin typeface="楷体_GB2312" pitchFamily="49" charset="-122"/>
              </a:rPr>
              <a:t>面向对象的高级语言：如</a:t>
            </a:r>
            <a:r>
              <a:rPr lang="en-US" altLang="zh-CN" sz="2400" b="1" dirty="0">
                <a:latin typeface="楷体_GB2312" pitchFamily="49" charset="-122"/>
              </a:rPr>
              <a:t>Visual Basic</a:t>
            </a:r>
            <a:r>
              <a:rPr lang="zh-CN" altLang="en-US" sz="2400" b="1" dirty="0">
                <a:latin typeface="楷体_GB2312" pitchFamily="49" charset="-122"/>
              </a:rPr>
              <a:t>、 </a:t>
            </a:r>
            <a:r>
              <a:rPr lang="en-US" altLang="zh-CN" sz="2400" b="1" dirty="0">
                <a:latin typeface="楷体_GB2312" pitchFamily="49" charset="-122"/>
              </a:rPr>
              <a:t>C++</a:t>
            </a:r>
            <a:r>
              <a:rPr lang="zh-CN" altLang="en-US" sz="2400" b="1" dirty="0">
                <a:latin typeface="楷体_GB2312" pitchFamily="49" charset="-122"/>
              </a:rPr>
              <a:t>、 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</a:p>
          <a:p>
            <a:pPr marL="990600" lvl="1" indent="-533400"/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对象：</a:t>
            </a:r>
            <a:r>
              <a:rPr lang="zh-CN" altLang="en-US" sz="2400" b="1" dirty="0" smtClean="0">
                <a:latin typeface="楷体_GB2312" pitchFamily="49" charset="-122"/>
                <a:cs typeface="+mn-cs"/>
              </a:rPr>
              <a:t>客观世界中的一个事物，如一个名叫张三的人</a:t>
            </a:r>
            <a:endParaRPr lang="en-US" altLang="zh-CN" sz="2400" b="1" dirty="0" smtClean="0">
              <a:latin typeface="楷体_GB2312" pitchFamily="49" charset="-122"/>
              <a:cs typeface="+mn-cs"/>
            </a:endParaRPr>
          </a:p>
          <a:p>
            <a:pPr marL="1390650" lvl="2" indent="-533400"/>
            <a:r>
              <a:rPr lang="zh-CN" altLang="en-US" sz="2000" b="1" dirty="0" smtClean="0">
                <a:latin typeface="楷体_GB2312" pitchFamily="49" charset="-122"/>
                <a:cs typeface="+mn-cs"/>
              </a:rPr>
              <a:t>每个对象都有自己的属性和行为</a:t>
            </a:r>
            <a:endParaRPr lang="en-US" altLang="zh-CN" sz="2000" b="1" dirty="0" smtClean="0">
              <a:latin typeface="楷体_GB2312" pitchFamily="49" charset="-122"/>
              <a:cs typeface="+mn-cs"/>
            </a:endParaRPr>
          </a:p>
          <a:p>
            <a:pPr marL="1390650" lvl="2" indent="-533400"/>
            <a:r>
              <a:rPr lang="zh-CN" altLang="en-US" sz="2000" b="1" dirty="0" smtClean="0">
                <a:latin typeface="楷体_GB2312" pitchFamily="49" charset="-122"/>
                <a:cs typeface="+mn-cs"/>
              </a:rPr>
              <a:t>在程序设计中，事物的属性可以用变量描述，行为用方法描述。</a:t>
            </a:r>
            <a:endParaRPr lang="en-US" altLang="zh-CN" sz="2000" b="1" dirty="0" smtClean="0">
              <a:latin typeface="楷体_GB2312" pitchFamily="49" charset="-122"/>
              <a:cs typeface="+mn-cs"/>
            </a:endParaRPr>
          </a:p>
          <a:p>
            <a:pPr marL="1390650" lvl="2" indent="-533400"/>
            <a:r>
              <a:rPr lang="zh-CN" altLang="en-US" sz="2000" b="1" dirty="0" smtClean="0">
                <a:latin typeface="楷体_GB2312" pitchFamily="49" charset="-122"/>
                <a:cs typeface="+mn-cs"/>
              </a:rPr>
              <a:t>类是同一类对象的概括和总结，对象是类的一个实体，在程序设计中，总是先定义类，再</a:t>
            </a:r>
            <a:r>
              <a:rPr lang="zh-CN" altLang="en-US" sz="2000" b="1" smtClean="0">
                <a:latin typeface="楷体_GB2312" pitchFamily="49" charset="-122"/>
                <a:cs typeface="+mn-cs"/>
              </a:rPr>
              <a:t>创建属</a:t>
            </a:r>
            <a:r>
              <a:rPr lang="zh-CN" altLang="en-US" sz="2000" b="1">
                <a:latin typeface="楷体_GB2312" pitchFamily="49" charset="-122"/>
                <a:cs typeface="+mn-cs"/>
              </a:rPr>
              <a:t>于</a:t>
            </a:r>
            <a:r>
              <a:rPr lang="zh-CN" altLang="en-US" sz="2000" b="1" smtClean="0">
                <a:latin typeface="楷体_GB2312" pitchFamily="49" charset="-122"/>
                <a:cs typeface="+mn-cs"/>
              </a:rPr>
              <a:t>类</a:t>
            </a:r>
            <a:r>
              <a:rPr lang="zh-CN" altLang="en-US" sz="2000" b="1" dirty="0" smtClean="0">
                <a:latin typeface="楷体_GB2312" pitchFamily="49" charset="-122"/>
                <a:cs typeface="+mn-cs"/>
              </a:rPr>
              <a:t>的对象</a:t>
            </a:r>
            <a:endParaRPr lang="en-US" altLang="zh-CN" sz="2000" b="1" dirty="0" smtClean="0">
              <a:latin typeface="楷体_GB2312" pitchFamily="49" charset="-122"/>
              <a:cs typeface="+mn-cs"/>
            </a:endParaRPr>
          </a:p>
          <a:p>
            <a:pPr marL="990600" lvl="1" indent="-533400"/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从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对象出发</a:t>
            </a:r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解决问题</a:t>
            </a:r>
            <a:r>
              <a:rPr lang="zh-CN" altLang="en-US" sz="2600" b="1" dirty="0" smtClean="0">
                <a:solidFill>
                  <a:schemeClr val="hlink"/>
                </a:solidFill>
                <a:latin typeface="楷体_GB2312" pitchFamily="49" charset="-122"/>
              </a:rPr>
              <a:t>。</a:t>
            </a:r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一个问题是由若干个对象的行为相互配合解决的</a:t>
            </a:r>
            <a:endParaRPr lang="zh-CN" altLang="en-US" sz="22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 marL="1371600" lvl="2" indent="-457200"/>
            <a:r>
              <a:rPr lang="zh-CN" altLang="en-US" sz="2000" b="1" dirty="0"/>
              <a:t>分解问题为</a:t>
            </a:r>
            <a:r>
              <a:rPr lang="zh-CN" altLang="en-US" sz="2000" b="1" dirty="0" smtClean="0"/>
              <a:t>“对象”，即由哪几类对象来完成</a:t>
            </a:r>
            <a:endParaRPr lang="zh-CN" altLang="en-US" sz="2000" b="1" dirty="0"/>
          </a:p>
          <a:p>
            <a:pPr marL="1371600" lvl="2" indent="-457200"/>
            <a:r>
              <a:rPr lang="zh-CN" altLang="en-US" sz="2000" b="1" dirty="0"/>
              <a:t>设计</a:t>
            </a:r>
            <a:r>
              <a:rPr lang="zh-CN" altLang="en-US" sz="2000" b="1" dirty="0" smtClean="0"/>
              <a:t>每类对象</a:t>
            </a:r>
            <a:r>
              <a:rPr lang="zh-CN" altLang="en-US" sz="2000" b="1" dirty="0"/>
              <a:t>的“属性”和“行为”</a:t>
            </a:r>
          </a:p>
          <a:p>
            <a:pPr marL="1371600" lvl="2" indent="-457200"/>
            <a:r>
              <a:rPr lang="zh-CN" altLang="en-US" sz="2000" b="1" dirty="0"/>
              <a:t>建立对象之间的</a:t>
            </a:r>
            <a:r>
              <a:rPr lang="zh-CN" altLang="en-US" sz="2000" b="1" dirty="0" smtClean="0"/>
              <a:t>联系，如一个对象的行为中可以触发另一个对象的行为</a:t>
            </a:r>
            <a:endParaRPr lang="zh-CN" altLang="en-US" sz="2000" b="1" dirty="0"/>
          </a:p>
          <a:p>
            <a:pPr marL="990600" lvl="1" indent="-533400"/>
            <a:r>
              <a:rPr lang="zh-CN" altLang="en-US" sz="2200" b="1" dirty="0">
                <a:solidFill>
                  <a:schemeClr val="hlink"/>
                </a:solidFill>
              </a:rPr>
              <a:t>更接近人的思维</a:t>
            </a:r>
          </a:p>
          <a:p>
            <a:pPr marL="990600" lvl="1" indent="-533400"/>
            <a:r>
              <a:rPr lang="zh-CN" altLang="en-US" sz="2200" b="1" dirty="0">
                <a:solidFill>
                  <a:schemeClr val="hlink"/>
                </a:solidFill>
              </a:rPr>
              <a:t>程序的重用性好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00113" y="1484313"/>
            <a:ext cx="3276600" cy="47212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面向过程</a:t>
            </a:r>
            <a:r>
              <a:rPr kumimoji="1"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457200" indent="-457200" algn="just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具体解决问题的步骤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开始游戏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黑子先走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绘制画面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判断输赢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轮到白子，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绘制画面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判断输赢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eriod"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返回步骤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2-7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476250"/>
            <a:ext cx="4419600" cy="647700"/>
          </a:xfrm>
        </p:spPr>
        <p:txBody>
          <a:bodyPr/>
          <a:lstStyle/>
          <a:p>
            <a:r>
              <a:rPr kumimoji="1" lang="en-US" altLang="zh-CN">
                <a:latin typeface="隶书" pitchFamily="49" charset="-122"/>
              </a:rPr>
              <a:t>Example: </a:t>
            </a:r>
            <a:r>
              <a:rPr kumimoji="1" lang="zh-CN" altLang="en-US">
                <a:latin typeface="隶书" pitchFamily="49" charset="-122"/>
              </a:rPr>
              <a:t>五子棋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00563" y="1484313"/>
            <a:ext cx="3505200" cy="47212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而面向对象：</a:t>
            </a:r>
          </a:p>
          <a:p>
            <a:pPr algn="just" eaLnBrk="0" hangingPunct="0">
              <a:lnSpc>
                <a:spcPct val="9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以功能来划分问题</a:t>
            </a:r>
          </a:p>
          <a:p>
            <a:pPr algn="just" eaLnBrk="0" hangingPunct="0">
              <a:spcBef>
                <a:spcPct val="3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玩家对象：</a:t>
            </a:r>
            <a:r>
              <a:rPr kumimoji="1" lang="zh-CN" altLang="en-US" sz="2400" b="1">
                <a:latin typeface="宋体" pitchFamily="2" charset="-122"/>
                <a:ea typeface="楷体_GB2312" pitchFamily="49" charset="-122"/>
              </a:rPr>
              <a:t>负责接受用户输入，并告知棋盘对象棋子布局的变化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 eaLnBrk="0" hangingPunct="0">
              <a:spcBef>
                <a:spcPct val="3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棋盘对象：</a:t>
            </a:r>
            <a:r>
              <a:rPr kumimoji="1" lang="zh-CN" altLang="en-US" sz="2400" b="1">
                <a:latin typeface="宋体" pitchFamily="2" charset="-122"/>
                <a:ea typeface="楷体_GB2312" pitchFamily="49" charset="-122"/>
              </a:rPr>
              <a:t>接收到了棋子的变化就要负责在屏幕上面显示出这种变化</a:t>
            </a:r>
          </a:p>
          <a:p>
            <a:pPr algn="just" eaLnBrk="0" hangingPunct="0">
              <a:spcBef>
                <a:spcPct val="3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裁判对象：</a:t>
            </a:r>
            <a:r>
              <a:rPr kumimoji="1" lang="zh-CN" altLang="en-US" sz="2400" b="1">
                <a:latin typeface="宋体" pitchFamily="2" charset="-122"/>
                <a:ea typeface="楷体_GB2312" pitchFamily="49" charset="-122"/>
              </a:rPr>
              <a:t>利用规则来对棋局进行判定</a:t>
            </a:r>
          </a:p>
          <a:p>
            <a:pPr algn="just" eaLnBrk="0" hangingPunct="0">
              <a:spcBef>
                <a:spcPct val="50000"/>
              </a:spcBef>
            </a:pPr>
            <a:endParaRPr kumimoji="1" lang="en-US" altLang="zh-CN" sz="2400" b="1"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148263" y="333375"/>
            <a:ext cx="338455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hlink"/>
                </a:solidFill>
                <a:ea typeface="隶书" pitchFamily="49" charset="-122"/>
              </a:rPr>
              <a:t>如果规则改变呢？？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5616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5B361D"/>
                </a:solidFill>
                <a:ea typeface="隶书" pitchFamily="49" charset="-122"/>
              </a:rPr>
              <a:t>翻译计算机语言程序</a:t>
            </a:r>
          </a:p>
        </p:txBody>
      </p:sp>
      <p:sp>
        <p:nvSpPr>
          <p:cNvPr id="40966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44719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</a:rPr>
              <a:t>      </a:t>
            </a:r>
            <a:r>
              <a:rPr lang="zh-CN" altLang="en-US" sz="2400" b="1">
                <a:latin typeface="楷体_GB2312" pitchFamily="49" charset="-122"/>
              </a:rPr>
              <a:t>计算机只能处理二进制数据，所以只能执行机器语言程序，那么</a:t>
            </a:r>
            <a:r>
              <a:rPr lang="en-US" altLang="zh-CN" sz="2400" b="1">
                <a:latin typeface="Arial"/>
              </a:rPr>
              <a:t>……</a:t>
            </a:r>
            <a:r>
              <a:rPr lang="en-US" altLang="zh-CN" sz="2400" b="1">
                <a:latin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latin typeface="楷体_GB2312" pitchFamily="49" charset="-122"/>
              </a:rPr>
              <a:t>高级语言程序被计算机执行前，要有一个</a:t>
            </a:r>
            <a:r>
              <a:rPr lang="zh-CN" altLang="en-US" sz="2400" b="1">
                <a:latin typeface="Arial"/>
              </a:rPr>
              <a:t>“</a:t>
            </a:r>
            <a:r>
              <a:rPr lang="zh-CN" altLang="en-US" sz="2400" b="1">
                <a:latin typeface="楷体_GB2312" pitchFamily="49" charset="-122"/>
              </a:rPr>
              <a:t>翻译</a:t>
            </a:r>
            <a:r>
              <a:rPr lang="zh-CN" altLang="en-US" sz="2400" b="1">
                <a:latin typeface="Arial"/>
              </a:rPr>
              <a:t>”</a:t>
            </a:r>
            <a:r>
              <a:rPr lang="zh-CN" altLang="en-US" sz="2400" b="1">
                <a:latin typeface="楷体_GB2312" pitchFamily="49" charset="-122"/>
              </a:rPr>
              <a:t>过程</a:t>
            </a:r>
            <a:r>
              <a:rPr lang="en-US" altLang="zh-CN" sz="2400" b="1">
                <a:latin typeface="Arial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将高级语言编写的程序</a:t>
            </a:r>
            <a:r>
              <a:rPr lang="en-US" altLang="zh-CN" sz="2400" b="1">
                <a:latin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</a:rPr>
              <a:t>源程序</a:t>
            </a:r>
            <a:r>
              <a:rPr lang="en-US" altLang="zh-CN" sz="2400" b="1">
                <a:latin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</a:rPr>
              <a:t>翻译成机器语言程序（目标程序）。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latin typeface="楷体_GB2312" pitchFamily="49" charset="-122"/>
              </a:rPr>
              <a:t>语言翻译程序也是一种软件，人们称之为</a:t>
            </a:r>
            <a:r>
              <a:rPr lang="zh-CN" altLang="en-US" sz="2400" b="1">
                <a:latin typeface="Arial"/>
              </a:rPr>
              <a:t>“</a:t>
            </a:r>
            <a:r>
              <a:rPr lang="zh-CN" altLang="en-US" sz="2400" b="1">
                <a:latin typeface="楷体_GB2312" pitchFamily="49" charset="-122"/>
              </a:rPr>
              <a:t>程序的程序</a:t>
            </a:r>
            <a:r>
              <a:rPr lang="zh-CN" altLang="en-US" sz="2400" b="1">
                <a:latin typeface="Arial"/>
              </a:rPr>
              <a:t>”</a:t>
            </a:r>
            <a:r>
              <a:rPr lang="zh-CN" altLang="en-US" sz="2400" b="1">
                <a:latin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latin typeface="楷体_GB2312" pitchFamily="49" charset="-122"/>
              </a:rPr>
              <a:t>翻译方法一般采用两种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</a:rPr>
              <a:t>一是编译方式</a:t>
            </a:r>
            <a:r>
              <a:rPr lang="en-US" altLang="zh-CN" sz="2200" b="1">
                <a:solidFill>
                  <a:schemeClr val="hlink"/>
                </a:solidFill>
                <a:latin typeface="Arial"/>
              </a:rPr>
              <a:t>——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</a:rPr>
              <a:t>采用的翻译程序叫做编译程序，将高级语言编写的源程序编译机器语言程序（即扩展名为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</a:rPr>
              <a:t>.exe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</a:rPr>
              <a:t>的可执行文件） 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</a:rPr>
              <a:t>二是解释方式</a:t>
            </a:r>
            <a:r>
              <a:rPr lang="en-US" altLang="zh-CN" sz="2200" b="1">
                <a:solidFill>
                  <a:schemeClr val="hlink"/>
                </a:solidFill>
                <a:latin typeface="Arial"/>
              </a:rPr>
              <a:t>——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</a:rPr>
              <a:t>采用的翻译程序叫做解释程序，在高级语言环境中通过解释程序逐条解释逐条运行。</a:t>
            </a:r>
          </a:p>
          <a:p>
            <a:pPr lvl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200" b="1">
              <a:solidFill>
                <a:schemeClr val="hlink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582613"/>
          </a:xfrm>
        </p:spPr>
        <p:txBody>
          <a:bodyPr/>
          <a:lstStyle/>
          <a:p>
            <a:r>
              <a:rPr lang="en-US" altLang="zh-CN" sz="3200">
                <a:latin typeface="隶书" pitchFamily="49" charset="-122"/>
              </a:rPr>
              <a:t>1.2 </a:t>
            </a:r>
            <a:r>
              <a:rPr lang="zh-CN" altLang="en-US" sz="3200">
                <a:latin typeface="隶书" pitchFamily="49" charset="-122"/>
              </a:rPr>
              <a:t>面向对象的程序设计语言</a:t>
            </a:r>
            <a:r>
              <a:rPr lang="en-US" altLang="zh-CN" sz="3200" b="1">
                <a:latin typeface="隶书" pitchFamily="49" charset="-122"/>
              </a:rPr>
              <a:t>-Java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5B361D"/>
                </a:solidFill>
                <a:latin typeface="楷体_GB2312" pitchFamily="49" charset="-122"/>
              </a:rPr>
              <a:t>Java</a:t>
            </a:r>
            <a:r>
              <a:rPr lang="zh-CN" altLang="en-US" sz="2800" b="1">
                <a:solidFill>
                  <a:srgbClr val="5B361D"/>
                </a:solidFill>
                <a:latin typeface="楷体_GB2312" pitchFamily="49" charset="-122"/>
              </a:rPr>
              <a:t>的发展历史</a:t>
            </a:r>
          </a:p>
          <a:p>
            <a:r>
              <a:rPr lang="en-US" altLang="zh-CN" sz="2400" b="1">
                <a:latin typeface="楷体_GB2312" pitchFamily="49" charset="-122"/>
              </a:rPr>
              <a:t>1990</a:t>
            </a:r>
            <a:r>
              <a:rPr lang="zh-CN" altLang="en-US" sz="2400" b="1">
                <a:latin typeface="楷体_GB2312" pitchFamily="49" charset="-122"/>
              </a:rPr>
              <a:t>年，</a:t>
            </a:r>
            <a:r>
              <a:rPr lang="en-US" altLang="zh-CN" sz="2400" b="1">
                <a:latin typeface="楷体_GB2312" pitchFamily="49" charset="-122"/>
              </a:rPr>
              <a:t>Sun</a:t>
            </a:r>
            <a:r>
              <a:rPr lang="zh-CN" altLang="en-US" sz="2400" b="1">
                <a:latin typeface="楷体_GB2312" pitchFamily="49" charset="-122"/>
              </a:rPr>
              <a:t>公司为了发展消费类产品（面包机、</a:t>
            </a:r>
            <a:r>
              <a:rPr lang="en-US" altLang="zh-CN" sz="2400" b="1">
                <a:latin typeface="楷体_GB2312" pitchFamily="49" charset="-122"/>
              </a:rPr>
              <a:t>PDA</a:t>
            </a:r>
            <a:r>
              <a:rPr lang="zh-CN" altLang="en-US" sz="2400" b="1">
                <a:latin typeface="楷体_GB2312" pitchFamily="49" charset="-122"/>
              </a:rPr>
              <a:t>等），用</a:t>
            </a:r>
            <a:r>
              <a:rPr lang="en-US" altLang="zh-CN" sz="2400" b="1">
                <a:latin typeface="楷体_GB2312" pitchFamily="49" charset="-122"/>
              </a:rPr>
              <a:t>C++</a:t>
            </a:r>
            <a:r>
              <a:rPr lang="zh-CN" altLang="en-US" sz="2400" b="1">
                <a:latin typeface="楷体_GB2312" pitchFamily="49" charset="-122"/>
              </a:rPr>
              <a:t>编写嵌入式软件，使产品更具备人工智能。</a:t>
            </a:r>
          </a:p>
          <a:p>
            <a:r>
              <a:rPr lang="en-US" altLang="zh-CN" sz="2400" b="1">
                <a:latin typeface="楷体_GB2312" pitchFamily="49" charset="-122"/>
              </a:rPr>
              <a:t>C++</a:t>
            </a:r>
            <a:r>
              <a:rPr lang="zh-CN" altLang="en-US" sz="2400" b="1">
                <a:latin typeface="楷体_GB2312" pitchFamily="49" charset="-122"/>
              </a:rPr>
              <a:t>常使系统失效，开发一种新语言</a:t>
            </a:r>
            <a:r>
              <a:rPr lang="en-US" altLang="zh-CN" sz="2400" b="1">
                <a:latin typeface="楷体_GB2312" pitchFamily="49" charset="-122"/>
              </a:rPr>
              <a:t>Oak</a:t>
            </a:r>
            <a:r>
              <a:rPr lang="zh-CN" altLang="en-US" sz="2400" b="1">
                <a:latin typeface="楷体_GB2312" pitchFamily="49" charset="-122"/>
              </a:rPr>
              <a:t>，语法和</a:t>
            </a:r>
            <a:r>
              <a:rPr lang="en-US" altLang="zh-CN" sz="2400" b="1">
                <a:latin typeface="楷体_GB2312" pitchFamily="49" charset="-122"/>
              </a:rPr>
              <a:t>C++</a:t>
            </a:r>
            <a:r>
              <a:rPr lang="zh-CN" altLang="en-US" sz="2400" b="1">
                <a:latin typeface="楷体_GB2312" pitchFamily="49" charset="-122"/>
              </a:rPr>
              <a:t>类似，更为简单，可移植，平台独立。</a:t>
            </a:r>
          </a:p>
          <a:p>
            <a:r>
              <a:rPr lang="en-US" altLang="zh-CN" sz="2400" b="1">
                <a:latin typeface="楷体_GB2312" pitchFamily="49" charset="-122"/>
              </a:rPr>
              <a:t>1994</a:t>
            </a:r>
            <a:r>
              <a:rPr lang="zh-CN" altLang="en-US" sz="2400" b="1">
                <a:latin typeface="楷体_GB2312" pitchFamily="49" charset="-122"/>
              </a:rPr>
              <a:t>年，研发小组发觉</a:t>
            </a:r>
            <a:r>
              <a:rPr lang="en-US" altLang="zh-CN" sz="2400" b="1">
                <a:latin typeface="楷体_GB2312" pitchFamily="49" charset="-122"/>
              </a:rPr>
              <a:t>Oak </a:t>
            </a:r>
            <a:r>
              <a:rPr lang="zh-CN" altLang="en-US" sz="2400" b="1">
                <a:latin typeface="楷体_GB2312" pitchFamily="49" charset="-122"/>
              </a:rPr>
              <a:t>很适合</a:t>
            </a:r>
            <a:r>
              <a:rPr lang="en-US" altLang="zh-CN" sz="2400" b="1">
                <a:latin typeface="楷体_GB2312" pitchFamily="49" charset="-122"/>
              </a:rPr>
              <a:t>Internet</a:t>
            </a:r>
            <a:r>
              <a:rPr lang="zh-CN" altLang="en-US" sz="2400" b="1">
                <a:latin typeface="楷体_GB2312" pitchFamily="49" charset="-122"/>
              </a:rPr>
              <a:t>上的程序开发，完善后重新命名为</a:t>
            </a:r>
            <a:r>
              <a:rPr lang="en-US" altLang="zh-CN" sz="2400" b="1">
                <a:latin typeface="楷体_GB2312" pitchFamily="49" charset="-122"/>
              </a:rPr>
              <a:t>Java.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85800"/>
            <a:ext cx="8086725" cy="511175"/>
          </a:xfrm>
        </p:spPr>
        <p:txBody>
          <a:bodyPr/>
          <a:lstStyle/>
          <a:p>
            <a:r>
              <a:rPr lang="en-US" altLang="zh-CN" sz="2800">
                <a:latin typeface="隶书" pitchFamily="49" charset="-122"/>
              </a:rPr>
              <a:t>Java</a:t>
            </a:r>
            <a:r>
              <a:rPr lang="zh-CN" altLang="en-US" sz="2800">
                <a:latin typeface="隶书" pitchFamily="49" charset="-122"/>
              </a:rPr>
              <a:t>的特点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412875"/>
            <a:ext cx="8540750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/>
              <a:t>简单性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/>
              <a:t>             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从</a:t>
            </a:r>
            <a:r>
              <a:rPr lang="en-US" altLang="zh-CN" sz="2400" b="1">
                <a:latin typeface="楷体_GB2312" pitchFamily="49" charset="-122"/>
              </a:rPr>
              <a:t>C++</a:t>
            </a:r>
            <a:r>
              <a:rPr lang="zh-CN" altLang="en-US" sz="2400" b="1">
                <a:latin typeface="楷体_GB2312" pitchFamily="49" charset="-122"/>
              </a:rPr>
              <a:t>语言演变而来，保留了</a:t>
            </a:r>
            <a:r>
              <a:rPr lang="en-US" altLang="zh-CN" sz="2400" b="1">
                <a:latin typeface="楷体_GB2312" pitchFamily="49" charset="-122"/>
              </a:rPr>
              <a:t>C++</a:t>
            </a:r>
            <a:r>
              <a:rPr lang="zh-CN" altLang="en-US" sz="2400" b="1">
                <a:latin typeface="楷体_GB2312" pitchFamily="49" charset="-122"/>
              </a:rPr>
              <a:t>的许多优点，去除了</a:t>
            </a:r>
            <a:r>
              <a:rPr lang="en-US" altLang="zh-CN" sz="2400" b="1">
                <a:latin typeface="楷体_GB2312" pitchFamily="49" charset="-122"/>
              </a:rPr>
              <a:t>C++ </a:t>
            </a:r>
            <a:r>
              <a:rPr lang="zh-CN" altLang="en-US" sz="2400" b="1">
                <a:latin typeface="楷体_GB2312" pitchFamily="49" charset="-122"/>
              </a:rPr>
              <a:t>易发生错误的功能。如去掉了头文件、指针变量、结构、运算符重载、多重继承等复杂特性。这样就减少了编程的复杂性</a:t>
            </a:r>
            <a:r>
              <a:rPr lang="zh-CN" altLang="en-US" sz="2400">
                <a:latin typeface="楷体_GB2312" pitchFamily="49" charset="-122"/>
              </a:rPr>
              <a:t>  </a:t>
            </a:r>
            <a:endParaRPr lang="zh-CN" altLang="en-US" sz="2400" b="1"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/>
              <a:t>面向对象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/>
              <a:t>           面向对象技术是现代软件工业的一次革新，提高了软件的模块化程度和重复使用率，缩短开发时间，降低开发成本</a:t>
            </a:r>
          </a:p>
          <a:p>
            <a:pPr>
              <a:lnSpc>
                <a:spcPct val="90000"/>
              </a:lnSpc>
            </a:pPr>
            <a:r>
              <a:rPr lang="zh-CN" altLang="en-US" sz="2400" b="1"/>
              <a:t>安全性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/>
              <a:t>            </a:t>
            </a:r>
            <a:r>
              <a:rPr lang="en-US" altLang="zh-CN" sz="2400" b="1"/>
              <a:t>Java </a:t>
            </a:r>
            <a:r>
              <a:rPr lang="zh-CN" altLang="en-US" sz="2400" b="1"/>
              <a:t>是网络程序设计语言，提供了许多安全机制来保证其使用上的安全性。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620713"/>
            <a:ext cx="8388350" cy="685800"/>
          </a:xfrm>
        </p:spPr>
        <p:txBody>
          <a:bodyPr/>
          <a:lstStyle/>
          <a:p>
            <a:r>
              <a:rPr lang="en-US" altLang="zh-CN" sz="2800">
                <a:latin typeface="隶书" pitchFamily="49" charset="-122"/>
              </a:rPr>
              <a:t>Java</a:t>
            </a:r>
            <a:r>
              <a:rPr lang="zh-CN" altLang="en-US" sz="2800">
                <a:latin typeface="隶书" pitchFamily="49" charset="-122"/>
              </a:rPr>
              <a:t>的特点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3671888" cy="4895850"/>
          </a:xfrm>
          <a:noFill/>
          <a:ln>
            <a:solidFill>
              <a:schemeClr val="hlink"/>
            </a:solidFill>
          </a:ln>
        </p:spPr>
        <p:txBody>
          <a:bodyPr/>
          <a:lstStyle/>
          <a:p>
            <a:pPr marL="533400" indent="-533400"/>
            <a:r>
              <a:rPr lang="zh-CN" altLang="en-US" sz="2400" b="1" dirty="0"/>
              <a:t>平台独立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1800" b="1" dirty="0"/>
              <a:t>               </a:t>
            </a:r>
            <a:r>
              <a:rPr lang="zh-CN" altLang="en-US" sz="2200" b="1" dirty="0">
                <a:solidFill>
                  <a:schemeClr val="hlink"/>
                </a:solidFill>
              </a:rPr>
              <a:t>指程序的运行不受操作系统平台的限制。</a:t>
            </a:r>
          </a:p>
          <a:p>
            <a:pPr marL="533400" indent="-533400"/>
            <a:r>
              <a:rPr lang="zh-CN" altLang="en-US" sz="2400" b="1" dirty="0" smtClean="0"/>
              <a:t>执行</a:t>
            </a:r>
            <a:r>
              <a:rPr lang="zh-CN" altLang="en-US" sz="2400" b="1" dirty="0"/>
              <a:t>效率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2200" b="1" dirty="0"/>
              <a:t>              </a:t>
            </a:r>
            <a:r>
              <a:rPr lang="en-US" altLang="zh-CN" sz="2200" b="1" dirty="0"/>
              <a:t>Java</a:t>
            </a:r>
            <a:r>
              <a:rPr lang="zh-CN" altLang="en-US" sz="2200" b="1" dirty="0"/>
              <a:t>的字节码需要经过</a:t>
            </a:r>
            <a:r>
              <a:rPr lang="en-US" altLang="zh-CN" sz="2200" b="1" dirty="0"/>
              <a:t>Java</a:t>
            </a:r>
            <a:r>
              <a:rPr lang="zh-CN" altLang="en-US" sz="2200" b="1" dirty="0"/>
              <a:t>虚拟机解释成机器码才能执行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原本速度较慢</a:t>
            </a:r>
            <a:r>
              <a:rPr lang="en-US" altLang="zh-CN" sz="2200" b="1" dirty="0"/>
              <a:t>.</a:t>
            </a:r>
            <a:r>
              <a:rPr lang="zh-CN" altLang="en-US" sz="2200" b="1" dirty="0"/>
              <a:t>随着</a:t>
            </a:r>
            <a:r>
              <a:rPr lang="en-US" altLang="zh-CN" sz="2200" b="1" dirty="0"/>
              <a:t>JVM</a:t>
            </a:r>
            <a:r>
              <a:rPr lang="zh-CN" altLang="en-US" sz="2200" b="1" dirty="0"/>
              <a:t>技术的进步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其执行速度直逼</a:t>
            </a:r>
            <a:r>
              <a:rPr lang="en-US" altLang="zh-CN" sz="2200" b="1" dirty="0"/>
              <a:t>C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。</a:t>
            </a:r>
            <a:endParaRPr lang="zh-CN" altLang="en-US" sz="2400" b="1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435600" y="1412875"/>
            <a:ext cx="2016125" cy="947738"/>
            <a:chOff x="3519" y="1088"/>
            <a:chExt cx="1038" cy="580"/>
          </a:xfrm>
        </p:grpSpPr>
        <p:sp>
          <p:nvSpPr>
            <p:cNvPr id="9221" name="Rectangle 5" descr="新闻纸"/>
            <p:cNvSpPr>
              <a:spLocks noChangeArrowheads="1"/>
            </p:cNvSpPr>
            <p:nvPr/>
          </p:nvSpPr>
          <p:spPr bwMode="auto">
            <a:xfrm>
              <a:off x="3519" y="1088"/>
              <a:ext cx="1038" cy="3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anchor="ctr"/>
            <a:lstStyle/>
            <a:p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Java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源程序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.java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4041" y="1459"/>
              <a:ext cx="1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5781675" y="2379663"/>
            <a:ext cx="1311275" cy="795337"/>
            <a:chOff x="3642" y="1680"/>
            <a:chExt cx="773" cy="501"/>
          </a:xfrm>
        </p:grpSpPr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041" y="1972"/>
              <a:ext cx="1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Rectangle 9" descr="新闻纸"/>
            <p:cNvSpPr>
              <a:spLocks noChangeArrowheads="1"/>
            </p:cNvSpPr>
            <p:nvPr/>
          </p:nvSpPr>
          <p:spPr bwMode="auto">
            <a:xfrm>
              <a:off x="3642" y="1680"/>
              <a:ext cx="773" cy="2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编译器</a:t>
              </a:r>
            </a:p>
          </p:txBody>
        </p:sp>
      </p:grp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4894263" y="3189288"/>
            <a:ext cx="3278187" cy="1203325"/>
            <a:chOff x="3083" y="2190"/>
            <a:chExt cx="1986" cy="758"/>
          </a:xfrm>
        </p:grpSpPr>
        <p:sp>
          <p:nvSpPr>
            <p:cNvPr id="9227" name="Rectangle 11" descr="新闻纸"/>
            <p:cNvSpPr>
              <a:spLocks noChangeArrowheads="1"/>
            </p:cNvSpPr>
            <p:nvPr/>
          </p:nvSpPr>
          <p:spPr bwMode="auto">
            <a:xfrm>
              <a:off x="3473" y="2190"/>
              <a:ext cx="1180" cy="3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anchor="ctr"/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字节码文件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.class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4056" y="2567"/>
              <a:ext cx="5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Freeform 13" descr="新闻纸"/>
            <p:cNvSpPr>
              <a:spLocks/>
            </p:cNvSpPr>
            <p:nvPr/>
          </p:nvSpPr>
          <p:spPr bwMode="auto">
            <a:xfrm>
              <a:off x="3083" y="2705"/>
              <a:ext cx="1986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2016" y="0"/>
                </a:cxn>
                <a:cxn ang="0">
                  <a:pos x="2016" y="192"/>
                </a:cxn>
              </a:cxnLst>
              <a:rect l="0" t="0" r="r" b="b"/>
              <a:pathLst>
                <a:path w="2016" h="240">
                  <a:moveTo>
                    <a:pt x="0" y="240"/>
                  </a:moveTo>
                  <a:lnTo>
                    <a:pt x="0" y="0"/>
                  </a:lnTo>
                  <a:lnTo>
                    <a:pt x="2016" y="0"/>
                  </a:lnTo>
                  <a:lnTo>
                    <a:pt x="2016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0" name="Rectangle 14" descr="新闻纸"/>
          <p:cNvSpPr>
            <a:spLocks noChangeArrowheads="1"/>
          </p:cNvSpPr>
          <p:nvPr/>
        </p:nvSpPr>
        <p:spPr bwMode="auto">
          <a:xfrm>
            <a:off x="4211638" y="5229225"/>
            <a:ext cx="1439862" cy="8255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Windows</a:t>
            </a:r>
          </a:p>
          <a:p>
            <a:pPr algn="ctr"/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操作环境</a:t>
            </a:r>
          </a:p>
        </p:txBody>
      </p:sp>
      <p:sp>
        <p:nvSpPr>
          <p:cNvPr id="9231" name="Rectangle 15" descr="新闻纸"/>
          <p:cNvSpPr>
            <a:spLocks noChangeArrowheads="1"/>
          </p:cNvSpPr>
          <p:nvPr/>
        </p:nvSpPr>
        <p:spPr bwMode="auto">
          <a:xfrm>
            <a:off x="5724525" y="5229225"/>
            <a:ext cx="1511300" cy="79216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Unix</a:t>
            </a:r>
          </a:p>
          <a:p>
            <a:pPr algn="ctr"/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操作环境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4427538" y="4365625"/>
            <a:ext cx="4248150" cy="890588"/>
            <a:chOff x="2788" y="2914"/>
            <a:chExt cx="2603" cy="561"/>
          </a:xfrm>
        </p:grpSpPr>
        <p:sp>
          <p:nvSpPr>
            <p:cNvPr id="9233" name="Rectangle 17" descr="新闻纸"/>
            <p:cNvSpPr>
              <a:spLocks noChangeArrowheads="1"/>
            </p:cNvSpPr>
            <p:nvPr/>
          </p:nvSpPr>
          <p:spPr bwMode="auto">
            <a:xfrm>
              <a:off x="2788" y="2930"/>
              <a:ext cx="658" cy="28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解释器</a:t>
              </a:r>
            </a:p>
          </p:txBody>
        </p:sp>
        <p:sp>
          <p:nvSpPr>
            <p:cNvPr id="9234" name="Rectangle 18" descr="新闻纸"/>
            <p:cNvSpPr>
              <a:spLocks noChangeArrowheads="1"/>
            </p:cNvSpPr>
            <p:nvPr/>
          </p:nvSpPr>
          <p:spPr bwMode="auto">
            <a:xfrm>
              <a:off x="3764" y="2940"/>
              <a:ext cx="658" cy="31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解释器</a:t>
              </a:r>
            </a:p>
          </p:txBody>
        </p:sp>
        <p:sp>
          <p:nvSpPr>
            <p:cNvPr id="9235" name="Rectangle 19" descr="新闻纸"/>
            <p:cNvSpPr>
              <a:spLocks noChangeArrowheads="1"/>
            </p:cNvSpPr>
            <p:nvPr/>
          </p:nvSpPr>
          <p:spPr bwMode="auto">
            <a:xfrm>
              <a:off x="4733" y="2914"/>
              <a:ext cx="658" cy="31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解释器</a:t>
              </a: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092" y="3223"/>
              <a:ext cx="1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4081" y="3266"/>
              <a:ext cx="1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5089" y="3231"/>
              <a:ext cx="1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9" name="Rectangle 23" descr="新闻纸"/>
          <p:cNvSpPr>
            <a:spLocks noChangeArrowheads="1"/>
          </p:cNvSpPr>
          <p:nvPr/>
        </p:nvSpPr>
        <p:spPr bwMode="auto">
          <a:xfrm>
            <a:off x="7308850" y="5229225"/>
            <a:ext cx="1511300" cy="79216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Mac</a:t>
            </a:r>
          </a:p>
          <a:p>
            <a:pPr algn="ctr"/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操作环境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140200" y="2205038"/>
            <a:ext cx="6477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3068638"/>
            <a:ext cx="1079500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hlink"/>
                </a:solidFill>
              </a:rPr>
              <a:t>JVM</a:t>
            </a: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 flipV="1">
            <a:off x="4572000" y="3573463"/>
            <a:ext cx="215900" cy="7921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549275"/>
            <a:ext cx="7640637" cy="798513"/>
          </a:xfrm>
        </p:spPr>
        <p:txBody>
          <a:bodyPr/>
          <a:lstStyle/>
          <a:p>
            <a:r>
              <a:rPr lang="en-US" altLang="zh-CN" sz="3200">
                <a:latin typeface="隶书" pitchFamily="49" charset="-122"/>
              </a:rPr>
              <a:t>1.3 Java</a:t>
            </a:r>
            <a:r>
              <a:rPr lang="zh-CN" altLang="en-US" sz="3200">
                <a:latin typeface="隶书" pitchFamily="49" charset="-122"/>
              </a:rPr>
              <a:t>的开发和运行环境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700213"/>
            <a:ext cx="8540750" cy="3886200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</a:rPr>
              <a:t>       JDK</a:t>
            </a:r>
            <a:r>
              <a:rPr lang="zh-CN" altLang="en-US" sz="2400" b="1">
                <a:latin typeface="楷体_GB2312" pitchFamily="49" charset="-122"/>
              </a:rPr>
              <a:t>是</a:t>
            </a:r>
            <a:r>
              <a:rPr lang="en-US" altLang="zh-CN" sz="2400" b="1">
                <a:latin typeface="楷体_GB2312" pitchFamily="49" charset="-122"/>
              </a:rPr>
              <a:t>Sun</a:t>
            </a:r>
            <a:r>
              <a:rPr lang="zh-CN" altLang="en-US" sz="2400" b="1">
                <a:latin typeface="楷体_GB2312" pitchFamily="49" charset="-122"/>
              </a:rPr>
              <a:t>公司推出的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开发工具包，包括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类库、 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编译器、 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解释器、 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运行环境和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命令行工具。</a:t>
            </a:r>
            <a:r>
              <a:rPr lang="en-US" altLang="zh-CN" sz="2400" b="1">
                <a:latin typeface="楷体_GB2312" pitchFamily="49" charset="-122"/>
              </a:rPr>
              <a:t>JDK</a:t>
            </a:r>
            <a:r>
              <a:rPr lang="zh-CN" altLang="en-US" sz="2400" b="1">
                <a:latin typeface="楷体_GB2312" pitchFamily="49" charset="-122"/>
              </a:rPr>
              <a:t>主要有</a:t>
            </a:r>
            <a:r>
              <a:rPr lang="en-US" altLang="zh-CN" sz="2400" b="1">
                <a:latin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</a:rPr>
              <a:t>种版本</a:t>
            </a:r>
          </a:p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</a:rPr>
              <a:t>J2SE</a:t>
            </a:r>
            <a:r>
              <a:rPr lang="zh-CN" altLang="en-US" sz="2400" b="1">
                <a:latin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标准版或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标准平台。可以开发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桌面应用程序和低端服务器应用程序，也可开发</a:t>
            </a:r>
            <a:r>
              <a:rPr lang="en-US" altLang="zh-CN" sz="2400" b="1">
                <a:latin typeface="楷体_GB2312" pitchFamily="49" charset="-122"/>
              </a:rPr>
              <a:t>Java Applet</a:t>
            </a:r>
            <a:r>
              <a:rPr lang="zh-CN" altLang="en-US" sz="2400" b="1">
                <a:latin typeface="楷体_GB2312" pitchFamily="49" charset="-122"/>
              </a:rPr>
              <a:t>程序</a:t>
            </a:r>
          </a:p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</a:rPr>
              <a:t>J2EE</a:t>
            </a:r>
            <a:r>
              <a:rPr lang="zh-CN" altLang="en-US" sz="2400" b="1">
                <a:latin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企业版或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企业平台</a:t>
            </a:r>
            <a:r>
              <a:rPr lang="en-US" altLang="zh-CN" sz="2400" b="1">
                <a:latin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</a:rPr>
              <a:t>它包含</a:t>
            </a:r>
            <a:r>
              <a:rPr lang="en-US" altLang="zh-CN" sz="2400" b="1">
                <a:latin typeface="楷体_GB2312" pitchFamily="49" charset="-122"/>
              </a:rPr>
              <a:t>J2SE</a:t>
            </a:r>
            <a:r>
              <a:rPr lang="zh-CN" altLang="en-US" sz="2400" b="1">
                <a:latin typeface="楷体_GB2312" pitchFamily="49" charset="-122"/>
              </a:rPr>
              <a:t>平台，并增加了附加类库，支持目录管理，交易管理等功能。</a:t>
            </a:r>
          </a:p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</a:rPr>
              <a:t>J2ME</a:t>
            </a:r>
            <a:r>
              <a:rPr lang="zh-CN" altLang="en-US" sz="2400" b="1">
                <a:latin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微型版或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小型平台</a:t>
            </a:r>
            <a:r>
              <a:rPr lang="en-US" altLang="zh-CN" sz="2400" b="1">
                <a:latin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</a:rPr>
              <a:t>用于嵌入式的消费产品中，如移动电话，掌上电脑等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476250"/>
            <a:ext cx="8086725" cy="655638"/>
          </a:xfrm>
        </p:spPr>
        <p:txBody>
          <a:bodyPr/>
          <a:lstStyle/>
          <a:p>
            <a:r>
              <a:rPr lang="en-US" altLang="zh-CN" sz="2800" dirty="0">
                <a:latin typeface="隶书" pitchFamily="49" charset="-122"/>
              </a:rPr>
              <a:t>JDK</a:t>
            </a:r>
            <a:r>
              <a:rPr lang="zh-CN" altLang="en-US" dirty="0">
                <a:latin typeface="隶书" pitchFamily="49" charset="-122"/>
              </a:rPr>
              <a:t>的安装和设置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489585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400" b="1" dirty="0">
                <a:latin typeface="楷体_GB2312" pitchFamily="49" charset="-122"/>
              </a:rPr>
              <a:t>可以从</a:t>
            </a:r>
            <a:r>
              <a:rPr lang="en-US" altLang="zh-CN" sz="2400" b="1" dirty="0">
                <a:latin typeface="楷体_GB2312" pitchFamily="49" charset="-122"/>
              </a:rPr>
              <a:t>http://java.sun.com</a:t>
            </a:r>
            <a:r>
              <a:rPr lang="zh-CN" altLang="en-US" sz="2400" b="1" dirty="0">
                <a:latin typeface="楷体_GB2312" pitchFamily="49" charset="-122"/>
              </a:rPr>
              <a:t>网站上免费下载，然后安装</a:t>
            </a:r>
          </a:p>
          <a:p>
            <a:pPr>
              <a:spcBef>
                <a:spcPct val="30000"/>
              </a:spcBef>
            </a:pPr>
            <a:r>
              <a:rPr lang="zh-CN" altLang="en-US" sz="2400" b="1" dirty="0">
                <a:latin typeface="楷体_GB2312" pitchFamily="49" charset="-122"/>
              </a:rPr>
              <a:t>安装完成后，对</a:t>
            </a:r>
            <a:r>
              <a:rPr lang="en-US" altLang="zh-CN" sz="2400" b="1" dirty="0" smtClean="0">
                <a:latin typeface="楷体_GB2312" pitchFamily="49" charset="-122"/>
              </a:rPr>
              <a:t>Path</a:t>
            </a:r>
            <a:r>
              <a:rPr lang="zh-CN" altLang="en-US" sz="2400" b="1" dirty="0" smtClean="0">
                <a:latin typeface="楷体_GB2312" pitchFamily="49" charset="-122"/>
              </a:rPr>
              <a:t>这个</a:t>
            </a:r>
            <a:r>
              <a:rPr lang="zh-CN" altLang="en-US" sz="2400" b="1" dirty="0">
                <a:latin typeface="楷体_GB2312" pitchFamily="49" charset="-122"/>
              </a:rPr>
              <a:t>环境变量进行设置。然后就可以用命令行方式（</a:t>
            </a:r>
            <a:r>
              <a:rPr lang="en-US" altLang="zh-CN" sz="2400" b="1" dirty="0">
                <a:latin typeface="楷体_GB2312" pitchFamily="49" charset="-122"/>
              </a:rPr>
              <a:t>MS-DOS</a:t>
            </a:r>
            <a:r>
              <a:rPr lang="zh-CN" altLang="en-US" sz="2400" b="1" dirty="0">
                <a:latin typeface="楷体_GB2312" pitchFamily="49" charset="-122"/>
              </a:rPr>
              <a:t>环境）编译和运行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程序了。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chemeClr val="hlink"/>
                </a:solidFill>
                <a:latin typeface="楷体_GB2312" pitchFamily="49" charset="-122"/>
              </a:rPr>
              <a:t>javac.exe</a:t>
            </a:r>
            <a:r>
              <a:rPr lang="zh-CN" altLang="en-US" sz="2400" b="1" dirty="0" smtClean="0">
                <a:solidFill>
                  <a:schemeClr val="hlink"/>
                </a:solidFill>
                <a:latin typeface="楷体_GB2312" pitchFamily="49" charset="-122"/>
              </a:rPr>
              <a:t>（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</a:rPr>
              <a:t>编译器）；</a:t>
            </a:r>
            <a:r>
              <a:rPr lang="en-US" altLang="zh-CN" sz="2400" b="1" dirty="0" smtClean="0">
                <a:solidFill>
                  <a:schemeClr val="hlink"/>
                </a:solidFill>
                <a:latin typeface="楷体_GB2312" pitchFamily="49" charset="-122"/>
              </a:rPr>
              <a:t>java.exe</a:t>
            </a:r>
            <a:r>
              <a:rPr lang="zh-CN" altLang="en-US" sz="2400" b="1" dirty="0" smtClean="0">
                <a:solidFill>
                  <a:schemeClr val="hlink"/>
                </a:solidFill>
                <a:latin typeface="楷体_GB2312" pitchFamily="49" charset="-122"/>
              </a:rPr>
              <a:t>（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</a:rPr>
              <a:t>解释器）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集成开发环境（</a:t>
            </a:r>
            <a:r>
              <a:rPr lang="en-US" altLang="zh-CN" sz="2400" b="1" dirty="0">
                <a:latin typeface="楷体_GB2312" pitchFamily="49" charset="-122"/>
              </a:rPr>
              <a:t>IDE</a:t>
            </a:r>
            <a:r>
              <a:rPr lang="zh-CN" altLang="en-US" sz="2400" b="1" dirty="0">
                <a:latin typeface="楷体_GB2312" pitchFamily="49" charset="-122"/>
              </a:rPr>
              <a:t>）有：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</a:t>
            </a:r>
            <a:r>
              <a:rPr lang="en-US" altLang="zh-CN" sz="2400" b="1" dirty="0">
                <a:latin typeface="楷体_GB2312" pitchFamily="49" charset="-122"/>
              </a:rPr>
              <a:t>JDK</a:t>
            </a:r>
            <a:r>
              <a:rPr lang="zh-CN" altLang="en-US" sz="2400" b="1" dirty="0">
                <a:latin typeface="楷体_GB2312" pitchFamily="49" charset="-122"/>
              </a:rPr>
              <a:t>只提供了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程序的命令行编译和运行方式，并没有提供程序的编辑环境（可以采用记事本），更没有提供可视化的集成开发环境（</a:t>
            </a:r>
            <a:r>
              <a:rPr lang="en-US" altLang="zh-CN" sz="2400" b="1" dirty="0">
                <a:latin typeface="楷体_GB2312" pitchFamily="49" charset="-122"/>
              </a:rPr>
              <a:t>IDE</a:t>
            </a:r>
            <a:r>
              <a:rPr lang="zh-CN" altLang="en-US" sz="2400" b="1" dirty="0">
                <a:latin typeface="楷体_GB2312" pitchFamily="49" charset="-122"/>
              </a:rPr>
              <a:t>），故使用不方便。目前比较流行的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集成开发环境（</a:t>
            </a:r>
            <a:r>
              <a:rPr lang="en-US" altLang="zh-CN" sz="2400" b="1" dirty="0">
                <a:latin typeface="楷体_GB2312" pitchFamily="49" charset="-122"/>
              </a:rPr>
              <a:t>IDE</a:t>
            </a:r>
            <a:r>
              <a:rPr lang="zh-CN" altLang="en-US" sz="2400" b="1" dirty="0">
                <a:latin typeface="楷体_GB2312" pitchFamily="49" charset="-122"/>
              </a:rPr>
              <a:t>）有</a:t>
            </a:r>
            <a:r>
              <a:rPr lang="en-US" altLang="zh-CN" sz="2400" b="1" dirty="0" err="1">
                <a:latin typeface="楷体_GB2312" pitchFamily="49" charset="-122"/>
              </a:rPr>
              <a:t>JBuilder</a:t>
            </a:r>
            <a:r>
              <a:rPr lang="en-US" altLang="zh-CN" sz="2400" b="1" dirty="0">
                <a:latin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</a:rPr>
              <a:t>Visual Age for </a:t>
            </a:r>
            <a:r>
              <a:rPr lang="en-US" altLang="zh-CN" sz="2400" b="1" dirty="0" err="1">
                <a:latin typeface="楷体_GB2312" pitchFamily="49" charset="-122"/>
              </a:rPr>
              <a:t>Jave</a:t>
            </a:r>
            <a:r>
              <a:rPr lang="zh-CN" altLang="en-US" sz="2400" b="1" dirty="0">
                <a:latin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</a:rPr>
              <a:t>Visual J++</a:t>
            </a:r>
            <a:r>
              <a:rPr lang="zh-CN" altLang="en-US" sz="2400" b="1" dirty="0">
                <a:latin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</a:rPr>
              <a:t>Eclipse</a:t>
            </a:r>
            <a:r>
              <a:rPr lang="zh-CN" altLang="en-US" sz="2400" b="1" dirty="0">
                <a:latin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</a:rPr>
              <a:t>JCreator</a:t>
            </a:r>
            <a:r>
              <a:rPr lang="zh-CN" altLang="en-US" sz="2400" b="1" dirty="0">
                <a:latin typeface="楷体_GB2312" pitchFamily="49" charset="-122"/>
              </a:rPr>
              <a:t>等。</a:t>
            </a:r>
            <a:endParaRPr lang="zh-CN" altLang="en-US" sz="2000" b="1" dirty="0">
              <a:latin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8289925" cy="582613"/>
          </a:xfrm>
        </p:spPr>
        <p:txBody>
          <a:bodyPr/>
          <a:lstStyle/>
          <a:p>
            <a:r>
              <a:rPr lang="en-US" altLang="zh-CN" sz="3200">
                <a:latin typeface="隶书" pitchFamily="49" charset="-122"/>
              </a:rPr>
              <a:t>1.4 </a:t>
            </a:r>
            <a:r>
              <a:rPr lang="zh-CN" altLang="en-US">
                <a:latin typeface="隶书" pitchFamily="49" charset="-122"/>
              </a:rPr>
              <a:t>开发和运行</a:t>
            </a:r>
            <a:r>
              <a:rPr lang="en-US" altLang="zh-CN">
                <a:latin typeface="隶书" pitchFamily="49" charset="-122"/>
              </a:rPr>
              <a:t>Java</a:t>
            </a:r>
            <a:r>
              <a:rPr lang="zh-CN" altLang="en-US">
                <a:latin typeface="隶书" pitchFamily="49" charset="-122"/>
              </a:rPr>
              <a:t>程序的步骤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341438"/>
            <a:ext cx="8540750" cy="2447925"/>
          </a:xfrm>
        </p:spPr>
        <p:txBody>
          <a:bodyPr/>
          <a:lstStyle/>
          <a:p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程序分为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应用程序（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Java Application</a:t>
            </a:r>
            <a:r>
              <a:rPr lang="zh-CN" altLang="en-US" sz="2400" b="1">
                <a:latin typeface="楷体_GB2312" pitchFamily="49" charset="-122"/>
              </a:rPr>
              <a:t>）和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小应用程序（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Java Applet</a:t>
            </a:r>
            <a:r>
              <a:rPr lang="zh-CN" altLang="en-US" sz="2400" b="1">
                <a:latin typeface="楷体_GB2312" pitchFamily="49" charset="-122"/>
              </a:rPr>
              <a:t>）两种。</a:t>
            </a:r>
          </a:p>
          <a:p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Java Application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必须通过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解释器（</a:t>
            </a:r>
            <a:r>
              <a:rPr lang="en-US" altLang="zh-CN" sz="2400" b="1">
                <a:latin typeface="楷体_GB2312" pitchFamily="49" charset="-122"/>
              </a:rPr>
              <a:t>java.exe)</a:t>
            </a:r>
            <a:r>
              <a:rPr lang="zh-CN" altLang="en-US" sz="2400" b="1">
                <a:latin typeface="楷体_GB2312" pitchFamily="49" charset="-122"/>
              </a:rPr>
              <a:t>来解释执行其字节码文件。而 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Java Applet</a:t>
            </a:r>
            <a:r>
              <a:rPr lang="zh-CN" altLang="en-US" sz="2400" b="1">
                <a:latin typeface="楷体_GB2312" pitchFamily="49" charset="-122"/>
              </a:rPr>
              <a:t>必须通过支持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标准的浏览器来解释执行（ 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</a:rPr>
              <a:t>Java Applet</a:t>
            </a:r>
            <a:r>
              <a:rPr lang="zh-CN" altLang="en-US" sz="2400" b="1">
                <a:latin typeface="楷体_GB2312" pitchFamily="49" charset="-122"/>
              </a:rPr>
              <a:t>可以直接嵌入到页面中，大大提高</a:t>
            </a:r>
            <a:r>
              <a:rPr lang="en-US" altLang="zh-CN" sz="2400" b="1">
                <a:latin typeface="楷体_GB2312" pitchFamily="49" charset="-122"/>
              </a:rPr>
              <a:t>Web</a:t>
            </a:r>
            <a:r>
              <a:rPr lang="zh-CN" altLang="en-US" sz="2400" b="1">
                <a:latin typeface="楷体_GB2312" pitchFamily="49" charset="-122"/>
              </a:rPr>
              <a:t>页面的交互能力和动态执行能力。）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187450" y="4076700"/>
            <a:ext cx="7488238" cy="2301875"/>
            <a:chOff x="295" y="1162"/>
            <a:chExt cx="4717" cy="1450"/>
          </a:xfrm>
        </p:grpSpPr>
        <p:sp>
          <p:nvSpPr>
            <p:cNvPr id="53253" name="Text Box 5" descr="新闻纸"/>
            <p:cNvSpPr txBox="1">
              <a:spLocks noChangeArrowheads="1"/>
            </p:cNvSpPr>
            <p:nvPr/>
          </p:nvSpPr>
          <p:spPr bwMode="auto">
            <a:xfrm>
              <a:off x="295" y="1162"/>
              <a:ext cx="1406" cy="225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源文件：文件名</a:t>
              </a:r>
              <a:r>
                <a:rPr lang="en-US" altLang="zh-CN" b="1"/>
                <a:t>.java</a:t>
              </a:r>
            </a:p>
          </p:txBody>
        </p:sp>
        <p:sp>
          <p:nvSpPr>
            <p:cNvPr id="53254" name="Text Box 6" descr="新闻纸"/>
            <p:cNvSpPr txBox="1">
              <a:spLocks noChangeArrowheads="1"/>
            </p:cNvSpPr>
            <p:nvPr/>
          </p:nvSpPr>
          <p:spPr bwMode="auto">
            <a:xfrm>
              <a:off x="2154" y="1162"/>
              <a:ext cx="1406" cy="225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Java</a:t>
              </a:r>
              <a:r>
                <a:rPr lang="zh-CN" altLang="en-US" b="1"/>
                <a:t>编译器：</a:t>
              </a:r>
              <a:r>
                <a:rPr lang="en-US" altLang="zh-CN" b="1"/>
                <a:t>javac</a:t>
              </a:r>
            </a:p>
          </p:txBody>
        </p:sp>
        <p:sp>
          <p:nvSpPr>
            <p:cNvPr id="53255" name="Text Box 7" descr="新闻纸"/>
            <p:cNvSpPr txBox="1">
              <a:spLocks noChangeArrowheads="1"/>
            </p:cNvSpPr>
            <p:nvPr/>
          </p:nvSpPr>
          <p:spPr bwMode="auto">
            <a:xfrm>
              <a:off x="2336" y="1752"/>
              <a:ext cx="1043" cy="225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字节码文件</a:t>
              </a:r>
            </a:p>
          </p:txBody>
        </p:sp>
        <p:sp>
          <p:nvSpPr>
            <p:cNvPr id="53256" name="Text Box 8" descr="新闻纸"/>
            <p:cNvSpPr txBox="1">
              <a:spLocks noChangeArrowheads="1"/>
            </p:cNvSpPr>
            <p:nvPr/>
          </p:nvSpPr>
          <p:spPr bwMode="auto">
            <a:xfrm>
              <a:off x="3198" y="2387"/>
              <a:ext cx="1134" cy="225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由浏览器执行</a:t>
              </a:r>
            </a:p>
          </p:txBody>
        </p:sp>
        <p:sp>
          <p:nvSpPr>
            <p:cNvPr id="53257" name="Text Box 9" descr="新闻纸"/>
            <p:cNvSpPr txBox="1">
              <a:spLocks noChangeArrowheads="1"/>
            </p:cNvSpPr>
            <p:nvPr/>
          </p:nvSpPr>
          <p:spPr bwMode="auto">
            <a:xfrm>
              <a:off x="1202" y="2387"/>
              <a:ext cx="1406" cy="225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由</a:t>
              </a:r>
              <a:r>
                <a:rPr lang="en-US" altLang="zh-CN" b="1"/>
                <a:t>Java</a:t>
              </a:r>
              <a:r>
                <a:rPr lang="zh-CN" altLang="en-US" b="1"/>
                <a:t>解释器执行</a:t>
              </a:r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1701" y="1298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2835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H="1">
              <a:off x="1791" y="1979"/>
              <a:ext cx="54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3379" y="1979"/>
              <a:ext cx="408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154" y="1434"/>
              <a:ext cx="8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hlink"/>
                  </a:solidFill>
                  <a:ea typeface="楷体_GB2312" pitchFamily="49" charset="-122"/>
                </a:rPr>
                <a:t>编译生存</a:t>
              </a:r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1156" y="1888"/>
              <a:ext cx="10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Java Application</a:t>
              </a: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3606" y="1979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Java Applet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04813"/>
            <a:ext cx="6913563" cy="792162"/>
          </a:xfrm>
          <a:noFill/>
          <a:ln/>
        </p:spPr>
        <p:txBody>
          <a:bodyPr wrap="none" anchorCtr="1"/>
          <a:lstStyle/>
          <a:p>
            <a:r>
              <a:rPr lang="en-US" altLang="zh-CN" sz="3200">
                <a:latin typeface="隶书" pitchFamily="49" charset="-122"/>
              </a:rPr>
              <a:t>Java Application</a:t>
            </a:r>
            <a:r>
              <a:rPr lang="zh-CN" altLang="en-US">
                <a:latin typeface="隶书" pitchFamily="49" charset="-122"/>
              </a:rPr>
              <a:t>的程序结构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95288" y="1484313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68313" y="1989138"/>
            <a:ext cx="3382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95288" y="1412875"/>
            <a:ext cx="8424862" cy="2616101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/>
              <a:t>[</a:t>
            </a:r>
            <a:r>
              <a:rPr lang="zh-CN" altLang="en-US" sz="2000" b="1" dirty="0"/>
              <a:t>修饰符</a:t>
            </a:r>
            <a:r>
              <a:rPr lang="en-US" altLang="zh-CN" sz="2000" b="1" dirty="0"/>
              <a:t>] Class </a:t>
            </a:r>
            <a:r>
              <a:rPr lang="zh-CN" altLang="en-US" sz="2000" b="1" dirty="0"/>
              <a:t>用户自定义的类名</a:t>
            </a:r>
            <a:r>
              <a:rPr lang="zh-CN" altLang="en-US" dirty="0"/>
              <a:t>  </a:t>
            </a:r>
            <a:r>
              <a:rPr lang="en-US" altLang="zh-CN" b="1" dirty="0">
                <a:solidFill>
                  <a:srgbClr val="009900"/>
                </a:solidFill>
              </a:rPr>
              <a:t>//</a:t>
            </a:r>
            <a:r>
              <a:rPr lang="zh-CN" altLang="en-US" b="1" dirty="0">
                <a:solidFill>
                  <a:srgbClr val="009900"/>
                </a:solidFill>
              </a:rPr>
              <a:t>定义类，修饰符可以是</a:t>
            </a:r>
            <a:r>
              <a:rPr lang="en-US" altLang="zh-CN" b="1" dirty="0" smtClean="0">
                <a:solidFill>
                  <a:srgbClr val="009900"/>
                </a:solidFill>
              </a:rPr>
              <a:t>public</a:t>
            </a:r>
            <a:r>
              <a:rPr lang="zh-CN" altLang="en-US" b="1" dirty="0">
                <a:solidFill>
                  <a:srgbClr val="009900"/>
                </a:solidFill>
              </a:rPr>
              <a:t>或缺省</a:t>
            </a:r>
            <a:endParaRPr lang="en-US" altLang="zh-CN" b="1" dirty="0">
              <a:solidFill>
                <a:srgbClr val="0099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 smtClean="0"/>
              <a:t>{</a:t>
            </a:r>
            <a:endParaRPr lang="en-US" altLang="zh-CN" sz="2000" b="1" dirty="0"/>
          </a:p>
          <a:p>
            <a:pPr>
              <a:spcBef>
                <a:spcPct val="2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public static void main(String </a:t>
            </a:r>
            <a:r>
              <a:rPr lang="en-US" altLang="zh-CN" sz="2000" b="1" dirty="0" err="1">
                <a:solidFill>
                  <a:srgbClr val="0000FF"/>
                </a:solidFill>
              </a:rPr>
              <a:t>args</a:t>
            </a:r>
            <a:r>
              <a:rPr lang="en-US" altLang="zh-CN" sz="2000" b="1" dirty="0">
                <a:solidFill>
                  <a:srgbClr val="0000FF"/>
                </a:solidFill>
              </a:rPr>
              <a:t>[ ])</a:t>
            </a:r>
            <a:r>
              <a:rPr lang="en-US" altLang="zh-CN" sz="2000" b="1" dirty="0"/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/>
              <a:t>      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/>
              <a:t>             </a:t>
            </a:r>
            <a:r>
              <a:rPr lang="zh-CN" altLang="en-US" sz="2000" b="1" dirty="0"/>
              <a:t>方法体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/>
              <a:t>}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95288" y="4292600"/>
            <a:ext cx="8569325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源文件是由若干个类组成，最简单的只有一个类</a:t>
            </a:r>
          </a:p>
          <a:p>
            <a:pPr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源文件的命名规则：如果源文件中有多个类，那么只有一个类是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类，源文件的名称必须与这个类的名字完全相同</a:t>
            </a:r>
          </a:p>
          <a:p>
            <a:pPr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一个</a:t>
            </a: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应用程序必须有一个类含有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方法，称为应用程序的主类，且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方法必须被说明为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public static void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。程序从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方法开始执行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3068960"/>
            <a:ext cx="3096344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注意：花括弧必须配对出现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4752975" cy="893763"/>
          </a:xfrm>
        </p:spPr>
        <p:txBody>
          <a:bodyPr/>
          <a:lstStyle/>
          <a:p>
            <a:r>
              <a:rPr lang="en-US" altLang="zh-CN"/>
              <a:t>Introduction(</a:t>
            </a:r>
            <a:r>
              <a:rPr lang="zh-CN" altLang="en-US"/>
              <a:t>一</a:t>
            </a:r>
            <a:r>
              <a:rPr lang="en-US" altLang="zh-CN"/>
              <a:t>) </a:t>
            </a:r>
          </a:p>
        </p:txBody>
      </p:sp>
      <p:pic>
        <p:nvPicPr>
          <p:cNvPr id="63491" name="Picture 3" descr="BS0131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4941888"/>
            <a:ext cx="979488" cy="1573212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73238"/>
            <a:ext cx="8540750" cy="2808287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u="sng">
                <a:latin typeface="楷体_GB2312" pitchFamily="49" charset="-122"/>
              </a:rPr>
              <a:t>为何要学习程序设计 </a:t>
            </a:r>
            <a:endParaRPr lang="zh-CN" altLang="en-US" sz="2400" b="1">
              <a:latin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</a:rPr>
              <a:t>计算机能够</a:t>
            </a:r>
            <a:r>
              <a:rPr lang="zh-CN" altLang="en-US" sz="2400" b="1">
                <a:latin typeface="Arial"/>
              </a:rPr>
              <a:t>“</a:t>
            </a:r>
            <a:r>
              <a:rPr lang="zh-CN" altLang="en-US" sz="2400" b="1">
                <a:latin typeface="楷体_GB2312" pitchFamily="49" charset="-122"/>
              </a:rPr>
              <a:t>听懂</a:t>
            </a:r>
            <a:r>
              <a:rPr lang="zh-CN" altLang="en-US" sz="2400" b="1">
                <a:latin typeface="Arial"/>
              </a:rPr>
              <a:t>”</a:t>
            </a:r>
            <a:r>
              <a:rPr lang="zh-CN" altLang="en-US" sz="2400" b="1">
                <a:latin typeface="楷体_GB2312" pitchFamily="49" charset="-122"/>
              </a:rPr>
              <a:t>的语言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</a:rPr>
              <a:t>借助于计算机语言，人要告知机器，你想让他</a:t>
            </a:r>
          </a:p>
          <a:p>
            <a:pPr lvl="1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</a:rPr>
              <a:t>做什么</a:t>
            </a:r>
          </a:p>
          <a:p>
            <a:pPr lvl="1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</a:rPr>
              <a:t>如何做</a:t>
            </a:r>
            <a:r>
              <a:rPr lang="en-US" altLang="zh-CN" sz="2400" b="1">
                <a:latin typeface="楷体_GB2312" pitchFamily="49" charset="-122"/>
              </a:rPr>
              <a:t>/</a:t>
            </a:r>
            <a:r>
              <a:rPr lang="zh-CN" altLang="en-US" sz="2400" b="1">
                <a:latin typeface="楷体_GB2312" pitchFamily="49" charset="-122"/>
              </a:rPr>
              <a:t>怎么做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</a:rPr>
              <a:t>通过学习</a:t>
            </a:r>
            <a:r>
              <a:rPr lang="en-US" altLang="zh-CN" sz="2400" b="1">
                <a:latin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</a:rPr>
              <a:t>提高分析问题和解决问题的能力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19138"/>
          </a:xfrm>
        </p:spPr>
        <p:txBody>
          <a:bodyPr/>
          <a:lstStyle/>
          <a:p>
            <a:r>
              <a:rPr lang="en-US" altLang="zh-CN">
                <a:latin typeface="隶书" pitchFamily="49" charset="-122"/>
              </a:rPr>
              <a:t>Java Application Example</a:t>
            </a:r>
            <a:r>
              <a:rPr lang="en-US" altLang="zh-CN" sz="4000"/>
              <a:t>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65532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 altLang="zh-CN" sz="2200" b="1" dirty="0">
                <a:solidFill>
                  <a:srgbClr val="009900"/>
                </a:solidFill>
              </a:rPr>
              <a:t>public class Hello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{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 public static void </a:t>
            </a:r>
            <a:r>
              <a:rPr lang="en-US" altLang="zh-CN" sz="2200" b="1" dirty="0">
                <a:solidFill>
                  <a:schemeClr val="hlink"/>
                </a:solidFill>
              </a:rPr>
              <a:t>main</a:t>
            </a:r>
            <a:r>
              <a:rPr lang="en-US" altLang="zh-CN" sz="2200" b="1" dirty="0">
                <a:solidFill>
                  <a:srgbClr val="0000FF"/>
                </a:solidFill>
              </a:rPr>
              <a:t>(String </a:t>
            </a:r>
            <a:r>
              <a:rPr lang="en-US" altLang="zh-CN" sz="2200" b="1" dirty="0" err="1">
                <a:solidFill>
                  <a:srgbClr val="0000FF"/>
                </a:solidFill>
              </a:rPr>
              <a:t>args</a:t>
            </a:r>
            <a:r>
              <a:rPr lang="en-US" altLang="zh-CN" sz="2200" b="1" dirty="0">
                <a:solidFill>
                  <a:srgbClr val="0000FF"/>
                </a:solidFill>
              </a:rPr>
              <a:t>[ ])  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  { 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200" b="1" dirty="0">
                <a:solidFill>
                  <a:srgbClr val="0000FF"/>
                </a:solidFill>
              </a:rPr>
              <a:t>("Hello Java!");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  }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</a:rPr>
              <a:t>}</a:t>
            </a:r>
            <a:endParaRPr lang="en-US" altLang="zh-CN" sz="2200" b="1" dirty="0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68313" y="4076700"/>
            <a:ext cx="8135937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语言是区分大小写的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一个程序必须有至少一个输出！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中使用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print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输出信息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System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类库中的一个类，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out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System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类中的一个对象，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println(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print)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out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对象的一个方法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009900"/>
                </a:solidFill>
              </a:rPr>
              <a:t>System.out.println();  //</a:t>
            </a:r>
            <a:r>
              <a:rPr lang="zh-CN" altLang="en-US" b="1">
                <a:solidFill>
                  <a:srgbClr val="009900"/>
                </a:solidFill>
              </a:rPr>
              <a:t>其中的“</a:t>
            </a:r>
            <a:r>
              <a:rPr lang="en-US" altLang="zh-CN" b="1">
                <a:solidFill>
                  <a:srgbClr val="009900"/>
                </a:solidFill>
              </a:rPr>
              <a:t>.”</a:t>
            </a:r>
            <a:r>
              <a:rPr lang="zh-CN" altLang="en-US" b="1">
                <a:solidFill>
                  <a:srgbClr val="009900"/>
                </a:solidFill>
              </a:rPr>
              <a:t>表示“属于”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print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方法输出之后不换行；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println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方法输出之后自动换行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5984875" cy="936625"/>
          </a:xfrm>
        </p:spPr>
        <p:txBody>
          <a:bodyPr/>
          <a:lstStyle/>
          <a:p>
            <a:r>
              <a:rPr lang="zh-CN" altLang="en-US"/>
              <a:t>编辑和运行</a:t>
            </a:r>
            <a:r>
              <a:rPr lang="en-US" altLang="zh-CN"/>
              <a:t>Java</a:t>
            </a:r>
            <a:r>
              <a:rPr lang="zh-CN" altLang="en-US"/>
              <a:t>程序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424862" cy="4823990"/>
          </a:xfrm>
        </p:spPr>
        <p:txBody>
          <a:bodyPr/>
          <a:lstStyle/>
          <a:p>
            <a:r>
              <a:rPr lang="zh-CN" altLang="en-US" sz="2400" b="1" dirty="0">
                <a:latin typeface="楷体_GB2312" pitchFamily="49" charset="-122"/>
              </a:rPr>
              <a:t>利用编辑器</a:t>
            </a:r>
            <a:r>
              <a:rPr lang="en-US" altLang="zh-CN" sz="2400" b="1" dirty="0">
                <a:latin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</a:rPr>
              <a:t>记事本</a:t>
            </a:r>
            <a:r>
              <a:rPr lang="en-US" altLang="zh-CN" sz="2400" b="1" dirty="0">
                <a:latin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</a:rPr>
              <a:t>编写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源程序，保存为</a:t>
            </a:r>
            <a:r>
              <a:rPr lang="en-US" altLang="zh-CN" sz="2400" b="1" dirty="0">
                <a:latin typeface="楷体_GB2312" pitchFamily="49" charset="-122"/>
              </a:rPr>
              <a:t>Hello.java</a:t>
            </a:r>
          </a:p>
          <a:p>
            <a:pPr marL="342900" lvl="1" indent="-342900"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 smtClean="0">
                <a:latin typeface="楷体_GB2312" pitchFamily="49" charset="-122"/>
                <a:cs typeface="+mn-cs"/>
              </a:rPr>
              <a:t>选中“我的电脑”，按右键，选择“属性”，弹出对话框中，选择“高级” “环境变量”，设置</a:t>
            </a:r>
            <a:r>
              <a:rPr lang="en-US" altLang="zh-CN" sz="2400" b="1" dirty="0" smtClean="0">
                <a:latin typeface="楷体_GB2312" pitchFamily="49" charset="-122"/>
                <a:cs typeface="+mn-cs"/>
              </a:rPr>
              <a:t>Path</a:t>
            </a:r>
            <a:r>
              <a:rPr lang="zh-CN" altLang="zh-CN" sz="2400" b="1" dirty="0" smtClean="0">
                <a:latin typeface="楷体_GB2312" pitchFamily="49" charset="-122"/>
                <a:cs typeface="+mn-cs"/>
              </a:rPr>
              <a:t>环境变量</a:t>
            </a:r>
            <a:r>
              <a:rPr lang="zh-CN" altLang="en-US" sz="2400" b="1" dirty="0" smtClean="0">
                <a:latin typeface="楷体_GB2312" pitchFamily="49" charset="-122"/>
                <a:cs typeface="+mn-cs"/>
              </a:rPr>
              <a:t>。</a:t>
            </a:r>
            <a:endParaRPr lang="en-US" altLang="zh-CN" sz="2400" b="1" dirty="0" smtClean="0">
              <a:latin typeface="楷体_GB2312" pitchFamily="49" charset="-122"/>
              <a:cs typeface="+mn-cs"/>
            </a:endParaRPr>
          </a:p>
          <a:p>
            <a:pPr marL="742950" lvl="2" indent="-342900">
              <a:buClr>
                <a:srgbClr val="009900"/>
              </a:buClr>
              <a:buSzPct val="70000"/>
              <a:buFont typeface="Wingdings" pitchFamily="2" charset="2"/>
              <a:buChar char=""/>
            </a:pPr>
            <a:r>
              <a:rPr lang="en-US" altLang="zh-CN" b="1" dirty="0" smtClean="0">
                <a:latin typeface="Arial"/>
              </a:rPr>
              <a:t>Path:</a:t>
            </a:r>
            <a:r>
              <a:rPr lang="zh-CN" altLang="en-US" b="1" dirty="0" smtClean="0">
                <a:latin typeface="Arial"/>
              </a:rPr>
              <a:t>设置</a:t>
            </a:r>
            <a:r>
              <a:rPr lang="en-US" altLang="zh-CN" b="1" dirty="0" smtClean="0">
                <a:latin typeface="Arial"/>
              </a:rPr>
              <a:t>javac.exe</a:t>
            </a:r>
            <a:r>
              <a:rPr lang="zh-CN" altLang="en-US" b="1" dirty="0" smtClean="0">
                <a:latin typeface="Arial"/>
              </a:rPr>
              <a:t>及</a:t>
            </a:r>
            <a:r>
              <a:rPr lang="en-US" altLang="zh-CN" b="1" dirty="0" smtClean="0">
                <a:latin typeface="Arial"/>
              </a:rPr>
              <a:t>java.exe</a:t>
            </a:r>
            <a:r>
              <a:rPr lang="zh-CN" altLang="en-US" b="1" dirty="0" smtClean="0">
                <a:latin typeface="Arial"/>
              </a:rPr>
              <a:t>所在路径</a:t>
            </a:r>
            <a:endParaRPr lang="en-US" altLang="zh-CN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“</a:t>
            </a:r>
            <a:r>
              <a:rPr lang="zh-CN" altLang="en-US" sz="2400" b="1" dirty="0">
                <a:latin typeface="楷体_GB2312" pitchFamily="49" charset="-122"/>
              </a:rPr>
              <a:t>开始</a:t>
            </a:r>
            <a:r>
              <a:rPr lang="zh-CN" altLang="en-US" sz="2400" b="1" dirty="0">
                <a:latin typeface="Arial"/>
              </a:rPr>
              <a:t>”</a:t>
            </a:r>
            <a:r>
              <a:rPr lang="zh-CN" altLang="en-US" sz="2400" b="1" dirty="0">
                <a:latin typeface="楷体_GB2312" pitchFamily="49" charset="-122"/>
              </a:rPr>
              <a:t>   </a:t>
            </a:r>
            <a:r>
              <a:rPr lang="zh-CN" altLang="en-US" sz="2400" b="1" dirty="0">
                <a:latin typeface="Arial"/>
              </a:rPr>
              <a:t>“</a:t>
            </a:r>
            <a:r>
              <a:rPr lang="zh-CN" altLang="en-US" sz="2400" b="1" dirty="0">
                <a:latin typeface="楷体_GB2312" pitchFamily="49" charset="-122"/>
              </a:rPr>
              <a:t>运行</a:t>
            </a:r>
            <a:r>
              <a:rPr lang="zh-CN" altLang="en-US" sz="2400" b="1" dirty="0">
                <a:latin typeface="Arial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</a:rPr>
              <a:t>，输入</a:t>
            </a:r>
            <a:r>
              <a:rPr lang="zh-CN" altLang="en-US" sz="2400" b="1" dirty="0">
                <a:latin typeface="Arial"/>
              </a:rPr>
              <a:t>“</a:t>
            </a:r>
            <a:r>
              <a:rPr lang="en-US" altLang="zh-CN" sz="2400" b="1" dirty="0" err="1">
                <a:latin typeface="楷体_GB2312" pitchFamily="49" charset="-122"/>
              </a:rPr>
              <a:t>cmd</a:t>
            </a:r>
            <a:r>
              <a:rPr lang="en-US" altLang="zh-CN" sz="2400" b="1" dirty="0">
                <a:latin typeface="Arial"/>
              </a:rPr>
              <a:t>”</a:t>
            </a:r>
            <a:r>
              <a:rPr lang="zh-CN" altLang="en-US" sz="2400" b="1" dirty="0">
                <a:latin typeface="楷体_GB2312" pitchFamily="49" charset="-122"/>
              </a:rPr>
              <a:t>命令，进入命令行窗口</a:t>
            </a:r>
          </a:p>
          <a:p>
            <a:r>
              <a:rPr lang="zh-CN" altLang="en-US" sz="2400" b="1" dirty="0">
                <a:latin typeface="楷体_GB2312" pitchFamily="49" charset="-122"/>
              </a:rPr>
              <a:t>进入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源程序所在文件夹</a:t>
            </a:r>
          </a:p>
          <a:p>
            <a:r>
              <a:rPr lang="zh-CN" altLang="en-US" sz="2400" b="1" dirty="0">
                <a:latin typeface="楷体_GB2312" pitchFamily="49" charset="-122"/>
              </a:rPr>
              <a:t>运行编译器（</a:t>
            </a:r>
            <a:r>
              <a:rPr lang="en-US" altLang="zh-CN" sz="2400" b="1" dirty="0" err="1">
                <a:latin typeface="楷体_GB2312" pitchFamily="49" charset="-122"/>
              </a:rPr>
              <a:t>javac</a:t>
            </a:r>
            <a:r>
              <a:rPr lang="zh-CN" altLang="en-US" sz="2400" b="1" dirty="0">
                <a:latin typeface="楷体_GB2312" pitchFamily="49" charset="-122"/>
              </a:rPr>
              <a:t>）得到字节码文件（</a:t>
            </a:r>
            <a:r>
              <a:rPr lang="en-US" altLang="zh-CN" sz="2400" b="1" dirty="0" err="1">
                <a:latin typeface="楷体_GB2312" pitchFamily="49" charset="-122"/>
              </a:rPr>
              <a:t>Hello.class</a:t>
            </a:r>
            <a:r>
              <a:rPr lang="zh-CN" altLang="en-US" sz="2400" b="1" dirty="0">
                <a:latin typeface="楷体_GB2312" pitchFamily="49" charset="-122"/>
              </a:rPr>
              <a:t>）： </a:t>
            </a:r>
            <a:r>
              <a:rPr lang="en-US" altLang="zh-CN" sz="2400" b="1" dirty="0" err="1">
                <a:solidFill>
                  <a:schemeClr val="hlink"/>
                </a:solidFill>
                <a:latin typeface="楷体_GB2312" pitchFamily="49" charset="-122"/>
              </a:rPr>
              <a:t>javac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楷体_GB2312" pitchFamily="49" charset="-122"/>
              </a:rPr>
              <a:t>Hello.java</a:t>
            </a:r>
            <a:endParaRPr lang="en-US" altLang="zh-CN" sz="2400" b="1" dirty="0">
              <a:solidFill>
                <a:schemeClr val="hlink"/>
              </a:solidFill>
              <a:latin typeface="楷体_GB2312" pitchFamily="49" charset="-122"/>
            </a:endParaRPr>
          </a:p>
          <a:p>
            <a:r>
              <a:rPr lang="zh-CN" altLang="en-US" sz="2400" b="1" dirty="0">
                <a:latin typeface="楷体_GB2312" pitchFamily="49" charset="-122"/>
              </a:rPr>
              <a:t>在虚拟机下</a:t>
            </a:r>
            <a:r>
              <a:rPr lang="en-US" altLang="zh-CN" sz="2400" b="1" dirty="0">
                <a:latin typeface="楷体_GB2312" pitchFamily="49" charset="-122"/>
              </a:rPr>
              <a:t>(java)</a:t>
            </a:r>
            <a:r>
              <a:rPr lang="zh-CN" altLang="en-US" sz="2400" b="1" dirty="0">
                <a:latin typeface="楷体_GB2312" pitchFamily="49" charset="-122"/>
              </a:rPr>
              <a:t>运行</a:t>
            </a:r>
            <a:r>
              <a:rPr lang="en-US" altLang="zh-CN" sz="2400" b="1" dirty="0">
                <a:latin typeface="楷体_GB2312" pitchFamily="49" charset="-122"/>
              </a:rPr>
              <a:t>:    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</a:rPr>
              <a:t>java  Hello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131840" y="2636912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07704" y="350100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4400550" cy="863600"/>
          </a:xfrm>
        </p:spPr>
        <p:txBody>
          <a:bodyPr/>
          <a:lstStyle/>
          <a:p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Eclipse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540750" cy="5113337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1">
                <a:latin typeface="楷体_GB2312" pitchFamily="49" charset="-122"/>
              </a:rPr>
              <a:t>Eclipse</a:t>
            </a:r>
            <a:r>
              <a:rPr lang="en-US" altLang="zh-CN" sz="2400" b="1">
                <a:latin typeface="Arial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目前最好的</a:t>
            </a:r>
            <a:r>
              <a:rPr lang="en-US" altLang="zh-CN" sz="2400" b="1">
                <a:latin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</a:rPr>
              <a:t>开发</a:t>
            </a:r>
          </a:p>
          <a:p>
            <a:pPr marL="381000" indent="-381000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1">
                <a:latin typeface="楷体_GB2312" pitchFamily="49" charset="-122"/>
              </a:rPr>
              <a:t>Http://www.eclipse.org</a:t>
            </a:r>
            <a:r>
              <a:rPr lang="zh-CN" altLang="en-US" sz="2400" b="1">
                <a:latin typeface="楷体_GB2312" pitchFamily="49" charset="-122"/>
              </a:rPr>
              <a:t>下载</a:t>
            </a:r>
            <a:r>
              <a:rPr lang="en-US" altLang="zh-CN" sz="2400" b="1">
                <a:latin typeface="楷体_GB2312" pitchFamily="49" charset="-122"/>
              </a:rPr>
              <a:t>Eclipse</a:t>
            </a:r>
            <a:r>
              <a:rPr lang="zh-CN" altLang="en-US" sz="2400" b="1">
                <a:latin typeface="楷体_GB2312" pitchFamily="49" charset="-122"/>
              </a:rPr>
              <a:t>最新版本</a:t>
            </a:r>
          </a:p>
          <a:p>
            <a:pPr marL="381000" indent="-381000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>
                <a:latin typeface="楷体_GB2312" pitchFamily="49" charset="-122"/>
              </a:rPr>
              <a:t>下载语言包</a:t>
            </a:r>
            <a:r>
              <a:rPr lang="en-US" altLang="zh-CN" sz="2400" b="1">
                <a:latin typeface="楷体_GB2312" pitchFamily="49" charset="-122"/>
              </a:rPr>
              <a:t>(Language Park),</a:t>
            </a:r>
            <a:r>
              <a:rPr lang="zh-CN" altLang="en-US" sz="2400" b="1">
                <a:latin typeface="楷体_GB2312" pitchFamily="49" charset="-122"/>
              </a:rPr>
              <a:t>含中文版</a:t>
            </a:r>
          </a:p>
          <a:p>
            <a:pPr marL="381000" indent="-381000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u="sng"/>
              <a:t>操作步骤</a:t>
            </a:r>
            <a:r>
              <a:rPr lang="zh-CN" altLang="en-US" sz="2400" b="1"/>
              <a:t>：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打开</a:t>
            </a:r>
            <a:r>
              <a:rPr lang="en-US" altLang="zh-CN" sz="2200" b="1">
                <a:latin typeface="楷体_GB2312" pitchFamily="49" charset="-122"/>
              </a:rPr>
              <a:t>Eclipse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文件</a:t>
            </a:r>
            <a:r>
              <a:rPr lang="en-US" altLang="zh-CN" sz="2200" b="1">
                <a:latin typeface="Arial"/>
              </a:rPr>
              <a:t>——</a:t>
            </a:r>
            <a:r>
              <a:rPr lang="zh-CN" altLang="en-US" sz="2200" b="1">
                <a:latin typeface="楷体_GB2312" pitchFamily="49" charset="-122"/>
              </a:rPr>
              <a:t>新建</a:t>
            </a:r>
            <a:r>
              <a:rPr lang="en-US" altLang="zh-CN" sz="2200" b="1">
                <a:latin typeface="Arial"/>
              </a:rPr>
              <a:t>——</a:t>
            </a:r>
            <a:r>
              <a:rPr lang="zh-CN" altLang="en-US" sz="2200" b="1">
                <a:latin typeface="楷体_GB2312" pitchFamily="49" charset="-122"/>
              </a:rPr>
              <a:t>项目</a:t>
            </a:r>
            <a:r>
              <a:rPr lang="en-US" altLang="zh-CN" sz="2200" b="1">
                <a:latin typeface="楷体_GB2312" pitchFamily="49" charset="-122"/>
              </a:rPr>
              <a:t>(Project)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新建项目对话框</a:t>
            </a:r>
            <a:r>
              <a:rPr lang="en-US" altLang="zh-CN" sz="2200" b="1">
                <a:latin typeface="Arial"/>
              </a:rPr>
              <a:t>——</a:t>
            </a:r>
            <a:r>
              <a:rPr lang="en-US" altLang="zh-CN" sz="2200" b="1">
                <a:latin typeface="楷体_GB2312" pitchFamily="49" charset="-122"/>
              </a:rPr>
              <a:t>Java</a:t>
            </a:r>
            <a:r>
              <a:rPr lang="zh-CN" altLang="en-US" sz="2200" b="1">
                <a:latin typeface="楷体_GB2312" pitchFamily="49" charset="-122"/>
              </a:rPr>
              <a:t>项目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输入</a:t>
            </a:r>
            <a:r>
              <a:rPr lang="zh-CN" altLang="en-US" sz="2200" b="1">
                <a:latin typeface="Arial"/>
              </a:rPr>
              <a:t>“</a:t>
            </a:r>
            <a:r>
              <a:rPr lang="zh-CN" altLang="en-US" sz="2200" b="1">
                <a:latin typeface="楷体_GB2312" pitchFamily="49" charset="-122"/>
              </a:rPr>
              <a:t>项目名</a:t>
            </a:r>
            <a:r>
              <a:rPr lang="zh-CN" altLang="en-US" sz="2200" b="1">
                <a:latin typeface="Arial"/>
              </a:rPr>
              <a:t>”</a:t>
            </a:r>
            <a:r>
              <a:rPr lang="zh-CN" altLang="en-US" sz="2200" b="1">
                <a:latin typeface="楷体_GB2312" pitchFamily="49" charset="-122"/>
              </a:rPr>
              <a:t>：</a:t>
            </a:r>
            <a:r>
              <a:rPr lang="en-US" altLang="zh-CN" sz="2200" b="1">
                <a:latin typeface="楷体_GB2312" pitchFamily="49" charset="-122"/>
              </a:rPr>
              <a:t>Hello</a:t>
            </a:r>
            <a:r>
              <a:rPr lang="zh-CN" altLang="en-US" sz="2200" b="1">
                <a:latin typeface="楷体_GB2312" pitchFamily="49" charset="-122"/>
              </a:rPr>
              <a:t>，点击</a:t>
            </a:r>
            <a:r>
              <a:rPr lang="zh-CN" altLang="en-US" sz="2200" b="1">
                <a:latin typeface="Arial"/>
              </a:rPr>
              <a:t>“</a:t>
            </a:r>
            <a:r>
              <a:rPr lang="zh-CN" altLang="en-US" sz="2200" b="1">
                <a:latin typeface="楷体_GB2312" pitchFamily="49" charset="-122"/>
              </a:rPr>
              <a:t>完成</a:t>
            </a:r>
            <a:r>
              <a:rPr lang="zh-CN" altLang="en-US" sz="2200" b="1">
                <a:latin typeface="Arial"/>
              </a:rPr>
              <a:t>”</a:t>
            </a:r>
            <a:endParaRPr lang="zh-CN" altLang="en-US" sz="2200" b="1">
              <a:latin typeface="楷体_GB2312" pitchFamily="49" charset="-122"/>
            </a:endParaRP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在左侧的</a:t>
            </a:r>
            <a:r>
              <a:rPr lang="zh-CN" altLang="en-US" sz="2200" b="1">
                <a:latin typeface="Arial"/>
              </a:rPr>
              <a:t>“</a:t>
            </a:r>
            <a:r>
              <a:rPr lang="zh-CN" altLang="en-US" sz="2200" b="1">
                <a:latin typeface="楷体_GB2312" pitchFamily="49" charset="-122"/>
              </a:rPr>
              <a:t>导航器</a:t>
            </a:r>
            <a:r>
              <a:rPr lang="zh-CN" altLang="en-US" sz="2200" b="1">
                <a:latin typeface="Arial"/>
              </a:rPr>
              <a:t>”</a:t>
            </a:r>
            <a:r>
              <a:rPr lang="zh-CN" altLang="en-US" sz="2200" b="1">
                <a:latin typeface="楷体_GB2312" pitchFamily="49" charset="-122"/>
              </a:rPr>
              <a:t>上， 在</a:t>
            </a:r>
            <a:r>
              <a:rPr lang="zh-CN" altLang="en-US" sz="2200" b="1">
                <a:latin typeface="Arial"/>
              </a:rPr>
              <a:t>“</a:t>
            </a:r>
            <a:r>
              <a:rPr lang="en-US" altLang="zh-CN" sz="2200" b="1">
                <a:latin typeface="楷体_GB2312" pitchFamily="49" charset="-122"/>
              </a:rPr>
              <a:t>Hello</a:t>
            </a:r>
            <a:r>
              <a:rPr lang="en-US" altLang="zh-CN" sz="2200" b="1">
                <a:latin typeface="Arial"/>
              </a:rPr>
              <a:t>”</a:t>
            </a:r>
            <a:r>
              <a:rPr lang="zh-CN" altLang="en-US" sz="2200" b="1">
                <a:latin typeface="楷体_GB2312" pitchFamily="49" charset="-122"/>
              </a:rPr>
              <a:t>点击右键</a:t>
            </a:r>
            <a:r>
              <a:rPr lang="en-US" altLang="zh-CN" sz="2200" b="1">
                <a:latin typeface="Arial"/>
              </a:rPr>
              <a:t>——“</a:t>
            </a:r>
            <a:r>
              <a:rPr lang="zh-CN" altLang="en-US" sz="2200" b="1">
                <a:latin typeface="楷体_GB2312" pitchFamily="49" charset="-122"/>
              </a:rPr>
              <a:t>新建</a:t>
            </a:r>
            <a:r>
              <a:rPr lang="zh-CN" altLang="en-US" sz="2200" b="1">
                <a:latin typeface="Arial"/>
              </a:rPr>
              <a:t>”</a:t>
            </a:r>
            <a:r>
              <a:rPr lang="en-US" altLang="zh-CN" sz="2200" b="1">
                <a:latin typeface="Arial"/>
              </a:rPr>
              <a:t>——“</a:t>
            </a:r>
            <a:r>
              <a:rPr lang="zh-CN" altLang="en-US" sz="2200" b="1">
                <a:latin typeface="楷体_GB2312" pitchFamily="49" charset="-122"/>
              </a:rPr>
              <a:t>类</a:t>
            </a:r>
            <a:r>
              <a:rPr lang="zh-CN" altLang="en-US" sz="2200" b="1">
                <a:latin typeface="Arial"/>
              </a:rPr>
              <a:t>”</a:t>
            </a:r>
            <a:r>
              <a:rPr lang="zh-CN" altLang="en-US" sz="2200" b="1">
                <a:latin typeface="楷体_GB2312" pitchFamily="49" charset="-122"/>
              </a:rPr>
              <a:t>，在弹出的</a:t>
            </a:r>
            <a:r>
              <a:rPr lang="en-US" altLang="zh-CN" sz="2200" b="1">
                <a:latin typeface="楷体_GB2312" pitchFamily="49" charset="-122"/>
              </a:rPr>
              <a:t>Java</a:t>
            </a:r>
            <a:r>
              <a:rPr lang="zh-CN" altLang="en-US" sz="2200" b="1">
                <a:latin typeface="楷体_GB2312" pitchFamily="49" charset="-122"/>
              </a:rPr>
              <a:t>类对话框中，</a:t>
            </a:r>
            <a:r>
              <a:rPr lang="zh-CN" altLang="en-US" sz="2200" b="1">
                <a:latin typeface="Arial"/>
              </a:rPr>
              <a:t>“</a:t>
            </a:r>
            <a:r>
              <a:rPr lang="zh-CN" altLang="en-US" sz="2200" b="1">
                <a:latin typeface="楷体_GB2312" pitchFamily="49" charset="-122"/>
              </a:rPr>
              <a:t>名称</a:t>
            </a:r>
            <a:r>
              <a:rPr lang="zh-CN" altLang="en-US" sz="2200" b="1">
                <a:latin typeface="Arial"/>
              </a:rPr>
              <a:t>”</a:t>
            </a:r>
            <a:r>
              <a:rPr lang="zh-CN" altLang="en-US" sz="2200" b="1">
                <a:latin typeface="楷体_GB2312" pitchFamily="49" charset="-122"/>
              </a:rPr>
              <a:t>输入：</a:t>
            </a:r>
            <a:r>
              <a:rPr lang="en-US" altLang="zh-CN" sz="2200" b="1">
                <a:latin typeface="楷体_GB2312" pitchFamily="49" charset="-122"/>
              </a:rPr>
              <a:t>Hello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</a:rPr>
              <a:t>想要创建哪些方法存根：选择</a:t>
            </a:r>
            <a:r>
              <a:rPr lang="en-US" altLang="zh-CN" sz="2200" b="1">
                <a:latin typeface="楷体_GB2312" pitchFamily="49" charset="-122"/>
              </a:rPr>
              <a:t>public static void main(String[] args)</a:t>
            </a:r>
            <a:r>
              <a:rPr lang="zh-CN" altLang="en-US" sz="2200" b="1">
                <a:latin typeface="楷体_GB2312" pitchFamily="49" charset="-122"/>
              </a:rPr>
              <a:t>，进入编程窗口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3779838" y="476250"/>
            <a:ext cx="5364162" cy="504825"/>
          </a:xfrm>
          <a:prstGeom prst="wedgeRectCallout">
            <a:avLst>
              <a:gd name="adj1" fmla="val -4944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一个</a:t>
            </a:r>
            <a:r>
              <a:rPr lang="en-US" altLang="zh-CN" sz="2400"/>
              <a:t>Java</a:t>
            </a:r>
            <a:r>
              <a:rPr lang="zh-CN" altLang="en-US" sz="2200"/>
              <a:t>程序必须以</a:t>
            </a:r>
            <a:r>
              <a:rPr lang="en-US" altLang="zh-CN" sz="2400"/>
              <a:t>public class</a:t>
            </a:r>
            <a:r>
              <a:rPr lang="zh-CN" altLang="en-US" sz="2200"/>
              <a:t>开头 </a:t>
            </a:r>
          </a:p>
        </p:txBody>
      </p:sp>
      <p:sp>
        <p:nvSpPr>
          <p:cNvPr id="59396" name="AutoShape 4"/>
          <p:cNvSpPr>
            <a:spLocks/>
          </p:cNvSpPr>
          <p:nvPr/>
        </p:nvSpPr>
        <p:spPr bwMode="auto">
          <a:xfrm>
            <a:off x="5148263" y="1268413"/>
            <a:ext cx="3311525" cy="431800"/>
          </a:xfrm>
          <a:prstGeom prst="borderCallout1">
            <a:avLst>
              <a:gd name="adj1" fmla="val 145222"/>
              <a:gd name="adj2" fmla="val 96546"/>
              <a:gd name="adj3" fmla="val 145222"/>
              <a:gd name="adj4" fmla="val -4199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diamond" w="med" len="med"/>
            <a:tailEnd/>
          </a:ln>
          <a:effectLst/>
        </p:spPr>
        <p:txBody>
          <a:bodyPr/>
          <a:lstStyle/>
          <a:p>
            <a:pPr algn="ctr"/>
            <a:r>
              <a:rPr lang="zh-CN" altLang="en-US" sz="2200"/>
              <a:t>关于命令行参数的注释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4716463" y="2708275"/>
            <a:ext cx="4176712" cy="433388"/>
          </a:xfrm>
          <a:prstGeom prst="wedgeRectCallout">
            <a:avLst>
              <a:gd name="adj1" fmla="val -60491"/>
              <a:gd name="adj2" fmla="val -128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200"/>
              <a:t>一个程序中必须有一个</a:t>
            </a:r>
            <a:r>
              <a:rPr lang="en-US" altLang="zh-CN" sz="2200"/>
              <a:t>main</a:t>
            </a:r>
            <a:r>
              <a:rPr lang="zh-CN" altLang="en-US" sz="2200"/>
              <a:t>方法</a:t>
            </a:r>
          </a:p>
        </p:txBody>
      </p:sp>
      <p:sp>
        <p:nvSpPr>
          <p:cNvPr id="59398" name="AutoShape 6"/>
          <p:cNvSpPr>
            <a:spLocks/>
          </p:cNvSpPr>
          <p:nvPr/>
        </p:nvSpPr>
        <p:spPr bwMode="auto">
          <a:xfrm>
            <a:off x="3563938" y="3459163"/>
            <a:ext cx="2719387" cy="474662"/>
          </a:xfrm>
          <a:prstGeom prst="borderCallout1">
            <a:avLst>
              <a:gd name="adj1" fmla="val 24079"/>
              <a:gd name="adj2" fmla="val -2801"/>
              <a:gd name="adj3" fmla="val -164884"/>
              <a:gd name="adj4" fmla="val -3747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/>
          <a:lstStyle/>
          <a:p>
            <a:pPr algn="ctr"/>
            <a:r>
              <a:rPr lang="zh-CN" altLang="en-US" sz="2200"/>
              <a:t>程序代码写在这里</a:t>
            </a:r>
          </a:p>
        </p:txBody>
      </p:sp>
      <p:sp>
        <p:nvSpPr>
          <p:cNvPr id="59399" name="AutoShape 7"/>
          <p:cNvSpPr>
            <a:spLocks/>
          </p:cNvSpPr>
          <p:nvPr/>
        </p:nvSpPr>
        <p:spPr bwMode="auto">
          <a:xfrm>
            <a:off x="2416175" y="5043488"/>
            <a:ext cx="2947988" cy="473075"/>
          </a:xfrm>
          <a:prstGeom prst="borderCallout2">
            <a:avLst>
              <a:gd name="adj1" fmla="val 24162"/>
              <a:gd name="adj2" fmla="val -2583"/>
              <a:gd name="adj3" fmla="val 24162"/>
              <a:gd name="adj4" fmla="val -11630"/>
              <a:gd name="adj5" fmla="val -321139"/>
              <a:gd name="adj6" fmla="val -21056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zh-CN" altLang="en-US" sz="2200"/>
              <a:t>大括号必须成对出现</a:t>
            </a:r>
          </a:p>
        </p:txBody>
      </p:sp>
      <p:sp>
        <p:nvSpPr>
          <p:cNvPr id="59400" name="AutoShape 8"/>
          <p:cNvSpPr>
            <a:spLocks/>
          </p:cNvSpPr>
          <p:nvPr/>
        </p:nvSpPr>
        <p:spPr bwMode="auto">
          <a:xfrm>
            <a:off x="6407150" y="5373688"/>
            <a:ext cx="2736850" cy="792162"/>
          </a:xfrm>
          <a:prstGeom prst="accentCallout2">
            <a:avLst>
              <a:gd name="adj1" fmla="val 14431"/>
              <a:gd name="adj2" fmla="val -2782"/>
              <a:gd name="adj3" fmla="val 14431"/>
              <a:gd name="adj4" fmla="val -15602"/>
              <a:gd name="adj5" fmla="val 78157"/>
              <a:gd name="adj6" fmla="val -2894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lIns="0"/>
          <a:lstStyle/>
          <a:p>
            <a:pPr algn="ctr"/>
            <a:r>
              <a:rPr lang="zh-CN" altLang="en-US" sz="2200" b="1">
                <a:solidFill>
                  <a:schemeClr val="hlink"/>
                </a:solidFill>
                <a:ea typeface="楷体_GB2312" pitchFamily="49" charset="-122"/>
              </a:rPr>
              <a:t>这个窗口显示程序执行结果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59396" grpId="0" animBg="1"/>
      <p:bldP spid="59397" grpId="0" animBg="1"/>
      <p:bldP spid="59398" grpId="0" animBg="1"/>
      <p:bldP spid="59399" grpId="0" animBg="1"/>
      <p:bldP spid="594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4752975" cy="893763"/>
          </a:xfrm>
        </p:spPr>
        <p:txBody>
          <a:bodyPr/>
          <a:lstStyle/>
          <a:p>
            <a:r>
              <a:rPr lang="en-US" altLang="zh-CN"/>
              <a:t>Introduction </a:t>
            </a:r>
            <a:r>
              <a:rPr lang="zh-CN" altLang="en-US"/>
              <a:t>二</a:t>
            </a:r>
            <a:r>
              <a:rPr lang="en-US" altLang="zh-CN"/>
              <a:t>)</a:t>
            </a:r>
          </a:p>
        </p:txBody>
      </p:sp>
      <p:sp>
        <p:nvSpPr>
          <p:cNvPr id="6451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52562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1" u="sng" dirty="0">
                <a:latin typeface="楷体_GB2312" pitchFamily="49" charset="-122"/>
              </a:rPr>
              <a:t>Java</a:t>
            </a:r>
            <a:r>
              <a:rPr lang="zh-CN" altLang="en-US" sz="2400" b="1" u="sng" dirty="0">
                <a:latin typeface="楷体_GB2312" pitchFamily="49" charset="-122"/>
              </a:rPr>
              <a:t>是一种计算机语言</a:t>
            </a:r>
            <a:endParaRPr lang="zh-CN" altLang="en-US" sz="2400" b="1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特点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面向对象，更适合网络编程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简单</a:t>
            </a:r>
            <a:r>
              <a:rPr lang="en-US" altLang="zh-CN" sz="2400" b="1" dirty="0">
                <a:latin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</a:rPr>
              <a:t>跨平台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学习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语言基本要素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 smtClean="0">
                <a:latin typeface="楷体_GB2312" pitchFamily="49" charset="-122"/>
              </a:rPr>
              <a:t>数据类型，常量</a:t>
            </a:r>
            <a:r>
              <a:rPr lang="zh-CN" altLang="en-US" sz="2400" b="1" dirty="0">
                <a:latin typeface="楷体_GB2312" pitchFamily="49" charset="-122"/>
              </a:rPr>
              <a:t>，变量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表达式，语句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1" dirty="0" smtClean="0">
                <a:latin typeface="楷体_GB2312" pitchFamily="49" charset="-122"/>
              </a:rPr>
              <a:t>And </a:t>
            </a:r>
            <a:r>
              <a:rPr lang="en-US" altLang="zh-CN" sz="2400" b="1" dirty="0">
                <a:latin typeface="楷体_GB2312" pitchFamily="49" charset="-122"/>
              </a:rPr>
              <a:t>more</a:t>
            </a:r>
            <a:r>
              <a:rPr lang="en-US" altLang="zh-CN" sz="2400" b="1" dirty="0">
                <a:latin typeface="Arial"/>
              </a:rPr>
              <a:t>……</a:t>
            </a:r>
            <a:endParaRPr lang="en-US" altLang="zh-CN" sz="2400" b="1" dirty="0"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运用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语言编写简单应用程序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理解过程和对象的编程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</a:rPr>
              <a:t>认识</a:t>
            </a:r>
            <a:r>
              <a:rPr lang="en-US" altLang="zh-CN" sz="2400" b="1" dirty="0">
                <a:latin typeface="楷体_GB2312" pitchFamily="49" charset="-122"/>
              </a:rPr>
              <a:t>Java</a:t>
            </a:r>
            <a:r>
              <a:rPr lang="zh-CN" altLang="en-US" sz="2400" b="1" dirty="0">
                <a:latin typeface="楷体_GB2312" pitchFamily="49" charset="-122"/>
              </a:rPr>
              <a:t>的高级特性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4752975" cy="893763"/>
          </a:xfrm>
        </p:spPr>
        <p:txBody>
          <a:bodyPr/>
          <a:lstStyle/>
          <a:p>
            <a:r>
              <a:rPr lang="en-US" altLang="zh-CN"/>
              <a:t>Introduction (</a:t>
            </a:r>
            <a:r>
              <a:rPr lang="zh-CN" altLang="en-US"/>
              <a:t>三</a:t>
            </a:r>
            <a:r>
              <a:rPr lang="en-US" altLang="zh-CN"/>
              <a:t>)</a:t>
            </a:r>
          </a:p>
        </p:txBody>
      </p:sp>
      <p:sp>
        <p:nvSpPr>
          <p:cNvPr id="512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268760"/>
            <a:ext cx="8612758" cy="525658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u="sng" dirty="0">
                <a:latin typeface="楷体_GB2312" pitchFamily="49" charset="-122"/>
              </a:rPr>
              <a:t>课程评价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教学网站</a:t>
            </a:r>
            <a:r>
              <a:rPr lang="en-US" altLang="zh-CN" sz="2200" b="1" dirty="0" smtClean="0">
                <a:solidFill>
                  <a:schemeClr val="hlink"/>
                </a:solidFill>
                <a:latin typeface="楷体_GB2312" pitchFamily="49" charset="-122"/>
              </a:rPr>
              <a:t>: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</a:rPr>
              <a:t>http://courses.zju.edu.cn/ </a:t>
            </a:r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（学在浙大）</a:t>
            </a:r>
            <a:r>
              <a:rPr lang="en-US" altLang="zh-CN" sz="2200" b="1" dirty="0" smtClean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实验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网站</a:t>
            </a:r>
            <a:r>
              <a:rPr lang="en-US" altLang="zh-CN" sz="2200" b="1" dirty="0">
                <a:solidFill>
                  <a:schemeClr val="hlink"/>
                </a:solidFill>
                <a:latin typeface="楷体_GB2312" pitchFamily="49" charset="-122"/>
              </a:rPr>
              <a:t>:http://</a:t>
            </a:r>
            <a:r>
              <a:rPr lang="en-US" altLang="zh-CN" sz="2200" b="1" dirty="0" smtClean="0">
                <a:solidFill>
                  <a:schemeClr val="hlink"/>
                </a:solidFill>
                <a:latin typeface="楷体_GB2312" pitchFamily="49" charset="-122"/>
              </a:rPr>
              <a:t>10.77.18.250 </a:t>
            </a:r>
            <a:r>
              <a:rPr lang="zh-CN" altLang="en-US" sz="2200" b="1" dirty="0" smtClean="0">
                <a:solidFill>
                  <a:schemeClr val="hlink"/>
                </a:solidFill>
                <a:latin typeface="楷体_GB2312" pitchFamily="49" charset="-122"/>
              </a:rPr>
              <a:t>，用户名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和初始密码均为学号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</a:rPr>
              <a:t>考试课，</a:t>
            </a:r>
            <a:r>
              <a:rPr lang="en-US" altLang="zh-CN" sz="2400" b="1" dirty="0">
                <a:latin typeface="楷体_GB2312" pitchFamily="49" charset="-122"/>
              </a:rPr>
              <a:t>100</a:t>
            </a:r>
            <a:r>
              <a:rPr lang="zh-CN" altLang="en-US" sz="2400" b="1" dirty="0">
                <a:latin typeface="楷体_GB2312" pitchFamily="49" charset="-122"/>
              </a:rPr>
              <a:t>分制，组成：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>
                <a:latin typeface="楷体_GB2312" pitchFamily="49" charset="-122"/>
              </a:rPr>
              <a:t>理论</a:t>
            </a:r>
            <a:r>
              <a:rPr lang="en-US" altLang="zh-CN" sz="2200" b="1" dirty="0" smtClean="0">
                <a:latin typeface="楷体_GB2312" pitchFamily="49" charset="-122"/>
              </a:rPr>
              <a:t>35%</a:t>
            </a:r>
            <a:endParaRPr lang="en-US" altLang="zh-CN" sz="2200" b="1" dirty="0">
              <a:latin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b="1" dirty="0">
                <a:latin typeface="楷体_GB2312" pitchFamily="49" charset="-122"/>
              </a:rPr>
              <a:t>其他：期末实验</a:t>
            </a:r>
            <a:r>
              <a:rPr lang="zh-CN" altLang="en-US" sz="2200" b="1" dirty="0" smtClean="0">
                <a:latin typeface="楷体_GB2312" pitchFamily="49" charset="-122"/>
              </a:rPr>
              <a:t>考试</a:t>
            </a:r>
            <a:r>
              <a:rPr lang="en-US" altLang="zh-CN" sz="2200" b="1" dirty="0" smtClean="0">
                <a:latin typeface="楷体_GB2312" pitchFamily="49" charset="-122"/>
              </a:rPr>
              <a:t>15%+</a:t>
            </a:r>
            <a:r>
              <a:rPr lang="zh-CN" altLang="en-US" sz="2200" b="1" dirty="0" smtClean="0">
                <a:latin typeface="楷体_GB2312" pitchFamily="49" charset="-122"/>
              </a:rPr>
              <a:t>阶段性考试</a:t>
            </a:r>
            <a:r>
              <a:rPr lang="en-US" altLang="zh-CN" sz="2200" b="1" dirty="0" smtClean="0">
                <a:latin typeface="楷体_GB2312" pitchFamily="49" charset="-122"/>
              </a:rPr>
              <a:t>25%(4</a:t>
            </a:r>
            <a:r>
              <a:rPr lang="zh-CN" altLang="en-US" sz="2200" b="1" dirty="0" smtClean="0">
                <a:latin typeface="楷体_GB2312" pitchFamily="49" charset="-122"/>
              </a:rPr>
              <a:t>次，含期中考试</a:t>
            </a:r>
            <a:r>
              <a:rPr lang="en-US" altLang="zh-CN" sz="2200" b="1" dirty="0" smtClean="0">
                <a:latin typeface="楷体_GB2312" pitchFamily="49" charset="-122"/>
              </a:rPr>
              <a:t>)+</a:t>
            </a:r>
            <a:r>
              <a:rPr lang="zh-CN" altLang="en-US" sz="2200" b="1" dirty="0" smtClean="0">
                <a:latin typeface="楷体_GB2312" pitchFamily="49" charset="-122"/>
              </a:rPr>
              <a:t>平时</a:t>
            </a:r>
            <a:r>
              <a:rPr lang="zh-CN" altLang="en-US" sz="2200" b="1" dirty="0">
                <a:latin typeface="楷体_GB2312" pitchFamily="49" charset="-122"/>
              </a:rPr>
              <a:t>成绩</a:t>
            </a:r>
            <a:r>
              <a:rPr lang="en-US" altLang="zh-CN" sz="2200" b="1" dirty="0">
                <a:latin typeface="楷体_GB2312" pitchFamily="49" charset="-122"/>
              </a:rPr>
              <a:t>25%</a:t>
            </a:r>
          </a:p>
          <a:p>
            <a:pPr>
              <a:lnSpc>
                <a:spcPct val="90000"/>
              </a:lnSpc>
            </a:pPr>
            <a:r>
              <a:rPr lang="zh-CN" altLang="en-US" sz="2200" b="1" dirty="0">
                <a:latin typeface="楷体_GB2312" pitchFamily="49" charset="-122"/>
              </a:rPr>
              <a:t>理论：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>
                <a:latin typeface="楷体_GB2312" pitchFamily="49" charset="-122"/>
              </a:rPr>
              <a:t>期末网考，计算机自动阅卷，及格线为百分制成绩 </a:t>
            </a:r>
            <a:r>
              <a:rPr lang="en-US" altLang="zh-CN" sz="2200" b="1" smtClean="0">
                <a:latin typeface="楷体_GB2312" pitchFamily="49" charset="-122"/>
              </a:rPr>
              <a:t>&gt;=45</a:t>
            </a:r>
            <a:endParaRPr lang="en-US" altLang="zh-CN" sz="2200" b="1" dirty="0"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</a:rPr>
              <a:t>其他： 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>
                <a:latin typeface="楷体_GB2312" pitchFamily="49" charset="-122"/>
              </a:rPr>
              <a:t>期末实验考试：考试系统自动出题并批改</a:t>
            </a:r>
            <a:r>
              <a:rPr lang="zh-CN" altLang="en-US" sz="2200" b="1" dirty="0" smtClean="0">
                <a:latin typeface="楷体_GB2312" pitchFamily="49" charset="-122"/>
              </a:rPr>
              <a:t>，两题（</a:t>
            </a:r>
            <a:r>
              <a:rPr lang="en-US" altLang="zh-CN" sz="2200" b="1" dirty="0" smtClean="0">
                <a:latin typeface="楷体_GB2312" pitchFamily="49" charset="-122"/>
              </a:rPr>
              <a:t>30</a:t>
            </a:r>
            <a:r>
              <a:rPr lang="zh-CN" altLang="en-US" sz="2200" b="1" dirty="0" smtClean="0">
                <a:latin typeface="楷体_GB2312" pitchFamily="49" charset="-122"/>
              </a:rPr>
              <a:t>分钟），做对一题及格</a:t>
            </a:r>
            <a:endParaRPr lang="zh-CN" altLang="en-US" sz="2200" b="1" dirty="0">
              <a:latin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b="1" dirty="0">
                <a:latin typeface="楷体_GB2312" pitchFamily="49" charset="-122"/>
              </a:rPr>
              <a:t>平时成绩：平时上机实验</a:t>
            </a:r>
            <a:r>
              <a:rPr lang="en-US" altLang="zh-CN" sz="2200" b="1" dirty="0" smtClean="0">
                <a:latin typeface="楷体_GB2312" pitchFamily="49" charset="-122"/>
              </a:rPr>
              <a:t>+</a:t>
            </a:r>
            <a:r>
              <a:rPr lang="zh-CN" altLang="en-US" sz="2200" b="1" dirty="0" smtClean="0">
                <a:latin typeface="楷体_GB2312" pitchFamily="49" charset="-122"/>
              </a:rPr>
              <a:t>课堂表现</a:t>
            </a:r>
            <a:r>
              <a:rPr lang="en-US" altLang="zh-CN" sz="2200" b="1" dirty="0" smtClean="0">
                <a:latin typeface="楷体_GB2312" pitchFamily="49" charset="-122"/>
              </a:rPr>
              <a:t>+</a:t>
            </a:r>
            <a:r>
              <a:rPr lang="zh-CN" altLang="en-US" sz="2200" b="1" dirty="0">
                <a:latin typeface="楷体_GB2312" pitchFamily="49" charset="-122"/>
              </a:rPr>
              <a:t>到课</a:t>
            </a:r>
            <a:r>
              <a:rPr lang="zh-CN" altLang="en-US" sz="2200" b="1" dirty="0" smtClean="0">
                <a:latin typeface="楷体_GB2312" pitchFamily="49" charset="-122"/>
              </a:rPr>
              <a:t>率</a:t>
            </a:r>
            <a:endParaRPr lang="en-US" altLang="zh-CN" sz="2200" b="1" dirty="0" smtClean="0">
              <a:latin typeface="楷体_GB2312" pitchFamily="49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</a:rPr>
              <a:t>理论</a:t>
            </a: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</a:rPr>
              <a:t>考或实验考有一项不及格</a:t>
            </a:r>
            <a:r>
              <a:rPr lang="en-US" altLang="zh-CN" sz="2400" b="1" i="1" dirty="0">
                <a:solidFill>
                  <a:schemeClr val="hlink"/>
                </a:solidFill>
                <a:latin typeface="楷体_GB2312" pitchFamily="49" charset="-122"/>
              </a:rPr>
              <a:t>,</a:t>
            </a: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</a:rPr>
              <a:t>总评即不及格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863600"/>
          </a:xfrm>
        </p:spPr>
        <p:txBody>
          <a:bodyPr/>
          <a:lstStyle/>
          <a:p>
            <a:r>
              <a:rPr lang="en-US" altLang="zh-CN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Java  </a:t>
            </a:r>
            <a:r>
              <a:rPr lang="zh-CN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</a:p>
        </p:txBody>
      </p:sp>
      <p:sp>
        <p:nvSpPr>
          <p:cNvPr id="14339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1.1  </a:t>
            </a:r>
            <a:r>
              <a:rPr lang="zh-CN" altLang="en-US" b="1"/>
              <a:t>程序设计语言  </a:t>
            </a:r>
          </a:p>
          <a:p>
            <a:r>
              <a:rPr lang="en-US" altLang="zh-CN" b="1"/>
              <a:t>1.2  </a:t>
            </a:r>
            <a:r>
              <a:rPr lang="zh-CN" altLang="en-US" b="1"/>
              <a:t>面向对象的程序设计语言</a:t>
            </a:r>
            <a:r>
              <a:rPr lang="en-US" altLang="zh-CN" b="1"/>
              <a:t>--Java</a:t>
            </a:r>
          </a:p>
          <a:p>
            <a:r>
              <a:rPr lang="en-US" altLang="zh-CN" b="1"/>
              <a:t>1.3  Java</a:t>
            </a:r>
            <a:r>
              <a:rPr lang="zh-CN" altLang="en-US" b="1"/>
              <a:t>的开发和运行环境</a:t>
            </a:r>
          </a:p>
          <a:p>
            <a:r>
              <a:rPr lang="en-US" altLang="zh-CN" b="1"/>
              <a:t>1.4  </a:t>
            </a:r>
            <a:r>
              <a:rPr lang="zh-CN" altLang="en-US" b="1"/>
              <a:t>开发和运行</a:t>
            </a:r>
            <a:r>
              <a:rPr lang="en-US" altLang="zh-CN" b="1"/>
              <a:t>Java</a:t>
            </a:r>
            <a:r>
              <a:rPr lang="zh-CN" altLang="en-US" b="1"/>
              <a:t>程序的步骤</a:t>
            </a:r>
          </a:p>
          <a:p>
            <a:r>
              <a:rPr lang="en-US" altLang="zh-CN" b="1"/>
              <a:t>1.5  Eclipse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7163" y="1995488"/>
            <a:ext cx="4991100" cy="762000"/>
          </a:xfrm>
          <a:noFill/>
        </p:spPr>
        <p:txBody>
          <a:bodyPr/>
          <a:lstStyle/>
          <a:p>
            <a:pPr marL="725488" indent="-725488">
              <a:buFont typeface="Wingdings" pitchFamily="2" charset="2"/>
              <a:buNone/>
            </a:pPr>
            <a:r>
              <a:rPr lang="zh-CN" altLang="en-US" sz="3600" b="1"/>
              <a:t>程序设计语言经历：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620713"/>
            <a:ext cx="6865937" cy="762000"/>
          </a:xfrm>
        </p:spPr>
        <p:txBody>
          <a:bodyPr/>
          <a:lstStyle/>
          <a:p>
            <a:r>
              <a:rPr lang="en-US" altLang="zh-CN">
                <a:latin typeface="隶书" pitchFamily="49" charset="-122"/>
              </a:rPr>
              <a:t>1.1 </a:t>
            </a:r>
            <a:r>
              <a:rPr lang="zh-CN" altLang="en-US">
                <a:latin typeface="隶书" pitchFamily="49" charset="-122"/>
              </a:rPr>
              <a:t>程序设计语言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827088" y="2881313"/>
            <a:ext cx="7751762" cy="742950"/>
            <a:chOff x="357" y="2120"/>
            <a:chExt cx="4776" cy="468"/>
          </a:xfrm>
        </p:grpSpPr>
        <p:sp>
          <p:nvSpPr>
            <p:cNvPr id="8197" name="Rectangle 5" descr="新闻纸"/>
            <p:cNvSpPr>
              <a:spLocks noChangeArrowheads="1"/>
            </p:cNvSpPr>
            <p:nvPr/>
          </p:nvSpPr>
          <p:spPr bwMode="auto">
            <a:xfrm>
              <a:off x="357" y="2144"/>
              <a:ext cx="1166" cy="44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5715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8198" name="Rectangle 6" descr="新闻纸"/>
            <p:cNvSpPr>
              <a:spLocks noChangeArrowheads="1"/>
            </p:cNvSpPr>
            <p:nvPr/>
          </p:nvSpPr>
          <p:spPr bwMode="auto">
            <a:xfrm>
              <a:off x="2153" y="2135"/>
              <a:ext cx="1174" cy="43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5715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汇编语言</a:t>
              </a:r>
            </a:p>
          </p:txBody>
        </p:sp>
        <p:sp>
          <p:nvSpPr>
            <p:cNvPr id="8199" name="Rectangle 7" descr="新闻纸"/>
            <p:cNvSpPr>
              <a:spLocks noChangeArrowheads="1"/>
            </p:cNvSpPr>
            <p:nvPr/>
          </p:nvSpPr>
          <p:spPr bwMode="auto">
            <a:xfrm>
              <a:off x="4057" y="2120"/>
              <a:ext cx="1076" cy="445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57150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高级语言</a:t>
              </a:r>
            </a:p>
          </p:txBody>
        </p:sp>
        <p:sp>
          <p:nvSpPr>
            <p:cNvPr id="8200" name="AutoShape 8" descr="新闻纸"/>
            <p:cNvSpPr>
              <a:spLocks noChangeArrowheads="1"/>
            </p:cNvSpPr>
            <p:nvPr/>
          </p:nvSpPr>
          <p:spPr bwMode="auto">
            <a:xfrm>
              <a:off x="1599" y="2266"/>
              <a:ext cx="480" cy="144"/>
            </a:xfrm>
            <a:prstGeom prst="notchedRightArrow">
              <a:avLst>
                <a:gd name="adj1" fmla="val 50000"/>
                <a:gd name="adj2" fmla="val 83333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AutoShape 9" descr="新闻纸"/>
            <p:cNvSpPr>
              <a:spLocks noChangeArrowheads="1"/>
            </p:cNvSpPr>
            <p:nvPr/>
          </p:nvSpPr>
          <p:spPr bwMode="auto">
            <a:xfrm>
              <a:off x="3456" y="2304"/>
              <a:ext cx="480" cy="144"/>
            </a:xfrm>
            <a:prstGeom prst="notchedRightArrow">
              <a:avLst>
                <a:gd name="adj1" fmla="val 50000"/>
                <a:gd name="adj2" fmla="val 83333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900113" y="4868863"/>
            <a:ext cx="7024687" cy="896937"/>
            <a:chOff x="733" y="3076"/>
            <a:chExt cx="4425" cy="565"/>
          </a:xfrm>
        </p:grpSpPr>
        <p:sp>
          <p:nvSpPr>
            <p:cNvPr id="8203" name="Rectangle 11" descr="水滴"/>
            <p:cNvSpPr>
              <a:spLocks noChangeArrowheads="1"/>
            </p:cNvSpPr>
            <p:nvPr/>
          </p:nvSpPr>
          <p:spPr bwMode="auto">
            <a:xfrm>
              <a:off x="733" y="3107"/>
              <a:ext cx="1755" cy="5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57150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结构化程序设计</a:t>
              </a:r>
            </a:p>
          </p:txBody>
        </p:sp>
        <p:sp>
          <p:nvSpPr>
            <p:cNvPr id="8204" name="Rectangle 12" descr="水滴"/>
            <p:cNvSpPr>
              <a:spLocks noChangeArrowheads="1"/>
            </p:cNvSpPr>
            <p:nvPr/>
          </p:nvSpPr>
          <p:spPr bwMode="auto">
            <a:xfrm>
              <a:off x="3498" y="3076"/>
              <a:ext cx="1660" cy="5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57150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kumimoji="1"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面向对象程序设计</a:t>
              </a:r>
            </a:p>
          </p:txBody>
        </p:sp>
        <p:sp>
          <p:nvSpPr>
            <p:cNvPr id="8205" name="AutoShape 13" descr="水滴"/>
            <p:cNvSpPr>
              <a:spLocks noChangeArrowheads="1"/>
            </p:cNvSpPr>
            <p:nvPr/>
          </p:nvSpPr>
          <p:spPr bwMode="auto">
            <a:xfrm>
              <a:off x="2556" y="3273"/>
              <a:ext cx="883" cy="196"/>
            </a:xfrm>
            <a:prstGeom prst="rightArrow">
              <a:avLst>
                <a:gd name="adj1" fmla="val 50000"/>
                <a:gd name="adj2" fmla="val 112628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28600" y="4038600"/>
            <a:ext cx="311943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5488" indent="-725488">
              <a:spcBef>
                <a:spcPct val="20000"/>
              </a:spcBef>
              <a:buSzPct val="85000"/>
              <a:buFont typeface="Wingdings" pitchFamily="2" charset="2"/>
              <a:buNone/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高级语言：</a:t>
            </a:r>
          </a:p>
        </p:txBody>
      </p:sp>
      <p:pic>
        <p:nvPicPr>
          <p:cNvPr id="8207" name="Picture 15" descr="8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25" y="6118225"/>
            <a:ext cx="365125" cy="3651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2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3529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5B361D"/>
                </a:solidFill>
                <a:ea typeface="隶书" pitchFamily="49" charset="-122"/>
              </a:rPr>
              <a:t>机器语言：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49788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机器语言的源程序由一条条指令（二进制代码）组成。以下是一个机器语言程序段：       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00111110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00011010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11111110 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00100100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11010011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00101111 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    01110110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特点：能被计算机直接识别和执行，执行速度快；但通篇是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，可读性太差，编程不方便，指令难记，容易出错且不易修改。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180975" y="1125538"/>
            <a:ext cx="9144000" cy="5949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>
                <a:solidFill>
                  <a:srgbClr val="FFFFFF"/>
                </a:solidFill>
              </a:rPr>
              <a:t>          </a:t>
            </a:r>
            <a:endParaRPr lang="en-US" altLang="zh-CN" b="1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11188" y="549275"/>
            <a:ext cx="3097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5B361D"/>
                </a:solidFill>
                <a:ea typeface="隶书" pitchFamily="49" charset="-122"/>
              </a:rPr>
              <a:t>汇编语言：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50825" y="1412875"/>
            <a:ext cx="849788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汇编语言采用记忆符号来代替机器语言的二进制编码，如用记忆符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ADD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代替加法指令，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OUT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代替输出指令等。前述的机器语言程序段，改用汇编语言可写成：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LD      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26             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把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送到寄存器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ADD     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36             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加上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36  </a:t>
            </a:r>
            <a:br>
              <a:rPr lang="en-US" altLang="zh-CN" sz="2400" b="1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	OUT     (48)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           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输出到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号端口 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HALT                      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暂停   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   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特点：编程较为方便。仍脱离不开具体机器的指令系统，所用的指令符号与机器指令基本上是一一对应的，编程效率不高，因此一般人很难使用。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620713"/>
            <a:ext cx="8540750" cy="504825"/>
          </a:xfrm>
        </p:spPr>
        <p:txBody>
          <a:bodyPr/>
          <a:lstStyle/>
          <a:p>
            <a:r>
              <a:rPr lang="zh-CN" altLang="en-US" sz="2800"/>
              <a:t>高级语言：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4679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dirty="0">
                <a:latin typeface="楷体_GB2312" pitchFamily="49" charset="-122"/>
              </a:rPr>
              <a:t>接近自然语言和数学表达，且不依赖于特定的机器</a:t>
            </a:r>
            <a:r>
              <a:rPr lang="en-US" altLang="zh-CN" sz="2400" b="1" dirty="0">
                <a:latin typeface="Arial"/>
              </a:rPr>
              <a:t>——</a:t>
            </a:r>
            <a:r>
              <a:rPr lang="zh-CN" altLang="en-US" sz="2400" b="1" dirty="0">
                <a:latin typeface="楷体_GB2312" pitchFamily="49" charset="-122"/>
              </a:rPr>
              <a:t>通用性好。以下是以</a:t>
            </a:r>
            <a:r>
              <a:rPr lang="en-US" altLang="zh-CN" sz="2400" b="1" dirty="0">
                <a:latin typeface="楷体_GB2312" pitchFamily="49" charset="-122"/>
              </a:rPr>
              <a:t>BASIC</a:t>
            </a:r>
            <a:r>
              <a:rPr lang="zh-CN" altLang="en-US" sz="2400" b="1" dirty="0">
                <a:latin typeface="楷体_GB2312" pitchFamily="49" charset="-122"/>
              </a:rPr>
              <a:t>语言编写的简单程序例： 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		     </a:t>
            </a:r>
            <a:r>
              <a:rPr lang="en-US" altLang="zh-CN" sz="2400" b="1" dirty="0">
                <a:latin typeface="楷体_GB2312" pitchFamily="49" charset="-122"/>
              </a:rPr>
              <a:t>LET A</a:t>
            </a:r>
            <a:r>
              <a:rPr lang="zh-CN" altLang="en-US" sz="2400" b="1" dirty="0">
                <a:latin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</a:rPr>
              <a:t>26+36</a:t>
            </a:r>
            <a:br>
              <a:rPr lang="en-US" altLang="zh-CN" sz="2400" b="1" dirty="0">
                <a:latin typeface="楷体_GB2312" pitchFamily="49" charset="-122"/>
              </a:rPr>
            </a:br>
            <a:r>
              <a:rPr lang="en-US" altLang="zh-CN" sz="2400" b="1" dirty="0">
                <a:latin typeface="楷体_GB2312" pitchFamily="49" charset="-122"/>
              </a:rPr>
              <a:t>         PRINT  A</a:t>
            </a:r>
            <a:br>
              <a:rPr lang="en-US" altLang="zh-CN" sz="2400" b="1" dirty="0">
                <a:latin typeface="楷体_GB2312" pitchFamily="49" charset="-122"/>
              </a:rPr>
            </a:br>
            <a:r>
              <a:rPr lang="en-US" altLang="zh-CN" sz="2400" b="1" dirty="0">
                <a:latin typeface="楷体_GB2312" pitchFamily="49" charset="-122"/>
              </a:rPr>
              <a:t>         END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zh-CN" altLang="en-US" sz="2400" b="1" dirty="0">
                <a:latin typeface="楷体_GB2312" pitchFamily="49" charset="-122"/>
              </a:rPr>
              <a:t>面向过程的高级语言：如</a:t>
            </a:r>
            <a:r>
              <a:rPr lang="en-US" altLang="zh-CN" sz="2400" b="1" dirty="0">
                <a:latin typeface="楷体_GB2312" pitchFamily="49" charset="-122"/>
              </a:rPr>
              <a:t>BASIC</a:t>
            </a:r>
            <a:r>
              <a:rPr lang="zh-CN" altLang="en-US" sz="2400" b="1" dirty="0">
                <a:latin typeface="楷体_GB2312" pitchFamily="49" charset="-122"/>
              </a:rPr>
              <a:t>语言、 </a:t>
            </a:r>
            <a:r>
              <a:rPr lang="en-US" altLang="zh-CN" sz="2400" b="1" dirty="0">
                <a:latin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</a:rPr>
              <a:t>语言等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用计算机能理解的逻辑表达问题的具体解决过程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分解问题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步骤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设计每一步骤的实现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依次执行这些步骤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</a:rPr>
              <a:t>程序的重用性差  </a:t>
            </a:r>
            <a:r>
              <a:rPr lang="zh-CN" altLang="en-US" sz="2000" b="1" dirty="0">
                <a:latin typeface="楷体_GB2312" pitchFamily="49" charset="-122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</TotalTime>
  <Words>1849</Words>
  <Application>Microsoft Office PowerPoint</Application>
  <PresentationFormat>全屏显示(4:3)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Ricepaper</vt:lpstr>
      <vt:lpstr>古瓶荷花</vt:lpstr>
      <vt:lpstr>Java语言程序设计</vt:lpstr>
      <vt:lpstr>Introduction(一) </vt:lpstr>
      <vt:lpstr>Introduction 二)</vt:lpstr>
      <vt:lpstr>Introduction (三)</vt:lpstr>
      <vt:lpstr>Java  概述</vt:lpstr>
      <vt:lpstr>1.1 程序设计语言</vt:lpstr>
      <vt:lpstr>PowerPoint 演示文稿</vt:lpstr>
      <vt:lpstr>PowerPoint 演示文稿</vt:lpstr>
      <vt:lpstr>高级语言：</vt:lpstr>
      <vt:lpstr>高级语言：</vt:lpstr>
      <vt:lpstr>Example: 五子棋</vt:lpstr>
      <vt:lpstr>PowerPoint 演示文稿</vt:lpstr>
      <vt:lpstr>1.2 面向对象的程序设计语言-Java</vt:lpstr>
      <vt:lpstr>Java的特点</vt:lpstr>
      <vt:lpstr>Java的特点</vt:lpstr>
      <vt:lpstr>1.3 Java的开发和运行环境</vt:lpstr>
      <vt:lpstr>JDK的安装和设置</vt:lpstr>
      <vt:lpstr>1.4 开发和运行Java程序的步骤</vt:lpstr>
      <vt:lpstr>Java Application的程序结构</vt:lpstr>
      <vt:lpstr>Java Application Example </vt:lpstr>
      <vt:lpstr>编辑和运行Java程序</vt:lpstr>
      <vt:lpstr>Eclipse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USER</dc:creator>
  <cp:lastModifiedBy>xy pan</cp:lastModifiedBy>
  <cp:revision>143</cp:revision>
  <dcterms:created xsi:type="dcterms:W3CDTF">2008-02-23T03:42:14Z</dcterms:created>
  <dcterms:modified xsi:type="dcterms:W3CDTF">2022-02-18T09:16:14Z</dcterms:modified>
</cp:coreProperties>
</file>