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sldIdLst>
    <p:sldId id="275" r:id="rId3"/>
    <p:sldId id="258" r:id="rId4"/>
    <p:sldId id="282" r:id="rId5"/>
    <p:sldId id="260" r:id="rId6"/>
    <p:sldId id="263" r:id="rId7"/>
    <p:sldId id="277" r:id="rId8"/>
    <p:sldId id="284" r:id="rId9"/>
    <p:sldId id="285" r:id="rId10"/>
    <p:sldId id="318" r:id="rId11"/>
    <p:sldId id="286" r:id="rId12"/>
    <p:sldId id="326" r:id="rId13"/>
    <p:sldId id="265" r:id="rId14"/>
    <p:sldId id="327" r:id="rId15"/>
    <p:sldId id="266" r:id="rId16"/>
    <p:sldId id="317" r:id="rId17"/>
    <p:sldId id="319" r:id="rId18"/>
    <p:sldId id="320" r:id="rId19"/>
    <p:sldId id="321" r:id="rId20"/>
    <p:sldId id="322" r:id="rId21"/>
    <p:sldId id="323" r:id="rId22"/>
    <p:sldId id="269" r:id="rId23"/>
    <p:sldId id="270" r:id="rId24"/>
    <p:sldId id="297" r:id="rId25"/>
    <p:sldId id="324" r:id="rId26"/>
    <p:sldId id="298" r:id="rId27"/>
    <p:sldId id="328" r:id="rId28"/>
    <p:sldId id="301" r:id="rId29"/>
    <p:sldId id="303" r:id="rId30"/>
    <p:sldId id="307" r:id="rId31"/>
    <p:sldId id="310" r:id="rId32"/>
    <p:sldId id="276" r:id="rId33"/>
    <p:sldId id="271" r:id="rId34"/>
    <p:sldId id="325" r:id="rId35"/>
    <p:sldId id="332" r:id="rId36"/>
    <p:sldId id="333" r:id="rId37"/>
    <p:sldId id="334" r:id="rId38"/>
    <p:sldId id="330" r:id="rId39"/>
    <p:sldId id="329" r:id="rId40"/>
    <p:sldId id="331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6600"/>
    <a:srgbClr val="69070E"/>
    <a:srgbClr val="FF9900"/>
    <a:srgbClr val="5B361D"/>
    <a:srgbClr val="0000FF"/>
    <a:srgbClr val="F7FBFA"/>
    <a:srgbClr val="00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3" autoAdjust="0"/>
  </p:normalViewPr>
  <p:slideViewPr>
    <p:cSldViewPr>
      <p:cViewPr varScale="1">
        <p:scale>
          <a:sx n="59" d="100"/>
          <a:sy n="59" d="100"/>
        </p:scale>
        <p:origin x="-120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5.xml"/><Relationship Id="rId18" Type="http://schemas.openxmlformats.org/officeDocument/2006/relationships/slide" Target="slides/slide30.xml"/><Relationship Id="rId3" Type="http://schemas.openxmlformats.org/officeDocument/2006/relationships/slide" Target="slides/slide3.xml"/><Relationship Id="rId21" Type="http://schemas.openxmlformats.org/officeDocument/2006/relationships/slide" Target="slides/slide34.xml"/><Relationship Id="rId7" Type="http://schemas.openxmlformats.org/officeDocument/2006/relationships/slide" Target="slides/slide13.xml"/><Relationship Id="rId12" Type="http://schemas.openxmlformats.org/officeDocument/2006/relationships/slide" Target="slides/slide23.xml"/><Relationship Id="rId17" Type="http://schemas.openxmlformats.org/officeDocument/2006/relationships/slide" Target="slides/slide29.xml"/><Relationship Id="rId2" Type="http://schemas.openxmlformats.org/officeDocument/2006/relationships/slide" Target="slides/slide2.xml"/><Relationship Id="rId16" Type="http://schemas.openxmlformats.org/officeDocument/2006/relationships/slide" Target="slides/slide28.xml"/><Relationship Id="rId20" Type="http://schemas.openxmlformats.org/officeDocument/2006/relationships/slide" Target="slides/slide32.xml"/><Relationship Id="rId1" Type="http://schemas.openxmlformats.org/officeDocument/2006/relationships/slide" Target="slides/slide1.xml"/><Relationship Id="rId6" Type="http://schemas.openxmlformats.org/officeDocument/2006/relationships/slide" Target="slides/slide12.xml"/><Relationship Id="rId11" Type="http://schemas.openxmlformats.org/officeDocument/2006/relationships/slide" Target="slides/slide22.xml"/><Relationship Id="rId5" Type="http://schemas.openxmlformats.org/officeDocument/2006/relationships/slide" Target="slides/slide9.xml"/><Relationship Id="rId15" Type="http://schemas.openxmlformats.org/officeDocument/2006/relationships/slide" Target="slides/slide27.xml"/><Relationship Id="rId23" Type="http://schemas.openxmlformats.org/officeDocument/2006/relationships/slide" Target="slides/slide36.xml"/><Relationship Id="rId10" Type="http://schemas.openxmlformats.org/officeDocument/2006/relationships/slide" Target="slides/slide21.xml"/><Relationship Id="rId19" Type="http://schemas.openxmlformats.org/officeDocument/2006/relationships/slide" Target="slides/slide31.xml"/><Relationship Id="rId4" Type="http://schemas.openxmlformats.org/officeDocument/2006/relationships/slide" Target="slides/slide7.xml"/><Relationship Id="rId9" Type="http://schemas.openxmlformats.org/officeDocument/2006/relationships/slide" Target="slides/slide15.xml"/><Relationship Id="rId14" Type="http://schemas.openxmlformats.org/officeDocument/2006/relationships/slide" Target="slides/slide26.xml"/><Relationship Id="rId22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Large confetti"/>
          <p:cNvSpPr>
            <a:spLocks noChangeArrowheads="1"/>
          </p:cNvSpPr>
          <p:nvPr/>
        </p:nvSpPr>
        <p:spPr bwMode="ltGray">
          <a:xfrm>
            <a:off x="484188" y="1549400"/>
            <a:ext cx="8158162" cy="16891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ltGray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ltGray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ltGray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4" name="Rectangle 8" descr="Large confetti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noFill/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CB0DCE-1D53-471B-80CF-72CB298B2F1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A4B6E-3BB9-42C9-BA7E-44E2244AA4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74A88-2190-46C4-8836-EE5694DC22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397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250BFF85-4B4B-4263-A8E2-F2527DD7E81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2D0E7-A1D7-4C16-96CF-04F9E15EB8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B616A-BB37-49DE-A2DE-82483FC20C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54094-E094-4E0E-AD65-DE71643AD0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42AD8-4D99-4587-93B0-A1D0D1A35B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10C13-0434-424D-B30A-92C7CFAFE6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2234E-82D0-42C2-97B6-A1820DCF7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1599C-175C-4F42-A0B6-18FD827AEA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90019-826C-4177-8210-D2ED0E4FBD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FDFE3-A5CF-42C9-B39D-A9570811F4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88A84-8BC5-4C25-B05A-E5D583CAB7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CED202-5EDA-4400-9338-10736E547F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52079215-4E7A-44A2-A9B3-109578BCFD0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981200"/>
            <a:ext cx="8540750" cy="3886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9491EB7-4DE5-449D-A096-A3AB90E666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22E70-84CB-4A17-8681-E91B870A27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279E7-6EF1-4203-B0A9-2737A31817C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42836-877C-405C-B094-640A0E575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450EA-FF9E-4ADA-85C4-BDDCC575A7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0BB24-7F63-4B58-A1CE-3312959765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88FD8-739E-4882-8CD6-F797CA0203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0B3F01-C3F8-45AE-A944-90D70446CC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3080" name="Rectangle 8" descr="Large confetti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6900" y="6248400"/>
            <a:ext cx="533400" cy="6096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0CC7DFC9-55EB-4083-9691-64E660EB8F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>
    <p:blinds dir="vert"/>
  </p:transition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856D438-9363-43C4-ADD5-764FDCD935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 spd="med">
    <p:blinds dir="vert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9900"/>
        </a:buClr>
        <a:buSzPct val="85000"/>
        <a:buFont typeface="Wingdings" pitchFamily="2" charset="2"/>
        <a:buChar char="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75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549275"/>
            <a:ext cx="8231187" cy="798513"/>
          </a:xfrm>
        </p:spPr>
        <p:txBody>
          <a:bodyPr/>
          <a:lstStyle/>
          <a:p>
            <a:r>
              <a:rPr lang="zh-CN" altLang="en-US" dirty="0">
                <a:solidFill>
                  <a:srgbClr val="5B361D"/>
                </a:solidFill>
                <a:latin typeface="隶书" pitchFamily="49" charset="-122"/>
              </a:rPr>
              <a:t>第二章 </a:t>
            </a:r>
            <a:r>
              <a:rPr lang="en-US" altLang="zh-CN" sz="4000" dirty="0">
                <a:solidFill>
                  <a:srgbClr val="5B361D"/>
                </a:solidFill>
                <a:latin typeface="隶书" pitchFamily="49" charset="-122"/>
              </a:rPr>
              <a:t>Java</a:t>
            </a:r>
            <a:r>
              <a:rPr lang="zh-CN" altLang="en-US" dirty="0">
                <a:solidFill>
                  <a:srgbClr val="5B361D"/>
                </a:solidFill>
                <a:latin typeface="隶书" pitchFamily="49" charset="-122"/>
              </a:rPr>
              <a:t>基础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844675"/>
            <a:ext cx="8540750" cy="2536825"/>
          </a:xfrm>
        </p:spPr>
        <p:txBody>
          <a:bodyPr/>
          <a:lstStyle/>
          <a:p>
            <a:r>
              <a:rPr lang="en-US" altLang="zh-CN" sz="3600" b="0"/>
              <a:t>2.1   </a:t>
            </a:r>
            <a:r>
              <a:rPr lang="zh-CN" altLang="en-US" sz="3600"/>
              <a:t>标识符和关键字</a:t>
            </a:r>
          </a:p>
          <a:p>
            <a:r>
              <a:rPr lang="en-US" altLang="zh-CN" sz="3600" b="0"/>
              <a:t>2.2   </a:t>
            </a:r>
            <a:r>
              <a:rPr lang="zh-CN" altLang="en-US" sz="3600"/>
              <a:t>数据类型与常量、变量</a:t>
            </a:r>
          </a:p>
          <a:p>
            <a:r>
              <a:rPr lang="en-US" altLang="zh-CN" sz="3600" b="0"/>
              <a:t>2.3   </a:t>
            </a:r>
            <a:r>
              <a:rPr lang="zh-CN" altLang="en-US" sz="3600"/>
              <a:t>运算符和表达式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620713"/>
            <a:ext cx="6697662" cy="582612"/>
          </a:xfrm>
        </p:spPr>
        <p:txBody>
          <a:bodyPr/>
          <a:lstStyle/>
          <a:p>
            <a:r>
              <a:rPr lang="zh-CN" altLang="en-US">
                <a:solidFill>
                  <a:srgbClr val="5B361D"/>
                </a:solidFill>
              </a:rPr>
              <a:t>布尔类型（</a:t>
            </a:r>
            <a:r>
              <a:rPr lang="en-US" altLang="zh-CN">
                <a:solidFill>
                  <a:srgbClr val="5B361D"/>
                </a:solidFill>
              </a:rPr>
              <a:t>boolean</a:t>
            </a:r>
            <a:r>
              <a:rPr lang="zh-CN" altLang="en-US">
                <a:solidFill>
                  <a:srgbClr val="5B361D"/>
                </a:solidFill>
              </a:rPr>
              <a:t>）</a:t>
            </a:r>
          </a:p>
        </p:txBody>
      </p:sp>
      <p:sp>
        <p:nvSpPr>
          <p:cNvPr id="40967" name="Rectangle 7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557338"/>
            <a:ext cx="8540750" cy="3886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/>
              <a:t>布尔类型表示逻辑量，也称逻辑类型</a:t>
            </a:r>
          </a:p>
          <a:p>
            <a:r>
              <a:rPr lang="zh-CN" altLang="en-US" sz="2400"/>
              <a:t>只有</a:t>
            </a:r>
            <a:r>
              <a:rPr lang="en-US" altLang="zh-CN" sz="2400"/>
              <a:t>true</a:t>
            </a:r>
            <a:r>
              <a:rPr lang="zh-CN" altLang="en-US" sz="2400"/>
              <a:t>（真）和</a:t>
            </a:r>
            <a:r>
              <a:rPr lang="en-US" altLang="zh-CN" sz="2400"/>
              <a:t>false</a:t>
            </a:r>
            <a:r>
              <a:rPr lang="zh-CN" altLang="en-US" sz="2400"/>
              <a:t>（假）</a:t>
            </a:r>
            <a:r>
              <a:rPr lang="en-US" altLang="zh-CN" sz="2400"/>
              <a:t>2</a:t>
            </a:r>
            <a:r>
              <a:rPr lang="zh-CN" altLang="en-US" sz="2400"/>
              <a:t>个值。</a:t>
            </a:r>
          </a:p>
          <a:p>
            <a:r>
              <a:rPr lang="en-US" altLang="zh-CN" sz="2400"/>
              <a:t>true</a:t>
            </a:r>
            <a:r>
              <a:rPr lang="zh-CN" altLang="en-US" sz="2400"/>
              <a:t>和</a:t>
            </a:r>
            <a:r>
              <a:rPr lang="en-US" altLang="zh-CN" sz="2400"/>
              <a:t>false</a:t>
            </a:r>
            <a:r>
              <a:rPr lang="zh-CN" altLang="en-US" sz="2400"/>
              <a:t>不能转换成任何数字表示的值</a:t>
            </a:r>
            <a:r>
              <a:rPr lang="en-US" altLang="zh-CN" sz="2400"/>
              <a:t>,</a:t>
            </a:r>
            <a:r>
              <a:rPr lang="zh-CN" altLang="en-US" sz="2400"/>
              <a:t>即</a:t>
            </a:r>
            <a:r>
              <a:rPr lang="en-US" altLang="zh-CN" sz="2400"/>
              <a:t>Java</a:t>
            </a:r>
            <a:r>
              <a:rPr lang="zh-CN" altLang="en-US" sz="2400"/>
              <a:t>中的</a:t>
            </a:r>
            <a:r>
              <a:rPr lang="en-US" altLang="zh-CN" sz="2400"/>
              <a:t>true</a:t>
            </a:r>
            <a:r>
              <a:rPr lang="zh-CN" altLang="en-US" sz="2400"/>
              <a:t>关键字不等于</a:t>
            </a:r>
            <a:r>
              <a:rPr lang="en-US" altLang="zh-CN" sz="2400"/>
              <a:t>1,</a:t>
            </a:r>
            <a:r>
              <a:rPr lang="zh-CN" altLang="en-US" sz="2400"/>
              <a:t>而</a:t>
            </a:r>
            <a:r>
              <a:rPr lang="en-US" altLang="zh-CN" sz="2400"/>
              <a:t>false</a:t>
            </a:r>
            <a:r>
              <a:rPr lang="zh-CN" altLang="en-US" sz="2400"/>
              <a:t>关键字也不等于</a:t>
            </a:r>
            <a:r>
              <a:rPr lang="en-US" altLang="zh-CN" sz="2400"/>
              <a:t>0</a:t>
            </a:r>
            <a:r>
              <a:rPr lang="zh-CN" altLang="en-US" sz="2400"/>
              <a:t>。</a:t>
            </a:r>
          </a:p>
          <a:p>
            <a:r>
              <a:rPr lang="zh-CN" altLang="en-US" sz="2400"/>
              <a:t>布尔类型值占</a:t>
            </a:r>
            <a:r>
              <a:rPr lang="en-US" altLang="zh-CN" sz="2400"/>
              <a:t>1</a:t>
            </a:r>
            <a:r>
              <a:rPr lang="zh-CN" altLang="en-US" sz="2400"/>
              <a:t>个字节。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zh-CN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>
                <a:solidFill>
                  <a:srgbClr val="5B361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endParaRPr lang="en-US" altLang="zh-CN" i="1">
              <a:solidFill>
                <a:srgbClr val="5B361D"/>
              </a:solidFill>
              <a:ea typeface="黑体" pitchFamily="2" charset="-122"/>
            </a:endParaRPr>
          </a:p>
        </p:txBody>
      </p:sp>
      <p:graphicFrame>
        <p:nvGraphicFramePr>
          <p:cNvPr id="110658" name="Group 6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66947258"/>
              </p:ext>
            </p:extLst>
          </p:nvPr>
        </p:nvGraphicFramePr>
        <p:xfrm>
          <a:off x="323850" y="1700213"/>
          <a:ext cx="8291513" cy="4213225"/>
        </p:xfrm>
        <a:graphic>
          <a:graphicData uri="http://schemas.openxmlformats.org/drawingml/2006/table">
            <a:tbl>
              <a:tblPr/>
              <a:tblGrid>
                <a:gridCol w="12350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57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8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718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关键字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数据类型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所占字节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表示范围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长整型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31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-1 ~ -2</a:t>
                      </a:r>
                      <a:r>
                        <a:rPr kumimoji="0" lang="en-US" altLang="zh-CN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整型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-2147483648~ 2147483647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短整型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-32768~32767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字节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-128~127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0~256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boolean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布尔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true   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或 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单精度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-3.4E38~ 3.4E38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双精度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-1.7E308~ 1.7E308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0647" name="Text Box 55"/>
          <p:cNvSpPr txBox="1">
            <a:spLocks noChangeArrowheads="1"/>
          </p:cNvSpPr>
          <p:nvPr/>
        </p:nvSpPr>
        <p:spPr bwMode="auto">
          <a:xfrm>
            <a:off x="755650" y="620713"/>
            <a:ext cx="8064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>
                <a:solidFill>
                  <a:srgbClr val="5B361D"/>
                </a:solidFill>
                <a:latin typeface="隶书" pitchFamily="49" charset="-122"/>
                <a:ea typeface="隶书" pitchFamily="49" charset="-122"/>
              </a:rPr>
              <a:t>Java</a:t>
            </a:r>
            <a:r>
              <a:rPr lang="zh-CN" altLang="en-US" sz="4400">
                <a:solidFill>
                  <a:srgbClr val="5B361D"/>
                </a:solidFill>
                <a:latin typeface="隶书" pitchFamily="49" charset="-122"/>
                <a:ea typeface="隶书" pitchFamily="49" charset="-122"/>
              </a:rPr>
              <a:t>数据基本类型表</a:t>
            </a:r>
            <a:r>
              <a:rPr lang="en-US" altLang="zh-CN" sz="4400">
                <a:solidFill>
                  <a:srgbClr val="5B361D"/>
                </a:solidFill>
                <a:latin typeface="Arial"/>
                <a:ea typeface="隶书" pitchFamily="49" charset="-122"/>
              </a:rPr>
              <a:t>—</a:t>
            </a:r>
            <a:r>
              <a:rPr lang="zh-CN" altLang="en-US" sz="4400">
                <a:solidFill>
                  <a:srgbClr val="5B361D"/>
                </a:solidFill>
                <a:latin typeface="隶书" pitchFamily="49" charset="-122"/>
                <a:ea typeface="隶书" pitchFamily="49" charset="-122"/>
              </a:rPr>
              <a:t>小结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4213" y="476250"/>
            <a:ext cx="2736850" cy="792163"/>
          </a:xfrm>
        </p:spPr>
        <p:txBody>
          <a:bodyPr/>
          <a:lstStyle/>
          <a:p>
            <a:r>
              <a:rPr lang="zh-CN" altLang="en-US">
                <a:solidFill>
                  <a:srgbClr val="5B361D"/>
                </a:solidFill>
              </a:rPr>
              <a:t>常量</a:t>
            </a:r>
          </a:p>
        </p:txBody>
      </p:sp>
      <p:sp>
        <p:nvSpPr>
          <p:cNvPr id="17412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341438"/>
            <a:ext cx="7848600" cy="4535487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zh-CN" altLang="en-US" sz="2800">
                <a:latin typeface="楷体_GB2312" pitchFamily="49" charset="-122"/>
              </a:rPr>
              <a:t>常量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zh-CN" altLang="en-US" sz="2400">
                <a:latin typeface="楷体_GB2312" pitchFamily="49" charset="-122"/>
              </a:rPr>
              <a:t>指在程序运行过程中其值始终保持不变的量。</a:t>
            </a:r>
          </a:p>
          <a:p>
            <a:pPr lvl="1"/>
            <a:r>
              <a:rPr lang="zh-CN" altLang="en-US" sz="2400"/>
              <a:t>类似于数学中的“常数”</a:t>
            </a:r>
            <a:endParaRPr lang="zh-CN" altLang="en-US" sz="2400">
              <a:latin typeface="楷体_GB2312" pitchFamily="49" charset="-12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zh-CN" sz="2800">
                <a:latin typeface="楷体_GB2312" pitchFamily="49" charset="-122"/>
              </a:rPr>
              <a:t>Java</a:t>
            </a:r>
            <a:r>
              <a:rPr lang="zh-CN" altLang="en-US" sz="2800">
                <a:latin typeface="楷体_GB2312" pitchFamily="49" charset="-122"/>
              </a:rPr>
              <a:t>中的常量有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zh-CN" altLang="en-US" sz="2400">
                <a:latin typeface="楷体_GB2312" pitchFamily="49" charset="-122"/>
              </a:rPr>
              <a:t>整型，如</a:t>
            </a:r>
            <a:r>
              <a:rPr lang="en-US" altLang="zh-CN" sz="2400">
                <a:latin typeface="楷体_GB2312" pitchFamily="49" charset="-122"/>
              </a:rPr>
              <a:t>26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zh-CN" altLang="en-US" sz="2400">
                <a:latin typeface="楷体_GB2312" pitchFamily="49" charset="-122"/>
              </a:rPr>
              <a:t>浮点数型，如</a:t>
            </a:r>
            <a:r>
              <a:rPr lang="en-US" altLang="zh-CN" sz="2400">
                <a:latin typeface="楷体_GB2312" pitchFamily="49" charset="-122"/>
              </a:rPr>
              <a:t>47.3F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zh-CN" altLang="en-US" sz="2400">
                <a:latin typeface="楷体_GB2312" pitchFamily="49" charset="-122"/>
              </a:rPr>
              <a:t>字符型，如</a:t>
            </a:r>
            <a:r>
              <a:rPr lang="zh-CN" altLang="en-US" sz="2400">
                <a:latin typeface="Arial"/>
              </a:rPr>
              <a:t>‘</a:t>
            </a:r>
            <a:r>
              <a:rPr lang="en-US" altLang="zh-CN" sz="2400">
                <a:latin typeface="楷体_GB2312" pitchFamily="49" charset="-122"/>
              </a:rPr>
              <a:t>a</a:t>
            </a:r>
            <a:r>
              <a:rPr lang="en-US" altLang="zh-CN" sz="2400">
                <a:latin typeface="Arial"/>
              </a:rPr>
              <a:t>’</a:t>
            </a:r>
            <a:endParaRPr lang="en-US" altLang="zh-CN" sz="2400">
              <a:latin typeface="楷体_GB2312" pitchFamily="49" charset="-122"/>
            </a:endParaRP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zh-CN" altLang="en-US" sz="2400">
                <a:latin typeface="楷体_GB2312" pitchFamily="49" charset="-122"/>
              </a:rPr>
              <a:t>布尔型，如</a:t>
            </a:r>
            <a:r>
              <a:rPr lang="en-US" altLang="zh-CN" sz="2400">
                <a:latin typeface="楷体_GB2312" pitchFamily="49" charset="-122"/>
              </a:rPr>
              <a:t>true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zh-CN" altLang="en-US" sz="2400">
                <a:latin typeface="楷体_GB2312" pitchFamily="49" charset="-122"/>
              </a:rPr>
              <a:t>字符串型。如 </a:t>
            </a:r>
            <a:r>
              <a:rPr lang="zh-CN" altLang="en-US" sz="2400">
                <a:latin typeface="Arial"/>
              </a:rPr>
              <a:t>“</a:t>
            </a:r>
            <a:r>
              <a:rPr lang="en-US" altLang="zh-CN" sz="2400">
                <a:latin typeface="楷体_GB2312" pitchFamily="49" charset="-122"/>
              </a:rPr>
              <a:t>student</a:t>
            </a:r>
            <a:r>
              <a:rPr lang="en-US" altLang="zh-CN" sz="2400">
                <a:latin typeface="Arial"/>
              </a:rPr>
              <a:t>”</a:t>
            </a:r>
            <a:r>
              <a:rPr lang="en-US" altLang="zh-CN">
                <a:latin typeface="楷体_GB2312" pitchFamily="49" charset="-122"/>
              </a:rPr>
              <a:t> 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zh-CN" altLang="en-US" sz="2800">
                <a:latin typeface="楷体_GB2312" pitchFamily="49" charset="-122"/>
              </a:rPr>
              <a:t>这种表示方式称为</a:t>
            </a:r>
            <a:r>
              <a:rPr lang="zh-CN" altLang="en-US" sz="2800">
                <a:solidFill>
                  <a:schemeClr val="hlink"/>
                </a:solidFill>
                <a:latin typeface="楷体_GB2312" pitchFamily="49" charset="-122"/>
              </a:rPr>
              <a:t>直接常量</a:t>
            </a:r>
            <a:r>
              <a:rPr lang="zh-CN" altLang="en-US" sz="2800">
                <a:latin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4213" y="476250"/>
            <a:ext cx="2736850" cy="792163"/>
          </a:xfrm>
        </p:spPr>
        <p:txBody>
          <a:bodyPr/>
          <a:lstStyle/>
          <a:p>
            <a:r>
              <a:rPr lang="zh-CN" altLang="en-US">
                <a:solidFill>
                  <a:srgbClr val="5B361D"/>
                </a:solidFill>
              </a:rPr>
              <a:t>常量</a:t>
            </a:r>
          </a:p>
        </p:txBody>
      </p:sp>
      <p:sp>
        <p:nvSpPr>
          <p:cNvPr id="1116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341438"/>
            <a:ext cx="8713787" cy="4824412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zh-CN" altLang="en-US" sz="2800">
                <a:latin typeface="楷体_GB2312" pitchFamily="49" charset="-122"/>
              </a:rPr>
              <a:t>也可用标识符表示常量，称为</a:t>
            </a:r>
            <a:r>
              <a:rPr lang="zh-CN" altLang="en-US" sz="2800">
                <a:solidFill>
                  <a:schemeClr val="hlink"/>
                </a:solidFill>
                <a:latin typeface="楷体_GB2312" pitchFamily="49" charset="-122"/>
              </a:rPr>
              <a:t>符号常量</a:t>
            </a:r>
            <a:r>
              <a:rPr lang="zh-CN" altLang="en-US" sz="2800">
                <a:latin typeface="楷体_GB2312" pitchFamily="49" charset="-122"/>
              </a:rPr>
              <a:t>。</a:t>
            </a:r>
            <a:r>
              <a:rPr lang="zh-CN" altLang="en-US" sz="2400">
                <a:latin typeface="楷体_GB2312" pitchFamily="49" charset="-122"/>
              </a:rPr>
              <a:t> 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zh-CN" altLang="en-US" sz="2800">
                <a:latin typeface="楷体_GB2312" pitchFamily="49" charset="-122"/>
              </a:rPr>
              <a:t>符号常量必须先声明，后使用。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zh-CN" altLang="en-US" sz="2800">
                <a:latin typeface="楷体_GB2312" pitchFamily="49" charset="-122"/>
              </a:rPr>
              <a:t>用关键字</a:t>
            </a:r>
            <a:r>
              <a:rPr lang="en-US" altLang="zh-CN" sz="2800">
                <a:solidFill>
                  <a:srgbClr val="009900"/>
                </a:solidFill>
                <a:latin typeface="楷体_GB2312" pitchFamily="49" charset="-122"/>
              </a:rPr>
              <a:t>final</a:t>
            </a:r>
            <a:r>
              <a:rPr lang="zh-CN" altLang="en-US" sz="2800">
                <a:latin typeface="楷体_GB2312" pitchFamily="49" charset="-122"/>
              </a:rPr>
              <a:t>声明，方式如下：</a:t>
            </a:r>
          </a:p>
          <a:p>
            <a:pPr>
              <a:lnSpc>
                <a:spcPct val="8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   </a:t>
            </a:r>
            <a:r>
              <a:rPr lang="en-US" altLang="zh-CN" sz="2400">
                <a:solidFill>
                  <a:srgbClr val="009900"/>
                </a:solidFill>
                <a:latin typeface="楷体_GB2312" pitchFamily="49" charset="-122"/>
              </a:rPr>
              <a:t>final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[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修饰符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] 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类型标识符  常量名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=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（直接）常量；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200"/>
              <a:t>修饰符是表示该常量使用范围的权限，如</a:t>
            </a:r>
            <a:r>
              <a:rPr lang="en-US" altLang="zh-CN" sz="2200">
                <a:solidFill>
                  <a:srgbClr val="009900"/>
                </a:solidFill>
              </a:rPr>
              <a:t>public</a:t>
            </a:r>
            <a:r>
              <a:rPr lang="zh-CN" altLang="en-US" sz="2200">
                <a:solidFill>
                  <a:srgbClr val="009900"/>
                </a:solidFill>
              </a:rPr>
              <a:t>，</a:t>
            </a:r>
            <a:r>
              <a:rPr lang="en-US" altLang="zh-CN" sz="2200">
                <a:solidFill>
                  <a:srgbClr val="009900"/>
                </a:solidFill>
              </a:rPr>
              <a:t>private</a:t>
            </a:r>
            <a:r>
              <a:rPr lang="zh-CN" altLang="en-US" sz="2200">
                <a:solidFill>
                  <a:srgbClr val="009900"/>
                </a:solidFill>
              </a:rPr>
              <a:t>，</a:t>
            </a:r>
            <a:r>
              <a:rPr lang="en-US" altLang="zh-CN" sz="2200">
                <a:solidFill>
                  <a:srgbClr val="009900"/>
                </a:solidFill>
              </a:rPr>
              <a:t>protected</a:t>
            </a:r>
            <a:r>
              <a:rPr lang="zh-CN" altLang="en-US" sz="2200"/>
              <a:t>等或缺省。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200"/>
              <a:t>类型标识符可以是任意的基本数据类型，如</a:t>
            </a:r>
            <a:r>
              <a:rPr lang="en-US" altLang="zh-CN" sz="2200">
                <a:solidFill>
                  <a:srgbClr val="009900"/>
                </a:solidFill>
              </a:rPr>
              <a:t>int</a:t>
            </a:r>
            <a:r>
              <a:rPr lang="zh-CN" altLang="en-US" sz="2200">
                <a:solidFill>
                  <a:srgbClr val="009900"/>
                </a:solidFill>
              </a:rPr>
              <a:t>、</a:t>
            </a:r>
            <a:r>
              <a:rPr lang="en-US" altLang="zh-CN" sz="2200">
                <a:solidFill>
                  <a:srgbClr val="009900"/>
                </a:solidFill>
              </a:rPr>
              <a:t>float</a:t>
            </a:r>
            <a:r>
              <a:rPr lang="zh-CN" altLang="en-US" sz="2200">
                <a:solidFill>
                  <a:srgbClr val="009900"/>
                </a:solidFill>
              </a:rPr>
              <a:t>、</a:t>
            </a:r>
            <a:r>
              <a:rPr lang="en-US" altLang="zh-CN" sz="2200">
                <a:solidFill>
                  <a:srgbClr val="009900"/>
                </a:solidFill>
              </a:rPr>
              <a:t>char</a:t>
            </a:r>
            <a:r>
              <a:rPr lang="zh-CN" altLang="en-US" sz="2200"/>
              <a:t>等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200"/>
              <a:t>常量名必须符合标识符的规定，并习惯采用大写字母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200"/>
              <a:t>“</a:t>
            </a:r>
            <a:r>
              <a:rPr lang="en-US" altLang="zh-CN" sz="2200"/>
              <a:t>=”</a:t>
            </a:r>
            <a:r>
              <a:rPr lang="zh-CN" altLang="en-US" sz="2200"/>
              <a:t>右边的常量值类型必须和类型标识符的类型相匹配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9900"/>
                </a:solidFill>
              </a:rPr>
              <a:t>         </a:t>
            </a:r>
            <a:r>
              <a:rPr lang="en-US" altLang="zh-CN" sz="2000">
                <a:solidFill>
                  <a:srgbClr val="009900"/>
                </a:solidFill>
              </a:rPr>
              <a:t>final float PI=3.14159F;    </a:t>
            </a:r>
            <a:r>
              <a:rPr lang="en-US" altLang="zh-CN" sz="2000">
                <a:solidFill>
                  <a:schemeClr val="hlink"/>
                </a:solidFill>
              </a:rPr>
              <a:t>//</a:t>
            </a:r>
            <a:r>
              <a:rPr lang="zh-CN" altLang="en-US" sz="2000">
                <a:solidFill>
                  <a:schemeClr val="hlink"/>
                </a:solidFill>
              </a:rPr>
              <a:t>合法的常量声明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>
                <a:solidFill>
                  <a:srgbClr val="009900"/>
                </a:solidFill>
              </a:rPr>
              <a:t>           </a:t>
            </a:r>
            <a:r>
              <a:rPr lang="en-US" altLang="zh-CN" sz="2000">
                <a:solidFill>
                  <a:srgbClr val="009900"/>
                </a:solidFill>
              </a:rPr>
              <a:t>final char SEX='M';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rgbClr val="009900"/>
                </a:solidFill>
              </a:rPr>
              <a:t>           final int MAX=100;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792163"/>
          </a:xfrm>
        </p:spPr>
        <p:txBody>
          <a:bodyPr/>
          <a:lstStyle/>
          <a:p>
            <a:r>
              <a:rPr lang="zh-CN" altLang="en-US">
                <a:solidFill>
                  <a:srgbClr val="5B361D"/>
                </a:solidFill>
              </a:rPr>
              <a:t>变量</a:t>
            </a:r>
          </a:p>
        </p:txBody>
      </p:sp>
      <p:sp>
        <p:nvSpPr>
          <p:cNvPr id="18436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84313"/>
            <a:ext cx="8540750" cy="4681537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zh-CN" altLang="en-US" sz="2800">
                <a:latin typeface="楷体_GB2312" pitchFamily="49" charset="-122"/>
              </a:rPr>
              <a:t>变量是指在程序运行过程中其值可以改变的量。</a:t>
            </a:r>
          </a:p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zh-CN" altLang="en-US" sz="2800">
                <a:latin typeface="楷体_GB2312" pitchFamily="49" charset="-122"/>
              </a:rPr>
              <a:t>变量必须先定义后使用。其格式为：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>
                <a:srgbClr val="FF0000"/>
              </a:buClr>
              <a:buFont typeface="Monotype Sorts" pitchFamily="2" charset="2"/>
              <a:buNone/>
            </a:pPr>
            <a:r>
              <a:rPr lang="zh-CN" altLang="en-US">
                <a:solidFill>
                  <a:srgbClr val="009900"/>
                </a:solidFill>
              </a:rPr>
              <a:t>   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[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修饰符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] 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类型标识符 变量名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[=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常量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]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；</a:t>
            </a:r>
          </a:p>
          <a:p>
            <a:pPr lvl="1">
              <a:lnSpc>
                <a:spcPct val="95000"/>
              </a:lnSpc>
              <a:spcBef>
                <a:spcPct val="30000"/>
              </a:spcBef>
            </a:pPr>
            <a:r>
              <a:rPr lang="zh-CN" altLang="en-US" sz="2200">
                <a:latin typeface="楷体_GB2312" pitchFamily="49" charset="-122"/>
              </a:rPr>
              <a:t>变量名必须符合标识符的规定，并习惯采用小写字母。</a:t>
            </a:r>
          </a:p>
          <a:p>
            <a:pPr lvl="1">
              <a:lnSpc>
                <a:spcPct val="95000"/>
              </a:lnSpc>
              <a:spcBef>
                <a:spcPct val="30000"/>
              </a:spcBef>
            </a:pPr>
            <a:r>
              <a:rPr lang="zh-CN" altLang="en-US" sz="2200">
                <a:latin typeface="楷体_GB2312" pitchFamily="49" charset="-122"/>
              </a:rPr>
              <a:t>声明一个变量，系统必须为变量分配内存单元。分配的内存单元大小由类型标识符决定</a:t>
            </a:r>
          </a:p>
          <a:p>
            <a:pPr lvl="1"/>
            <a:r>
              <a:rPr lang="zh-CN" altLang="en-US" sz="2200">
                <a:latin typeface="楷体_GB2312" pitchFamily="49" charset="-122"/>
              </a:rPr>
              <a:t>如果声明中包含</a:t>
            </a:r>
            <a:r>
              <a:rPr lang="zh-CN" altLang="en-US" sz="2200">
                <a:latin typeface="Arial"/>
              </a:rPr>
              <a:t>“</a:t>
            </a:r>
            <a:r>
              <a:rPr lang="en-US" altLang="zh-CN" sz="2200">
                <a:latin typeface="楷体_GB2312" pitchFamily="49" charset="-122"/>
              </a:rPr>
              <a:t>=</a:t>
            </a:r>
            <a:r>
              <a:rPr lang="zh-CN" altLang="en-US" sz="2200">
                <a:latin typeface="楷体_GB2312" pitchFamily="49" charset="-122"/>
              </a:rPr>
              <a:t>常量</a:t>
            </a:r>
            <a:r>
              <a:rPr lang="zh-CN" altLang="en-US" sz="2200">
                <a:latin typeface="Arial"/>
              </a:rPr>
              <a:t>”</a:t>
            </a:r>
            <a:r>
              <a:rPr lang="zh-CN" altLang="en-US" sz="2200">
                <a:latin typeface="楷体_GB2312" pitchFamily="49" charset="-122"/>
              </a:rPr>
              <a:t>部分，常量的数据类型必须和变量的类型相匹配。此常量的值作为变量的初始值。</a:t>
            </a:r>
          </a:p>
          <a:p>
            <a:pPr lvl="1"/>
            <a:r>
              <a:rPr lang="zh-CN" altLang="en-US" sz="2200">
                <a:latin typeface="楷体_GB2312" pitchFamily="49" charset="-122"/>
              </a:rPr>
              <a:t>可以声明同类型的多个变量，用逗号分隔。</a:t>
            </a:r>
            <a:endParaRPr lang="zh-CN" altLang="en-US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549275"/>
            <a:ext cx="4537075" cy="582613"/>
          </a:xfrm>
        </p:spPr>
        <p:txBody>
          <a:bodyPr/>
          <a:lstStyle/>
          <a:p>
            <a:r>
              <a:rPr lang="zh-CN" altLang="en-US" sz="4000">
                <a:solidFill>
                  <a:srgbClr val="5B361D"/>
                </a:solidFill>
              </a:rPr>
              <a:t>变量</a:t>
            </a:r>
          </a:p>
        </p:txBody>
      </p:sp>
      <p:sp>
        <p:nvSpPr>
          <p:cNvPr id="80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341438"/>
            <a:ext cx="6408738" cy="3599730"/>
          </a:xfrm>
        </p:spPr>
        <p:txBody>
          <a:bodyPr/>
          <a:lstStyle/>
          <a:p>
            <a:pPr marL="533400" indent="-533400">
              <a:buNone/>
            </a:pPr>
            <a:r>
              <a:rPr lang="zh-CN" altLang="en-US" sz="2800" dirty="0" smtClean="0">
                <a:solidFill>
                  <a:schemeClr val="hlink"/>
                </a:solidFill>
              </a:rPr>
              <a:t>以下的变量声明是否合法的：</a:t>
            </a:r>
            <a:endParaRPr lang="zh-CN" altLang="en-US" sz="2800" dirty="0">
              <a:solidFill>
                <a:schemeClr val="hlink"/>
              </a:solidFill>
            </a:endParaRP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9900"/>
                </a:solidFill>
              </a:rPr>
              <a:t>float </a:t>
            </a:r>
            <a:r>
              <a:rPr lang="en-US" altLang="zh-CN" sz="2400" dirty="0" smtClean="0">
                <a:solidFill>
                  <a:srgbClr val="009900"/>
                </a:solidFill>
              </a:rPr>
              <a:t>x=25.3,   y=20;</a:t>
            </a:r>
            <a:endParaRPr lang="en-US" altLang="zh-CN" sz="2400" dirty="0">
              <a:solidFill>
                <a:srgbClr val="009900"/>
              </a:solidFill>
            </a:endParaRP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9900"/>
                </a:solidFill>
              </a:rPr>
              <a:t>char c</a:t>
            </a:r>
            <a:r>
              <a:rPr lang="en-US" altLang="zh-CN" sz="2400" dirty="0" smtClean="0">
                <a:solidFill>
                  <a:srgbClr val="009900"/>
                </a:solidFill>
              </a:rPr>
              <a:t>;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9900"/>
                </a:solidFill>
              </a:rPr>
              <a:t>l</a:t>
            </a:r>
            <a:r>
              <a:rPr lang="en-US" altLang="zh-CN" sz="2400" dirty="0" smtClean="0">
                <a:solidFill>
                  <a:srgbClr val="009900"/>
                </a:solidFill>
              </a:rPr>
              <a:t>ong a=56; </a:t>
            </a:r>
            <a:r>
              <a:rPr lang="en-US" altLang="zh-CN" sz="2400" dirty="0" err="1" smtClean="0">
                <a:solidFill>
                  <a:srgbClr val="009900"/>
                </a:solidFill>
              </a:rPr>
              <a:t>boolean</a:t>
            </a:r>
            <a:r>
              <a:rPr lang="en-US" altLang="zh-CN" sz="2400" dirty="0" smtClean="0">
                <a:solidFill>
                  <a:srgbClr val="009900"/>
                </a:solidFill>
              </a:rPr>
              <a:t> </a:t>
            </a:r>
            <a:r>
              <a:rPr lang="en-US" altLang="zh-CN" sz="2400" dirty="0">
                <a:solidFill>
                  <a:srgbClr val="009900"/>
                </a:solidFill>
              </a:rPr>
              <a:t>flag1=true, flag2;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009900"/>
                </a:solidFill>
              </a:rPr>
              <a:t>int</a:t>
            </a:r>
            <a:r>
              <a:rPr lang="en-US" altLang="zh-CN" sz="2400" dirty="0">
                <a:solidFill>
                  <a:srgbClr val="009900"/>
                </a:solidFill>
              </a:rPr>
              <a:t> </a:t>
            </a:r>
            <a:r>
              <a:rPr lang="en-US" altLang="zh-CN" sz="2400" dirty="0" smtClean="0">
                <a:solidFill>
                  <a:srgbClr val="009900"/>
                </a:solidFill>
              </a:rPr>
              <a:t>b=6, </a:t>
            </a:r>
            <a:r>
              <a:rPr lang="en-US" altLang="zh-CN" sz="2400" dirty="0">
                <a:solidFill>
                  <a:srgbClr val="009900"/>
                </a:solidFill>
              </a:rPr>
              <a:t>m</a:t>
            </a:r>
            <a:r>
              <a:rPr lang="en-US" altLang="zh-CN" sz="2400" dirty="0" smtClean="0">
                <a:solidFill>
                  <a:srgbClr val="009900"/>
                </a:solidFill>
              </a:rPr>
              <a:t>;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9900"/>
                </a:solidFill>
              </a:rPr>
              <a:t>d</a:t>
            </a:r>
            <a:r>
              <a:rPr lang="en-US" altLang="zh-CN" sz="2400" dirty="0" smtClean="0">
                <a:solidFill>
                  <a:srgbClr val="009900"/>
                </a:solidFill>
              </a:rPr>
              <a:t>ouble t=13.5</a:t>
            </a:r>
            <a:endParaRPr lang="en-US" altLang="zh-CN" sz="2400" dirty="0">
              <a:solidFill>
                <a:srgbClr val="0099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1916832"/>
            <a:ext cx="216024" cy="3340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54000" tIns="10800" rIns="54000" rtlCol="0">
            <a:spAutoFit/>
          </a:bodyPr>
          <a:lstStyle/>
          <a:p>
            <a:r>
              <a:rPr lang="en-US" altLang="zh-CN" dirty="0">
                <a:solidFill>
                  <a:srgbClr val="FF00FF"/>
                </a:solidFill>
              </a:rPr>
              <a:t>F</a:t>
            </a:r>
            <a:endParaRPr lang="zh-CN" altLang="en-US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792163"/>
          </a:xfrm>
        </p:spPr>
        <p:txBody>
          <a:bodyPr/>
          <a:lstStyle/>
          <a:p>
            <a:r>
              <a:rPr lang="en-US" altLang="zh-CN">
                <a:solidFill>
                  <a:srgbClr val="5B361D"/>
                </a:solidFill>
                <a:latin typeface="楷体_GB2312" pitchFamily="49" charset="-122"/>
                <a:ea typeface="楷体_GB2312" pitchFamily="49" charset="-122"/>
              </a:rPr>
              <a:t>Example</a:t>
            </a:r>
            <a:r>
              <a:rPr lang="en-US" altLang="zh-CN" sz="4000">
                <a:solidFill>
                  <a:srgbClr val="5B361D"/>
                </a:solidFill>
                <a:latin typeface="楷体_GB2312" pitchFamily="49" charset="-122"/>
                <a:ea typeface="楷体_GB2312" pitchFamily="49" charset="-122"/>
              </a:rPr>
              <a:t>2-1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5472113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2000" b="1">
                <a:solidFill>
                  <a:srgbClr val="0000FF"/>
                </a:solidFill>
              </a:rPr>
              <a:t>public class Integers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{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  public static void main(String args[])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  {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   int a=015;    	               //</a:t>
            </a:r>
            <a:r>
              <a:rPr lang="zh-CN" altLang="en-US" sz="2000" b="1">
                <a:solidFill>
                  <a:srgbClr val="0000FF"/>
                </a:solidFill>
              </a:rPr>
              <a:t>八进制数</a:t>
            </a:r>
          </a:p>
          <a:p>
            <a:pPr lvl="1"/>
            <a:r>
              <a:rPr lang="zh-CN" altLang="en-US" sz="2000" b="1">
                <a:solidFill>
                  <a:srgbClr val="0000FF"/>
                </a:solidFill>
              </a:rPr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int b=20;    	              //</a:t>
            </a:r>
            <a:r>
              <a:rPr lang="zh-CN" altLang="en-US" sz="2000" b="1">
                <a:solidFill>
                  <a:srgbClr val="0000FF"/>
                </a:solidFill>
              </a:rPr>
              <a:t>十进制数</a:t>
            </a:r>
          </a:p>
          <a:p>
            <a:pPr lvl="1"/>
            <a:r>
              <a:rPr lang="zh-CN" altLang="en-US" sz="2000" b="1">
                <a:solidFill>
                  <a:srgbClr val="0000FF"/>
                </a:solidFill>
              </a:rPr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int c=0x25;     	           //</a:t>
            </a:r>
            <a:r>
              <a:rPr lang="zh-CN" altLang="en-US" sz="2000" b="1">
                <a:solidFill>
                  <a:srgbClr val="0000FF"/>
                </a:solidFill>
              </a:rPr>
              <a:t>十六进制数</a:t>
            </a:r>
          </a:p>
          <a:p>
            <a:pPr lvl="1"/>
            <a:r>
              <a:rPr lang="zh-CN" altLang="en-US" sz="2000" b="1">
                <a:solidFill>
                  <a:srgbClr val="0000FF"/>
                </a:solidFill>
              </a:rPr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short x=30;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   long y=123456L;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   System.out.println("a="+a)</a:t>
            </a:r>
            <a:r>
              <a:rPr lang="zh-CN" altLang="en-US" sz="2000" b="1">
                <a:solidFill>
                  <a:srgbClr val="0000FF"/>
                </a:solidFill>
              </a:rPr>
              <a:t>；   </a:t>
            </a:r>
            <a:r>
              <a:rPr lang="en-US" altLang="zh-CN" sz="2000" b="1">
                <a:solidFill>
                  <a:srgbClr val="0000FF"/>
                </a:solidFill>
              </a:rPr>
              <a:t>//</a:t>
            </a:r>
            <a:r>
              <a:rPr lang="zh-CN" altLang="en-US" sz="2000" b="1">
                <a:solidFill>
                  <a:srgbClr val="0000FF"/>
                </a:solidFill>
              </a:rPr>
              <a:t>输出值</a:t>
            </a:r>
          </a:p>
          <a:p>
            <a:pPr lvl="1"/>
            <a:r>
              <a:rPr lang="zh-CN" altLang="en-US" sz="2000" b="1">
                <a:solidFill>
                  <a:srgbClr val="0000FF"/>
                </a:solidFill>
              </a:rPr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System.out.println</a:t>
            </a:r>
            <a:r>
              <a:rPr lang="zh-CN" altLang="en-US" sz="2000" b="1">
                <a:solidFill>
                  <a:srgbClr val="0000FF"/>
                </a:solidFill>
              </a:rPr>
              <a:t>（</a:t>
            </a:r>
            <a:r>
              <a:rPr lang="en-US" altLang="zh-CN" sz="2000" b="1">
                <a:solidFill>
                  <a:srgbClr val="0000FF"/>
                </a:solidFill>
              </a:rPr>
              <a:t>"b="+b);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   System.out.println("c="+c);  	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   System.out.println("x="+x);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   System.out.println("y="+y);   	 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  }   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}</a:t>
            </a:r>
            <a:endParaRPr lang="en-US" altLang="zh-CN" sz="2000"/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5940425" y="2133600"/>
            <a:ext cx="2663825" cy="2382838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200" b="1">
                <a:ea typeface="楷体_GB2312" pitchFamily="49" charset="-122"/>
              </a:rPr>
              <a:t>程序运行结果如下：</a:t>
            </a:r>
          </a:p>
          <a:p>
            <a:pPr lvl="1"/>
            <a:r>
              <a:rPr lang="en-US" altLang="zh-CN" sz="2000" b="1">
                <a:solidFill>
                  <a:srgbClr val="009900"/>
                </a:solidFill>
              </a:rPr>
              <a:t>a=13 </a:t>
            </a:r>
          </a:p>
          <a:p>
            <a:pPr lvl="1"/>
            <a:r>
              <a:rPr lang="en-US" altLang="zh-CN" sz="2000" b="1">
                <a:solidFill>
                  <a:srgbClr val="009900"/>
                </a:solidFill>
              </a:rPr>
              <a:t>b=20 </a:t>
            </a:r>
          </a:p>
          <a:p>
            <a:pPr lvl="1"/>
            <a:r>
              <a:rPr lang="en-US" altLang="zh-CN" sz="2000" b="1">
                <a:solidFill>
                  <a:srgbClr val="009900"/>
                </a:solidFill>
              </a:rPr>
              <a:t>c=37</a:t>
            </a:r>
          </a:p>
          <a:p>
            <a:pPr lvl="1"/>
            <a:r>
              <a:rPr lang="en-US" altLang="zh-CN" sz="2000" b="1">
                <a:solidFill>
                  <a:srgbClr val="009900"/>
                </a:solidFill>
              </a:rPr>
              <a:t>x=30 </a:t>
            </a:r>
          </a:p>
          <a:p>
            <a:pPr lvl="1"/>
            <a:r>
              <a:rPr lang="en-US" altLang="zh-CN" sz="2000" b="1">
                <a:solidFill>
                  <a:srgbClr val="009900"/>
                </a:solidFill>
              </a:rPr>
              <a:t>y=123456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792163"/>
          </a:xfrm>
        </p:spPr>
        <p:txBody>
          <a:bodyPr/>
          <a:lstStyle/>
          <a:p>
            <a:r>
              <a:rPr lang="en-US" altLang="zh-CN" dirty="0">
                <a:solidFill>
                  <a:srgbClr val="5B361D"/>
                </a:solidFill>
                <a:latin typeface="楷体_GB2312" pitchFamily="49" charset="-122"/>
                <a:ea typeface="楷体_GB2312" pitchFamily="49" charset="-122"/>
              </a:rPr>
              <a:t>Example</a:t>
            </a:r>
            <a:r>
              <a:rPr lang="en-US" altLang="zh-CN" sz="4000" dirty="0">
                <a:solidFill>
                  <a:srgbClr val="5B361D"/>
                </a:solidFill>
                <a:latin typeface="楷体_GB2312" pitchFamily="49" charset="-122"/>
                <a:ea typeface="楷体_GB2312" pitchFamily="49" charset="-122"/>
              </a:rPr>
              <a:t>2-2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0" y="1628775"/>
            <a:ext cx="5724525" cy="404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public class Floats</a:t>
            </a:r>
          </a:p>
          <a:p>
            <a:pPr lvl="1"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{</a:t>
            </a:r>
          </a:p>
          <a:p>
            <a:pPr lvl="1"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  public static void main(String args[])</a:t>
            </a:r>
          </a:p>
          <a:p>
            <a:pPr lvl="1"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  {</a:t>
            </a:r>
          </a:p>
          <a:p>
            <a:pPr lvl="1"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   float a=35.45f;</a:t>
            </a:r>
          </a:p>
          <a:p>
            <a:pPr lvl="1"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   double b=3.56e18;</a:t>
            </a:r>
          </a:p>
          <a:p>
            <a:pPr lvl="1"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   System.out.println("a="+a);</a:t>
            </a:r>
          </a:p>
          <a:p>
            <a:pPr lvl="1"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   System.out.println("b="+b);</a:t>
            </a:r>
          </a:p>
          <a:p>
            <a:pPr lvl="1"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  }</a:t>
            </a:r>
          </a:p>
          <a:p>
            <a:pPr lvl="1"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5867400" y="1916113"/>
            <a:ext cx="2663825" cy="18034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200" b="1">
                <a:ea typeface="楷体_GB2312" pitchFamily="49" charset="-122"/>
              </a:rPr>
              <a:t>程序运行结果如下：</a:t>
            </a:r>
          </a:p>
          <a:p>
            <a:pPr lvl="2">
              <a:spcBef>
                <a:spcPct val="35000"/>
              </a:spcBef>
            </a:pPr>
            <a:r>
              <a:rPr lang="en-US" altLang="zh-CN" sz="2200" b="1">
                <a:solidFill>
                  <a:srgbClr val="009900"/>
                </a:solidFill>
              </a:rPr>
              <a:t>a=35.45</a:t>
            </a:r>
          </a:p>
          <a:p>
            <a:pPr lvl="2">
              <a:spcBef>
                <a:spcPct val="35000"/>
              </a:spcBef>
            </a:pPr>
            <a:r>
              <a:rPr lang="en-US" altLang="zh-CN" sz="2200" b="1">
                <a:solidFill>
                  <a:srgbClr val="009900"/>
                </a:solidFill>
              </a:rPr>
              <a:t>b=3.56E18</a:t>
            </a:r>
          </a:p>
          <a:p>
            <a:pPr>
              <a:spcBef>
                <a:spcPct val="35000"/>
              </a:spcBef>
            </a:pPr>
            <a:endParaRPr lang="en-US" altLang="zh-CN" sz="220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792163"/>
          </a:xfrm>
        </p:spPr>
        <p:txBody>
          <a:bodyPr/>
          <a:lstStyle/>
          <a:p>
            <a:r>
              <a:rPr lang="en-US" altLang="zh-CN" dirty="0">
                <a:solidFill>
                  <a:srgbClr val="5B361D"/>
                </a:solidFill>
                <a:latin typeface="楷体_GB2312" pitchFamily="49" charset="-122"/>
                <a:ea typeface="楷体_GB2312" pitchFamily="49" charset="-122"/>
              </a:rPr>
              <a:t>Example</a:t>
            </a:r>
            <a:r>
              <a:rPr lang="en-US" altLang="zh-CN" sz="4000" dirty="0">
                <a:solidFill>
                  <a:srgbClr val="5B361D"/>
                </a:solidFill>
                <a:latin typeface="楷体_GB2312" pitchFamily="49" charset="-122"/>
                <a:ea typeface="楷体_GB2312" pitchFamily="49" charset="-122"/>
              </a:rPr>
              <a:t>2-3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323850" y="1628775"/>
            <a:ext cx="5184775" cy="419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public class Characters</a:t>
            </a:r>
          </a:p>
          <a:p>
            <a:pPr>
              <a:spcBef>
                <a:spcPct val="25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{</a:t>
            </a:r>
          </a:p>
          <a:p>
            <a:pPr>
              <a:spcBef>
                <a:spcPct val="25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  public static void main(String args[])</a:t>
            </a:r>
          </a:p>
          <a:p>
            <a:pPr>
              <a:spcBef>
                <a:spcPct val="25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  {</a:t>
            </a:r>
          </a:p>
          <a:p>
            <a:pPr>
              <a:spcBef>
                <a:spcPct val="25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   char  ch1=’a’;</a:t>
            </a:r>
          </a:p>
          <a:p>
            <a:pPr>
              <a:spcBef>
                <a:spcPct val="25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   char  ch2=’B’</a:t>
            </a:r>
          </a:p>
          <a:p>
            <a:pPr>
              <a:spcBef>
                <a:spcPct val="25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   System.out.println("ch1="+ch1)</a:t>
            </a:r>
            <a:r>
              <a:rPr lang="zh-CN" altLang="en-US" sz="2200" b="1">
                <a:solidFill>
                  <a:srgbClr val="0000FF"/>
                </a:solidFill>
              </a:rPr>
              <a:t>；</a:t>
            </a:r>
          </a:p>
          <a:p>
            <a:pPr>
              <a:spcBef>
                <a:spcPct val="25000"/>
              </a:spcBef>
            </a:pPr>
            <a:r>
              <a:rPr lang="zh-CN" altLang="en-US" sz="2200" b="1">
                <a:solidFill>
                  <a:srgbClr val="0000FF"/>
                </a:solidFill>
              </a:rPr>
              <a:t>   </a:t>
            </a:r>
            <a:r>
              <a:rPr lang="en-US" altLang="zh-CN" sz="2200" b="1">
                <a:solidFill>
                  <a:srgbClr val="0000FF"/>
                </a:solidFill>
              </a:rPr>
              <a:t>System.out.println("ch2="+ch2)</a:t>
            </a:r>
            <a:r>
              <a:rPr lang="zh-CN" altLang="en-US" sz="2200" b="1">
                <a:solidFill>
                  <a:srgbClr val="0000FF"/>
                </a:solidFill>
              </a:rPr>
              <a:t>；</a:t>
            </a:r>
          </a:p>
          <a:p>
            <a:pPr>
              <a:spcBef>
                <a:spcPct val="25000"/>
              </a:spcBef>
            </a:pPr>
            <a:r>
              <a:rPr lang="zh-CN" altLang="en-US" sz="2200" b="1">
                <a:solidFill>
                  <a:srgbClr val="0000FF"/>
                </a:solidFill>
              </a:rPr>
              <a:t>   </a:t>
            </a:r>
            <a:r>
              <a:rPr lang="en-US" altLang="zh-CN" sz="2200" b="1">
                <a:solidFill>
                  <a:srgbClr val="0000FF"/>
                </a:solidFill>
              </a:rPr>
              <a:t>}</a:t>
            </a:r>
          </a:p>
          <a:p>
            <a:pPr>
              <a:spcBef>
                <a:spcPct val="25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 }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5867400" y="1916113"/>
            <a:ext cx="2663825" cy="18034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200" b="1">
                <a:ea typeface="楷体_GB2312" pitchFamily="49" charset="-122"/>
              </a:rPr>
              <a:t>程序运行结果如下：</a:t>
            </a:r>
          </a:p>
          <a:p>
            <a:pPr lvl="2">
              <a:spcBef>
                <a:spcPct val="35000"/>
              </a:spcBef>
            </a:pPr>
            <a:r>
              <a:rPr lang="en-US" altLang="zh-CN" sz="2200" b="1">
                <a:solidFill>
                  <a:srgbClr val="009900"/>
                </a:solidFill>
              </a:rPr>
              <a:t>ch1=a </a:t>
            </a:r>
          </a:p>
          <a:p>
            <a:pPr lvl="2">
              <a:spcBef>
                <a:spcPct val="35000"/>
              </a:spcBef>
            </a:pPr>
            <a:r>
              <a:rPr lang="en-US" altLang="zh-CN" sz="2200" b="1">
                <a:solidFill>
                  <a:srgbClr val="009900"/>
                </a:solidFill>
              </a:rPr>
              <a:t>ch2=B</a:t>
            </a:r>
          </a:p>
          <a:p>
            <a:pPr>
              <a:spcBef>
                <a:spcPct val="35000"/>
              </a:spcBef>
            </a:pPr>
            <a:endParaRPr lang="en-US" altLang="zh-CN" sz="220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792163"/>
          </a:xfrm>
        </p:spPr>
        <p:txBody>
          <a:bodyPr/>
          <a:lstStyle/>
          <a:p>
            <a:r>
              <a:rPr lang="en-US" altLang="zh-CN">
                <a:solidFill>
                  <a:srgbClr val="5B361D"/>
                </a:solidFill>
                <a:latin typeface="楷体_GB2312" pitchFamily="49" charset="-122"/>
                <a:ea typeface="楷体_GB2312" pitchFamily="49" charset="-122"/>
              </a:rPr>
              <a:t>Example</a:t>
            </a:r>
            <a:r>
              <a:rPr lang="en-US" altLang="zh-CN" sz="4000">
                <a:solidFill>
                  <a:srgbClr val="5B361D"/>
                </a:solidFill>
                <a:latin typeface="楷体_GB2312" pitchFamily="49" charset="-122"/>
                <a:ea typeface="楷体_GB2312" pitchFamily="49" charset="-122"/>
              </a:rPr>
              <a:t>2-4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23850" y="1628775"/>
            <a:ext cx="5184775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public class  Samp2_5</a:t>
            </a:r>
          </a:p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  public static void main(String args[])</a:t>
            </a:r>
          </a:p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 {</a:t>
            </a:r>
          </a:p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   String  str1="abc";</a:t>
            </a:r>
          </a:p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   String  str2="\n";</a:t>
            </a:r>
          </a:p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   String  str3= "123";  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5867400" y="1412875"/>
            <a:ext cx="2663825" cy="18034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200" b="1">
                <a:ea typeface="楷体_GB2312" pitchFamily="49" charset="-122"/>
              </a:rPr>
              <a:t>程序运行结果如下：</a:t>
            </a:r>
          </a:p>
          <a:p>
            <a:pPr lvl="2">
              <a:spcBef>
                <a:spcPct val="35000"/>
              </a:spcBef>
            </a:pPr>
            <a:r>
              <a:rPr lang="en-US" altLang="zh-CN" sz="2200" b="1">
                <a:solidFill>
                  <a:srgbClr val="009900"/>
                </a:solidFill>
              </a:rPr>
              <a:t>str1=abc </a:t>
            </a:r>
          </a:p>
          <a:p>
            <a:pPr lvl="2">
              <a:spcBef>
                <a:spcPct val="35000"/>
              </a:spcBef>
            </a:pPr>
            <a:r>
              <a:rPr lang="en-US" altLang="zh-CN" sz="2200" b="1">
                <a:solidFill>
                  <a:srgbClr val="009900"/>
                </a:solidFill>
              </a:rPr>
              <a:t>str3=123</a:t>
            </a:r>
          </a:p>
          <a:p>
            <a:pPr>
              <a:spcBef>
                <a:spcPct val="35000"/>
              </a:spcBef>
            </a:pPr>
            <a:endParaRPr lang="en-US" altLang="zh-CN" sz="2200"/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539750" y="4508500"/>
            <a:ext cx="77041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>
                <a:solidFill>
                  <a:srgbClr val="0000FF"/>
                </a:solidFill>
              </a:rPr>
              <a:t>System.out.println("str1="+str1+str2+"str3="+str3);</a:t>
            </a:r>
          </a:p>
          <a:p>
            <a:r>
              <a:rPr lang="en-US" altLang="zh-CN" sz="2200" b="1">
                <a:solidFill>
                  <a:srgbClr val="0000FF"/>
                </a:solidFill>
              </a:rPr>
              <a:t>  }</a:t>
            </a:r>
          </a:p>
          <a:p>
            <a:r>
              <a:rPr lang="en-US" altLang="zh-CN" sz="2200" b="1">
                <a:solidFill>
                  <a:srgbClr val="0000FF"/>
                </a:solidFill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zh-CN" sz="22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404813"/>
            <a:ext cx="5913438" cy="936625"/>
          </a:xfrm>
        </p:spPr>
        <p:txBody>
          <a:bodyPr/>
          <a:lstStyle/>
          <a:p>
            <a:r>
              <a:rPr lang="en-US" altLang="zh-CN" sz="4000" dirty="0">
                <a:solidFill>
                  <a:srgbClr val="5B361D"/>
                </a:solidFill>
                <a:latin typeface="隶书" pitchFamily="49" charset="-122"/>
              </a:rPr>
              <a:t>2.1</a:t>
            </a:r>
            <a:r>
              <a:rPr lang="en-US" altLang="zh-CN" dirty="0">
                <a:solidFill>
                  <a:srgbClr val="5B361D"/>
                </a:solidFill>
                <a:latin typeface="隶书" pitchFamily="49" charset="-122"/>
              </a:rPr>
              <a:t> </a:t>
            </a:r>
            <a:r>
              <a:rPr lang="zh-CN" altLang="en-US" dirty="0">
                <a:solidFill>
                  <a:srgbClr val="5B361D"/>
                </a:solidFill>
                <a:latin typeface="隶书" pitchFamily="49" charset="-122"/>
              </a:rPr>
              <a:t>标识符和关键字</a:t>
            </a:r>
          </a:p>
        </p:txBody>
      </p:sp>
      <p:pic>
        <p:nvPicPr>
          <p:cNvPr id="10244" name="Picture 4" descr="DD01009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9975" y="5534025"/>
            <a:ext cx="1320800" cy="977900"/>
          </a:xfrm>
          <a:prstGeom prst="rect">
            <a:avLst/>
          </a:prstGeom>
          <a:noFill/>
        </p:spPr>
      </p:pic>
      <p:sp>
        <p:nvSpPr>
          <p:cNvPr id="10245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412875"/>
            <a:ext cx="8540750" cy="42481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u="sng">
                <a:solidFill>
                  <a:schemeClr val="hlink"/>
                </a:solidFill>
              </a:rPr>
              <a:t>标识符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/>
              <a:t>标识符是用来标识变量、常量、方法、类、对象等元素的有效字符序列。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800"/>
              <a:t>Java </a:t>
            </a:r>
            <a:r>
              <a:rPr lang="zh-CN" altLang="en-US" sz="2800"/>
              <a:t>的标识符由字母、数字、</a:t>
            </a:r>
            <a:r>
              <a:rPr lang="en-US" altLang="zh-CN" sz="2800"/>
              <a:t>_</a:t>
            </a:r>
            <a:r>
              <a:rPr lang="zh-CN" altLang="en-US" sz="2800"/>
              <a:t>和</a:t>
            </a:r>
            <a:r>
              <a:rPr lang="en-US" altLang="zh-CN" sz="2800"/>
              <a:t>$</a:t>
            </a:r>
            <a:r>
              <a:rPr lang="zh-CN" altLang="en-US" sz="2800"/>
              <a:t>组成，长度不限，但实际命名不宜过长。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zh-CN" altLang="en-US" sz="2800"/>
              <a:t>标识符的第一个字符必须为字母、 “</a:t>
            </a:r>
            <a:r>
              <a:rPr lang="en-US" altLang="zh-CN" sz="2800"/>
              <a:t>_”</a:t>
            </a:r>
            <a:r>
              <a:rPr lang="zh-CN" altLang="en-US" sz="2800"/>
              <a:t>或 “</a:t>
            </a:r>
            <a:r>
              <a:rPr lang="en-US" altLang="zh-CN" sz="2800"/>
              <a:t>$” </a:t>
            </a:r>
            <a:r>
              <a:rPr lang="zh-CN" altLang="en-US" sz="2800"/>
              <a:t>。</a:t>
            </a:r>
            <a:r>
              <a:rPr lang="zh-CN" altLang="en-US" sz="2800">
                <a:solidFill>
                  <a:schemeClr val="hlink"/>
                </a:solidFill>
              </a:rPr>
              <a:t>标识符区分大小写。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zh-CN" altLang="en-US" sz="2400" i="1"/>
              <a:t>合法的标识符：</a:t>
            </a:r>
            <a:r>
              <a:rPr lang="zh-CN" altLang="en-US" sz="2400">
                <a:solidFill>
                  <a:srgbClr val="009900"/>
                </a:solidFill>
              </a:rPr>
              <a:t>     </a:t>
            </a:r>
            <a:r>
              <a:rPr lang="en-US" altLang="zh-CN" sz="2400">
                <a:solidFill>
                  <a:srgbClr val="009900"/>
                </a:solidFill>
              </a:rPr>
              <a:t>name, s_no, $2, boy_number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400" i="1"/>
              <a:t>不合法的标识符：</a:t>
            </a:r>
            <a:r>
              <a:rPr lang="zh-CN" altLang="en-US" sz="2400">
                <a:solidFill>
                  <a:srgbClr val="009900"/>
                </a:solidFill>
              </a:rPr>
              <a:t>  </a:t>
            </a:r>
            <a:r>
              <a:rPr lang="en-US" altLang="zh-CN" sz="2400">
                <a:solidFill>
                  <a:srgbClr val="009900"/>
                </a:solidFill>
              </a:rPr>
              <a:t>2y</a:t>
            </a:r>
            <a:r>
              <a:rPr lang="zh-CN" altLang="en-US" sz="2400">
                <a:solidFill>
                  <a:srgbClr val="009900"/>
                </a:solidFill>
              </a:rPr>
              <a:t>，</a:t>
            </a:r>
            <a:r>
              <a:rPr lang="en-US" altLang="zh-CN" sz="2400">
                <a:solidFill>
                  <a:srgbClr val="009900"/>
                </a:solidFill>
              </a:rPr>
              <a:t>a*b</a:t>
            </a:r>
            <a:r>
              <a:rPr lang="zh-CN" altLang="en-US" sz="2400">
                <a:solidFill>
                  <a:srgbClr val="009900"/>
                </a:solidFill>
              </a:rPr>
              <a:t>，</a:t>
            </a:r>
            <a:r>
              <a:rPr lang="en-US" altLang="zh-CN" sz="2400">
                <a:solidFill>
                  <a:srgbClr val="009900"/>
                </a:solidFill>
              </a:rPr>
              <a:t>w/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792163"/>
          </a:xfrm>
        </p:spPr>
        <p:txBody>
          <a:bodyPr/>
          <a:lstStyle/>
          <a:p>
            <a:r>
              <a:rPr lang="en-US" altLang="zh-CN">
                <a:solidFill>
                  <a:srgbClr val="5B361D"/>
                </a:solidFill>
                <a:latin typeface="楷体_GB2312" pitchFamily="49" charset="-122"/>
                <a:ea typeface="楷体_GB2312" pitchFamily="49" charset="-122"/>
              </a:rPr>
              <a:t>Example</a:t>
            </a:r>
            <a:r>
              <a:rPr lang="en-US" altLang="zh-CN" sz="4000">
                <a:solidFill>
                  <a:srgbClr val="5B361D"/>
                </a:solidFill>
                <a:latin typeface="楷体_GB2312" pitchFamily="49" charset="-122"/>
                <a:ea typeface="楷体_GB2312" pitchFamily="49" charset="-122"/>
              </a:rPr>
              <a:t>2-5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250825" y="1484313"/>
            <a:ext cx="8640763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public class  Logic</a:t>
            </a:r>
          </a:p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  public static void main(String args[])</a:t>
            </a:r>
          </a:p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 {</a:t>
            </a:r>
          </a:p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   boolean  instance1=true;</a:t>
            </a:r>
          </a:p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   boolean  instance2=false;</a:t>
            </a:r>
          </a:p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   </a:t>
            </a:r>
            <a:r>
              <a:rPr lang="en-US" altLang="zh-CN" b="1">
                <a:solidFill>
                  <a:srgbClr val="0000FF"/>
                </a:solidFill>
              </a:rPr>
              <a:t>System.out.println(“</a:t>
            </a:r>
            <a:r>
              <a:rPr lang="zh-CN" altLang="en-US" b="1">
                <a:solidFill>
                  <a:srgbClr val="0000FF"/>
                </a:solidFill>
              </a:rPr>
              <a:t>逻辑状态</a:t>
            </a:r>
            <a:r>
              <a:rPr lang="en-US" altLang="zh-CN" b="1">
                <a:solidFill>
                  <a:srgbClr val="0000FF"/>
                </a:solidFill>
              </a:rPr>
              <a:t>1=”+instance1+” ”+”</a:t>
            </a:r>
            <a:r>
              <a:rPr lang="zh-CN" altLang="en-US" b="1">
                <a:solidFill>
                  <a:srgbClr val="0000FF"/>
                </a:solidFill>
              </a:rPr>
              <a:t>逻辑状态</a:t>
            </a:r>
            <a:r>
              <a:rPr lang="en-US" altLang="zh-CN" b="1">
                <a:solidFill>
                  <a:srgbClr val="0000FF"/>
                </a:solidFill>
              </a:rPr>
              <a:t>2=”+instance2);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0000FF"/>
                </a:solidFill>
              </a:rPr>
              <a:t>  }</a:t>
            </a:r>
          </a:p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476375" y="4941888"/>
            <a:ext cx="5759450" cy="857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200" b="1">
                <a:ea typeface="楷体_GB2312" pitchFamily="49" charset="-122"/>
              </a:rPr>
              <a:t>程序运行结果如下：</a:t>
            </a:r>
          </a:p>
          <a:p>
            <a:pPr>
              <a:spcBef>
                <a:spcPct val="35000"/>
              </a:spcBef>
            </a:pPr>
            <a:r>
              <a:rPr lang="zh-CN" altLang="en-US" sz="2000" b="1">
                <a:solidFill>
                  <a:srgbClr val="009900"/>
                </a:solidFill>
              </a:rPr>
              <a:t>逻辑状态</a:t>
            </a:r>
            <a:r>
              <a:rPr lang="en-US" altLang="zh-CN" sz="2000" b="1">
                <a:solidFill>
                  <a:srgbClr val="009900"/>
                </a:solidFill>
              </a:rPr>
              <a:t>1=true  </a:t>
            </a:r>
            <a:r>
              <a:rPr lang="zh-CN" altLang="en-US" sz="2000" b="1">
                <a:solidFill>
                  <a:srgbClr val="009900"/>
                </a:solidFill>
              </a:rPr>
              <a:t>逻辑状态</a:t>
            </a:r>
            <a:r>
              <a:rPr lang="en-US" altLang="zh-CN" sz="2000" b="1">
                <a:solidFill>
                  <a:srgbClr val="009900"/>
                </a:solidFill>
              </a:rPr>
              <a:t>2=false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476250"/>
            <a:ext cx="7473950" cy="792163"/>
          </a:xfrm>
        </p:spPr>
        <p:txBody>
          <a:bodyPr/>
          <a:lstStyle/>
          <a:p>
            <a:r>
              <a:rPr lang="en-US" altLang="zh-CN">
                <a:solidFill>
                  <a:srgbClr val="5B361D"/>
                </a:solidFill>
                <a:latin typeface="隶书" pitchFamily="49" charset="-122"/>
              </a:rPr>
              <a:t>2.3  </a:t>
            </a:r>
            <a:r>
              <a:rPr lang="zh-CN" altLang="en-US">
                <a:solidFill>
                  <a:srgbClr val="5B361D"/>
                </a:solidFill>
                <a:latin typeface="隶书" pitchFamily="49" charset="-122"/>
              </a:rPr>
              <a:t>运算符和表达式</a:t>
            </a:r>
          </a:p>
        </p:txBody>
      </p:sp>
      <p:pic>
        <p:nvPicPr>
          <p:cNvPr id="21508" name="Picture 4" descr="DD0135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0275" y="5497513"/>
            <a:ext cx="1023938" cy="965200"/>
          </a:xfrm>
          <a:prstGeom prst="rect">
            <a:avLst/>
          </a:prstGeom>
          <a:noFill/>
        </p:spPr>
      </p:pic>
      <p:sp>
        <p:nvSpPr>
          <p:cNvPr id="21509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700213"/>
            <a:ext cx="8540750" cy="3886200"/>
          </a:xfrm>
        </p:spPr>
        <p:txBody>
          <a:bodyPr/>
          <a:lstStyle/>
          <a:p>
            <a:r>
              <a:rPr lang="zh-CN" altLang="en-US" sz="2400">
                <a:latin typeface="楷体_GB2312" pitchFamily="49" charset="-122"/>
              </a:rPr>
              <a:t>对数据进行加工和处理称为运算，表示各种运算的符号称为运算符，参与运算的数据称为操作数。</a:t>
            </a:r>
          </a:p>
          <a:p>
            <a:r>
              <a:rPr lang="zh-CN" altLang="en-US" sz="2400">
                <a:latin typeface="楷体_GB2312" pitchFamily="49" charset="-122"/>
              </a:rPr>
              <a:t>根据操作数的个数，可以将运算符分为单目、双目和多目运算符。单目运算符只对</a:t>
            </a:r>
            <a:r>
              <a:rPr lang="en-US" altLang="zh-CN" sz="2400">
                <a:latin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</a:rPr>
              <a:t>个操作数运算，双目运算符对</a:t>
            </a:r>
            <a:r>
              <a:rPr lang="en-US" altLang="zh-CN" sz="2400">
                <a:latin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</a:rPr>
              <a:t>个操作数运算。</a:t>
            </a:r>
          </a:p>
          <a:p>
            <a:r>
              <a:rPr lang="zh-CN" altLang="en-US" sz="2400">
                <a:latin typeface="楷体_GB2312" pitchFamily="49" charset="-122"/>
              </a:rPr>
              <a:t>根据操作数和运算结果，运算符分为：算术运算符、关系运算符、逻辑运算符、位运算符、赋值运算符、条件运算符和括号运算符。</a:t>
            </a:r>
          </a:p>
          <a:p>
            <a:pPr>
              <a:buFont typeface="Wingdings" pitchFamily="2" charset="2"/>
              <a:buNone/>
            </a:pPr>
            <a:endParaRPr lang="en-US" altLang="zh-CN" sz="280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04813"/>
            <a:ext cx="8540750" cy="865187"/>
          </a:xfrm>
        </p:spPr>
        <p:txBody>
          <a:bodyPr/>
          <a:lstStyle/>
          <a:p>
            <a:r>
              <a:rPr lang="zh-CN" altLang="en-US" dirty="0">
                <a:solidFill>
                  <a:srgbClr val="5B361D"/>
                </a:solidFill>
              </a:rPr>
              <a:t>算术运算符</a:t>
            </a:r>
          </a:p>
        </p:txBody>
      </p:sp>
      <p:sp>
        <p:nvSpPr>
          <p:cNvPr id="22533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12875"/>
            <a:ext cx="8540750" cy="1871663"/>
          </a:xfrm>
        </p:spPr>
        <p:txBody>
          <a:bodyPr/>
          <a:lstStyle/>
          <a:p>
            <a:r>
              <a:rPr lang="zh-CN" altLang="en-US" sz="2400">
                <a:latin typeface="楷体_GB2312" pitchFamily="49" charset="-122"/>
              </a:rPr>
              <a:t>算术运算符完成数学上的加、减、乘、除四则运算。包括双目运算符和单目运算符。</a:t>
            </a:r>
          </a:p>
          <a:p>
            <a:r>
              <a:rPr lang="zh-CN" altLang="en-US" sz="2400">
                <a:latin typeface="楷体_GB2312" pitchFamily="49" charset="-122"/>
              </a:rPr>
              <a:t>双目算术运算符包括</a:t>
            </a:r>
            <a:r>
              <a:rPr lang="en-US" altLang="zh-CN" sz="2400">
                <a:latin typeface="楷体_GB2312" pitchFamily="49" charset="-122"/>
              </a:rPr>
              <a:t>+</a:t>
            </a:r>
            <a:r>
              <a:rPr lang="zh-CN" altLang="en-US" sz="2400">
                <a:latin typeface="楷体_GB2312" pitchFamily="49" charset="-122"/>
              </a:rPr>
              <a:t>（加）、</a:t>
            </a:r>
            <a:r>
              <a:rPr lang="en-US" altLang="zh-CN" sz="2400">
                <a:latin typeface="楷体_GB2312" pitchFamily="49" charset="-122"/>
              </a:rPr>
              <a:t>-</a:t>
            </a:r>
            <a:r>
              <a:rPr lang="zh-CN" altLang="en-US" sz="2400">
                <a:latin typeface="楷体_GB2312" pitchFamily="49" charset="-122"/>
              </a:rPr>
              <a:t>（减）、*（乘，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运算中</a:t>
            </a:r>
            <a:r>
              <a:rPr lang="zh-CN" altLang="en-US" sz="2400">
                <a:solidFill>
                  <a:schemeClr val="hlink"/>
                </a:solidFill>
                <a:latin typeface="Arial"/>
              </a:rPr>
              <a:t>“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*</a:t>
            </a:r>
            <a:r>
              <a:rPr lang="zh-CN" altLang="en-US" sz="2400">
                <a:solidFill>
                  <a:schemeClr val="hlink"/>
                </a:solidFill>
                <a:latin typeface="Arial"/>
              </a:rPr>
              <a:t>”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一定不能省，必须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a*b,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而非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ab</a:t>
            </a:r>
            <a:r>
              <a:rPr lang="zh-CN" altLang="en-US" sz="2400">
                <a:latin typeface="楷体_GB2312" pitchFamily="49" charset="-122"/>
              </a:rPr>
              <a:t>）、</a:t>
            </a:r>
            <a:r>
              <a:rPr lang="en-US" altLang="zh-CN" sz="2400">
                <a:latin typeface="楷体_GB2312" pitchFamily="49" charset="-122"/>
              </a:rPr>
              <a:t>/</a:t>
            </a:r>
            <a:r>
              <a:rPr lang="zh-CN" altLang="en-US" sz="2400">
                <a:latin typeface="楷体_GB2312" pitchFamily="49" charset="-122"/>
              </a:rPr>
              <a:t>（除）和</a:t>
            </a:r>
            <a:r>
              <a:rPr lang="en-US" altLang="zh-CN" sz="2400">
                <a:latin typeface="楷体_GB2312" pitchFamily="49" charset="-122"/>
              </a:rPr>
              <a:t>%</a:t>
            </a:r>
            <a:r>
              <a:rPr lang="zh-CN" altLang="en-US" sz="2400">
                <a:latin typeface="楷体_GB2312" pitchFamily="49" charset="-122"/>
              </a:rPr>
              <a:t>（取余）。 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39750" y="3213100"/>
            <a:ext cx="4248150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22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27/3         //</a:t>
            </a:r>
            <a:r>
              <a:rPr lang="zh-CN" altLang="en-US" sz="22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结果是</a:t>
            </a:r>
            <a:r>
              <a:rPr lang="en-US" altLang="zh-CN" sz="22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</a:p>
          <a:p>
            <a:pPr>
              <a:spcBef>
                <a:spcPct val="25000"/>
              </a:spcBef>
            </a:pPr>
            <a:r>
              <a:rPr lang="en-US" altLang="zh-CN" sz="22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45/4         //</a:t>
            </a:r>
            <a:r>
              <a:rPr lang="zh-CN" altLang="en-US" sz="22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结果是</a:t>
            </a:r>
            <a:r>
              <a:rPr lang="en-US" altLang="zh-CN" sz="22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</a:p>
          <a:p>
            <a:pPr>
              <a:spcBef>
                <a:spcPct val="25000"/>
              </a:spcBef>
            </a:pPr>
            <a:r>
              <a:rPr lang="en-US" altLang="zh-CN" sz="22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45.0/4       //</a:t>
            </a:r>
            <a:r>
              <a:rPr lang="zh-CN" altLang="en-US" sz="22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结果是</a:t>
            </a:r>
            <a:r>
              <a:rPr lang="en-US" altLang="zh-CN" sz="22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11.25</a:t>
            </a:r>
          </a:p>
          <a:p>
            <a:pPr>
              <a:spcBef>
                <a:spcPct val="65000"/>
              </a:spcBef>
            </a:pPr>
            <a:r>
              <a:rPr lang="en-US" altLang="zh-CN" sz="22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10.3%3       //</a:t>
            </a:r>
            <a:r>
              <a:rPr lang="zh-CN" altLang="en-US" sz="22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结果是</a:t>
            </a:r>
            <a:r>
              <a:rPr lang="en-US" altLang="zh-CN" sz="22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1.3</a:t>
            </a:r>
          </a:p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9%4          //</a:t>
            </a:r>
            <a:r>
              <a:rPr lang="zh-CN" altLang="en-US" sz="22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结果是</a:t>
            </a:r>
            <a:r>
              <a:rPr lang="en-US" altLang="zh-CN" sz="22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-9%4         //</a:t>
            </a:r>
            <a:r>
              <a:rPr lang="zh-CN" altLang="en-US" sz="22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结果是</a:t>
            </a:r>
            <a:r>
              <a:rPr lang="en-US" altLang="zh-CN" sz="22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</a:p>
          <a:p>
            <a:pPr>
              <a:spcBef>
                <a:spcPct val="20000"/>
              </a:spcBef>
            </a:pPr>
            <a:r>
              <a:rPr lang="en-US" altLang="zh-CN" sz="22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-9%-4        //</a:t>
            </a:r>
            <a:r>
              <a:rPr lang="zh-CN" altLang="en-US" sz="22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结果是</a:t>
            </a:r>
            <a:r>
              <a:rPr lang="en-US" altLang="zh-CN" sz="22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endParaRPr lang="en-US" altLang="zh-CN" sz="2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787900" y="3284538"/>
            <a:ext cx="3889375" cy="13303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zh-CN" altLang="en-US" sz="2000" b="1">
                <a:latin typeface="Arial"/>
                <a:ea typeface="楷体_GB2312" pitchFamily="49" charset="-122"/>
              </a:rPr>
              <a:t>“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en-US" altLang="zh-CN" sz="2000" b="1">
                <a:latin typeface="Arial"/>
                <a:ea typeface="楷体_GB2312" pitchFamily="49" charset="-122"/>
              </a:rPr>
              <a:t>”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用于浮点数类型操作数时，得到的是商（除法），而当</a:t>
            </a:r>
            <a:r>
              <a:rPr lang="zh-CN" altLang="en-US" sz="2000" b="1">
                <a:latin typeface="Arial"/>
                <a:ea typeface="楷体_GB2312" pitchFamily="49" charset="-122"/>
              </a:rPr>
              <a:t>“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en-US" altLang="zh-CN" sz="2000" b="1">
                <a:latin typeface="Arial"/>
                <a:ea typeface="楷体_GB2312" pitchFamily="49" charset="-122"/>
              </a:rPr>
              <a:t>”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用于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个整型操作数时，得到的是商的整数（</a:t>
            </a:r>
            <a:r>
              <a:rPr lang="zh-CN" altLang="en-US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整除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4211638" y="3789363"/>
            <a:ext cx="50323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787900" y="4868863"/>
            <a:ext cx="3889375" cy="13303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实数求余，结果是实数，而当</a:t>
            </a:r>
            <a:r>
              <a:rPr lang="zh-CN" altLang="en-US" sz="2000" b="1">
                <a:latin typeface="Arial"/>
                <a:ea typeface="楷体_GB2312" pitchFamily="49" charset="-122"/>
              </a:rPr>
              <a:t>“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%</a:t>
            </a:r>
            <a:r>
              <a:rPr lang="en-US" altLang="zh-CN" sz="2000" b="1">
                <a:latin typeface="Arial"/>
                <a:ea typeface="楷体_GB2312" pitchFamily="49" charset="-122"/>
              </a:rPr>
              <a:t>”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用于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个整型操作数时，结果是整数。 </a:t>
            </a:r>
            <a:r>
              <a:rPr lang="zh-CN" altLang="en-US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取余结果的符号和被除数的符号相同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4140200" y="5589588"/>
            <a:ext cx="50323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04813"/>
            <a:ext cx="3968750" cy="798512"/>
          </a:xfrm>
        </p:spPr>
        <p:txBody>
          <a:bodyPr/>
          <a:lstStyle/>
          <a:p>
            <a:r>
              <a:rPr lang="zh-CN" altLang="en-US">
                <a:solidFill>
                  <a:srgbClr val="5B361D"/>
                </a:solidFill>
              </a:rPr>
              <a:t>算术运算符</a:t>
            </a:r>
          </a:p>
        </p:txBody>
      </p:sp>
      <p:sp>
        <p:nvSpPr>
          <p:cNvPr id="53252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124744"/>
            <a:ext cx="8540750" cy="331271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楷体_GB2312" pitchFamily="49" charset="-122"/>
              </a:rPr>
              <a:t>单目算术运算符包括 </a:t>
            </a:r>
            <a:r>
              <a:rPr lang="en-US" altLang="zh-CN" sz="2400" dirty="0">
                <a:latin typeface="楷体_GB2312" pitchFamily="49" charset="-122"/>
              </a:rPr>
              <a:t>-</a:t>
            </a:r>
            <a:r>
              <a:rPr lang="zh-CN" altLang="en-US" sz="2400" dirty="0">
                <a:latin typeface="楷体_GB2312" pitchFamily="49" charset="-122"/>
              </a:rPr>
              <a:t>（负号）、</a:t>
            </a:r>
            <a:r>
              <a:rPr lang="en-US" altLang="zh-CN" sz="2400" dirty="0">
                <a:latin typeface="楷体_GB2312" pitchFamily="49" charset="-122"/>
              </a:rPr>
              <a:t>++</a:t>
            </a:r>
            <a:r>
              <a:rPr lang="zh-CN" altLang="en-US" sz="2400" dirty="0">
                <a:latin typeface="楷体_GB2312" pitchFamily="49" charset="-122"/>
              </a:rPr>
              <a:t>（自增）、</a:t>
            </a:r>
            <a:r>
              <a:rPr lang="en-US" altLang="zh-CN" sz="2400" dirty="0">
                <a:latin typeface="楷体_GB2312" pitchFamily="49" charset="-122"/>
              </a:rPr>
              <a:t>--</a:t>
            </a:r>
            <a:r>
              <a:rPr lang="zh-CN" altLang="en-US" sz="2400" dirty="0">
                <a:latin typeface="楷体_GB2312" pitchFamily="49" charset="-122"/>
              </a:rPr>
              <a:t>（自减）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Arial"/>
              </a:rPr>
              <a:t>“</a:t>
            </a:r>
            <a:r>
              <a:rPr lang="en-US" altLang="zh-CN" sz="2400" dirty="0">
                <a:latin typeface="楷体_GB2312" pitchFamily="49" charset="-122"/>
              </a:rPr>
              <a:t>++</a:t>
            </a:r>
            <a:r>
              <a:rPr lang="en-US" altLang="zh-CN" sz="2400" dirty="0">
                <a:latin typeface="Arial"/>
              </a:rPr>
              <a:t>”</a:t>
            </a:r>
            <a:r>
              <a:rPr lang="zh-CN" altLang="en-US" sz="2400" dirty="0">
                <a:latin typeface="楷体_GB2312" pitchFamily="49" charset="-122"/>
              </a:rPr>
              <a:t>和</a:t>
            </a:r>
            <a:r>
              <a:rPr lang="zh-CN" altLang="en-US" sz="2400" dirty="0">
                <a:latin typeface="Arial"/>
              </a:rPr>
              <a:t>“</a:t>
            </a:r>
            <a:r>
              <a:rPr lang="en-US" altLang="zh-CN" sz="2400" dirty="0">
                <a:latin typeface="楷体_GB2312" pitchFamily="49" charset="-122"/>
              </a:rPr>
              <a:t>--</a:t>
            </a:r>
            <a:r>
              <a:rPr lang="en-US" altLang="zh-CN" sz="2400" dirty="0">
                <a:latin typeface="Arial"/>
              </a:rPr>
              <a:t>”</a:t>
            </a:r>
            <a:r>
              <a:rPr lang="zh-CN" altLang="en-US" sz="2400" dirty="0">
                <a:latin typeface="楷体_GB2312" pitchFamily="49" charset="-122"/>
              </a:rPr>
              <a:t>用于</a:t>
            </a:r>
            <a:r>
              <a:rPr lang="zh-CN" altLang="en-US" sz="2400" dirty="0" smtClean="0">
                <a:latin typeface="楷体_GB2312" pitchFamily="49" charset="-122"/>
              </a:rPr>
              <a:t>整数变量，出现在整型变量的左边或右边。</a:t>
            </a:r>
            <a:endParaRPr lang="zh-CN" altLang="en-US" sz="2400" dirty="0">
              <a:latin typeface="楷体_GB2312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楷体_GB2312" pitchFamily="49" charset="-122"/>
              </a:rPr>
              <a:t>功能</a:t>
            </a:r>
            <a:r>
              <a:rPr lang="zh-CN" altLang="en-US" sz="2400" dirty="0" smtClean="0">
                <a:latin typeface="楷体_GB2312" pitchFamily="49" charset="-122"/>
              </a:rPr>
              <a:t>：</a:t>
            </a:r>
            <a:endParaRPr lang="en-US" altLang="zh-CN" sz="2400" dirty="0" smtClean="0">
              <a:latin typeface="楷体_GB2312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solidFill>
                  <a:srgbClr val="FF00FF"/>
                </a:solidFill>
                <a:latin typeface="楷体_GB2312" pitchFamily="49" charset="-122"/>
              </a:rPr>
              <a:t>使</a:t>
            </a:r>
            <a:r>
              <a:rPr lang="zh-CN" altLang="en-US" sz="2000" dirty="0" smtClean="0">
                <a:solidFill>
                  <a:srgbClr val="FF00FF"/>
                </a:solidFill>
                <a:latin typeface="楷体_GB2312" pitchFamily="49" charset="-122"/>
              </a:rPr>
              <a:t>变量</a:t>
            </a:r>
            <a:r>
              <a:rPr lang="zh-CN" altLang="en-US" sz="2000" dirty="0">
                <a:solidFill>
                  <a:srgbClr val="FF00FF"/>
                </a:solidFill>
                <a:latin typeface="楷体_GB2312" pitchFamily="49" charset="-122"/>
              </a:rPr>
              <a:t>的值加</a:t>
            </a:r>
            <a:r>
              <a:rPr lang="en-US" altLang="zh-CN" sz="2000" dirty="0">
                <a:solidFill>
                  <a:srgbClr val="FF00FF"/>
                </a:solidFill>
                <a:latin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FF00FF"/>
                </a:solidFill>
                <a:latin typeface="楷体_GB2312" pitchFamily="49" charset="-122"/>
              </a:rPr>
              <a:t>（自增）或减</a:t>
            </a:r>
            <a:r>
              <a:rPr lang="en-US" altLang="zh-CN" sz="2000" dirty="0">
                <a:solidFill>
                  <a:srgbClr val="FF00FF"/>
                </a:solidFill>
                <a:latin typeface="楷体_GB2312" pitchFamily="49" charset="-122"/>
              </a:rPr>
              <a:t>1(</a:t>
            </a:r>
            <a:r>
              <a:rPr lang="zh-CN" altLang="en-US" sz="2000" dirty="0">
                <a:solidFill>
                  <a:srgbClr val="FF00FF"/>
                </a:solidFill>
                <a:latin typeface="楷体_GB2312" pitchFamily="49" charset="-122"/>
              </a:rPr>
              <a:t>自减</a:t>
            </a:r>
            <a:r>
              <a:rPr lang="zh-CN" altLang="en-US" sz="2000" dirty="0" smtClean="0">
                <a:solidFill>
                  <a:srgbClr val="FF00FF"/>
                </a:solidFill>
                <a:latin typeface="楷体_GB2312" pitchFamily="49" charset="-122"/>
              </a:rPr>
              <a:t>）</a:t>
            </a:r>
            <a:r>
              <a:rPr lang="en-US" altLang="zh-CN" sz="2000" dirty="0" smtClean="0">
                <a:solidFill>
                  <a:srgbClr val="FF00FF"/>
                </a:solidFill>
                <a:latin typeface="楷体_GB2312" pitchFamily="49" charset="-122"/>
              </a:rPr>
              <a:t>,</a:t>
            </a:r>
            <a:r>
              <a:rPr lang="zh-CN" altLang="en-US" sz="2000" dirty="0" smtClean="0">
                <a:solidFill>
                  <a:srgbClr val="FF00FF"/>
                </a:solidFill>
                <a:latin typeface="楷体_GB2312" pitchFamily="49" charset="-122"/>
              </a:rPr>
              <a:t>例：</a:t>
            </a:r>
            <a:r>
              <a:rPr lang="en-US" altLang="zh-CN" sz="20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000" dirty="0" smtClean="0">
                <a:solidFill>
                  <a:srgbClr val="FF00FF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n=5;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chemeClr val="accent4"/>
                </a:solidFill>
              </a:rPr>
              <a:t>    n++</a:t>
            </a:r>
            <a:r>
              <a:rPr lang="zh-CN" altLang="en-US" sz="2200" dirty="0">
                <a:solidFill>
                  <a:schemeClr val="accent4"/>
                </a:solidFill>
              </a:rPr>
              <a:t>；    </a:t>
            </a:r>
            <a:r>
              <a:rPr lang="en-US" altLang="zh-CN" sz="2200" dirty="0" smtClean="0">
                <a:solidFill>
                  <a:schemeClr val="accent4"/>
                </a:solidFill>
              </a:rPr>
              <a:t>++n; </a:t>
            </a:r>
            <a:r>
              <a:rPr lang="zh-CN" altLang="en-US" sz="2200" dirty="0" smtClean="0">
                <a:solidFill>
                  <a:schemeClr val="accent4"/>
                </a:solidFill>
              </a:rPr>
              <a:t>      </a:t>
            </a:r>
            <a:r>
              <a:rPr lang="en-US" altLang="zh-CN" sz="2200" dirty="0" smtClean="0">
                <a:solidFill>
                  <a:schemeClr val="accent4"/>
                </a:solidFill>
              </a:rPr>
              <a:t>//</a:t>
            </a:r>
            <a:r>
              <a:rPr lang="zh-CN" altLang="en-US" sz="2200" dirty="0" smtClean="0">
                <a:solidFill>
                  <a:schemeClr val="accent4"/>
                </a:solidFill>
              </a:rPr>
              <a:t>相当于</a:t>
            </a:r>
            <a:r>
              <a:rPr lang="en-US" altLang="zh-CN" sz="2200" dirty="0" smtClean="0">
                <a:solidFill>
                  <a:schemeClr val="accent4"/>
                </a:solidFill>
              </a:rPr>
              <a:t>n=n+1</a:t>
            </a:r>
            <a:r>
              <a:rPr lang="zh-CN" altLang="en-US" sz="2200" dirty="0" smtClean="0">
                <a:solidFill>
                  <a:schemeClr val="accent4"/>
                </a:solidFill>
              </a:rPr>
              <a:t>，</a:t>
            </a:r>
            <a:r>
              <a:rPr lang="en-US" altLang="zh-CN" sz="2200" dirty="0" smtClean="0">
                <a:solidFill>
                  <a:schemeClr val="accent4"/>
                </a:solidFill>
              </a:rPr>
              <a:t>n</a:t>
            </a:r>
            <a:r>
              <a:rPr lang="zh-CN" altLang="en-US" sz="2200" dirty="0" smtClean="0">
                <a:solidFill>
                  <a:schemeClr val="accent4"/>
                </a:solidFill>
              </a:rPr>
              <a:t>等于</a:t>
            </a:r>
            <a:r>
              <a:rPr lang="en-US" altLang="zh-CN" sz="2200" dirty="0">
                <a:solidFill>
                  <a:schemeClr val="accent4"/>
                </a:solidFill>
              </a:rPr>
              <a:t>6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chemeClr val="accent4"/>
                </a:solidFill>
              </a:rPr>
              <a:t>    --n;         </a:t>
            </a:r>
            <a:r>
              <a:rPr lang="en-US" altLang="zh-CN" sz="2200" dirty="0">
                <a:solidFill>
                  <a:schemeClr val="accent4"/>
                </a:solidFill>
              </a:rPr>
              <a:t>n</a:t>
            </a:r>
            <a:r>
              <a:rPr lang="en-US" altLang="zh-CN" sz="2200" dirty="0" smtClean="0">
                <a:solidFill>
                  <a:schemeClr val="accent4"/>
                </a:solidFill>
              </a:rPr>
              <a:t>--;        //</a:t>
            </a:r>
            <a:r>
              <a:rPr lang="zh-CN" altLang="en-US" sz="2200" dirty="0" smtClean="0">
                <a:solidFill>
                  <a:schemeClr val="accent4"/>
                </a:solidFill>
              </a:rPr>
              <a:t>相当于</a:t>
            </a:r>
            <a:r>
              <a:rPr lang="en-US" altLang="zh-CN" sz="2200" dirty="0" smtClean="0">
                <a:solidFill>
                  <a:schemeClr val="accent4"/>
                </a:solidFill>
              </a:rPr>
              <a:t>n=n-1</a:t>
            </a:r>
            <a:r>
              <a:rPr lang="zh-CN" altLang="en-US" sz="2200" dirty="0" smtClean="0">
                <a:solidFill>
                  <a:schemeClr val="accent4"/>
                </a:solidFill>
              </a:rPr>
              <a:t>， </a:t>
            </a:r>
            <a:r>
              <a:rPr lang="en-US" altLang="zh-CN" sz="2200" dirty="0">
                <a:solidFill>
                  <a:schemeClr val="accent4"/>
                </a:solidFill>
              </a:rPr>
              <a:t>n</a:t>
            </a:r>
            <a:r>
              <a:rPr lang="zh-CN" altLang="en-US" sz="2200" dirty="0" smtClean="0">
                <a:solidFill>
                  <a:schemeClr val="accent4"/>
                </a:solidFill>
              </a:rPr>
              <a:t>等于</a:t>
            </a:r>
            <a:r>
              <a:rPr lang="en-US" altLang="zh-CN" sz="2200" dirty="0" smtClean="0">
                <a:solidFill>
                  <a:schemeClr val="accent4"/>
                </a:solidFill>
              </a:rPr>
              <a:t>5</a:t>
            </a:r>
          </a:p>
          <a:p>
            <a:pPr lvl="1"/>
            <a:r>
              <a:rPr lang="zh-CN" altLang="en-US" sz="2000" dirty="0" smtClean="0">
                <a:solidFill>
                  <a:srgbClr val="FF00FF"/>
                </a:solidFill>
                <a:latin typeface="楷体_GB2312" pitchFamily="49" charset="-122"/>
              </a:rPr>
              <a:t>作为表达式：</a:t>
            </a:r>
            <a:r>
              <a:rPr lang="en-US" altLang="zh-CN" sz="2000" dirty="0" smtClean="0">
                <a:solidFill>
                  <a:srgbClr val="FF00FF"/>
                </a:solidFill>
                <a:latin typeface="楷体_GB2312" pitchFamily="49" charset="-122"/>
              </a:rPr>
              <a:t>++n</a:t>
            </a:r>
            <a:r>
              <a:rPr lang="zh-CN" altLang="en-US" sz="2000" dirty="0" smtClean="0">
                <a:solidFill>
                  <a:srgbClr val="FF00FF"/>
                </a:solidFill>
                <a:latin typeface="楷体_GB2312" pitchFamily="49" charset="-122"/>
              </a:rPr>
              <a:t>与</a:t>
            </a:r>
            <a:r>
              <a:rPr lang="en-US" altLang="zh-CN" sz="2000" dirty="0" smtClean="0">
                <a:solidFill>
                  <a:srgbClr val="FF00FF"/>
                </a:solidFill>
                <a:latin typeface="楷体_GB2312" pitchFamily="49" charset="-122"/>
              </a:rPr>
              <a:t>n++;--n</a:t>
            </a:r>
            <a:r>
              <a:rPr lang="zh-CN" altLang="en-US" sz="2000" dirty="0" smtClean="0">
                <a:solidFill>
                  <a:srgbClr val="FF00FF"/>
                </a:solidFill>
                <a:latin typeface="楷体_GB2312" pitchFamily="49" charset="-122"/>
              </a:rPr>
              <a:t>与</a:t>
            </a:r>
            <a:r>
              <a:rPr lang="en-US" altLang="zh-CN" sz="2000" dirty="0" smtClean="0">
                <a:solidFill>
                  <a:srgbClr val="FF00FF"/>
                </a:solidFill>
                <a:latin typeface="楷体_GB2312" pitchFamily="49" charset="-122"/>
              </a:rPr>
              <a:t>n—</a:t>
            </a:r>
            <a:r>
              <a:rPr lang="zh-CN" altLang="en-US" sz="2000" dirty="0" smtClean="0">
                <a:solidFill>
                  <a:srgbClr val="FF00FF"/>
                </a:solidFill>
                <a:latin typeface="楷体_GB2312" pitchFamily="49" charset="-122"/>
              </a:rPr>
              <a:t>是不一样的</a:t>
            </a:r>
            <a:endParaRPr lang="zh-CN" altLang="en-US" sz="2000" dirty="0">
              <a:solidFill>
                <a:srgbClr val="FF00FF"/>
              </a:solidFill>
              <a:latin typeface="楷体_GB2312" pitchFamily="49" charset="-122"/>
            </a:endParaRPr>
          </a:p>
          <a:p>
            <a:pPr lvl="2">
              <a:buNone/>
            </a:pPr>
            <a:r>
              <a:rPr lang="zh-CN" altLang="en-US" sz="2200" dirty="0" smtClean="0">
                <a:solidFill>
                  <a:schemeClr val="accent4"/>
                </a:solidFill>
              </a:rPr>
              <a:t>++</a:t>
            </a:r>
            <a:r>
              <a:rPr lang="en-US" altLang="zh-CN" sz="2200" dirty="0" err="1">
                <a:solidFill>
                  <a:schemeClr val="accent4"/>
                </a:solidFill>
              </a:rPr>
              <a:t>n：n</a:t>
            </a:r>
            <a:r>
              <a:rPr lang="en-US" altLang="zh-CN" sz="2200" dirty="0">
                <a:solidFill>
                  <a:schemeClr val="accent4"/>
                </a:solidFill>
              </a:rPr>
              <a:t> = n + 1；</a:t>
            </a:r>
            <a:r>
              <a:rPr lang="zh-CN" altLang="en-US" sz="2200" dirty="0">
                <a:solidFill>
                  <a:schemeClr val="accent4"/>
                </a:solidFill>
              </a:rPr>
              <a:t>取</a:t>
            </a:r>
            <a:r>
              <a:rPr lang="en-US" altLang="zh-CN" sz="2200" dirty="0">
                <a:solidFill>
                  <a:schemeClr val="accent4"/>
                </a:solidFill>
              </a:rPr>
              <a:t>n</a:t>
            </a:r>
            <a:r>
              <a:rPr lang="zh-CN" altLang="en-US" sz="2200" dirty="0">
                <a:solidFill>
                  <a:schemeClr val="accent4"/>
                </a:solidFill>
              </a:rPr>
              <a:t>值作为表达式 ++</a:t>
            </a:r>
            <a:r>
              <a:rPr lang="en-US" altLang="zh-CN" sz="2200" dirty="0">
                <a:solidFill>
                  <a:schemeClr val="accent4"/>
                </a:solidFill>
              </a:rPr>
              <a:t>n </a:t>
            </a:r>
            <a:r>
              <a:rPr lang="zh-CN" altLang="en-US" sz="2200" dirty="0">
                <a:solidFill>
                  <a:schemeClr val="accent4"/>
                </a:solidFill>
              </a:rPr>
              <a:t>的值</a:t>
            </a:r>
          </a:p>
          <a:p>
            <a:pPr lvl="2">
              <a:buNone/>
            </a:pPr>
            <a:r>
              <a:rPr lang="en-US" altLang="zh-CN" sz="2200" dirty="0">
                <a:solidFill>
                  <a:schemeClr val="accent4"/>
                </a:solidFill>
              </a:rPr>
              <a:t>n++：</a:t>
            </a:r>
            <a:r>
              <a:rPr lang="zh-CN" altLang="en-US" sz="2200" dirty="0">
                <a:solidFill>
                  <a:schemeClr val="accent4"/>
                </a:solidFill>
              </a:rPr>
              <a:t>取</a:t>
            </a:r>
            <a:r>
              <a:rPr lang="en-US" altLang="zh-CN" sz="2200" dirty="0">
                <a:solidFill>
                  <a:schemeClr val="accent4"/>
                </a:solidFill>
              </a:rPr>
              <a:t>n</a:t>
            </a:r>
            <a:r>
              <a:rPr lang="zh-CN" altLang="en-US" sz="2200" dirty="0">
                <a:solidFill>
                  <a:schemeClr val="accent4"/>
                </a:solidFill>
              </a:rPr>
              <a:t>值作为表达式 </a:t>
            </a:r>
            <a:r>
              <a:rPr lang="en-US" altLang="zh-CN" sz="2200" dirty="0">
                <a:solidFill>
                  <a:schemeClr val="accent4"/>
                </a:solidFill>
              </a:rPr>
              <a:t>n</a:t>
            </a:r>
            <a:r>
              <a:rPr lang="zh-CN" altLang="en-US" sz="2200" dirty="0">
                <a:solidFill>
                  <a:schemeClr val="accent4"/>
                </a:solidFill>
              </a:rPr>
              <a:t>++ 的值；</a:t>
            </a:r>
            <a:r>
              <a:rPr lang="en-US" altLang="zh-CN" sz="2200" dirty="0">
                <a:solidFill>
                  <a:schemeClr val="accent4"/>
                </a:solidFill>
              </a:rPr>
              <a:t>n = n + 1</a:t>
            </a:r>
            <a:endParaRPr lang="zh-CN" altLang="zh-CN" sz="2200" dirty="0">
              <a:solidFill>
                <a:schemeClr val="accent4"/>
              </a:solidFill>
            </a:endParaRPr>
          </a:p>
          <a:p>
            <a:pPr lvl="1">
              <a:lnSpc>
                <a:spcPct val="80000"/>
              </a:lnSpc>
              <a:buNone/>
            </a:pPr>
            <a:endParaRPr lang="en-US" altLang="zh-CN" sz="2200" dirty="0">
              <a:solidFill>
                <a:srgbClr val="009900"/>
              </a:solidFill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467544" y="5877272"/>
            <a:ext cx="83518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</a:rPr>
              <a:t>注意：单目运算符的优先级高于双目运算符，而在双目运算符中，先*、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</a:rPr>
              <a:t>%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</a:rPr>
              <a:t>运算，再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</a:rPr>
              <a:t>运算。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43608" y="4581128"/>
            <a:ext cx="28813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85000"/>
              </a:lnSpc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FF00FF"/>
                </a:solidFill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rgbClr val="FF00FF"/>
                </a:solidFill>
                <a:ea typeface="楷体_GB2312" pitchFamily="49" charset="-122"/>
              </a:rPr>
              <a:t> n=2, m;</a:t>
            </a:r>
          </a:p>
          <a:p>
            <a:pPr marL="342900" indent="-342900" algn="just">
              <a:lnSpc>
                <a:spcPct val="85000"/>
              </a:lnSpc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FF"/>
                </a:solidFill>
                <a:ea typeface="楷体_GB2312" pitchFamily="49" charset="-122"/>
              </a:rPr>
              <a:t>m=++n;</a:t>
            </a:r>
          </a:p>
          <a:p>
            <a:pPr marL="342900" indent="-342900" algn="just">
              <a:lnSpc>
                <a:spcPct val="85000"/>
              </a:lnSpc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FF"/>
                </a:solidFill>
                <a:ea typeface="楷体_GB2312" pitchFamily="49" charset="-122"/>
              </a:rPr>
              <a:t>m=n++;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631918" y="4712945"/>
            <a:ext cx="2017713" cy="1017588"/>
          </a:xfrm>
          <a:prstGeom prst="rect">
            <a:avLst/>
          </a:prstGeom>
          <a:noFill/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m</a:t>
            </a:r>
            <a:r>
              <a:rPr lang="en-US" altLang="zh-CN" sz="2400" b="1" dirty="0" smtClean="0"/>
              <a:t>=3   </a:t>
            </a:r>
            <a:r>
              <a:rPr lang="en-US" altLang="zh-CN" sz="2400" b="1" dirty="0" smtClean="0">
                <a:ea typeface="楷体_GB2312" pitchFamily="49" charset="-122"/>
              </a:rPr>
              <a:t>n=3</a:t>
            </a:r>
            <a:endParaRPr lang="en-US" altLang="zh-CN" sz="2400" b="1" dirty="0"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 smtClean="0"/>
              <a:t>m=2   n=3</a:t>
            </a:r>
            <a:endParaRPr lang="en-US" altLang="zh-CN" sz="2400" b="1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792163"/>
          </a:xfrm>
        </p:spPr>
        <p:txBody>
          <a:bodyPr/>
          <a:lstStyle/>
          <a:p>
            <a:r>
              <a:rPr lang="en-US" altLang="zh-CN" dirty="0">
                <a:solidFill>
                  <a:srgbClr val="5B361D"/>
                </a:solidFill>
                <a:latin typeface="楷体_GB2312" pitchFamily="49" charset="-122"/>
                <a:ea typeface="楷体_GB2312" pitchFamily="49" charset="-122"/>
              </a:rPr>
              <a:t>Example</a:t>
            </a:r>
            <a:r>
              <a:rPr lang="en-US" altLang="zh-CN" sz="4000" dirty="0">
                <a:solidFill>
                  <a:srgbClr val="5B361D"/>
                </a:solidFill>
                <a:latin typeface="楷体_GB2312" pitchFamily="49" charset="-122"/>
                <a:ea typeface="楷体_GB2312" pitchFamily="49" charset="-122"/>
              </a:rPr>
              <a:t>2-6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323850" y="1412875"/>
            <a:ext cx="5184775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</a:rPr>
              <a:t>public class OOperator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{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  public static void main(String args[])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  {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    int i=15, j1, j2, j2, j4;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    j1=i++;         	            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    System.out.println(“j1="+j1);    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    j2=++i;         	               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    System.out.println(“j2="+j2);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    j3=--i;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    System.out.println(“j3="+j3);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    j4=i--;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    System.out.println(“j4="+j4);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    System.out.println("i="+i);   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  }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5940425" y="2133600"/>
            <a:ext cx="2663825" cy="227171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200" b="1">
                <a:ea typeface="楷体_GB2312" pitchFamily="49" charset="-122"/>
              </a:rPr>
              <a:t>程序运行结果如下：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>
                <a:solidFill>
                  <a:srgbClr val="009900"/>
                </a:solidFill>
              </a:rPr>
              <a:t>j1=15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>
                <a:solidFill>
                  <a:srgbClr val="009900"/>
                </a:solidFill>
              </a:rPr>
              <a:t>j2=17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>
                <a:solidFill>
                  <a:srgbClr val="009900"/>
                </a:solidFill>
              </a:rPr>
              <a:t>j3=16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>
                <a:solidFill>
                  <a:srgbClr val="009900"/>
                </a:solidFill>
              </a:rPr>
              <a:t>j4=16</a:t>
            </a:r>
          </a:p>
          <a:p>
            <a:pPr lvl="1">
              <a:spcBef>
                <a:spcPct val="20000"/>
              </a:spcBef>
            </a:pPr>
            <a:r>
              <a:rPr lang="en-US" altLang="zh-CN" sz="2000" b="1">
                <a:solidFill>
                  <a:srgbClr val="009900"/>
                </a:solidFill>
              </a:rPr>
              <a:t>i=15</a:t>
            </a:r>
            <a:endParaRPr lang="en-US" altLang="zh-CN" sz="200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792163"/>
          </a:xfrm>
        </p:spPr>
        <p:txBody>
          <a:bodyPr/>
          <a:lstStyle/>
          <a:p>
            <a:r>
              <a:rPr lang="zh-CN" altLang="en-US" dirty="0">
                <a:solidFill>
                  <a:srgbClr val="5B361D"/>
                </a:solidFill>
              </a:rPr>
              <a:t>关系运算符</a:t>
            </a:r>
          </a:p>
        </p:txBody>
      </p:sp>
      <p:sp>
        <p:nvSpPr>
          <p:cNvPr id="54276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628775"/>
            <a:ext cx="8828087" cy="403225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zh-CN" altLang="en-US" sz="2400" dirty="0"/>
              <a:t>关系运算指</a:t>
            </a:r>
            <a:r>
              <a:rPr lang="en-US" altLang="zh-CN" sz="2400" dirty="0"/>
              <a:t>2</a:t>
            </a:r>
            <a:r>
              <a:rPr lang="zh-CN" altLang="en-US" sz="2400" dirty="0"/>
              <a:t>个操作数之间的比较运算。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zh-CN" altLang="en-US" sz="2400" dirty="0"/>
              <a:t>关系运算符有：</a:t>
            </a:r>
            <a:r>
              <a:rPr lang="en-US" altLang="zh-CN" sz="2400" dirty="0"/>
              <a:t>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</a:t>
            </a:r>
            <a:r>
              <a:rPr lang="zh-CN" altLang="en-US" sz="2400" dirty="0"/>
              <a:t>、</a:t>
            </a:r>
            <a:r>
              <a:rPr lang="en-US" altLang="zh-CN" sz="2400" dirty="0"/>
              <a:t>&gt;=</a:t>
            </a:r>
            <a:r>
              <a:rPr lang="zh-CN" altLang="en-US" sz="2400" dirty="0"/>
              <a:t>、</a:t>
            </a:r>
            <a:r>
              <a:rPr lang="en-US" altLang="zh-CN" sz="2400" dirty="0"/>
              <a:t>&lt;=</a:t>
            </a:r>
            <a:r>
              <a:rPr lang="zh-CN" altLang="en-US" sz="2400" dirty="0"/>
              <a:t>、</a:t>
            </a:r>
            <a:r>
              <a:rPr lang="en-US" altLang="zh-CN" sz="2400" dirty="0"/>
              <a:t>= =(</a:t>
            </a:r>
            <a:r>
              <a:rPr lang="zh-CN" altLang="en-US" sz="2400" dirty="0"/>
              <a:t>等于</a:t>
            </a:r>
            <a:r>
              <a:rPr lang="en-US" altLang="zh-CN" sz="2400" dirty="0"/>
              <a:t>)</a:t>
            </a:r>
            <a:r>
              <a:rPr lang="zh-CN" altLang="en-US" sz="2400" dirty="0"/>
              <a:t>和</a:t>
            </a:r>
            <a:r>
              <a:rPr lang="en-US" altLang="zh-CN" sz="2400" dirty="0"/>
              <a:t>!=(</a:t>
            </a:r>
            <a:r>
              <a:rPr lang="zh-CN" altLang="en-US" sz="2400" dirty="0"/>
              <a:t>不等于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zh-CN" altLang="en-US" sz="2400" dirty="0"/>
              <a:t>关系</a:t>
            </a:r>
            <a:r>
              <a:rPr lang="zh-CN" altLang="en-US" sz="2400" dirty="0" smtClean="0"/>
              <a:t>运算符主要用于数值数据和字符数据的比较</a:t>
            </a:r>
            <a:endParaRPr lang="en-US" altLang="zh-CN" sz="2400" dirty="0"/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zh-CN" altLang="en-US" sz="2400" dirty="0">
                <a:solidFill>
                  <a:srgbClr val="FF00FF"/>
                </a:solidFill>
              </a:rPr>
              <a:t>字符</a:t>
            </a:r>
            <a:r>
              <a:rPr lang="zh-CN" altLang="en-US" sz="2400" dirty="0"/>
              <a:t>类型操作数的比较依据是其</a:t>
            </a:r>
            <a:r>
              <a:rPr lang="en-US" altLang="zh-CN" sz="2400" dirty="0" err="1">
                <a:solidFill>
                  <a:srgbClr val="FF00FF"/>
                </a:solidFill>
              </a:rPr>
              <a:t>Ascii</a:t>
            </a:r>
            <a:r>
              <a:rPr lang="zh-CN" altLang="en-US" sz="2400" dirty="0">
                <a:solidFill>
                  <a:srgbClr val="FF00FF"/>
                </a:solidFill>
              </a:rPr>
              <a:t>码值</a:t>
            </a:r>
            <a:r>
              <a:rPr lang="zh-CN" altLang="en-US" sz="2400" dirty="0"/>
              <a:t>，如’</a:t>
            </a:r>
            <a:r>
              <a:rPr lang="en-US" altLang="zh-CN" sz="2400" dirty="0"/>
              <a:t>a’&lt;‘d ‘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zh-CN" altLang="en-US" sz="2400" dirty="0"/>
              <a:t>字符串从左向右依此对每个字符比较。但在</a:t>
            </a:r>
            <a:r>
              <a:rPr lang="en-US" altLang="zh-CN" sz="2400" dirty="0"/>
              <a:t>Java</a:t>
            </a:r>
            <a:r>
              <a:rPr lang="zh-CN" altLang="en-US" sz="2400" dirty="0"/>
              <a:t>中，关系运算符</a:t>
            </a:r>
            <a:r>
              <a:rPr lang="en-US" altLang="zh-CN" sz="2400" dirty="0"/>
              <a:t>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</a:t>
            </a:r>
            <a:r>
              <a:rPr lang="zh-CN" altLang="en-US" sz="2400" dirty="0"/>
              <a:t>、</a:t>
            </a:r>
            <a:r>
              <a:rPr lang="en-US" altLang="zh-CN" sz="2400" dirty="0"/>
              <a:t>&gt;=</a:t>
            </a:r>
            <a:r>
              <a:rPr lang="zh-CN" altLang="en-US" sz="2400" dirty="0"/>
              <a:t>、</a:t>
            </a:r>
            <a:r>
              <a:rPr lang="en-US" altLang="zh-CN" sz="2400" dirty="0"/>
              <a:t>&lt;=</a:t>
            </a:r>
            <a:r>
              <a:rPr lang="zh-CN" altLang="en-US" sz="2400" dirty="0"/>
              <a:t>不能用于字符串的比较。如”</a:t>
            </a:r>
            <a:r>
              <a:rPr lang="en-US" altLang="zh-CN" sz="2400" dirty="0" err="1"/>
              <a:t>ab</a:t>
            </a:r>
            <a:r>
              <a:rPr lang="en-US" altLang="zh-CN" sz="2400" dirty="0"/>
              <a:t>”&gt;”ac” </a:t>
            </a:r>
            <a:r>
              <a:rPr lang="zh-CN" altLang="en-US" sz="2400" dirty="0"/>
              <a:t>是错误的。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zh-CN" altLang="en-US" sz="2400" dirty="0"/>
              <a:t>“</a:t>
            </a:r>
            <a:r>
              <a:rPr lang="en-US" altLang="zh-CN" sz="2400" dirty="0"/>
              <a:t>= =”</a:t>
            </a:r>
            <a:r>
              <a:rPr lang="zh-CN" altLang="en-US" sz="2400" dirty="0"/>
              <a:t>和“</a:t>
            </a:r>
            <a:r>
              <a:rPr lang="en-US" altLang="zh-CN" sz="2400" dirty="0"/>
              <a:t>!=”</a:t>
            </a:r>
            <a:r>
              <a:rPr lang="zh-CN" altLang="en-US" sz="2400" dirty="0"/>
              <a:t>可用于布尔类型及字符串类型数。如“</a:t>
            </a:r>
            <a:r>
              <a:rPr lang="en-US" altLang="zh-CN" sz="2400" dirty="0" err="1"/>
              <a:t>ab</a:t>
            </a:r>
            <a:r>
              <a:rPr lang="en-US" altLang="zh-CN" sz="2400" dirty="0"/>
              <a:t>”!=“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”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endParaRPr lang="en-US" altLang="zh-CN" sz="2400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792163"/>
          </a:xfrm>
        </p:spPr>
        <p:txBody>
          <a:bodyPr/>
          <a:lstStyle/>
          <a:p>
            <a:r>
              <a:rPr lang="zh-CN" altLang="en-US">
                <a:solidFill>
                  <a:srgbClr val="5B361D"/>
                </a:solidFill>
              </a:rPr>
              <a:t>关系运算符</a:t>
            </a:r>
          </a:p>
        </p:txBody>
      </p:sp>
      <p:sp>
        <p:nvSpPr>
          <p:cNvPr id="1126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12875"/>
            <a:ext cx="8540750" cy="367188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zh-CN" altLang="en-US" sz="2400"/>
              <a:t>关系运算的运算结果是布尔类型值。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zh-CN" altLang="en-US" sz="2200"/>
              <a:t>关系成立，结果的值为</a:t>
            </a:r>
            <a:r>
              <a:rPr lang="en-US" altLang="zh-CN" sz="2200"/>
              <a:t>true</a:t>
            </a:r>
            <a:r>
              <a:rPr lang="zh-CN" altLang="en-US" sz="2200"/>
              <a:t>；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zh-CN" altLang="en-US" sz="2200"/>
              <a:t>关系不成立，结果的值为</a:t>
            </a:r>
            <a:r>
              <a:rPr lang="en-US" altLang="zh-CN" sz="2200"/>
              <a:t>false</a:t>
            </a:r>
            <a:r>
              <a:rPr lang="zh-CN" altLang="en-US" sz="2200"/>
              <a:t>。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altLang="zh-CN" sz="2400"/>
              <a:t>6</a:t>
            </a:r>
            <a:r>
              <a:rPr lang="zh-CN" altLang="en-US" sz="2400"/>
              <a:t>个关系运算符中</a:t>
            </a:r>
            <a:r>
              <a:rPr lang="en-US" altLang="zh-CN" sz="2400"/>
              <a:t>&gt;</a:t>
            </a:r>
            <a:r>
              <a:rPr lang="zh-CN" altLang="en-US" sz="2400"/>
              <a:t>、</a:t>
            </a:r>
            <a:r>
              <a:rPr lang="en-US" altLang="zh-CN" sz="2400"/>
              <a:t>&lt;</a:t>
            </a:r>
            <a:r>
              <a:rPr lang="zh-CN" altLang="en-US" sz="2400"/>
              <a:t>、</a:t>
            </a:r>
            <a:r>
              <a:rPr lang="en-US" altLang="zh-CN" sz="2400"/>
              <a:t>&gt;=</a:t>
            </a:r>
            <a:r>
              <a:rPr lang="zh-CN" altLang="en-US" sz="2400"/>
              <a:t>、</a:t>
            </a:r>
            <a:r>
              <a:rPr lang="en-US" altLang="zh-CN" sz="2400"/>
              <a:t>&lt;=</a:t>
            </a:r>
            <a:r>
              <a:rPr lang="zh-CN" altLang="en-US" sz="2400"/>
              <a:t>的优先级高于“</a:t>
            </a:r>
            <a:r>
              <a:rPr lang="en-US" altLang="zh-CN" sz="2400"/>
              <a:t>= =”</a:t>
            </a:r>
            <a:r>
              <a:rPr lang="zh-CN" altLang="en-US" sz="2400"/>
              <a:t>和“</a:t>
            </a:r>
            <a:r>
              <a:rPr lang="en-US" altLang="zh-CN" sz="2400"/>
              <a:t>!=”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971550" y="3213100"/>
            <a:ext cx="640873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2400" b="1">
                <a:solidFill>
                  <a:srgbClr val="009900"/>
                </a:solidFill>
              </a:rPr>
              <a:t>23.5&gt;10.4                        //</a:t>
            </a:r>
            <a:r>
              <a:rPr lang="zh-CN" altLang="en-US" sz="2400" b="1">
                <a:solidFill>
                  <a:srgbClr val="009900"/>
                </a:solidFill>
              </a:rPr>
              <a:t>结果是</a:t>
            </a:r>
            <a:r>
              <a:rPr lang="en-US" altLang="zh-CN" sz="2400" b="1">
                <a:solidFill>
                  <a:srgbClr val="009900"/>
                </a:solidFill>
              </a:rPr>
              <a:t>true</a:t>
            </a:r>
          </a:p>
          <a:p>
            <a:pPr>
              <a:spcBef>
                <a:spcPct val="25000"/>
              </a:spcBef>
            </a:pPr>
            <a:r>
              <a:rPr lang="en-US" altLang="zh-CN" sz="2400" b="1">
                <a:solidFill>
                  <a:srgbClr val="009900"/>
                </a:solidFill>
              </a:rPr>
              <a:t>45!=45                             //</a:t>
            </a:r>
            <a:r>
              <a:rPr lang="zh-CN" altLang="en-US" sz="2400" b="1">
                <a:solidFill>
                  <a:srgbClr val="009900"/>
                </a:solidFill>
              </a:rPr>
              <a:t>结果是</a:t>
            </a:r>
            <a:r>
              <a:rPr lang="en-US" altLang="zh-CN" sz="2400" b="1">
                <a:solidFill>
                  <a:srgbClr val="009900"/>
                </a:solidFill>
              </a:rPr>
              <a:t>false</a:t>
            </a:r>
          </a:p>
          <a:p>
            <a:pPr>
              <a:spcBef>
                <a:spcPct val="25000"/>
              </a:spcBef>
            </a:pPr>
            <a:r>
              <a:rPr lang="en-US" altLang="zh-CN" sz="2400" b="1">
                <a:solidFill>
                  <a:srgbClr val="009900"/>
                </a:solidFill>
              </a:rPr>
              <a:t>’T’&lt;’a’                              //</a:t>
            </a:r>
            <a:r>
              <a:rPr lang="zh-CN" altLang="en-US" sz="2400" b="1">
                <a:solidFill>
                  <a:srgbClr val="009900"/>
                </a:solidFill>
              </a:rPr>
              <a:t>结果是</a:t>
            </a:r>
            <a:r>
              <a:rPr lang="en-US" altLang="zh-CN" sz="2400" b="1">
                <a:solidFill>
                  <a:srgbClr val="009900"/>
                </a:solidFill>
              </a:rPr>
              <a:t>true</a:t>
            </a:r>
          </a:p>
          <a:p>
            <a:pPr>
              <a:spcBef>
                <a:spcPct val="25000"/>
              </a:spcBef>
            </a:pPr>
            <a:r>
              <a:rPr lang="en-US" altLang="zh-CN" sz="2400" b="1">
                <a:solidFill>
                  <a:srgbClr val="009900"/>
                </a:solidFill>
              </a:rPr>
              <a:t>’u’&lt;’9’                              //</a:t>
            </a:r>
            <a:r>
              <a:rPr lang="zh-CN" altLang="en-US" sz="2400" b="1">
                <a:solidFill>
                  <a:srgbClr val="009900"/>
                </a:solidFill>
              </a:rPr>
              <a:t>结果是</a:t>
            </a:r>
            <a:r>
              <a:rPr lang="en-US" altLang="zh-CN" sz="2400" b="1">
                <a:solidFill>
                  <a:srgbClr val="009900"/>
                </a:solidFill>
              </a:rPr>
              <a:t>false</a:t>
            </a:r>
            <a:endParaRPr lang="en-US" altLang="zh-CN" sz="2400"/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900113" y="5373688"/>
            <a:ext cx="7704137" cy="7810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字符比较，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码值从低至高依次为先数字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再大写字母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最后小写字母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5192713" cy="792163"/>
          </a:xfrm>
        </p:spPr>
        <p:txBody>
          <a:bodyPr/>
          <a:lstStyle/>
          <a:p>
            <a:r>
              <a:rPr lang="zh-CN" altLang="en-US">
                <a:solidFill>
                  <a:srgbClr val="5B361D"/>
                </a:solidFill>
              </a:rPr>
              <a:t>逻辑运算符</a:t>
            </a:r>
          </a:p>
        </p:txBody>
      </p:sp>
      <p:sp>
        <p:nvSpPr>
          <p:cNvPr id="60420" name="Rectangle 4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23850" y="1628775"/>
            <a:ext cx="8299450" cy="1735138"/>
          </a:xfrm>
        </p:spPr>
        <p:txBody>
          <a:bodyPr/>
          <a:lstStyle/>
          <a:p>
            <a:r>
              <a:rPr lang="zh-CN" altLang="en-US" sz="2400">
                <a:latin typeface="楷体_GB2312" pitchFamily="49" charset="-122"/>
              </a:rPr>
              <a:t>逻辑运算是对布尔类型操作数进行的与、或、非、异或等运算，运算结果仍然是布尔类型值。</a:t>
            </a:r>
          </a:p>
          <a:p>
            <a:r>
              <a:rPr lang="zh-CN" altLang="en-US" sz="2400">
                <a:latin typeface="楷体_GB2312" pitchFamily="49" charset="-122"/>
              </a:rPr>
              <a:t>逻辑运算符有：</a:t>
            </a:r>
            <a:r>
              <a:rPr lang="en-US" altLang="zh-CN" sz="2400">
                <a:latin typeface="楷体_GB2312" pitchFamily="49" charset="-122"/>
              </a:rPr>
              <a:t>&amp;</a:t>
            </a:r>
            <a:r>
              <a:rPr lang="zh-CN" altLang="en-US" sz="2400">
                <a:latin typeface="楷体_GB2312" pitchFamily="49" charset="-122"/>
              </a:rPr>
              <a:t>（与）、</a:t>
            </a:r>
            <a:r>
              <a:rPr lang="en-US" altLang="zh-CN" sz="2400">
                <a:latin typeface="楷体_GB2312" pitchFamily="49" charset="-122"/>
              </a:rPr>
              <a:t>|</a:t>
            </a:r>
            <a:r>
              <a:rPr lang="zh-CN" altLang="en-US" sz="2400">
                <a:latin typeface="楷体_GB2312" pitchFamily="49" charset="-122"/>
              </a:rPr>
              <a:t>（或）、</a:t>
            </a:r>
            <a:r>
              <a:rPr lang="en-US" altLang="zh-CN" sz="2400">
                <a:latin typeface="楷体_GB2312" pitchFamily="49" charset="-122"/>
              </a:rPr>
              <a:t>!</a:t>
            </a:r>
            <a:r>
              <a:rPr lang="zh-CN" altLang="en-US" sz="2400">
                <a:latin typeface="楷体_GB2312" pitchFamily="49" charset="-122"/>
              </a:rPr>
              <a:t>（非）、</a:t>
            </a:r>
            <a:r>
              <a:rPr lang="en-US" altLang="zh-CN" sz="2400">
                <a:latin typeface="楷体_GB2312" pitchFamily="49" charset="-122"/>
              </a:rPr>
              <a:t>^</a:t>
            </a:r>
            <a:r>
              <a:rPr lang="zh-CN" altLang="en-US" sz="2400">
                <a:latin typeface="楷体_GB2312" pitchFamily="49" charset="-122"/>
              </a:rPr>
              <a:t>（异或）、</a:t>
            </a:r>
            <a:r>
              <a:rPr lang="en-US" altLang="zh-CN" sz="2400">
                <a:latin typeface="楷体_GB2312" pitchFamily="49" charset="-122"/>
              </a:rPr>
              <a:t>&amp;&amp;</a:t>
            </a:r>
            <a:r>
              <a:rPr lang="zh-CN" altLang="en-US" sz="2400">
                <a:latin typeface="楷体_GB2312" pitchFamily="49" charset="-122"/>
              </a:rPr>
              <a:t>（条件与）、</a:t>
            </a:r>
            <a:r>
              <a:rPr lang="en-US" altLang="zh-CN" sz="2400">
                <a:latin typeface="楷体_GB2312" pitchFamily="49" charset="-122"/>
              </a:rPr>
              <a:t>||</a:t>
            </a:r>
            <a:r>
              <a:rPr lang="zh-CN" altLang="en-US" sz="2400">
                <a:latin typeface="楷体_GB2312" pitchFamily="49" charset="-122"/>
              </a:rPr>
              <a:t>（条件或）。</a:t>
            </a:r>
            <a:endParaRPr lang="zh-CN" altLang="en-US" sz="2400"/>
          </a:p>
        </p:txBody>
      </p:sp>
      <p:graphicFrame>
        <p:nvGraphicFramePr>
          <p:cNvPr id="60467" name="Group 51"/>
          <p:cNvGraphicFramePr>
            <a:graphicFrameLocks noGrp="1"/>
          </p:cNvGraphicFramePr>
          <p:nvPr>
            <p:ph sz="half" idx="2"/>
          </p:nvPr>
        </p:nvGraphicFramePr>
        <p:xfrm>
          <a:off x="755650" y="3573463"/>
          <a:ext cx="7777163" cy="2181226"/>
        </p:xfrm>
        <a:graphic>
          <a:graphicData uri="http://schemas.openxmlformats.org/drawingml/2006/table">
            <a:tbl>
              <a:tblPr/>
              <a:tblGrid>
                <a:gridCol w="1282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811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842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779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001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!a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a&amp;b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a&amp;&amp;b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a|b, a||b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a^b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false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false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false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false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false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false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false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false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false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false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false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false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404813"/>
            <a:ext cx="4113212" cy="936625"/>
          </a:xfrm>
        </p:spPr>
        <p:txBody>
          <a:bodyPr/>
          <a:lstStyle/>
          <a:p>
            <a:r>
              <a:rPr lang="zh-CN" altLang="en-US" sz="4800" dirty="0">
                <a:solidFill>
                  <a:srgbClr val="5B361D"/>
                </a:solidFill>
              </a:rPr>
              <a:t>逻辑运算符</a:t>
            </a:r>
          </a:p>
        </p:txBody>
      </p:sp>
      <p:sp>
        <p:nvSpPr>
          <p:cNvPr id="63492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12875"/>
            <a:ext cx="8540750" cy="403225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zh-CN" altLang="en-US" sz="2400" dirty="0"/>
              <a:t>逻辑运算可用于判断组合条件是否满足，例如：</a:t>
            </a:r>
          </a:p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200" dirty="0">
                <a:solidFill>
                  <a:srgbClr val="009900"/>
                </a:solidFill>
              </a:rPr>
              <a:t>    </a:t>
            </a:r>
            <a:r>
              <a:rPr lang="en-US" altLang="zh-CN" sz="2200" dirty="0">
                <a:solidFill>
                  <a:srgbClr val="009900"/>
                </a:solidFill>
              </a:rPr>
              <a:t>( age&gt;20) &amp;&amp; (age&lt;30)      //</a:t>
            </a:r>
            <a:r>
              <a:rPr lang="zh-CN" altLang="en-US" sz="2200" dirty="0">
                <a:solidFill>
                  <a:srgbClr val="009900"/>
                </a:solidFill>
              </a:rPr>
              <a:t>判断</a:t>
            </a:r>
            <a:r>
              <a:rPr lang="en-US" altLang="zh-CN" sz="2200" dirty="0">
                <a:solidFill>
                  <a:srgbClr val="009900"/>
                </a:solidFill>
              </a:rPr>
              <a:t>age</a:t>
            </a:r>
            <a:r>
              <a:rPr lang="zh-CN" altLang="en-US" sz="2200" dirty="0">
                <a:solidFill>
                  <a:srgbClr val="009900"/>
                </a:solidFill>
              </a:rPr>
              <a:t>的值是否在</a:t>
            </a:r>
            <a:r>
              <a:rPr lang="en-US" altLang="zh-CN" sz="2200" dirty="0">
                <a:solidFill>
                  <a:srgbClr val="009900"/>
                </a:solidFill>
              </a:rPr>
              <a:t>20~30</a:t>
            </a:r>
            <a:r>
              <a:rPr lang="zh-CN" altLang="en-US" sz="2200" dirty="0">
                <a:solidFill>
                  <a:srgbClr val="009900"/>
                </a:solidFill>
              </a:rPr>
              <a:t>之间</a:t>
            </a:r>
          </a:p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200" dirty="0">
                <a:solidFill>
                  <a:srgbClr val="009900"/>
                </a:solidFill>
              </a:rPr>
              <a:t>    </a:t>
            </a:r>
            <a:r>
              <a:rPr lang="en-US" altLang="zh-CN" sz="2200" dirty="0">
                <a:solidFill>
                  <a:srgbClr val="009900"/>
                </a:solidFill>
              </a:rPr>
              <a:t>( </a:t>
            </a:r>
            <a:r>
              <a:rPr lang="en-US" altLang="zh-CN" sz="2200" dirty="0" err="1">
                <a:solidFill>
                  <a:srgbClr val="009900"/>
                </a:solidFill>
              </a:rPr>
              <a:t>ch</a:t>
            </a:r>
            <a:r>
              <a:rPr lang="en-US" altLang="zh-CN" sz="2200" dirty="0">
                <a:solidFill>
                  <a:srgbClr val="009900"/>
                </a:solidFill>
              </a:rPr>
              <a:t>= =’b’) || (</a:t>
            </a:r>
            <a:r>
              <a:rPr lang="en-US" altLang="zh-CN" sz="2200" dirty="0" err="1">
                <a:solidFill>
                  <a:srgbClr val="009900"/>
                </a:solidFill>
              </a:rPr>
              <a:t>ch</a:t>
            </a:r>
            <a:r>
              <a:rPr lang="en-US" altLang="zh-CN" sz="2200" dirty="0">
                <a:solidFill>
                  <a:srgbClr val="009900"/>
                </a:solidFill>
              </a:rPr>
              <a:t>= =’B’)      //</a:t>
            </a:r>
            <a:r>
              <a:rPr lang="zh-CN" altLang="en-US" sz="2200" dirty="0">
                <a:solidFill>
                  <a:srgbClr val="009900"/>
                </a:solidFill>
              </a:rPr>
              <a:t>判断</a:t>
            </a:r>
            <a:r>
              <a:rPr lang="en-US" altLang="zh-CN" sz="2200" dirty="0" err="1">
                <a:solidFill>
                  <a:srgbClr val="009900"/>
                </a:solidFill>
              </a:rPr>
              <a:t>ch</a:t>
            </a:r>
            <a:r>
              <a:rPr lang="zh-CN" altLang="en-US" sz="2200" dirty="0">
                <a:solidFill>
                  <a:srgbClr val="009900"/>
                </a:solidFill>
              </a:rPr>
              <a:t>的值是否为字母’</a:t>
            </a:r>
            <a:r>
              <a:rPr lang="en-US" altLang="zh-CN" sz="2200" dirty="0">
                <a:solidFill>
                  <a:srgbClr val="009900"/>
                </a:solidFill>
              </a:rPr>
              <a:t>b’ </a:t>
            </a:r>
            <a:r>
              <a:rPr lang="zh-CN" altLang="en-US" sz="2200" dirty="0">
                <a:solidFill>
                  <a:srgbClr val="009900"/>
                </a:solidFill>
              </a:rPr>
              <a:t>或’</a:t>
            </a:r>
            <a:r>
              <a:rPr lang="en-US" altLang="zh-CN" sz="2200" dirty="0">
                <a:solidFill>
                  <a:srgbClr val="009900"/>
                </a:solidFill>
              </a:rPr>
              <a:t>B’</a:t>
            </a:r>
          </a:p>
          <a:p>
            <a:pPr>
              <a:spcBef>
                <a:spcPct val="25000"/>
              </a:spcBef>
            </a:pPr>
            <a:r>
              <a:rPr lang="zh-CN" altLang="en-US" sz="2400" dirty="0"/>
              <a:t>在判断组合条件时，经常使用”</a:t>
            </a:r>
            <a:r>
              <a:rPr lang="en-US" altLang="zh-CN" sz="2400" dirty="0"/>
              <a:t>&amp;&amp;”</a:t>
            </a:r>
            <a:r>
              <a:rPr lang="zh-CN" altLang="en-US" sz="2400" dirty="0"/>
              <a:t>和”</a:t>
            </a:r>
            <a:r>
              <a:rPr lang="en-US" altLang="zh-CN" sz="2400" dirty="0"/>
              <a:t>||”</a:t>
            </a:r>
            <a:r>
              <a:rPr lang="zh-CN" altLang="en-US" sz="2400" dirty="0"/>
              <a:t>，因为其具有短路计算功能。即在组合条件中，从左至右依次判断条件是否满足，一旦能确定结果，就终止计算，不再进行右边剩余的操作。可提高运算效率。例如：</a:t>
            </a:r>
            <a:endParaRPr lang="zh-CN" altLang="en-US" sz="2400" dirty="0">
              <a:solidFill>
                <a:srgbClr val="009900"/>
              </a:solidFill>
            </a:endParaRPr>
          </a:p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200" dirty="0"/>
              <a:t>      </a:t>
            </a:r>
            <a:r>
              <a:rPr lang="en-US" altLang="zh-CN" sz="2200" dirty="0">
                <a:solidFill>
                  <a:srgbClr val="009900"/>
                </a:solidFill>
              </a:rPr>
              <a:t>(34&lt;23) &amp;&amp; (‘a’&gt;’b’)</a:t>
            </a:r>
            <a:r>
              <a:rPr lang="en-US" altLang="zh-CN" sz="2400" dirty="0"/>
              <a:t>  </a:t>
            </a:r>
          </a:p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200" dirty="0">
                <a:solidFill>
                  <a:srgbClr val="009900"/>
                </a:solidFill>
              </a:rPr>
              <a:t>(‘a’&gt;</a:t>
            </a:r>
            <a:r>
              <a:rPr lang="en-US" altLang="zh-CN" sz="2200" dirty="0" smtClean="0">
                <a:solidFill>
                  <a:srgbClr val="009900"/>
                </a:solidFill>
              </a:rPr>
              <a:t>’B’)</a:t>
            </a:r>
            <a:r>
              <a:rPr lang="en-US" altLang="zh-CN" sz="2400" dirty="0" smtClean="0"/>
              <a:t>  </a:t>
            </a:r>
            <a:r>
              <a:rPr lang="en-US" altLang="zh-CN" sz="2200" dirty="0">
                <a:solidFill>
                  <a:srgbClr val="009900"/>
                </a:solidFill>
              </a:rPr>
              <a:t>|| (‘9’&gt;’7’)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04813"/>
            <a:ext cx="4689475" cy="792162"/>
          </a:xfrm>
        </p:spPr>
        <p:txBody>
          <a:bodyPr/>
          <a:lstStyle/>
          <a:p>
            <a:r>
              <a:rPr lang="zh-CN" altLang="en-US" dirty="0">
                <a:solidFill>
                  <a:srgbClr val="5B361D"/>
                </a:solidFill>
              </a:rPr>
              <a:t>赋值运算符</a:t>
            </a:r>
          </a:p>
        </p:txBody>
      </p:sp>
      <p:sp>
        <p:nvSpPr>
          <p:cNvPr id="69636" name="Rectangle 4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95288" y="1268413"/>
            <a:ext cx="85692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楷体_GB2312" pitchFamily="49" charset="-122"/>
              </a:rPr>
              <a:t>赋值运算用于给变量赋值，形式：</a:t>
            </a:r>
            <a:r>
              <a:rPr lang="zh-CN" altLang="en-US" sz="2400" dirty="0">
                <a:solidFill>
                  <a:srgbClr val="009900"/>
                </a:solidFill>
                <a:latin typeface="楷体_GB2312" pitchFamily="49" charset="-122"/>
              </a:rPr>
              <a:t>变量名</a:t>
            </a:r>
            <a:r>
              <a:rPr lang="en-US" altLang="zh-CN" sz="2400" dirty="0">
                <a:solidFill>
                  <a:srgbClr val="009900"/>
                </a:solidFill>
                <a:latin typeface="楷体_GB2312" pitchFamily="49" charset="-122"/>
              </a:rPr>
              <a:t>=</a:t>
            </a:r>
            <a:r>
              <a:rPr lang="zh-CN" altLang="en-US" sz="2400" dirty="0">
                <a:solidFill>
                  <a:srgbClr val="009900"/>
                </a:solidFill>
                <a:latin typeface="楷体_GB2312" pitchFamily="49" charset="-122"/>
              </a:rPr>
              <a:t>表达式；</a:t>
            </a:r>
            <a:r>
              <a:rPr lang="zh-CN" altLang="en-US" sz="2400" dirty="0">
                <a:latin typeface="楷体_GB2312" pitchFamily="49" charset="-122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楷体_GB2312" pitchFamily="49" charset="-122"/>
              </a:rPr>
              <a:t>赋值运算的次序是从右向左的，即先计算表达式的值，再将表达式的值赋予</a:t>
            </a:r>
            <a:r>
              <a:rPr lang="zh-CN" altLang="en-US" sz="2400" dirty="0" smtClean="0">
                <a:latin typeface="楷体_GB2312" pitchFamily="49" charset="-122"/>
              </a:rPr>
              <a:t>变量。注意：</a:t>
            </a:r>
            <a:r>
              <a:rPr lang="zh-CN" altLang="en-US" sz="2400" dirty="0" smtClean="0">
                <a:solidFill>
                  <a:srgbClr val="FF00FF"/>
                </a:solidFill>
                <a:latin typeface="楷体_GB2312" pitchFamily="49" charset="-122"/>
              </a:rPr>
              <a:t>等号两边的数据类型一致</a:t>
            </a:r>
            <a:r>
              <a:rPr lang="zh-CN" altLang="en-US" sz="2400" dirty="0" smtClean="0">
                <a:latin typeface="楷体_GB2312" pitchFamily="49" charset="-122"/>
              </a:rPr>
              <a:t>。</a:t>
            </a:r>
            <a:endParaRPr lang="en-US" altLang="zh-CN" sz="2400" dirty="0" smtClean="0">
              <a:latin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9900"/>
                </a:solidFill>
              </a:rPr>
              <a:t>    </a:t>
            </a:r>
            <a:r>
              <a:rPr lang="en-US" altLang="zh-CN" sz="2000" dirty="0" err="1">
                <a:solidFill>
                  <a:srgbClr val="009900"/>
                </a:solidFill>
              </a:rPr>
              <a:t>int</a:t>
            </a:r>
            <a:r>
              <a:rPr lang="en-US" altLang="zh-CN" sz="2000" dirty="0">
                <a:solidFill>
                  <a:srgbClr val="009900"/>
                </a:solidFill>
              </a:rPr>
              <a:t> </a:t>
            </a:r>
            <a:r>
              <a:rPr lang="en-US" altLang="zh-CN" sz="2000" dirty="0" err="1">
                <a:solidFill>
                  <a:srgbClr val="009900"/>
                </a:solidFill>
              </a:rPr>
              <a:t>i</a:t>
            </a:r>
            <a:r>
              <a:rPr lang="en-US" altLang="zh-CN" sz="2000" dirty="0">
                <a:solidFill>
                  <a:srgbClr val="009900"/>
                </a:solidFill>
              </a:rPr>
              <a:t>=3, j;             //</a:t>
            </a:r>
            <a:r>
              <a:rPr lang="en-US" altLang="zh-CN" sz="2000" dirty="0" err="1">
                <a:solidFill>
                  <a:srgbClr val="009900"/>
                </a:solidFill>
              </a:rPr>
              <a:t>i</a:t>
            </a:r>
            <a:r>
              <a:rPr lang="zh-CN" altLang="en-US" sz="2000" dirty="0">
                <a:solidFill>
                  <a:srgbClr val="009900"/>
                </a:solidFill>
              </a:rPr>
              <a:t>的初始值是</a:t>
            </a:r>
            <a:r>
              <a:rPr lang="en-US" altLang="zh-CN" sz="2000" dirty="0">
                <a:solidFill>
                  <a:srgbClr val="009900"/>
                </a:solidFill>
              </a:rPr>
              <a:t>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9900"/>
                </a:solidFill>
              </a:rPr>
              <a:t>          j=i+2;                  //j</a:t>
            </a:r>
            <a:r>
              <a:rPr lang="zh-CN" altLang="en-US" sz="2000" dirty="0">
                <a:solidFill>
                  <a:srgbClr val="009900"/>
                </a:solidFill>
              </a:rPr>
              <a:t>的结果值是</a:t>
            </a:r>
            <a:r>
              <a:rPr lang="en-US" altLang="zh-CN" sz="2000" dirty="0">
                <a:solidFill>
                  <a:srgbClr val="009900"/>
                </a:solidFill>
              </a:rPr>
              <a:t>5 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赋值运算符还可以与算术运算符、逻辑运算符和位运算符组合成复合赋值运算符。常用的如下：</a:t>
            </a:r>
            <a:r>
              <a:rPr lang="zh-CN" altLang="en-US" sz="1800" dirty="0">
                <a:solidFill>
                  <a:srgbClr val="009900"/>
                </a:solidFill>
              </a:rPr>
              <a:t> </a:t>
            </a:r>
          </a:p>
        </p:txBody>
      </p:sp>
      <p:graphicFrame>
        <p:nvGraphicFramePr>
          <p:cNvPr id="69670" name="Group 38"/>
          <p:cNvGraphicFramePr>
            <a:graphicFrameLocks noGrp="1"/>
          </p:cNvGraphicFramePr>
          <p:nvPr>
            <p:ph sz="half" idx="2"/>
          </p:nvPr>
        </p:nvGraphicFramePr>
        <p:xfrm>
          <a:off x="971550" y="4076700"/>
          <a:ext cx="4194175" cy="2429829"/>
        </p:xfrm>
        <a:graphic>
          <a:graphicData uri="http://schemas.openxmlformats.org/drawingml/2006/table">
            <a:tbl>
              <a:tblPr/>
              <a:tblGrid>
                <a:gridCol w="108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7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7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用例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等价于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+=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x += y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x=x+y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=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= y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x=x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*=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x*= y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x=x*y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/=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x /= y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x=x/y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%=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x %= y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x=x%y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671" name="Text Box 39"/>
          <p:cNvSpPr txBox="1">
            <a:spLocks noChangeArrowheads="1"/>
          </p:cNvSpPr>
          <p:nvPr/>
        </p:nvSpPr>
        <p:spPr bwMode="auto">
          <a:xfrm>
            <a:off x="5795963" y="4292600"/>
            <a:ext cx="2808287" cy="12414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hlink"/>
                </a:solidFill>
                <a:ea typeface="楷体_GB2312" pitchFamily="49" charset="-122"/>
              </a:rPr>
              <a:t>例如：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x+=8 </a:t>
            </a:r>
            <a:r>
              <a:rPr lang="zh-CN" altLang="en-US" b="1">
                <a:solidFill>
                  <a:srgbClr val="009900"/>
                </a:solidFill>
                <a:ea typeface="楷体_GB2312" pitchFamily="49" charset="-122"/>
              </a:rPr>
              <a:t>等价于</a:t>
            </a:r>
            <a:r>
              <a:rPr lang="zh-CN" altLang="en-US" b="1"/>
              <a:t> </a:t>
            </a:r>
            <a:r>
              <a:rPr lang="en-US" altLang="zh-CN" b="1"/>
              <a:t>x=x+8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y*=x+2 </a:t>
            </a:r>
            <a:r>
              <a:rPr lang="zh-CN" altLang="en-US" b="1">
                <a:solidFill>
                  <a:srgbClr val="009900"/>
                </a:solidFill>
                <a:ea typeface="楷体_GB2312" pitchFamily="49" charset="-122"/>
              </a:rPr>
              <a:t>等价于</a:t>
            </a:r>
            <a:r>
              <a:rPr lang="zh-CN" altLang="en-US" b="1"/>
              <a:t> </a:t>
            </a:r>
            <a:r>
              <a:rPr lang="en-US" altLang="zh-CN" b="1"/>
              <a:t>y=y*(x+2)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720725"/>
          </a:xfrm>
        </p:spPr>
        <p:txBody>
          <a:bodyPr/>
          <a:lstStyle/>
          <a:p>
            <a:r>
              <a:rPr lang="zh-CN" altLang="en-US">
                <a:solidFill>
                  <a:srgbClr val="5B361D"/>
                </a:solidFill>
              </a:rPr>
              <a:t>标识符</a:t>
            </a:r>
          </a:p>
        </p:txBody>
      </p:sp>
      <p:sp>
        <p:nvSpPr>
          <p:cNvPr id="34820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84313"/>
            <a:ext cx="8353425" cy="4105275"/>
          </a:xfrm>
        </p:spPr>
        <p:txBody>
          <a:bodyPr/>
          <a:lstStyle/>
          <a:p>
            <a:r>
              <a:rPr lang="zh-CN" altLang="en-US" sz="2800"/>
              <a:t>标识符最好“见名知义”，而且规范大小写的使用方式：</a:t>
            </a:r>
          </a:p>
          <a:p>
            <a:pPr lvl="1"/>
            <a:r>
              <a:rPr lang="zh-CN" altLang="en-US"/>
              <a:t>变量名、对象名、方法名、包名等标识符全部采用小写字母；若标识符由多个单词构成，则首单词小写，其后单词的首字母大写，其余字母小写。</a:t>
            </a:r>
            <a:r>
              <a:rPr lang="zh-CN" altLang="en-US">
                <a:solidFill>
                  <a:schemeClr val="hlink"/>
                </a:solidFill>
              </a:rPr>
              <a:t>如</a:t>
            </a:r>
            <a:r>
              <a:rPr lang="en-US" altLang="zh-CN">
                <a:solidFill>
                  <a:schemeClr val="hlink"/>
                </a:solidFill>
              </a:rPr>
              <a:t>getAge</a:t>
            </a:r>
            <a:r>
              <a:rPr lang="zh-CN" altLang="en-US">
                <a:solidFill>
                  <a:srgbClr val="009900"/>
                </a:solidFill>
              </a:rPr>
              <a:t>。</a:t>
            </a:r>
          </a:p>
          <a:p>
            <a:pPr lvl="1"/>
            <a:r>
              <a:rPr lang="zh-CN" altLang="en-US"/>
              <a:t>类名首字母大写。</a:t>
            </a:r>
          </a:p>
          <a:p>
            <a:pPr lvl="1"/>
            <a:r>
              <a:rPr lang="zh-CN" altLang="en-US"/>
              <a:t>常量名全部字母大写。</a:t>
            </a:r>
          </a:p>
          <a:p>
            <a:pPr lvl="1"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6921500" cy="865188"/>
          </a:xfrm>
        </p:spPr>
        <p:txBody>
          <a:bodyPr/>
          <a:lstStyle/>
          <a:p>
            <a:r>
              <a:rPr lang="zh-CN" altLang="en-US">
                <a:solidFill>
                  <a:srgbClr val="5B361D"/>
                </a:solidFill>
              </a:rPr>
              <a:t>条件运算符和括号运算符</a:t>
            </a:r>
          </a:p>
        </p:txBody>
      </p:sp>
      <p:sp>
        <p:nvSpPr>
          <p:cNvPr id="73732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341438"/>
            <a:ext cx="8540750" cy="5184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条件运算格式如下：</a:t>
            </a:r>
          </a:p>
          <a:p>
            <a:pPr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9900"/>
                </a:solidFill>
              </a:rPr>
              <a:t>     </a:t>
            </a:r>
            <a:r>
              <a:rPr lang="zh-CN" altLang="en-US" sz="2400">
                <a:solidFill>
                  <a:schemeClr val="hlink"/>
                </a:solidFill>
              </a:rPr>
              <a:t>表达式</a:t>
            </a:r>
            <a:r>
              <a:rPr lang="en-US" altLang="zh-CN" sz="2400" b="0">
                <a:solidFill>
                  <a:schemeClr val="hlink"/>
                </a:solidFill>
              </a:rPr>
              <a:t>1</a:t>
            </a:r>
            <a:r>
              <a:rPr lang="en-US" altLang="zh-CN" sz="2400">
                <a:solidFill>
                  <a:schemeClr val="hlink"/>
                </a:solidFill>
              </a:rPr>
              <a:t> ? </a:t>
            </a:r>
            <a:r>
              <a:rPr lang="zh-CN" altLang="en-US" sz="2400">
                <a:solidFill>
                  <a:schemeClr val="hlink"/>
                </a:solidFill>
              </a:rPr>
              <a:t>表达式</a:t>
            </a:r>
            <a:r>
              <a:rPr lang="en-US" altLang="zh-CN" sz="2400" b="0">
                <a:solidFill>
                  <a:schemeClr val="hlink"/>
                </a:solidFill>
              </a:rPr>
              <a:t>2</a:t>
            </a:r>
            <a:r>
              <a:rPr lang="en-US" altLang="zh-CN" sz="2400">
                <a:solidFill>
                  <a:schemeClr val="hlink"/>
                </a:solidFill>
              </a:rPr>
              <a:t>  : </a:t>
            </a:r>
            <a:r>
              <a:rPr lang="zh-CN" altLang="en-US" sz="2400">
                <a:solidFill>
                  <a:schemeClr val="hlink"/>
                </a:solidFill>
              </a:rPr>
              <a:t>表达式</a:t>
            </a:r>
            <a:r>
              <a:rPr lang="en-US" altLang="zh-CN" sz="2400" b="0">
                <a:solidFill>
                  <a:schemeClr val="hlink"/>
                </a:solidFill>
              </a:rPr>
              <a:t>3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000"/>
              <a:t> </a:t>
            </a:r>
            <a:r>
              <a:rPr lang="en-US" altLang="zh-CN" sz="2200">
                <a:solidFill>
                  <a:schemeClr val="hlink"/>
                </a:solidFill>
                <a:latin typeface="Arial"/>
              </a:rPr>
              <a:t>“</a:t>
            </a:r>
            <a:r>
              <a:rPr lang="zh-CN" altLang="en-US" sz="2200">
                <a:solidFill>
                  <a:schemeClr val="hlink"/>
                </a:solidFill>
                <a:latin typeface="楷体_GB2312" pitchFamily="49" charset="-122"/>
              </a:rPr>
              <a:t>？：</a:t>
            </a:r>
            <a:r>
              <a:rPr lang="zh-CN" altLang="en-US" sz="2200">
                <a:solidFill>
                  <a:schemeClr val="hlink"/>
                </a:solidFill>
                <a:latin typeface="Arial"/>
              </a:rPr>
              <a:t>”</a:t>
            </a:r>
            <a:r>
              <a:rPr lang="zh-CN" altLang="en-US" sz="2200">
                <a:latin typeface="楷体_GB2312" pitchFamily="49" charset="-122"/>
              </a:rPr>
              <a:t>称为条件运算符，它是三目运算符。</a:t>
            </a:r>
          </a:p>
          <a:p>
            <a:pPr lvl="1">
              <a:lnSpc>
                <a:spcPct val="95000"/>
              </a:lnSpc>
              <a:spcBef>
                <a:spcPct val="25000"/>
              </a:spcBef>
            </a:pPr>
            <a:r>
              <a:rPr lang="zh-CN" altLang="en-US" sz="2200">
                <a:latin typeface="楷体_GB2312" pitchFamily="49" charset="-122"/>
              </a:rPr>
              <a:t>如果</a:t>
            </a:r>
            <a:r>
              <a:rPr lang="zh-CN" altLang="en-US" sz="2200">
                <a:latin typeface="Arial"/>
              </a:rPr>
              <a:t>“</a:t>
            </a:r>
            <a:r>
              <a:rPr lang="zh-CN" altLang="en-US" sz="2200">
                <a:latin typeface="楷体_GB2312" pitchFamily="49" charset="-122"/>
              </a:rPr>
              <a:t>表达式</a:t>
            </a:r>
            <a:r>
              <a:rPr lang="en-US" altLang="zh-CN" sz="2200">
                <a:latin typeface="楷体_GB2312" pitchFamily="49" charset="-122"/>
              </a:rPr>
              <a:t>1</a:t>
            </a:r>
            <a:r>
              <a:rPr lang="en-US" altLang="zh-CN" sz="2200">
                <a:latin typeface="Arial"/>
              </a:rPr>
              <a:t>”</a:t>
            </a:r>
            <a:r>
              <a:rPr lang="zh-CN" altLang="en-US" sz="2200">
                <a:latin typeface="楷体_GB2312" pitchFamily="49" charset="-122"/>
              </a:rPr>
              <a:t>的值是</a:t>
            </a:r>
            <a:r>
              <a:rPr lang="en-US" altLang="zh-CN" sz="2200">
                <a:latin typeface="楷体_GB2312" pitchFamily="49" charset="-122"/>
              </a:rPr>
              <a:t>true</a:t>
            </a:r>
            <a:r>
              <a:rPr lang="zh-CN" altLang="en-US" sz="2200">
                <a:latin typeface="楷体_GB2312" pitchFamily="49" charset="-122"/>
              </a:rPr>
              <a:t>， </a:t>
            </a:r>
            <a:r>
              <a:rPr lang="zh-CN" altLang="en-US" sz="2200">
                <a:latin typeface="Arial"/>
              </a:rPr>
              <a:t>“</a:t>
            </a:r>
            <a:r>
              <a:rPr lang="zh-CN" altLang="en-US" sz="2200">
                <a:latin typeface="楷体_GB2312" pitchFamily="49" charset="-122"/>
              </a:rPr>
              <a:t>表达式</a:t>
            </a:r>
            <a:r>
              <a:rPr lang="en-US" altLang="zh-CN" sz="2200">
                <a:latin typeface="楷体_GB2312" pitchFamily="49" charset="-122"/>
              </a:rPr>
              <a:t>2</a:t>
            </a:r>
            <a:r>
              <a:rPr lang="en-US" altLang="zh-CN" sz="2200">
                <a:latin typeface="Arial"/>
              </a:rPr>
              <a:t>”</a:t>
            </a:r>
            <a:r>
              <a:rPr lang="zh-CN" altLang="en-US" sz="2200">
                <a:latin typeface="楷体_GB2312" pitchFamily="49" charset="-122"/>
              </a:rPr>
              <a:t>的值是最终表达式的值；如果</a:t>
            </a:r>
            <a:r>
              <a:rPr lang="zh-CN" altLang="en-US" sz="2200">
                <a:latin typeface="Arial"/>
              </a:rPr>
              <a:t>“</a:t>
            </a:r>
            <a:r>
              <a:rPr lang="zh-CN" altLang="en-US" sz="2200">
                <a:latin typeface="楷体_GB2312" pitchFamily="49" charset="-122"/>
              </a:rPr>
              <a:t>表达式</a:t>
            </a:r>
            <a:r>
              <a:rPr lang="en-US" altLang="zh-CN" sz="2200">
                <a:latin typeface="楷体_GB2312" pitchFamily="49" charset="-122"/>
              </a:rPr>
              <a:t>1</a:t>
            </a:r>
            <a:r>
              <a:rPr lang="en-US" altLang="zh-CN" sz="2200">
                <a:latin typeface="Arial"/>
              </a:rPr>
              <a:t>”</a:t>
            </a:r>
            <a:r>
              <a:rPr lang="zh-CN" altLang="en-US" sz="2200">
                <a:latin typeface="楷体_GB2312" pitchFamily="49" charset="-122"/>
              </a:rPr>
              <a:t>的值是</a:t>
            </a:r>
            <a:r>
              <a:rPr lang="en-US" altLang="zh-CN" sz="2200">
                <a:latin typeface="楷体_GB2312" pitchFamily="49" charset="-122"/>
              </a:rPr>
              <a:t>false</a:t>
            </a:r>
            <a:r>
              <a:rPr lang="zh-CN" altLang="en-US" sz="2200">
                <a:latin typeface="楷体_GB2312" pitchFamily="49" charset="-122"/>
              </a:rPr>
              <a:t>，</a:t>
            </a:r>
            <a:r>
              <a:rPr lang="zh-CN" altLang="en-US" sz="2200">
                <a:latin typeface="Arial"/>
              </a:rPr>
              <a:t>“</a:t>
            </a:r>
            <a:r>
              <a:rPr lang="zh-CN" altLang="en-US" sz="2200">
                <a:latin typeface="楷体_GB2312" pitchFamily="49" charset="-122"/>
              </a:rPr>
              <a:t>表达式</a:t>
            </a:r>
            <a:r>
              <a:rPr lang="en-US" altLang="zh-CN" sz="2200">
                <a:latin typeface="楷体_GB2312" pitchFamily="49" charset="-122"/>
              </a:rPr>
              <a:t>3</a:t>
            </a:r>
            <a:r>
              <a:rPr lang="en-US" altLang="zh-CN" sz="2200">
                <a:latin typeface="Arial"/>
              </a:rPr>
              <a:t>”</a:t>
            </a:r>
            <a:r>
              <a:rPr lang="zh-CN" altLang="en-US" sz="2200">
                <a:latin typeface="楷体_GB2312" pitchFamily="49" charset="-122"/>
              </a:rPr>
              <a:t>的值是最终表达式的值。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/>
              <a:t>例如：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/>
              <a:t>         </a:t>
            </a:r>
            <a:r>
              <a:rPr lang="en-US" altLang="zh-CN" sz="2200">
                <a:solidFill>
                  <a:srgbClr val="009900"/>
                </a:solidFill>
              </a:rPr>
              <a:t>int m , x=4, y=20;     //</a:t>
            </a:r>
            <a:r>
              <a:rPr lang="zh-CN" altLang="en-US" sz="2200">
                <a:solidFill>
                  <a:srgbClr val="009900"/>
                </a:solidFill>
              </a:rPr>
              <a:t>结果使</a:t>
            </a:r>
            <a:r>
              <a:rPr lang="en-US" altLang="zh-CN" sz="2200">
                <a:solidFill>
                  <a:srgbClr val="009900"/>
                </a:solidFill>
              </a:rPr>
              <a:t>m</a:t>
            </a:r>
            <a:r>
              <a:rPr lang="zh-CN" altLang="en-US" sz="2200">
                <a:solidFill>
                  <a:srgbClr val="009900"/>
                </a:solidFill>
              </a:rPr>
              <a:t>取</a:t>
            </a:r>
            <a:r>
              <a:rPr lang="en-US" altLang="zh-CN" sz="2200">
                <a:solidFill>
                  <a:srgbClr val="009900"/>
                </a:solidFill>
              </a:rPr>
              <a:t>x</a:t>
            </a:r>
            <a:r>
              <a:rPr lang="zh-CN" altLang="en-US" sz="2200">
                <a:solidFill>
                  <a:srgbClr val="009900"/>
                </a:solidFill>
              </a:rPr>
              <a:t>和</a:t>
            </a:r>
            <a:r>
              <a:rPr lang="en-US" altLang="zh-CN" sz="2200">
                <a:solidFill>
                  <a:srgbClr val="009900"/>
                </a:solidFill>
              </a:rPr>
              <a:t>y</a:t>
            </a:r>
            <a:r>
              <a:rPr lang="zh-CN" altLang="en-US" sz="2200">
                <a:solidFill>
                  <a:srgbClr val="009900"/>
                </a:solidFill>
              </a:rPr>
              <a:t>中的较小值，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>
                <a:solidFill>
                  <a:srgbClr val="009900"/>
                </a:solidFill>
              </a:rPr>
              <a:t>          </a:t>
            </a:r>
            <a:r>
              <a:rPr lang="en-US" altLang="zh-CN" sz="2200">
                <a:solidFill>
                  <a:srgbClr val="009900"/>
                </a:solidFill>
              </a:rPr>
              <a:t>m=(x&lt;y)? x : y;         //m</a:t>
            </a:r>
            <a:r>
              <a:rPr lang="zh-CN" altLang="en-US" sz="2200">
                <a:solidFill>
                  <a:srgbClr val="009900"/>
                </a:solidFill>
              </a:rPr>
              <a:t>的值是</a:t>
            </a:r>
            <a:r>
              <a:rPr lang="en-US" altLang="zh-CN" sz="2200">
                <a:solidFill>
                  <a:srgbClr val="009900"/>
                </a:solidFill>
              </a:rPr>
              <a:t>4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zh-CN" altLang="en-US" sz="2400"/>
              <a:t>括号运算符</a:t>
            </a:r>
            <a:endParaRPr lang="zh-CN" altLang="en-US" sz="2200">
              <a:solidFill>
                <a:srgbClr val="009900"/>
              </a:solidFill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400"/>
              <a:t>           括号运算符“（）”用于改变表达式中运算符的运算次序。先进行括号内的运算，再进行括号外的运算；多层括号的情况下依次从内向外逐层运算。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560" y="476672"/>
            <a:ext cx="3897312" cy="792163"/>
          </a:xfrm>
        </p:spPr>
        <p:txBody>
          <a:bodyPr/>
          <a:lstStyle/>
          <a:p>
            <a:r>
              <a:rPr lang="zh-CN" altLang="en-US">
                <a:solidFill>
                  <a:srgbClr val="5B361D"/>
                </a:solidFill>
              </a:rPr>
              <a:t>表达式</a:t>
            </a:r>
          </a:p>
        </p:txBody>
      </p:sp>
      <p:sp>
        <p:nvSpPr>
          <p:cNvPr id="28676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412776"/>
            <a:ext cx="8540750" cy="48965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表达式是用运算符将操作数连接起来的符合语法规则的运算式。操作数可以是常量、变量及方法调用。例：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009900"/>
                </a:solidFill>
              </a:rPr>
              <a:t>int</a:t>
            </a:r>
            <a:r>
              <a:rPr lang="en-US" altLang="zh-CN" sz="2000" dirty="0">
                <a:solidFill>
                  <a:srgbClr val="009900"/>
                </a:solidFill>
              </a:rPr>
              <a:t> </a:t>
            </a:r>
            <a:r>
              <a:rPr lang="en-US" altLang="zh-CN" sz="2000" dirty="0" err="1">
                <a:solidFill>
                  <a:srgbClr val="009900"/>
                </a:solidFill>
              </a:rPr>
              <a:t>i</a:t>
            </a:r>
            <a:r>
              <a:rPr lang="en-US" altLang="zh-CN" sz="2000" dirty="0">
                <a:solidFill>
                  <a:srgbClr val="009900"/>
                </a:solidFill>
              </a:rPr>
              <a:t>=5,  j=10,  k;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009900"/>
                </a:solidFill>
              </a:rPr>
              <a:t>boolean</a:t>
            </a:r>
            <a:r>
              <a:rPr lang="en-US" altLang="zh-CN" sz="2000" dirty="0">
                <a:solidFill>
                  <a:srgbClr val="009900"/>
                </a:solidFill>
              </a:rPr>
              <a:t> f;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9900"/>
                </a:solidFill>
              </a:rPr>
              <a:t>k=(24+3*</a:t>
            </a:r>
            <a:r>
              <a:rPr lang="en-US" altLang="zh-CN" sz="2000" dirty="0" err="1">
                <a:solidFill>
                  <a:srgbClr val="009900"/>
                </a:solidFill>
              </a:rPr>
              <a:t>i</a:t>
            </a:r>
            <a:r>
              <a:rPr lang="en-US" altLang="zh-CN" sz="2000" dirty="0">
                <a:solidFill>
                  <a:srgbClr val="009900"/>
                </a:solidFill>
              </a:rPr>
              <a:t>)*j;   </a:t>
            </a:r>
            <a:r>
              <a:rPr lang="en-US" altLang="zh-CN" sz="1800" dirty="0">
                <a:solidFill>
                  <a:srgbClr val="69070E"/>
                </a:solidFill>
              </a:rPr>
              <a:t>// (24+3*</a:t>
            </a:r>
            <a:r>
              <a:rPr lang="en-US" altLang="zh-CN" sz="1800" dirty="0" err="1">
                <a:solidFill>
                  <a:srgbClr val="69070E"/>
                </a:solidFill>
              </a:rPr>
              <a:t>i</a:t>
            </a:r>
            <a:r>
              <a:rPr lang="en-US" altLang="zh-CN" sz="1800" dirty="0">
                <a:solidFill>
                  <a:srgbClr val="69070E"/>
                </a:solidFill>
              </a:rPr>
              <a:t>)*j</a:t>
            </a:r>
            <a:r>
              <a:rPr lang="zh-CN" altLang="en-US" sz="1800" dirty="0">
                <a:solidFill>
                  <a:srgbClr val="69070E"/>
                </a:solidFill>
              </a:rPr>
              <a:t>是算术表达式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9900"/>
                </a:solidFill>
              </a:rPr>
              <a:t>f=(</a:t>
            </a:r>
            <a:r>
              <a:rPr lang="en-US" altLang="zh-CN" sz="2000" dirty="0" err="1">
                <a:solidFill>
                  <a:srgbClr val="009900"/>
                </a:solidFill>
              </a:rPr>
              <a:t>i</a:t>
            </a:r>
            <a:r>
              <a:rPr lang="en-US" altLang="zh-CN" sz="2000" dirty="0">
                <a:solidFill>
                  <a:srgbClr val="009900"/>
                </a:solidFill>
              </a:rPr>
              <a:t>*2)&gt;j ;        </a:t>
            </a:r>
            <a:r>
              <a:rPr lang="en-US" altLang="zh-CN" sz="1800" dirty="0">
                <a:solidFill>
                  <a:srgbClr val="69070E"/>
                </a:solidFill>
              </a:rPr>
              <a:t>// (</a:t>
            </a:r>
            <a:r>
              <a:rPr lang="en-US" altLang="zh-CN" sz="1800" dirty="0" err="1">
                <a:solidFill>
                  <a:srgbClr val="69070E"/>
                </a:solidFill>
              </a:rPr>
              <a:t>i</a:t>
            </a:r>
            <a:r>
              <a:rPr lang="en-US" altLang="zh-CN" sz="1800" dirty="0">
                <a:solidFill>
                  <a:srgbClr val="69070E"/>
                </a:solidFill>
              </a:rPr>
              <a:t>*2)&gt;j</a:t>
            </a:r>
            <a:r>
              <a:rPr lang="zh-CN" altLang="en-US" sz="1800" dirty="0">
                <a:solidFill>
                  <a:srgbClr val="69070E"/>
                </a:solidFill>
              </a:rPr>
              <a:t>是关系表达式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当表达式里有多个运算符中，运算有优先级，顺序为算术运算→关系运算→逻辑运算→条件运算→赋值运算。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表达式的数据类型由运算结果的数据类型决定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分为算术表达式、布尔表达式和字符表达式三种</a:t>
            </a:r>
            <a:endParaRPr lang="en-US" altLang="zh-CN" sz="2000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/>
              <a:t>     float  x=25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/>
              <a:t>     ‘A’+12-10.65 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   ? </a:t>
            </a:r>
            <a:r>
              <a:rPr lang="zh-CN" altLang="en-US" sz="2400" dirty="0" smtClean="0"/>
              <a:t>结果</a:t>
            </a:r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476250"/>
            <a:ext cx="4976812" cy="863600"/>
          </a:xfrm>
        </p:spPr>
        <p:txBody>
          <a:bodyPr/>
          <a:lstStyle/>
          <a:p>
            <a:r>
              <a:rPr lang="zh-CN" altLang="en-US" dirty="0">
                <a:solidFill>
                  <a:srgbClr val="5B361D"/>
                </a:solidFill>
              </a:rPr>
              <a:t>数据类型的转换</a:t>
            </a:r>
          </a:p>
        </p:txBody>
      </p:sp>
      <p:sp>
        <p:nvSpPr>
          <p:cNvPr id="23556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412875"/>
            <a:ext cx="8280400" cy="158432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zh-CN" altLang="en-US" sz="2800"/>
              <a:t>当将一种数据类型的值赋给另一种数据类型的变量时，出现了数据类型的转换。</a:t>
            </a:r>
          </a:p>
          <a:p>
            <a:pPr>
              <a:lnSpc>
                <a:spcPct val="95000"/>
              </a:lnSpc>
            </a:pPr>
            <a:r>
              <a:rPr lang="zh-CN" altLang="en-US" sz="2800"/>
              <a:t>数值型数据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7667625" y="3500438"/>
            <a:ext cx="0" cy="18002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227763" y="3357563"/>
            <a:ext cx="2449512" cy="19399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 lvl="1"/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double   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高级别</a:t>
            </a:r>
          </a:p>
          <a:p>
            <a:pPr lvl="1"/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float</a:t>
            </a:r>
          </a:p>
          <a:p>
            <a:pPr lvl="1"/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long</a:t>
            </a:r>
          </a:p>
          <a:p>
            <a:pPr lvl="1"/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</a:p>
          <a:p>
            <a:pPr lvl="1"/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short</a:t>
            </a:r>
          </a:p>
          <a:p>
            <a:pPr lvl="1"/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byte     </a:t>
            </a:r>
            <a:r>
              <a:rPr lang="zh-CN" altLang="en-US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低级别 </a:t>
            </a:r>
            <a:endParaRPr lang="zh-CN" altLang="en-US" sz="2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39750" y="2852738"/>
            <a:ext cx="5689600" cy="32624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25000"/>
              </a:spcBef>
              <a:buFontTx/>
              <a:buAutoNum type="arabicPeriod"/>
            </a:pP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当将低级别的值赋给高级别的变量时，系统自动完成数据类型的转换。</a:t>
            </a:r>
          </a:p>
          <a:p>
            <a:pPr marL="342900" indent="-342900">
              <a:lnSpc>
                <a:spcPct val="95000"/>
              </a:lnSpc>
              <a:spcBef>
                <a:spcPct val="25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float x=20;  </a:t>
            </a:r>
            <a:r>
              <a:rPr lang="en-US" altLang="zh-CN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转换成</a:t>
            </a:r>
            <a:r>
              <a:rPr lang="en-US" altLang="zh-CN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float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值</a:t>
            </a:r>
            <a:r>
              <a:rPr lang="en-US" altLang="zh-CN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20.0f</a:t>
            </a:r>
            <a:r>
              <a:rPr lang="zh-CN" altLang="en-US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赋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给</a:t>
            </a:r>
            <a:r>
              <a:rPr lang="en-US" altLang="zh-CN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x</a:t>
            </a:r>
          </a:p>
          <a:p>
            <a:pPr marL="342900" indent="-342900">
              <a:lnSpc>
                <a:spcPct val="95000"/>
              </a:lnSpc>
              <a:spcBef>
                <a:spcPct val="25000"/>
              </a:spcBef>
              <a:buFontTx/>
              <a:buAutoNum type="arabicPeriod" startAt="2"/>
            </a:pP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当将高级别的值赋给低级别的变量时，必须进行强制类型转换。进行强制类型转换时，可能会造成数据精度丢失。</a:t>
            </a:r>
          </a:p>
          <a:p>
            <a:pPr marL="342900" indent="-342900">
              <a:lnSpc>
                <a:spcPct val="95000"/>
              </a:lnSpc>
              <a:spcBef>
                <a:spcPct val="25000"/>
              </a:spcBef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（类型标识符）待转换的值</a:t>
            </a:r>
          </a:p>
          <a:p>
            <a:pPr marL="342900" indent="-342900">
              <a:lnSpc>
                <a:spcPct val="95000"/>
              </a:lnSpc>
              <a:spcBef>
                <a:spcPct val="25000"/>
              </a:spcBef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000" b="1" dirty="0" err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ct val="95000"/>
              </a:lnSpc>
              <a:spcBef>
                <a:spcPct val="25000"/>
              </a:spcBef>
            </a:pPr>
            <a:r>
              <a:rPr lang="en-US" altLang="zh-CN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000" b="1" dirty="0" err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=(</a:t>
            </a:r>
            <a:r>
              <a:rPr lang="en-US" altLang="zh-CN" sz="2000" b="1" dirty="0" err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)24.65;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结果</a:t>
            </a:r>
            <a:r>
              <a:rPr lang="en-US" altLang="zh-CN" b="1" dirty="0" err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=24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，造成数据精度丢失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7921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5B361D"/>
                </a:solidFill>
                <a:latin typeface="楷体_GB2312" pitchFamily="49" charset="-122"/>
                <a:ea typeface="楷体_GB2312" pitchFamily="49" charset="-122"/>
              </a:rPr>
              <a:t>Example</a:t>
            </a:r>
            <a:r>
              <a:rPr lang="en-US" altLang="zh-CN" sz="4000" dirty="0" smtClean="0">
                <a:solidFill>
                  <a:srgbClr val="5B361D"/>
                </a:solidFill>
                <a:latin typeface="楷体_GB2312" pitchFamily="49" charset="-122"/>
                <a:ea typeface="楷体_GB2312" pitchFamily="49" charset="-122"/>
              </a:rPr>
              <a:t>2-7</a:t>
            </a:r>
            <a:endParaRPr lang="en-US" altLang="zh-CN" sz="4000" dirty="0">
              <a:solidFill>
                <a:srgbClr val="5B361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5184775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public class  Divide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  public static void main(String args[ ])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  {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   int  i=15, j=4, k;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   float f1, f2;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   k=i/j;         f1=i/j;       f2=(float)i/j;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   System.out.println("k="+k);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   System.out.println("f1="+f1);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   System.out.println("f2="+f2);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  }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5795963" y="2133600"/>
            <a:ext cx="2663825" cy="154146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200" b="1">
                <a:ea typeface="楷体_GB2312" pitchFamily="49" charset="-122"/>
              </a:rPr>
              <a:t>程序运行结果如下：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rgbClr val="009900"/>
                </a:solidFill>
              </a:rPr>
              <a:t>k=3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rgbClr val="009900"/>
                </a:solidFill>
              </a:rPr>
              <a:t>f1=3.0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rgbClr val="009900"/>
                </a:solidFill>
              </a:rPr>
              <a:t>f2=3.75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476250"/>
            <a:ext cx="4760913" cy="865188"/>
          </a:xfrm>
        </p:spPr>
        <p:txBody>
          <a:bodyPr/>
          <a:lstStyle/>
          <a:p>
            <a:r>
              <a:rPr lang="zh-CN" altLang="en-US" dirty="0">
                <a:solidFill>
                  <a:srgbClr val="5B361D"/>
                </a:solidFill>
              </a:rPr>
              <a:t>数据类型的转换</a:t>
            </a:r>
          </a:p>
        </p:txBody>
      </p:sp>
      <p:sp>
        <p:nvSpPr>
          <p:cNvPr id="1167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12875"/>
            <a:ext cx="8659813" cy="1584325"/>
          </a:xfrm>
        </p:spPr>
        <p:txBody>
          <a:bodyPr/>
          <a:lstStyle/>
          <a:p>
            <a:r>
              <a:rPr lang="zh-CN" altLang="en-US" sz="2800" dirty="0">
                <a:latin typeface="楷体_GB2312" pitchFamily="49" charset="-122"/>
              </a:rPr>
              <a:t>字符类型</a:t>
            </a:r>
          </a:p>
          <a:p>
            <a:pPr lvl="1"/>
            <a:r>
              <a:rPr lang="en-US" altLang="zh-CN" sz="2400" dirty="0">
                <a:latin typeface="楷体_GB2312" pitchFamily="49" charset="-122"/>
              </a:rPr>
              <a:t>Char</a:t>
            </a:r>
            <a:r>
              <a:rPr lang="zh-CN" altLang="en-US" sz="2400" dirty="0">
                <a:latin typeface="楷体_GB2312" pitchFamily="49" charset="-122"/>
              </a:rPr>
              <a:t>类型可自动转换成</a:t>
            </a:r>
            <a:r>
              <a:rPr lang="en-US" altLang="zh-CN" sz="2400" dirty="0" err="1">
                <a:latin typeface="楷体_GB2312" pitchFamily="49" charset="-122"/>
              </a:rPr>
              <a:t>int</a:t>
            </a:r>
            <a:r>
              <a:rPr lang="zh-CN" altLang="en-US" sz="2400" dirty="0">
                <a:latin typeface="楷体_GB2312" pitchFamily="49" charset="-122"/>
              </a:rPr>
              <a:t>类型，其值为字符的</a:t>
            </a:r>
            <a:r>
              <a:rPr lang="en-US" altLang="zh-CN" sz="2400" dirty="0" err="1">
                <a:latin typeface="楷体_GB2312" pitchFamily="49" charset="-122"/>
              </a:rPr>
              <a:t>Ascii</a:t>
            </a:r>
            <a:r>
              <a:rPr lang="zh-CN" altLang="en-US" sz="2400" dirty="0">
                <a:latin typeface="楷体_GB2312" pitchFamily="49" charset="-122"/>
              </a:rPr>
              <a:t>码值</a:t>
            </a:r>
          </a:p>
          <a:p>
            <a:pPr lvl="1"/>
            <a:r>
              <a:rPr lang="zh-CN" altLang="en-US" sz="2400" dirty="0">
                <a:latin typeface="楷体_GB2312" pitchFamily="49" charset="-122"/>
              </a:rPr>
              <a:t>而</a:t>
            </a:r>
            <a:r>
              <a:rPr lang="en-US" altLang="zh-CN" sz="2400" dirty="0" err="1">
                <a:latin typeface="楷体_GB2312" pitchFamily="49" charset="-122"/>
              </a:rPr>
              <a:t>int</a:t>
            </a:r>
            <a:r>
              <a:rPr lang="zh-CN" altLang="en-US" sz="2400" dirty="0">
                <a:latin typeface="楷体_GB2312" pitchFamily="49" charset="-122"/>
              </a:rPr>
              <a:t>类型到</a:t>
            </a:r>
            <a:r>
              <a:rPr lang="en-US" altLang="zh-CN" sz="2400" dirty="0">
                <a:latin typeface="楷体_GB2312" pitchFamily="49" charset="-122"/>
              </a:rPr>
              <a:t>Char</a:t>
            </a:r>
            <a:r>
              <a:rPr lang="zh-CN" altLang="en-US" sz="2400" dirty="0">
                <a:latin typeface="楷体_GB2312" pitchFamily="49" charset="-122"/>
              </a:rPr>
              <a:t>类型需要经过强制类型转换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323850" y="2924175"/>
            <a:ext cx="60483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400" b="1" dirty="0">
                <a:ea typeface="楷体_GB2312" pitchFamily="49" charset="-122"/>
              </a:rPr>
              <a:t>public class exp00 {</a:t>
            </a:r>
          </a:p>
          <a:p>
            <a:pPr>
              <a:spcBef>
                <a:spcPct val="30000"/>
              </a:spcBef>
            </a:pPr>
            <a:r>
              <a:rPr lang="en-US" altLang="zh-CN" sz="2400" b="1" dirty="0">
                <a:ea typeface="楷体_GB2312" pitchFamily="49" charset="-122"/>
              </a:rPr>
              <a:t>    public static void main(String[] </a:t>
            </a:r>
            <a:r>
              <a:rPr lang="en-US" altLang="zh-CN" sz="2400" b="1" dirty="0" err="1">
                <a:ea typeface="楷体_GB2312" pitchFamily="49" charset="-122"/>
              </a:rPr>
              <a:t>args</a:t>
            </a:r>
            <a:r>
              <a:rPr lang="en-US" altLang="zh-CN" sz="2400" b="1" dirty="0">
                <a:ea typeface="楷体_GB2312" pitchFamily="49" charset="-122"/>
              </a:rPr>
              <a:t>) </a:t>
            </a:r>
          </a:p>
          <a:p>
            <a:pPr>
              <a:spcBef>
                <a:spcPct val="30000"/>
              </a:spcBef>
            </a:pPr>
            <a:r>
              <a:rPr lang="en-US" altLang="zh-CN" sz="2400" b="1" dirty="0">
                <a:ea typeface="楷体_GB2312" pitchFamily="49" charset="-122"/>
              </a:rPr>
              <a:t>{	char ch1='a',ch2;</a:t>
            </a:r>
          </a:p>
          <a:p>
            <a:pPr>
              <a:spcBef>
                <a:spcPct val="30000"/>
              </a:spcBef>
            </a:pPr>
            <a:r>
              <a:rPr lang="en-US" altLang="zh-CN" sz="2400" b="1" dirty="0">
                <a:ea typeface="楷体_GB2312" pitchFamily="49" charset="-122"/>
              </a:rPr>
              <a:t>	ch2=(char)(ch1-32);</a:t>
            </a:r>
          </a:p>
          <a:p>
            <a:pPr>
              <a:spcBef>
                <a:spcPct val="30000"/>
              </a:spcBef>
            </a:pPr>
            <a:r>
              <a:rPr lang="en-US" altLang="zh-CN" sz="2400" b="1" dirty="0">
                <a:ea typeface="楷体_GB2312" pitchFamily="49" charset="-122"/>
              </a:rPr>
              <a:t>	</a:t>
            </a:r>
            <a:r>
              <a:rPr lang="en-US" altLang="zh-CN" sz="2400" b="1" dirty="0" err="1">
                <a:ea typeface="楷体_GB2312" pitchFamily="49" charset="-122"/>
              </a:rPr>
              <a:t>System.</a:t>
            </a:r>
            <a:r>
              <a:rPr lang="en-US" altLang="zh-CN" sz="2400" b="1" i="1" dirty="0" err="1">
                <a:ea typeface="楷体_GB2312" pitchFamily="49" charset="-122"/>
              </a:rPr>
              <a:t>out</a:t>
            </a:r>
            <a:r>
              <a:rPr lang="en-US" altLang="zh-CN" sz="2400" b="1" dirty="0" err="1">
                <a:ea typeface="楷体_GB2312" pitchFamily="49" charset="-122"/>
              </a:rPr>
              <a:t>.print</a:t>
            </a:r>
            <a:r>
              <a:rPr lang="en-US" altLang="zh-CN" sz="2400" b="1" dirty="0">
                <a:ea typeface="楷体_GB2312" pitchFamily="49" charset="-122"/>
              </a:rPr>
              <a:t>(ch2</a:t>
            </a:r>
            <a:r>
              <a:rPr lang="en-US" altLang="zh-CN" sz="2400" b="1" dirty="0" smtClean="0">
                <a:ea typeface="楷体_GB2312" pitchFamily="49" charset="-122"/>
              </a:rPr>
              <a:t>);}</a:t>
            </a:r>
            <a:endParaRPr lang="en-US" altLang="zh-CN" sz="2400" b="1" dirty="0">
              <a:ea typeface="楷体_GB2312" pitchFamily="49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 dirty="0">
                <a:ea typeface="楷体_GB2312" pitchFamily="49" charset="-122"/>
              </a:rPr>
              <a:t>}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6011863" y="4221163"/>
            <a:ext cx="2447925" cy="446087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输出：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5877272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楷体_GB2312" pitchFamily="49" charset="-122"/>
              </a:rPr>
              <a:t>例：</a:t>
            </a:r>
            <a:r>
              <a:rPr lang="en-US" altLang="zh-CN" sz="2400" b="1" dirty="0" smtClean="0">
                <a:solidFill>
                  <a:srgbClr val="FF00FF"/>
                </a:solidFill>
                <a:ea typeface="楷体_GB2312" pitchFamily="49" charset="-122"/>
              </a:rPr>
              <a:t>‘A’+12-10.65</a:t>
            </a:r>
            <a:endParaRPr lang="zh-CN" altLang="en-US" sz="2400" b="1" dirty="0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707904" y="5877272"/>
            <a:ext cx="2447925" cy="446087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</a:rPr>
              <a:t>结果：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</a:rPr>
              <a:t>66.35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 animBg="1"/>
      <p:bldP spid="6" grpId="0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476250"/>
            <a:ext cx="6416675" cy="863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5B361D"/>
                </a:solidFill>
              </a:rPr>
              <a:t>数据的输入和输出</a:t>
            </a:r>
            <a:endParaRPr lang="zh-CN" altLang="en-US" sz="4000" dirty="0">
              <a:solidFill>
                <a:srgbClr val="5B361D"/>
              </a:solidFill>
            </a:endParaRP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12875"/>
            <a:ext cx="8540750" cy="5040313"/>
          </a:xfrm>
        </p:spPr>
        <p:txBody>
          <a:bodyPr/>
          <a:lstStyle/>
          <a:p>
            <a:r>
              <a:rPr lang="en-US" altLang="zh-CN" sz="2400" dirty="0"/>
              <a:t>Scanner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JDK1.5</a:t>
            </a:r>
            <a:r>
              <a:rPr lang="zh-CN" altLang="en-US" sz="2400" dirty="0"/>
              <a:t>新增的一个类，使用该类创建的对象可扫描控制台的输入 ，即程序直接读取键盘输入的数据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>
                <a:solidFill>
                  <a:schemeClr val="hlink"/>
                </a:solidFill>
              </a:rPr>
              <a:t>Scanner in=new Scanner(</a:t>
            </a:r>
            <a:r>
              <a:rPr lang="en-US" altLang="zh-CN" sz="2400" dirty="0" err="1">
                <a:solidFill>
                  <a:schemeClr val="hlink"/>
                </a:solidFill>
              </a:rPr>
              <a:t>System.in</a:t>
            </a:r>
            <a:r>
              <a:rPr lang="en-US" altLang="zh-CN" sz="2400" dirty="0">
                <a:solidFill>
                  <a:schemeClr val="hlink"/>
                </a:solidFill>
              </a:rPr>
              <a:t>);</a:t>
            </a:r>
            <a:r>
              <a:rPr lang="en-US" altLang="zh-CN" sz="2400" dirty="0"/>
              <a:t>  //</a:t>
            </a:r>
            <a:r>
              <a:rPr lang="zh-CN" altLang="en-US" sz="2400" dirty="0"/>
              <a:t>创建对象</a:t>
            </a:r>
            <a:r>
              <a:rPr lang="en-US" altLang="zh-CN" sz="2400" dirty="0"/>
              <a:t>in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err="1"/>
              <a:t>System.in</a:t>
            </a:r>
            <a:r>
              <a:rPr lang="zh-CN" altLang="en-US" sz="2200" dirty="0"/>
              <a:t>属于</a:t>
            </a:r>
            <a:r>
              <a:rPr lang="en-US" altLang="zh-CN" sz="2200" dirty="0"/>
              <a:t>Java</a:t>
            </a:r>
            <a:r>
              <a:rPr lang="zh-CN" altLang="en-US" sz="2200" dirty="0"/>
              <a:t>标准输入流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调用</a:t>
            </a:r>
            <a:r>
              <a:rPr lang="en-US" altLang="zh-CN" sz="2400" dirty="0"/>
              <a:t>Scanner</a:t>
            </a:r>
            <a:r>
              <a:rPr lang="zh-CN" altLang="en-US" sz="2400" dirty="0"/>
              <a:t>类的下列方法读取控制台输入的各类数据</a:t>
            </a:r>
            <a:r>
              <a:rPr lang="en-US" altLang="zh-CN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err="1"/>
              <a:t>nextInt</a:t>
            </a:r>
            <a:r>
              <a:rPr lang="en-US" altLang="zh-CN" sz="2200" dirty="0"/>
              <a:t>() →</a:t>
            </a:r>
            <a:r>
              <a:rPr lang="zh-CN" altLang="en-US" sz="2200" dirty="0"/>
              <a:t>整型数据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dirty="0">
                <a:solidFill>
                  <a:schemeClr val="hlink"/>
                </a:solidFill>
              </a:rPr>
              <a:t>    </a:t>
            </a:r>
            <a:r>
              <a:rPr lang="en-US" altLang="zh-CN" sz="2200" dirty="0" err="1">
                <a:solidFill>
                  <a:schemeClr val="hlink"/>
                </a:solidFill>
              </a:rPr>
              <a:t>int</a:t>
            </a:r>
            <a:r>
              <a:rPr lang="en-US" altLang="zh-CN" sz="2200" dirty="0">
                <a:solidFill>
                  <a:schemeClr val="hlink"/>
                </a:solidFill>
              </a:rPr>
              <a:t>  a=</a:t>
            </a:r>
            <a:r>
              <a:rPr lang="en-US" altLang="zh-CN" sz="2200" dirty="0" err="1">
                <a:solidFill>
                  <a:schemeClr val="hlink"/>
                </a:solidFill>
              </a:rPr>
              <a:t>in.nextInt</a:t>
            </a:r>
            <a:r>
              <a:rPr lang="en-US" altLang="zh-CN" sz="2200" dirty="0">
                <a:solidFill>
                  <a:schemeClr val="hlink"/>
                </a:solidFill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err="1"/>
              <a:t>nextDouble</a:t>
            </a:r>
            <a:r>
              <a:rPr lang="en-US" altLang="zh-CN" sz="2200" dirty="0"/>
              <a:t>() </a:t>
            </a:r>
            <a:r>
              <a:rPr lang="zh-CN" altLang="zh-CN" sz="2200" dirty="0"/>
              <a:t>→</a:t>
            </a:r>
            <a:r>
              <a:rPr lang="zh-CN" altLang="en-US" sz="2200" dirty="0"/>
              <a:t>双精度数据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dirty="0">
                <a:solidFill>
                  <a:schemeClr val="hlink"/>
                </a:solidFill>
              </a:rPr>
              <a:t>    </a:t>
            </a:r>
            <a:r>
              <a:rPr lang="en-US" altLang="zh-CN" sz="2200" dirty="0">
                <a:solidFill>
                  <a:schemeClr val="hlink"/>
                </a:solidFill>
              </a:rPr>
              <a:t>double  b=</a:t>
            </a:r>
            <a:r>
              <a:rPr lang="en-US" altLang="zh-CN" sz="2200" dirty="0" err="1">
                <a:solidFill>
                  <a:schemeClr val="hlink"/>
                </a:solidFill>
              </a:rPr>
              <a:t>in.nextDouble</a:t>
            </a:r>
            <a:r>
              <a:rPr lang="en-US" altLang="zh-CN" sz="2200" dirty="0">
                <a:solidFill>
                  <a:schemeClr val="hlink"/>
                </a:solidFill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err="1"/>
              <a:t>nextFloat</a:t>
            </a:r>
            <a:r>
              <a:rPr lang="en-US" altLang="zh-CN" sz="2200" dirty="0"/>
              <a:t>→</a:t>
            </a:r>
            <a:r>
              <a:rPr lang="zh-CN" altLang="en-US" sz="2200" dirty="0"/>
              <a:t>单精度数据 如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dirty="0">
                <a:solidFill>
                  <a:schemeClr val="hlink"/>
                </a:solidFill>
              </a:rPr>
              <a:t>    </a:t>
            </a:r>
            <a:r>
              <a:rPr lang="en-US" altLang="zh-CN" sz="2200" dirty="0">
                <a:solidFill>
                  <a:schemeClr val="hlink"/>
                </a:solidFill>
              </a:rPr>
              <a:t>float  c=</a:t>
            </a:r>
            <a:r>
              <a:rPr lang="en-US" altLang="zh-CN" sz="2200" dirty="0" err="1">
                <a:solidFill>
                  <a:schemeClr val="hlink"/>
                </a:solidFill>
              </a:rPr>
              <a:t>in.nextFloat</a:t>
            </a:r>
            <a:r>
              <a:rPr lang="en-US" altLang="zh-CN" sz="2200" dirty="0">
                <a:solidFill>
                  <a:schemeClr val="hlink"/>
                </a:solidFill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next→</a:t>
            </a:r>
            <a:r>
              <a:rPr lang="zh-CN" altLang="en-US" sz="2200" dirty="0"/>
              <a:t>字符串，</a:t>
            </a:r>
            <a:r>
              <a:rPr lang="zh-CN" altLang="en-US" sz="2000" dirty="0">
                <a:solidFill>
                  <a:schemeClr val="hlink"/>
                </a:solidFill>
              </a:rPr>
              <a:t>输入的是一个单词，即空格结束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err="1"/>
              <a:t>nextLine</a:t>
            </a:r>
            <a:r>
              <a:rPr lang="en-US" altLang="zh-CN" sz="2200" dirty="0"/>
              <a:t> →</a:t>
            </a:r>
            <a:r>
              <a:rPr lang="zh-CN" altLang="en-US" sz="2200" dirty="0"/>
              <a:t>字符串，</a:t>
            </a:r>
            <a:r>
              <a:rPr lang="zh-CN" altLang="en-US" sz="2000" dirty="0">
                <a:solidFill>
                  <a:schemeClr val="hlink"/>
                </a:solidFill>
              </a:rPr>
              <a:t>输入是一个语句，以回车结束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560" y="476672"/>
            <a:ext cx="7497763" cy="79216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5B361D"/>
                </a:solidFill>
                <a:latin typeface="隶书" pitchFamily="49" charset="-122"/>
              </a:rPr>
              <a:t>数据的输入和输出</a:t>
            </a:r>
            <a:endParaRPr lang="zh-CN" altLang="en-US" dirty="0">
              <a:solidFill>
                <a:srgbClr val="5B361D"/>
              </a:solidFill>
              <a:latin typeface="隶书" pitchFamily="49" charset="-122"/>
            </a:endParaRPr>
          </a:p>
        </p:txBody>
      </p:sp>
      <p:sp>
        <p:nvSpPr>
          <p:cNvPr id="1003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484784"/>
            <a:ext cx="8540750" cy="468054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/>
              <a:t>Scanner</a:t>
            </a:r>
            <a:r>
              <a:rPr lang="zh-CN" altLang="en-US" sz="2400" dirty="0"/>
              <a:t>类</a:t>
            </a:r>
            <a:r>
              <a:rPr lang="en-US" altLang="zh-CN" sz="2400" dirty="0"/>
              <a:t>, java</a:t>
            </a:r>
            <a:r>
              <a:rPr lang="zh-CN" altLang="en-US" sz="2400" dirty="0"/>
              <a:t>源文件中必须包含 </a:t>
            </a:r>
            <a:endParaRPr lang="zh-CN" altLang="fr-FR" sz="2400" dirty="0"/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fr-FR" altLang="zh-CN" sz="2400" dirty="0"/>
              <a:t>     import java.util.Scanner ; </a:t>
            </a:r>
            <a:r>
              <a:rPr lang="zh-CN" altLang="fr-FR" sz="2400" dirty="0"/>
              <a:t>或 </a:t>
            </a:r>
            <a:r>
              <a:rPr lang="fr-FR" altLang="zh-CN" sz="2400" dirty="0"/>
              <a:t>import java.util.*; </a:t>
            </a:r>
          </a:p>
          <a:p>
            <a:pPr>
              <a:lnSpc>
                <a:spcPct val="8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rgbClr val="339933"/>
                </a:solidFill>
              </a:rPr>
              <a:t>     </a:t>
            </a:r>
            <a:r>
              <a:rPr lang="en-US" altLang="zh-CN" sz="2000" dirty="0">
                <a:solidFill>
                  <a:srgbClr val="339933"/>
                </a:solidFill>
              </a:rPr>
              <a:t>//</a:t>
            </a:r>
            <a:r>
              <a:rPr lang="zh-CN" altLang="en-US" sz="2000" dirty="0">
                <a:solidFill>
                  <a:srgbClr val="339933"/>
                </a:solidFill>
              </a:rPr>
              <a:t>导入类库文件</a:t>
            </a:r>
            <a:r>
              <a:rPr lang="zh-CN" altLang="en-US" dirty="0"/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楷体_GB2312" pitchFamily="49" charset="-122"/>
              </a:rPr>
              <a:t>Scanner </a:t>
            </a:r>
            <a:r>
              <a:rPr lang="en-US" altLang="zh-CN" sz="2400" dirty="0">
                <a:latin typeface="楷体_GB2312" pitchFamily="49" charset="-122"/>
              </a:rPr>
              <a:t>rd = new Scanner(</a:t>
            </a:r>
            <a:r>
              <a:rPr lang="en-US" altLang="zh-CN" sz="2400" dirty="0" err="1">
                <a:latin typeface="楷体_GB2312" pitchFamily="49" charset="-122"/>
              </a:rPr>
              <a:t>System.</a:t>
            </a:r>
            <a:r>
              <a:rPr lang="en-US" altLang="zh-CN" sz="2400" i="1" dirty="0" err="1">
                <a:latin typeface="楷体_GB2312" pitchFamily="49" charset="-122"/>
              </a:rPr>
              <a:t>in</a:t>
            </a:r>
            <a:r>
              <a:rPr lang="en-US" altLang="zh-CN" sz="2400" dirty="0">
                <a:latin typeface="楷体_GB2312" pitchFamily="49" charset="-122"/>
              </a:rPr>
              <a:t>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楷体_GB2312" pitchFamily="49" charset="-122"/>
              </a:rPr>
              <a:t>System.</a:t>
            </a:r>
            <a:r>
              <a:rPr lang="en-US" altLang="zh-CN" sz="2400" i="1" dirty="0" err="1">
                <a:latin typeface="楷体_GB2312" pitchFamily="49" charset="-122"/>
              </a:rPr>
              <a:t>out</a:t>
            </a:r>
            <a:r>
              <a:rPr lang="en-US" altLang="zh-CN" sz="2400" dirty="0" err="1">
                <a:latin typeface="楷体_GB2312" pitchFamily="49" charset="-122"/>
              </a:rPr>
              <a:t>.println</a:t>
            </a:r>
            <a:r>
              <a:rPr lang="en-US" altLang="zh-CN" sz="2400" dirty="0">
                <a:latin typeface="楷体_GB2312" pitchFamily="49" charset="-122"/>
              </a:rPr>
              <a:t>(</a:t>
            </a:r>
            <a:r>
              <a:rPr lang="en-US" altLang="zh-CN" sz="2400" dirty="0">
                <a:latin typeface="Dotum"/>
              </a:rPr>
              <a:t>“</a:t>
            </a:r>
            <a:r>
              <a:rPr lang="zh-CN" altLang="en-US" sz="2400" dirty="0">
                <a:latin typeface="楷体_GB2312" pitchFamily="49" charset="-122"/>
              </a:rPr>
              <a:t>请问你的姓名和年龄</a:t>
            </a:r>
            <a:r>
              <a:rPr lang="en-US" altLang="zh-CN" sz="2400" dirty="0">
                <a:latin typeface="楷体_GB2312" pitchFamily="49" charset="-122"/>
              </a:rPr>
              <a:t>?");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</a:rPr>
              <a:t>String name = </a:t>
            </a:r>
            <a:r>
              <a:rPr lang="en-US" altLang="zh-CN" sz="2400" dirty="0" err="1">
                <a:latin typeface="楷体_GB2312" pitchFamily="49" charset="-122"/>
              </a:rPr>
              <a:t>rd.nextLine</a:t>
            </a:r>
            <a:r>
              <a:rPr lang="en-US" altLang="zh-CN" sz="2400" dirty="0">
                <a:latin typeface="楷体_GB2312" pitchFamily="49" charset="-122"/>
              </a:rPr>
              <a:t>();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楷体_GB2312" pitchFamily="49" charset="-122"/>
              </a:rPr>
              <a:t>int</a:t>
            </a:r>
            <a:r>
              <a:rPr lang="en-US" altLang="zh-CN" sz="2400" dirty="0">
                <a:latin typeface="楷体_GB2312" pitchFamily="49" charset="-122"/>
              </a:rPr>
              <a:t> age=</a:t>
            </a:r>
            <a:r>
              <a:rPr lang="en-US" altLang="zh-CN" sz="2400" dirty="0" err="1">
                <a:latin typeface="楷体_GB2312" pitchFamily="49" charset="-122"/>
              </a:rPr>
              <a:t>rd.nextInt</a:t>
            </a:r>
            <a:r>
              <a:rPr lang="en-US" altLang="zh-CN" sz="2400" dirty="0">
                <a:latin typeface="楷体_GB2312" pitchFamily="49" charset="-122"/>
              </a:rPr>
              <a:t>();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楷体_GB2312" pitchFamily="49" charset="-122"/>
              </a:rPr>
              <a:t>System.</a:t>
            </a:r>
            <a:r>
              <a:rPr lang="en-US" altLang="zh-CN" sz="2400" i="1" dirty="0" err="1">
                <a:latin typeface="楷体_GB2312" pitchFamily="49" charset="-122"/>
              </a:rPr>
              <a:t>out</a:t>
            </a:r>
            <a:r>
              <a:rPr lang="en-US" altLang="zh-CN" sz="2400" dirty="0" err="1">
                <a:latin typeface="楷体_GB2312" pitchFamily="49" charset="-122"/>
              </a:rPr>
              <a:t>.printf</a:t>
            </a:r>
            <a:r>
              <a:rPr lang="en-US" altLang="zh-CN" sz="2400" dirty="0">
                <a:latin typeface="楷体_GB2312" pitchFamily="49" charset="-122"/>
              </a:rPr>
              <a:t>(</a:t>
            </a:r>
            <a:r>
              <a:rPr lang="en-US" altLang="zh-CN" sz="2400" dirty="0">
                <a:latin typeface="Dotum"/>
              </a:rPr>
              <a:t>“</a:t>
            </a:r>
            <a:r>
              <a:rPr lang="zh-CN" altLang="en-US" sz="2400" dirty="0">
                <a:latin typeface="楷体_GB2312" pitchFamily="49" charset="-122"/>
              </a:rPr>
              <a:t>哦，你是</a:t>
            </a:r>
            <a:r>
              <a:rPr lang="zh-CN" altLang="en-US" sz="2400" dirty="0">
                <a:latin typeface="Dotum"/>
              </a:rPr>
              <a:t>”</a:t>
            </a:r>
            <a:r>
              <a:rPr lang="en-US" altLang="zh-CN" sz="2400" dirty="0">
                <a:latin typeface="楷体_GB2312" pitchFamily="49" charset="-122"/>
              </a:rPr>
              <a:t>+ name+ </a:t>
            </a:r>
            <a:r>
              <a:rPr lang="en-US" altLang="zh-CN" sz="2400" dirty="0">
                <a:latin typeface="Dotum"/>
              </a:rPr>
              <a:t>“</a:t>
            </a:r>
            <a:r>
              <a:rPr lang="zh-CN" altLang="en-US" sz="2400" dirty="0">
                <a:latin typeface="楷体_GB2312" pitchFamily="49" charset="-122"/>
              </a:rPr>
              <a:t>，年龄</a:t>
            </a:r>
            <a:r>
              <a:rPr lang="en-US" altLang="zh-CN" sz="2400" dirty="0">
                <a:latin typeface="楷体_GB2312" pitchFamily="49" charset="-122"/>
              </a:rPr>
              <a:t>"+ age</a:t>
            </a:r>
            <a:r>
              <a:rPr lang="en-US" altLang="zh-CN" sz="2400" dirty="0" smtClean="0">
                <a:latin typeface="楷体_GB2312" pitchFamily="49" charset="-122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数据的</a:t>
            </a:r>
            <a:r>
              <a:rPr lang="zh-CN" altLang="en-US" sz="2400" dirty="0" smtClean="0"/>
              <a:t>输出</a:t>
            </a:r>
            <a:endParaRPr lang="en-US" altLang="zh-CN" sz="2400" dirty="0" smtClean="0"/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FF00FF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FF00FF"/>
                </a:solidFill>
              </a:rPr>
              <a:t>System.out.print</a:t>
            </a:r>
            <a:r>
              <a:rPr lang="en-US" altLang="zh-CN" sz="2400" dirty="0" smtClean="0">
                <a:solidFill>
                  <a:srgbClr val="FF00FF"/>
                </a:solidFill>
              </a:rPr>
              <a:t>(“…”);      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FF00FF"/>
                </a:solidFill>
              </a:rPr>
              <a:t>    </a:t>
            </a:r>
            <a:r>
              <a:rPr lang="en-US" altLang="zh-CN" sz="2400" smtClean="0">
                <a:solidFill>
                  <a:srgbClr val="FF00FF"/>
                </a:solidFill>
              </a:rPr>
              <a:t>System.out.println</a:t>
            </a:r>
            <a:r>
              <a:rPr lang="en-US" altLang="zh-CN" sz="2400" dirty="0" smtClean="0">
                <a:solidFill>
                  <a:srgbClr val="FF00FF"/>
                </a:solidFill>
              </a:rPr>
              <a:t>(“…”);   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信息输出后添加换行符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endParaRPr lang="en-US" altLang="zh-CN" sz="2400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260350"/>
            <a:ext cx="854075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5B361D"/>
                </a:solidFill>
              </a:rPr>
              <a:t>常用数学函数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8280400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5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java.lang.Math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类提供方法来执行基本数学函数的运算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buFontTx/>
              <a:buAutoNum type="arabicPeriod"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abs()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返回被操作数的绝对值</a:t>
            </a:r>
          </a:p>
          <a:p>
            <a:pPr marL="800100" lvl="1" indent="-342900">
              <a:lnSpc>
                <a:spcPct val="90000"/>
              </a:lnSpc>
              <a:spcBef>
                <a:spcPct val="25000"/>
              </a:spcBef>
            </a:pPr>
            <a:r>
              <a:rPr lang="en-US" altLang="zh-CN" sz="2200" b="1">
                <a:solidFill>
                  <a:srgbClr val="69070E"/>
                </a:solidFill>
              </a:rPr>
              <a:t>int x=Math.abs(50) ;                     //</a:t>
            </a:r>
            <a:r>
              <a:rPr lang="zh-CN" altLang="en-US" b="1">
                <a:solidFill>
                  <a:srgbClr val="69070E"/>
                </a:solidFill>
              </a:rPr>
              <a:t>返回</a:t>
            </a:r>
            <a:r>
              <a:rPr lang="en-US" altLang="zh-CN" b="1">
                <a:solidFill>
                  <a:srgbClr val="69070E"/>
                </a:solidFill>
              </a:rPr>
              <a:t>50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>
                <a:solidFill>
                  <a:srgbClr val="69070E"/>
                </a:solidFill>
              </a:rPr>
              <a:t>float x=Math.abs(-36.8f);	 //</a:t>
            </a:r>
            <a:r>
              <a:rPr lang="zh-CN" altLang="en-US" b="1">
                <a:solidFill>
                  <a:srgbClr val="69070E"/>
                </a:solidFill>
              </a:rPr>
              <a:t>返回</a:t>
            </a:r>
            <a:r>
              <a:rPr lang="en-US" altLang="zh-CN" b="1">
                <a:solidFill>
                  <a:srgbClr val="69070E"/>
                </a:solidFill>
              </a:rPr>
              <a:t>36.8</a:t>
            </a:r>
            <a:endParaRPr lang="en-US" altLang="zh-CN" sz="2200" b="1">
              <a:solidFill>
                <a:srgbClr val="69070E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buFontTx/>
              <a:buAutoNum type="arabicPeriod"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pow(double y,doublex)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返回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返回值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double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型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</a:pPr>
            <a:r>
              <a:rPr lang="zh-CN" altLang="en-US" sz="2200" b="1">
                <a:solidFill>
                  <a:srgbClr val="69070E"/>
                </a:solidFill>
              </a:rPr>
              <a:t>     </a:t>
            </a:r>
            <a:r>
              <a:rPr lang="en-US" altLang="zh-CN" sz="2200" b="1">
                <a:solidFill>
                  <a:srgbClr val="69070E"/>
                </a:solidFill>
              </a:rPr>
              <a:t>Math.pow(8,2);			//</a:t>
            </a:r>
            <a:r>
              <a:rPr lang="zh-CN" altLang="en-US" b="1">
                <a:solidFill>
                  <a:srgbClr val="69070E"/>
                </a:solidFill>
              </a:rPr>
              <a:t>返回</a:t>
            </a:r>
            <a:r>
              <a:rPr lang="en-US" altLang="zh-CN" b="1">
                <a:solidFill>
                  <a:srgbClr val="69070E"/>
                </a:solidFill>
              </a:rPr>
              <a:t>64.0</a:t>
            </a:r>
            <a:endParaRPr lang="en-US" altLang="zh-CN" sz="2200" b="1">
              <a:solidFill>
                <a:srgbClr val="69070E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buFontTx/>
              <a:buAutoNum type="arabicPeriod" startAt="3"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round()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返回最接近操作数的整数</a:t>
            </a:r>
          </a:p>
          <a:p>
            <a:pPr marL="800100" lvl="1" indent="-342900">
              <a:lnSpc>
                <a:spcPct val="9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</a:pP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算法是将操作数加上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0.5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，并取最接近的最小整数</a:t>
            </a:r>
          </a:p>
          <a:p>
            <a:pPr marL="800100" lvl="1" indent="-342900">
              <a:lnSpc>
                <a:spcPct val="9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</a:pP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对于正数而言就是四舍五入取整</a:t>
            </a:r>
          </a:p>
          <a:p>
            <a:pPr marL="800100" lvl="1" indent="-342900">
              <a:lnSpc>
                <a:spcPct val="90000"/>
              </a:lnSpc>
              <a:spcBef>
                <a:spcPct val="25000"/>
              </a:spcBef>
            </a:pPr>
            <a:r>
              <a:rPr lang="en-US" altLang="zh-CN" sz="2200" b="1">
                <a:solidFill>
                  <a:srgbClr val="69070E"/>
                </a:solidFill>
              </a:rPr>
              <a:t>Math.round(11.5)	;		//</a:t>
            </a:r>
            <a:r>
              <a:rPr lang="zh-CN" altLang="en-US" b="1">
                <a:solidFill>
                  <a:srgbClr val="69070E"/>
                </a:solidFill>
              </a:rPr>
              <a:t>返回</a:t>
            </a:r>
            <a:r>
              <a:rPr lang="en-US" altLang="zh-CN" b="1">
                <a:solidFill>
                  <a:srgbClr val="69070E"/>
                </a:solidFill>
              </a:rPr>
              <a:t>12</a:t>
            </a:r>
            <a:endParaRPr lang="en-US" altLang="zh-CN" sz="2200" b="1">
              <a:solidFill>
                <a:srgbClr val="69070E"/>
              </a:solidFill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>
                <a:solidFill>
                  <a:srgbClr val="69070E"/>
                </a:solidFill>
              </a:rPr>
              <a:t>Math.round(-11.3);		//</a:t>
            </a:r>
            <a:r>
              <a:rPr lang="zh-CN" altLang="en-US" b="1">
                <a:solidFill>
                  <a:srgbClr val="69070E"/>
                </a:solidFill>
              </a:rPr>
              <a:t>返回</a:t>
            </a:r>
            <a:r>
              <a:rPr lang="en-US" altLang="zh-CN" b="1">
                <a:solidFill>
                  <a:srgbClr val="69070E"/>
                </a:solidFill>
              </a:rPr>
              <a:t>-11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>
                <a:solidFill>
                  <a:srgbClr val="69070E"/>
                </a:solidFill>
              </a:rPr>
              <a:t>Math.round(-11.5);		//</a:t>
            </a:r>
            <a:r>
              <a:rPr lang="zh-CN" altLang="en-US" b="1">
                <a:solidFill>
                  <a:srgbClr val="69070E"/>
                </a:solidFill>
              </a:rPr>
              <a:t>返回</a:t>
            </a:r>
            <a:r>
              <a:rPr lang="en-US" altLang="zh-CN" b="1">
                <a:solidFill>
                  <a:srgbClr val="69070E"/>
                </a:solidFill>
              </a:rPr>
              <a:t>-11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>
                <a:solidFill>
                  <a:srgbClr val="69070E"/>
                </a:solidFill>
              </a:rPr>
              <a:t>Math.round(-11.6);		//</a:t>
            </a:r>
            <a:r>
              <a:rPr lang="zh-CN" altLang="en-US" b="1">
                <a:solidFill>
                  <a:srgbClr val="69070E"/>
                </a:solidFill>
              </a:rPr>
              <a:t>返回</a:t>
            </a:r>
            <a:r>
              <a:rPr lang="en-US" altLang="zh-CN" b="1">
                <a:solidFill>
                  <a:srgbClr val="69070E"/>
                </a:solidFill>
              </a:rPr>
              <a:t>-12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260350"/>
            <a:ext cx="854075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5B361D"/>
                </a:solidFill>
              </a:rPr>
              <a:t>常用数学函数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395288" y="1412875"/>
            <a:ext cx="8424862" cy="563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30000"/>
              </a:spcBef>
              <a:buFontTx/>
              <a:buAutoNum type="arabicPeriod" startAt="4"/>
            </a:pP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sqrt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返回操作数的平方根，返回值是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double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型的</a:t>
            </a:r>
          </a:p>
          <a:p>
            <a:pPr marL="800100" lvl="1" indent="-342900">
              <a:lnSpc>
                <a:spcPct val="95000"/>
              </a:lnSpc>
              <a:spcBef>
                <a:spcPct val="30000"/>
              </a:spcBef>
            </a:pPr>
            <a:r>
              <a:rPr lang="en-US" altLang="zh-CN" sz="2200" b="1" dirty="0" err="1">
                <a:solidFill>
                  <a:srgbClr val="69070E"/>
                </a:solidFill>
                <a:ea typeface="楷体_GB2312" pitchFamily="49" charset="-122"/>
              </a:rPr>
              <a:t>Math.sqrt</a:t>
            </a:r>
            <a:r>
              <a:rPr lang="en-US" altLang="zh-CN" sz="2200" b="1" dirty="0">
                <a:solidFill>
                  <a:srgbClr val="69070E"/>
                </a:solidFill>
                <a:ea typeface="楷体_GB2312" pitchFamily="49" charset="-122"/>
              </a:rPr>
              <a:t>(4.0);			//</a:t>
            </a:r>
            <a:r>
              <a:rPr lang="zh-CN" altLang="en-US" b="1" dirty="0">
                <a:solidFill>
                  <a:srgbClr val="69070E"/>
                </a:solidFill>
                <a:ea typeface="楷体_GB2312" pitchFamily="49" charset="-122"/>
              </a:rPr>
              <a:t>返回</a:t>
            </a:r>
            <a:r>
              <a:rPr lang="en-US" altLang="zh-CN" b="1" dirty="0">
                <a:solidFill>
                  <a:srgbClr val="69070E"/>
                </a:solidFill>
                <a:ea typeface="楷体_GB2312" pitchFamily="49" charset="-122"/>
              </a:rPr>
              <a:t>2.0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max()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返回两个操作数中较大的一个</a:t>
            </a:r>
          </a:p>
          <a:p>
            <a:pPr marL="800100" lvl="1" indent="-342900">
              <a:lnSpc>
                <a:spcPct val="95000"/>
              </a:lnSpc>
              <a:spcBef>
                <a:spcPct val="30000"/>
              </a:spcBef>
            </a:pPr>
            <a:r>
              <a:rPr lang="en-US" altLang="zh-CN" sz="2200" b="1" dirty="0">
                <a:solidFill>
                  <a:srgbClr val="69070E"/>
                </a:solidFill>
                <a:ea typeface="楷体_GB2312" pitchFamily="49" charset="-122"/>
              </a:rPr>
              <a:t>Math.max(100.2,203.5);		//</a:t>
            </a:r>
            <a:r>
              <a:rPr lang="zh-CN" altLang="en-US" b="1" dirty="0">
                <a:solidFill>
                  <a:srgbClr val="69070E"/>
                </a:solidFill>
                <a:ea typeface="楷体_GB2312" pitchFamily="49" charset="-122"/>
              </a:rPr>
              <a:t>返回</a:t>
            </a:r>
            <a:r>
              <a:rPr lang="en-US" altLang="zh-CN" b="1" dirty="0">
                <a:solidFill>
                  <a:srgbClr val="69070E"/>
                </a:solidFill>
                <a:ea typeface="楷体_GB2312" pitchFamily="49" charset="-122"/>
              </a:rPr>
              <a:t>203.5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buFontTx/>
              <a:buAutoNum type="arabicPeriod" startAt="6"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min()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返回两个操作数中较小的一个</a:t>
            </a:r>
          </a:p>
          <a:p>
            <a:pPr marL="800100" lvl="1" indent="-342900">
              <a:lnSpc>
                <a:spcPct val="95000"/>
              </a:lnSpc>
              <a:spcBef>
                <a:spcPct val="30000"/>
              </a:spcBef>
            </a:pPr>
            <a:r>
              <a:rPr lang="en-US" altLang="zh-CN" sz="2200" b="1" dirty="0">
                <a:solidFill>
                  <a:srgbClr val="69070E"/>
                </a:solidFill>
                <a:ea typeface="楷体_GB2312" pitchFamily="49" charset="-122"/>
              </a:rPr>
              <a:t>Math.min(100.2,203.5);		//</a:t>
            </a:r>
            <a:r>
              <a:rPr lang="zh-CN" altLang="en-US" b="1" dirty="0">
                <a:solidFill>
                  <a:srgbClr val="69070E"/>
                </a:solidFill>
                <a:ea typeface="楷体_GB2312" pitchFamily="49" charset="-122"/>
              </a:rPr>
              <a:t>返回</a:t>
            </a:r>
            <a:r>
              <a:rPr lang="en-US" altLang="zh-CN" b="1" dirty="0">
                <a:solidFill>
                  <a:srgbClr val="69070E"/>
                </a:solidFill>
                <a:ea typeface="楷体_GB2312" pitchFamily="49" charset="-122"/>
              </a:rPr>
              <a:t>100.2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buFontTx/>
              <a:buAutoNum type="arabicPeriod" startAt="7"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random()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返回一个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double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型随机数，此方法不带参数 </a:t>
            </a:r>
          </a:p>
          <a:p>
            <a:pPr marL="800100" lvl="1" indent="-342900">
              <a:lnSpc>
                <a:spcPct val="95000"/>
              </a:lnSpc>
              <a:spcBef>
                <a:spcPct val="3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</a:pP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随机数范围：大于等于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0.0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且小于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1.0</a:t>
            </a:r>
          </a:p>
          <a:p>
            <a:pPr marL="800100" lvl="1" indent="-342900">
              <a:lnSpc>
                <a:spcPct val="95000"/>
              </a:lnSpc>
              <a:spcBef>
                <a:spcPct val="3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</a:pPr>
            <a:r>
              <a:rPr kumimoji="1" lang="zh-CN" altLang="en-US" sz="2200" b="1" dirty="0">
                <a:latin typeface="楷体_GB2312" pitchFamily="49" charset="-122"/>
                <a:ea typeface="楷体_GB2312" pitchFamily="49" charset="-122"/>
              </a:rPr>
              <a:t>产生固定范围内的随机整数：</a:t>
            </a:r>
          </a:p>
          <a:p>
            <a:pPr marL="800100" lvl="1" indent="-342900">
              <a:lnSpc>
                <a:spcPct val="95000"/>
              </a:lnSpc>
              <a:spcBef>
                <a:spcPct val="3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en-US" altLang="zh-CN" sz="2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200" b="1" dirty="0" err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kumimoji="1" lang="en-US" altLang="zh-CN" sz="2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)((</a:t>
            </a:r>
            <a:r>
              <a:rPr kumimoji="1" lang="zh-CN" altLang="en-US" sz="2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上界</a:t>
            </a:r>
            <a:r>
              <a:rPr kumimoji="1" lang="en-US" altLang="zh-CN" sz="2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下界</a:t>
            </a:r>
            <a:r>
              <a:rPr kumimoji="1" lang="en-US" altLang="zh-CN" sz="2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+1)*</a:t>
            </a:r>
            <a:r>
              <a:rPr kumimoji="1" lang="en-US" altLang="zh-CN" sz="2200" b="1" dirty="0" err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Math.random</a:t>
            </a:r>
            <a:r>
              <a:rPr kumimoji="1" lang="en-US" altLang="zh-CN" sz="2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()+</a:t>
            </a:r>
            <a:r>
              <a:rPr kumimoji="1" lang="zh-CN" altLang="en-US" sz="2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下界</a:t>
            </a:r>
            <a:r>
              <a:rPr kumimoji="1" lang="en-US" altLang="zh-CN" sz="2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200" b="1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00100" lvl="1" indent="-342900">
              <a:lnSpc>
                <a:spcPct val="95000"/>
              </a:lnSpc>
              <a:spcBef>
                <a:spcPct val="30000"/>
              </a:spcBef>
            </a:pPr>
            <a:r>
              <a:rPr lang="en-US" altLang="zh-CN" sz="2200" b="1" dirty="0" err="1">
                <a:solidFill>
                  <a:srgbClr val="69070E"/>
                </a:solidFill>
              </a:rPr>
              <a:t>int</a:t>
            </a:r>
            <a:r>
              <a:rPr lang="en-US" altLang="zh-CN" sz="2200" b="1" dirty="0">
                <a:solidFill>
                  <a:srgbClr val="69070E"/>
                </a:solidFill>
              </a:rPr>
              <a:t> a=(</a:t>
            </a:r>
            <a:r>
              <a:rPr lang="en-US" altLang="zh-CN" sz="2200" b="1" dirty="0" err="1">
                <a:solidFill>
                  <a:srgbClr val="69070E"/>
                </a:solidFill>
              </a:rPr>
              <a:t>int</a:t>
            </a:r>
            <a:r>
              <a:rPr lang="en-US" altLang="zh-CN" sz="2200" b="1" dirty="0">
                <a:solidFill>
                  <a:srgbClr val="69070E"/>
                </a:solidFill>
              </a:rPr>
              <a:t>)(</a:t>
            </a:r>
            <a:r>
              <a:rPr lang="en-US" altLang="zh-CN" sz="2200" b="1" dirty="0" err="1">
                <a:solidFill>
                  <a:srgbClr val="69070E"/>
                </a:solidFill>
              </a:rPr>
              <a:t>Math.random</a:t>
            </a:r>
            <a:r>
              <a:rPr lang="en-US" altLang="zh-CN" sz="2200" b="1" dirty="0">
                <a:solidFill>
                  <a:srgbClr val="69070E"/>
                </a:solidFill>
              </a:rPr>
              <a:t>()*10);	</a:t>
            </a:r>
            <a:r>
              <a:rPr lang="en-US" altLang="zh-CN" sz="2200" b="1" dirty="0" smtClean="0">
                <a:solidFill>
                  <a:srgbClr val="69070E"/>
                </a:solidFill>
              </a:rPr>
              <a:t>//</a:t>
            </a:r>
            <a:endParaRPr lang="zh-CN" altLang="en-US" b="1" dirty="0">
              <a:solidFill>
                <a:srgbClr val="69070E"/>
              </a:solidFill>
              <a:ea typeface="楷体_GB2312" pitchFamily="49" charset="-122"/>
            </a:endParaRPr>
          </a:p>
          <a:p>
            <a:pPr marL="800100" lvl="1" indent="-342900">
              <a:lnSpc>
                <a:spcPct val="95000"/>
              </a:lnSpc>
              <a:spcBef>
                <a:spcPct val="30000"/>
              </a:spcBef>
            </a:pPr>
            <a:r>
              <a:rPr lang="en-US" altLang="zh-CN" sz="2200" b="1" dirty="0" smtClean="0">
                <a:solidFill>
                  <a:srgbClr val="69070E"/>
                </a:solidFill>
                <a:ea typeface="楷体_GB2312" pitchFamily="49" charset="-122"/>
              </a:rPr>
              <a:t>                                                       </a:t>
            </a:r>
            <a:r>
              <a:rPr lang="en-US" altLang="zh-CN" sz="2000" b="1" dirty="0" smtClean="0">
                <a:solidFill>
                  <a:srgbClr val="69070E"/>
                </a:solidFill>
                <a:ea typeface="楷体_GB2312" pitchFamily="49" charset="-122"/>
              </a:rPr>
              <a:t> //</a:t>
            </a:r>
            <a:r>
              <a:rPr lang="zh-CN" altLang="en-US" sz="2000" b="1" dirty="0" smtClean="0">
                <a:solidFill>
                  <a:srgbClr val="69070E"/>
                </a:solidFill>
                <a:ea typeface="楷体_GB2312" pitchFamily="49" charset="-122"/>
              </a:rPr>
              <a:t>随机产生一个</a:t>
            </a:r>
            <a:r>
              <a:rPr lang="en-US" altLang="zh-CN" sz="2000" b="1" dirty="0" smtClean="0">
                <a:solidFill>
                  <a:srgbClr val="69070E"/>
                </a:solidFill>
                <a:ea typeface="楷体_GB2312" pitchFamily="49" charset="-122"/>
              </a:rPr>
              <a:t>2</a:t>
            </a:r>
            <a:r>
              <a:rPr lang="zh-CN" altLang="en-US" sz="2000" b="1" dirty="0" smtClean="0">
                <a:solidFill>
                  <a:srgbClr val="69070E"/>
                </a:solidFill>
                <a:ea typeface="楷体_GB2312" pitchFamily="49" charset="-122"/>
              </a:rPr>
              <a:t>位的正整数</a:t>
            </a:r>
            <a:endParaRPr lang="zh-CN" altLang="en-US" sz="2000" dirty="0" smtClean="0"/>
          </a:p>
          <a:p>
            <a:pPr marL="800100" lvl="1" indent="-342900">
              <a:lnSpc>
                <a:spcPct val="95000"/>
              </a:lnSpc>
              <a:spcBef>
                <a:spcPct val="30000"/>
              </a:spcBef>
            </a:pPr>
            <a:endParaRPr lang="en-US" altLang="zh-CN" sz="2200" b="1" dirty="0">
              <a:solidFill>
                <a:srgbClr val="69070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573325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69070E"/>
                </a:solidFill>
                <a:ea typeface="楷体_GB2312" pitchFamily="49" charset="-122"/>
              </a:rPr>
              <a:t>大于等于</a:t>
            </a:r>
            <a:r>
              <a:rPr lang="en-US" altLang="zh-CN" b="1" dirty="0" smtClean="0">
                <a:solidFill>
                  <a:srgbClr val="69070E"/>
                </a:solidFill>
                <a:ea typeface="楷体_GB2312" pitchFamily="49" charset="-122"/>
              </a:rPr>
              <a:t>0</a:t>
            </a:r>
            <a:r>
              <a:rPr lang="zh-CN" altLang="en-US" b="1" dirty="0" smtClean="0">
                <a:solidFill>
                  <a:srgbClr val="69070E"/>
                </a:solidFill>
                <a:ea typeface="楷体_GB2312" pitchFamily="49" charset="-122"/>
              </a:rPr>
              <a:t>小于</a:t>
            </a:r>
            <a:r>
              <a:rPr lang="en-US" altLang="zh-CN" b="1" dirty="0" smtClean="0">
                <a:solidFill>
                  <a:srgbClr val="69070E"/>
                </a:solidFill>
                <a:ea typeface="楷体_GB2312" pitchFamily="49" charset="-122"/>
              </a:rPr>
              <a:t>10</a:t>
            </a:r>
            <a:r>
              <a:rPr lang="zh-CN" altLang="en-US" b="1" dirty="0" smtClean="0">
                <a:solidFill>
                  <a:srgbClr val="69070E"/>
                </a:solidFill>
                <a:ea typeface="楷体_GB2312" pitchFamily="49" charset="-122"/>
              </a:rPr>
              <a:t>的随机整数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616530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69070E"/>
                </a:solidFill>
              </a:rPr>
              <a:t>int</a:t>
            </a:r>
            <a:r>
              <a:rPr lang="en-US" altLang="zh-CN" b="1" dirty="0" smtClean="0">
                <a:solidFill>
                  <a:srgbClr val="69070E"/>
                </a:solidFill>
              </a:rPr>
              <a:t> b= (</a:t>
            </a:r>
            <a:r>
              <a:rPr lang="en-US" altLang="zh-CN" b="1" dirty="0" err="1" smtClean="0">
                <a:solidFill>
                  <a:srgbClr val="69070E"/>
                </a:solidFill>
              </a:rPr>
              <a:t>int</a:t>
            </a:r>
            <a:r>
              <a:rPr lang="en-US" altLang="zh-CN" b="1" dirty="0" smtClean="0">
                <a:solidFill>
                  <a:srgbClr val="69070E"/>
                </a:solidFill>
              </a:rPr>
              <a:t>)(90*</a:t>
            </a:r>
            <a:r>
              <a:rPr lang="en-US" altLang="zh-CN" b="1" dirty="0" err="1" smtClean="0">
                <a:solidFill>
                  <a:srgbClr val="69070E"/>
                </a:solidFill>
              </a:rPr>
              <a:t>Math.random</a:t>
            </a:r>
            <a:r>
              <a:rPr lang="en-US" altLang="zh-CN" b="1" dirty="0" smtClean="0">
                <a:solidFill>
                  <a:srgbClr val="69070E"/>
                </a:solidFill>
              </a:rPr>
              <a:t>()+10);</a:t>
            </a:r>
            <a:endParaRPr lang="zh-CN" altLang="en-US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260350"/>
            <a:ext cx="854075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5B361D"/>
                </a:solidFill>
              </a:rPr>
              <a:t>常用数学函数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8424862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25000"/>
              </a:spcBef>
              <a:buFontTx/>
              <a:buAutoNum type="arabicPeriod" startAt="8"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sin()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返回给定角度的正弦</a:t>
            </a:r>
          </a:p>
          <a:p>
            <a:pPr marL="800100" lvl="1" indent="-342900">
              <a:lnSpc>
                <a:spcPct val="95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</a:pP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角度用弧度表示</a:t>
            </a:r>
          </a:p>
          <a:p>
            <a:pPr marL="800100" lvl="1" indent="-342900">
              <a:lnSpc>
                <a:spcPct val="95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</a:pP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Math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类提供了数学计算中两个重要的常量，都是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double</a:t>
            </a:r>
          </a:p>
          <a:p>
            <a:pPr marL="1257300" lvl="2" indent="-342900">
              <a:lnSpc>
                <a:spcPct val="95000"/>
              </a:lnSpc>
              <a:spcBef>
                <a:spcPct val="25000"/>
              </a:spcBef>
              <a:buClr>
                <a:srgbClr val="FF9900"/>
              </a:buClr>
              <a:buSzPct val="75000"/>
              <a:buFont typeface="Wingdings" pitchFamily="2" charset="2"/>
              <a:buAutoNum type="circleNumDbPlain"/>
            </a:pPr>
            <a:r>
              <a:rPr lang="en-US" altLang="zh-CN" b="1">
                <a:solidFill>
                  <a:srgbClr val="FF9900"/>
                </a:solidFill>
              </a:rPr>
              <a:t>Math.PI</a:t>
            </a:r>
            <a:r>
              <a:rPr lang="zh-CN" altLang="en-US" b="1">
                <a:solidFill>
                  <a:srgbClr val="FF9900"/>
                </a:solidFill>
              </a:rPr>
              <a:t>：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圆周率常量，其值为：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3.141592653589793</a:t>
            </a:r>
          </a:p>
          <a:p>
            <a:pPr marL="1257300" lvl="2" indent="-342900">
              <a:lnSpc>
                <a:spcPct val="95000"/>
              </a:lnSpc>
              <a:spcBef>
                <a:spcPct val="25000"/>
              </a:spcBef>
              <a:buClr>
                <a:srgbClr val="FF9900"/>
              </a:buClr>
              <a:buSzPct val="75000"/>
              <a:buFont typeface="Wingdings" pitchFamily="2" charset="2"/>
              <a:buAutoNum type="circleNumDbPlain"/>
            </a:pPr>
            <a:r>
              <a:rPr lang="en-US" altLang="zh-CN" b="1">
                <a:solidFill>
                  <a:srgbClr val="FF9900"/>
                </a:solidFill>
              </a:rPr>
              <a:t>Math.E</a:t>
            </a:r>
            <a:r>
              <a:rPr lang="zh-CN" altLang="en-US" b="1">
                <a:solidFill>
                  <a:srgbClr val="FF9900"/>
                </a:solidFill>
              </a:rPr>
              <a:t>：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自然常量，其值为：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2.718281828459045</a:t>
            </a:r>
          </a:p>
          <a:p>
            <a:pPr marL="800100" lvl="1" indent="-342900">
              <a:lnSpc>
                <a:spcPct val="95000"/>
              </a:lnSpc>
              <a:spcBef>
                <a:spcPct val="25000"/>
              </a:spcBef>
            </a:pPr>
            <a:r>
              <a:rPr lang="en-US" altLang="zh-CN" sz="2200" b="1">
                <a:solidFill>
                  <a:srgbClr val="69070E"/>
                </a:solidFill>
                <a:ea typeface="楷体_GB2312" pitchFamily="49" charset="-122"/>
              </a:rPr>
              <a:t>Math.sin(90*Math.PI/180);		//</a:t>
            </a:r>
            <a:r>
              <a:rPr lang="zh-CN" altLang="en-US" b="1">
                <a:solidFill>
                  <a:srgbClr val="69070E"/>
                </a:solidFill>
                <a:ea typeface="楷体_GB2312" pitchFamily="49" charset="-122"/>
              </a:rPr>
              <a:t>返回</a:t>
            </a:r>
            <a:r>
              <a:rPr lang="en-US" altLang="zh-CN" b="1">
                <a:solidFill>
                  <a:srgbClr val="69070E"/>
                </a:solidFill>
                <a:ea typeface="楷体_GB2312" pitchFamily="49" charset="-122"/>
              </a:rPr>
              <a:t>1.0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buFontTx/>
              <a:buAutoNum type="arabicPeriod" startAt="9"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cos()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返回给定角度的余弦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弧度表示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800100" lvl="1" indent="-342900">
              <a:lnSpc>
                <a:spcPct val="95000"/>
              </a:lnSpc>
              <a:spcBef>
                <a:spcPct val="25000"/>
              </a:spcBef>
            </a:pPr>
            <a:r>
              <a:rPr lang="en-US" altLang="zh-CN" sz="2200" b="1">
                <a:solidFill>
                  <a:srgbClr val="69070E"/>
                </a:solidFill>
                <a:ea typeface="楷体_GB2312" pitchFamily="49" charset="-122"/>
              </a:rPr>
              <a:t>Math.cos(180*Math.PI/180);</a:t>
            </a:r>
            <a:r>
              <a:rPr lang="en-US" altLang="zh-CN">
                <a:solidFill>
                  <a:srgbClr val="69070E"/>
                </a:solidFill>
              </a:rPr>
              <a:t> </a:t>
            </a:r>
            <a:r>
              <a:rPr lang="en-US" altLang="zh-CN" sz="2200" b="1">
                <a:solidFill>
                  <a:srgbClr val="69070E"/>
                </a:solidFill>
                <a:ea typeface="楷体_GB2312" pitchFamily="49" charset="-122"/>
              </a:rPr>
              <a:t>		//</a:t>
            </a:r>
            <a:r>
              <a:rPr lang="zh-CN" altLang="en-US" b="1">
                <a:solidFill>
                  <a:srgbClr val="69070E"/>
                </a:solidFill>
                <a:ea typeface="楷体_GB2312" pitchFamily="49" charset="-122"/>
              </a:rPr>
              <a:t>返回</a:t>
            </a:r>
            <a:r>
              <a:rPr lang="en-US" altLang="zh-CN" b="1">
                <a:solidFill>
                  <a:srgbClr val="69070E"/>
                </a:solidFill>
                <a:ea typeface="楷体_GB2312" pitchFamily="49" charset="-122"/>
              </a:rPr>
              <a:t>-1.0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buFontTx/>
              <a:buAutoNum type="arabicPeriod" startAt="10"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exp()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方法：返回常量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的幂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</a:pPr>
            <a:r>
              <a:rPr lang="zh-CN" altLang="en-US" sz="2200" b="1">
                <a:solidFill>
                  <a:srgbClr val="69070E"/>
                </a:solidFill>
                <a:ea typeface="楷体_GB2312" pitchFamily="49" charset="-122"/>
              </a:rPr>
              <a:t>      </a:t>
            </a:r>
            <a:r>
              <a:rPr lang="en-US" altLang="zh-CN" sz="2200" b="1">
                <a:solidFill>
                  <a:srgbClr val="69070E"/>
                </a:solidFill>
                <a:ea typeface="楷体_GB2312" pitchFamily="49" charset="-122"/>
              </a:rPr>
              <a:t>Math.exp(5)</a:t>
            </a:r>
            <a:r>
              <a:rPr lang="en-US" altLang="zh-CN" sz="2200" b="1">
                <a:solidFill>
                  <a:srgbClr val="009900"/>
                </a:solidFill>
                <a:ea typeface="楷体_GB2312" pitchFamily="49" charset="-122"/>
              </a:rPr>
              <a:t>	</a:t>
            </a:r>
            <a:r>
              <a:rPr lang="en-US" altLang="zh-CN" sz="24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b="1">
                <a:solidFill>
                  <a:srgbClr val="69070E"/>
                </a:solidFill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69070E"/>
                </a:solidFill>
                <a:ea typeface="楷体_GB2312" pitchFamily="49" charset="-122"/>
              </a:rPr>
              <a:t>返回</a:t>
            </a:r>
            <a:r>
              <a:rPr lang="en-US" altLang="zh-CN" b="1">
                <a:solidFill>
                  <a:srgbClr val="69070E"/>
                </a:solidFill>
                <a:ea typeface="楷体_GB2312" pitchFamily="49" charset="-122"/>
              </a:rPr>
              <a:t>e</a:t>
            </a:r>
            <a:r>
              <a:rPr lang="en-US" altLang="zh-CN" b="1" baseline="30000">
                <a:solidFill>
                  <a:srgbClr val="69070E"/>
                </a:solidFill>
                <a:ea typeface="楷体_GB2312" pitchFamily="49" charset="-122"/>
              </a:rPr>
              <a:t>5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buFontTx/>
              <a:buAutoNum type="arabicPeriod" startAt="11"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log()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方法：返回常量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为底的自然对数</a:t>
            </a:r>
          </a:p>
          <a:p>
            <a:pPr marL="800100" lvl="1" indent="-342900"/>
            <a:r>
              <a:rPr lang="en-US" altLang="zh-CN" sz="2200" b="1">
                <a:solidFill>
                  <a:srgbClr val="69070E"/>
                </a:solidFill>
                <a:ea typeface="楷体_GB2312" pitchFamily="49" charset="-122"/>
              </a:rPr>
              <a:t>Math.log(20) 				</a:t>
            </a:r>
            <a:r>
              <a:rPr lang="en-US" altLang="zh-CN" b="1">
                <a:solidFill>
                  <a:srgbClr val="69070E"/>
                </a:solidFill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69070E"/>
                </a:solidFill>
                <a:ea typeface="楷体_GB2312" pitchFamily="49" charset="-122"/>
              </a:rPr>
              <a:t>返回</a:t>
            </a:r>
            <a:r>
              <a:rPr lang="en-US" altLang="zh-CN" b="1">
                <a:solidFill>
                  <a:srgbClr val="69070E"/>
                </a:solidFill>
                <a:ea typeface="楷体_GB2312" pitchFamily="49" charset="-122"/>
              </a:rPr>
              <a:t>log</a:t>
            </a:r>
            <a:r>
              <a:rPr lang="en-US" altLang="zh-CN" b="1" baseline="-25000">
                <a:solidFill>
                  <a:srgbClr val="69070E"/>
                </a:solidFill>
                <a:ea typeface="楷体_GB2312" pitchFamily="49" charset="-122"/>
              </a:rPr>
              <a:t>e</a:t>
            </a:r>
            <a:r>
              <a:rPr lang="en-US" altLang="zh-CN" b="1">
                <a:solidFill>
                  <a:srgbClr val="69070E"/>
                </a:solidFill>
                <a:ea typeface="楷体_GB2312" pitchFamily="49" charset="-122"/>
              </a:rPr>
              <a:t>(20)</a:t>
            </a:r>
          </a:p>
          <a:p>
            <a:pPr marL="800100" lvl="1" indent="-342900"/>
            <a:r>
              <a:rPr lang="en-US" altLang="zh-CN" sz="2200" b="1">
                <a:solidFill>
                  <a:srgbClr val="69070E"/>
                </a:solidFill>
                <a:ea typeface="楷体_GB2312" pitchFamily="49" charset="-122"/>
              </a:rPr>
              <a:t>Math.log(20)/Math.log(10)</a:t>
            </a:r>
            <a:r>
              <a:rPr lang="en-US" altLang="zh-CN" sz="2400" b="1">
                <a:solidFill>
                  <a:srgbClr val="69070E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b="1">
                <a:solidFill>
                  <a:srgbClr val="69070E"/>
                </a:solidFill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69070E"/>
                </a:solidFill>
                <a:ea typeface="楷体_GB2312" pitchFamily="49" charset="-122"/>
              </a:rPr>
              <a:t>返回</a:t>
            </a:r>
            <a:r>
              <a:rPr lang="en-US" altLang="zh-CN" b="1">
                <a:solidFill>
                  <a:srgbClr val="69070E"/>
                </a:solidFill>
                <a:ea typeface="楷体_GB2312" pitchFamily="49" charset="-122"/>
              </a:rPr>
              <a:t>lg(20)</a:t>
            </a:r>
            <a:r>
              <a:rPr lang="en-US" altLang="zh-CN" sz="2400" b="1">
                <a:solidFill>
                  <a:srgbClr val="69070E"/>
                </a:solidFill>
                <a:latin typeface="楷体_GB2312" pitchFamily="49" charset="-122"/>
                <a:ea typeface="楷体_GB2312" pitchFamily="49" charset="-122"/>
              </a:rPr>
              <a:t>	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863600"/>
          </a:xfrm>
        </p:spPr>
        <p:txBody>
          <a:bodyPr/>
          <a:lstStyle/>
          <a:p>
            <a:r>
              <a:rPr lang="en-US" altLang="zh-CN" i="1">
                <a:solidFill>
                  <a:srgbClr val="5B361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5B361D"/>
                </a:solidFill>
              </a:rPr>
              <a:t>关键字</a:t>
            </a:r>
          </a:p>
        </p:txBody>
      </p:sp>
      <p:pic>
        <p:nvPicPr>
          <p:cNvPr id="12292" name="Picture 4" descr="NA00864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9988" y="5634038"/>
            <a:ext cx="1076325" cy="860425"/>
          </a:xfrm>
          <a:prstGeom prst="rect">
            <a:avLst/>
          </a:prstGeom>
          <a:noFill/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68313" y="1773238"/>
            <a:ext cx="8280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关键字是由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语言定义的、具有特殊含义的字符序列。每一个关键字都有一定的含义，不能将关键字作为普通标识符来使用。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关键字一律用小写字母表示。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boolean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else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等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04813"/>
            <a:ext cx="8072438" cy="936625"/>
          </a:xfrm>
        </p:spPr>
        <p:txBody>
          <a:bodyPr/>
          <a:lstStyle/>
          <a:p>
            <a:r>
              <a:rPr lang="en-US" altLang="zh-CN" sz="4000">
                <a:solidFill>
                  <a:srgbClr val="5B361D"/>
                </a:solidFill>
                <a:latin typeface="隶书" pitchFamily="49" charset="-122"/>
              </a:rPr>
              <a:t>2.2</a:t>
            </a:r>
            <a:r>
              <a:rPr lang="en-US" altLang="zh-CN">
                <a:solidFill>
                  <a:srgbClr val="5B361D"/>
                </a:solidFill>
                <a:latin typeface="隶书" pitchFamily="49" charset="-122"/>
              </a:rPr>
              <a:t> </a:t>
            </a:r>
            <a:r>
              <a:rPr lang="zh-CN" altLang="en-US">
                <a:solidFill>
                  <a:srgbClr val="5B361D"/>
                </a:solidFill>
                <a:latin typeface="隶书" pitchFamily="49" charset="-122"/>
              </a:rPr>
              <a:t>数据类型与常量、变量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395288" y="1412875"/>
            <a:ext cx="835342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的数据类型分为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大类：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基本数据类型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引用数据类型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。基本数据的变量中保存数据值，而引用数据类型的变量保存地址。</a:t>
            </a:r>
          </a:p>
        </p:txBody>
      </p:sp>
      <p:grpSp>
        <p:nvGrpSpPr>
          <p:cNvPr id="15385" name="Group 25"/>
          <p:cNvGrpSpPr>
            <a:grpSpLocks/>
          </p:cNvGrpSpPr>
          <p:nvPr/>
        </p:nvGrpSpPr>
        <p:grpSpPr bwMode="auto">
          <a:xfrm>
            <a:off x="1258888" y="2708275"/>
            <a:ext cx="6105525" cy="3465513"/>
            <a:chOff x="996" y="1409"/>
            <a:chExt cx="3846" cy="2183"/>
          </a:xfrm>
        </p:grpSpPr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996" y="2378"/>
              <a:ext cx="872" cy="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200" b="1" noProof="1">
                  <a:latin typeface="楷体_GB2312" pitchFamily="49" charset="-122"/>
                  <a:ea typeface="楷体_GB2312" pitchFamily="49" charset="-122"/>
                </a:rPr>
                <a:t>Java</a:t>
              </a:r>
            </a:p>
            <a:p>
              <a:pPr algn="just" eaLnBrk="0" hangingPunct="0"/>
              <a:r>
                <a:rPr lang="zh-CN" sz="2200" b="1">
                  <a:latin typeface="楷体_GB2312" pitchFamily="49" charset="-122"/>
                  <a:ea typeface="楷体_GB2312" pitchFamily="49" charset="-122"/>
                </a:rPr>
                <a:t>数据类型</a:t>
              </a:r>
              <a:endParaRPr lang="zh-CN" sz="22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387" name="AutoShape 27"/>
            <p:cNvSpPr>
              <a:spLocks/>
            </p:cNvSpPr>
            <p:nvPr/>
          </p:nvSpPr>
          <p:spPr bwMode="auto">
            <a:xfrm>
              <a:off x="1927" y="2035"/>
              <a:ext cx="219" cy="1194"/>
            </a:xfrm>
            <a:prstGeom prst="leftBrace">
              <a:avLst>
                <a:gd name="adj1" fmla="val 4543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Rectangle 28"/>
            <p:cNvSpPr>
              <a:spLocks noChangeArrowheads="1"/>
            </p:cNvSpPr>
            <p:nvPr/>
          </p:nvSpPr>
          <p:spPr bwMode="auto">
            <a:xfrm>
              <a:off x="2253" y="1885"/>
              <a:ext cx="87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sz="2200" b="1">
                  <a:latin typeface="Times New Roman" pitchFamily="18" charset="0"/>
                  <a:ea typeface="楷体_GB2312" pitchFamily="49" charset="-122"/>
                </a:rPr>
                <a:t>基本类型</a:t>
              </a:r>
            </a:p>
          </p:txBody>
        </p:sp>
        <p:sp>
          <p:nvSpPr>
            <p:cNvPr id="15389" name="AutoShape 29"/>
            <p:cNvSpPr>
              <a:spLocks/>
            </p:cNvSpPr>
            <p:nvPr/>
          </p:nvSpPr>
          <p:spPr bwMode="auto">
            <a:xfrm>
              <a:off x="3115" y="1471"/>
              <a:ext cx="142" cy="988"/>
            </a:xfrm>
            <a:prstGeom prst="leftBrace">
              <a:avLst>
                <a:gd name="adj1" fmla="val 5798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Rectangle 30"/>
            <p:cNvSpPr>
              <a:spLocks noChangeArrowheads="1"/>
            </p:cNvSpPr>
            <p:nvPr/>
          </p:nvSpPr>
          <p:spPr bwMode="auto">
            <a:xfrm>
              <a:off x="3308" y="1409"/>
              <a:ext cx="1397" cy="1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0000"/>
                </a:lnSpc>
              </a:pPr>
              <a:r>
                <a:rPr lang="zh-CN" sz="2200" b="1">
                  <a:latin typeface="Times New Roman" pitchFamily="18" charset="0"/>
                  <a:ea typeface="楷体_GB2312" pitchFamily="49" charset="-122"/>
                </a:rPr>
                <a:t>整型</a:t>
              </a:r>
              <a:r>
                <a:rPr lang="en-US" altLang="zh-CN" sz="2200" b="1">
                  <a:latin typeface="Times New Roman" pitchFamily="18" charset="0"/>
                  <a:ea typeface="楷体_GB2312" pitchFamily="49" charset="-122"/>
                </a:rPr>
                <a:t>(int)</a:t>
              </a:r>
              <a:endParaRPr lang="en-US" altLang="zh-CN" sz="2200" b="1" noProof="1">
                <a:latin typeface="Times New Roman" pitchFamily="18" charset="0"/>
                <a:ea typeface="楷体_GB2312" pitchFamily="49" charset="-122"/>
              </a:endParaRPr>
            </a:p>
            <a:p>
              <a:pPr algn="just" eaLnBrk="0" hangingPunct="0">
                <a:lnSpc>
                  <a:spcPct val="120000"/>
                </a:lnSpc>
              </a:pPr>
              <a:r>
                <a:rPr lang="zh-CN" sz="2200" b="1">
                  <a:latin typeface="Times New Roman" pitchFamily="18" charset="0"/>
                  <a:ea typeface="楷体_GB2312" pitchFamily="49" charset="-122"/>
                </a:rPr>
                <a:t>浮点型</a:t>
              </a:r>
              <a:r>
                <a:rPr lang="en-US" altLang="zh-CN" sz="2200" b="1">
                  <a:latin typeface="Times New Roman" pitchFamily="18" charset="0"/>
                  <a:ea typeface="楷体_GB2312" pitchFamily="49" charset="-122"/>
                </a:rPr>
                <a:t>(float)</a:t>
              </a:r>
              <a:endParaRPr lang="en-US" altLang="zh-CN" sz="2200" b="1" noProof="1">
                <a:latin typeface="Times New Roman" pitchFamily="18" charset="0"/>
                <a:ea typeface="楷体_GB2312" pitchFamily="49" charset="-122"/>
              </a:endParaRPr>
            </a:p>
            <a:p>
              <a:pPr algn="just" eaLnBrk="0" hangingPunct="0">
                <a:lnSpc>
                  <a:spcPct val="120000"/>
                </a:lnSpc>
              </a:pPr>
              <a:r>
                <a:rPr lang="zh-CN" sz="2200" b="1">
                  <a:latin typeface="Times New Roman" pitchFamily="18" charset="0"/>
                  <a:ea typeface="楷体_GB2312" pitchFamily="49" charset="-122"/>
                </a:rPr>
                <a:t>字符型</a:t>
              </a:r>
              <a:r>
                <a:rPr lang="en-US" altLang="zh-CN" sz="2200" b="1">
                  <a:latin typeface="Times New Roman" pitchFamily="18" charset="0"/>
                  <a:ea typeface="楷体_GB2312" pitchFamily="49" charset="-122"/>
                </a:rPr>
                <a:t>(char)</a:t>
              </a:r>
              <a:endParaRPr lang="en-US" altLang="zh-CN" sz="2200" b="1" noProof="1">
                <a:latin typeface="Times New Roman" pitchFamily="18" charset="0"/>
                <a:ea typeface="楷体_GB2312" pitchFamily="49" charset="-122"/>
              </a:endParaRPr>
            </a:p>
            <a:p>
              <a:pPr algn="just" eaLnBrk="0" hangingPunct="0">
                <a:lnSpc>
                  <a:spcPct val="120000"/>
                </a:lnSpc>
              </a:pPr>
              <a:r>
                <a:rPr lang="zh-CN" sz="2200" b="1">
                  <a:latin typeface="Times New Roman" pitchFamily="18" charset="0"/>
                  <a:ea typeface="楷体_GB2312" pitchFamily="49" charset="-122"/>
                </a:rPr>
                <a:t>布尔型</a:t>
              </a:r>
              <a:r>
                <a:rPr lang="en-US" altLang="zh-CN" sz="2200" b="1">
                  <a:latin typeface="Times New Roman" pitchFamily="18" charset="0"/>
                  <a:ea typeface="楷体_GB2312" pitchFamily="49" charset="-122"/>
                </a:rPr>
                <a:t>(boolean)</a:t>
              </a:r>
              <a:endParaRPr lang="en-US" altLang="zh-CN" sz="2200" noProof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391" name="Rectangle 31"/>
            <p:cNvSpPr>
              <a:spLocks noChangeArrowheads="1"/>
            </p:cNvSpPr>
            <p:nvPr/>
          </p:nvSpPr>
          <p:spPr bwMode="auto">
            <a:xfrm>
              <a:off x="2250" y="3078"/>
              <a:ext cx="867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sz="2200" b="1">
                  <a:latin typeface="Times New Roman" pitchFamily="18" charset="0"/>
                  <a:ea typeface="楷体_GB2312" pitchFamily="49" charset="-122"/>
                </a:rPr>
                <a:t>引用类型</a:t>
              </a:r>
            </a:p>
          </p:txBody>
        </p:sp>
        <p:sp>
          <p:nvSpPr>
            <p:cNvPr id="15392" name="AutoShape 32"/>
            <p:cNvSpPr>
              <a:spLocks/>
            </p:cNvSpPr>
            <p:nvPr/>
          </p:nvSpPr>
          <p:spPr bwMode="auto">
            <a:xfrm>
              <a:off x="3107" y="2866"/>
              <a:ext cx="165" cy="664"/>
            </a:xfrm>
            <a:prstGeom prst="leftBrace">
              <a:avLst>
                <a:gd name="adj1" fmla="val 33535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Rectangle 33"/>
            <p:cNvSpPr>
              <a:spLocks noChangeArrowheads="1"/>
            </p:cNvSpPr>
            <p:nvPr/>
          </p:nvSpPr>
          <p:spPr bwMode="auto">
            <a:xfrm>
              <a:off x="3363" y="2780"/>
              <a:ext cx="1479" cy="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0000"/>
                </a:lnSpc>
              </a:pPr>
              <a:r>
                <a:rPr lang="zh-CN" sz="2200" b="1">
                  <a:latin typeface="Times New Roman" pitchFamily="18" charset="0"/>
                  <a:ea typeface="楷体_GB2312" pitchFamily="49" charset="-122"/>
                </a:rPr>
                <a:t>数组</a:t>
              </a:r>
              <a:r>
                <a:rPr lang="en-US" altLang="zh-CN" sz="2200" b="1">
                  <a:latin typeface="Times New Roman" pitchFamily="18" charset="0"/>
                  <a:ea typeface="楷体_GB2312" pitchFamily="49" charset="-122"/>
                </a:rPr>
                <a:t>(array)</a:t>
              </a:r>
              <a:endParaRPr lang="en-US" altLang="zh-CN" sz="2200" b="1" noProof="1">
                <a:latin typeface="Times New Roman" pitchFamily="18" charset="0"/>
                <a:ea typeface="楷体_GB2312" pitchFamily="49" charset="-122"/>
              </a:endParaRPr>
            </a:p>
            <a:p>
              <a:pPr algn="just" eaLnBrk="0" hangingPunct="0">
                <a:lnSpc>
                  <a:spcPct val="120000"/>
                </a:lnSpc>
              </a:pPr>
              <a:r>
                <a:rPr lang="zh-CN" sz="2200" b="1">
                  <a:latin typeface="Times New Roman" pitchFamily="18" charset="0"/>
                  <a:ea typeface="楷体_GB2312" pitchFamily="49" charset="-122"/>
                </a:rPr>
                <a:t>接口</a:t>
              </a:r>
              <a:r>
                <a:rPr lang="en-US" altLang="zh-CN" sz="2200" b="1">
                  <a:latin typeface="Times New Roman" pitchFamily="18" charset="0"/>
                  <a:ea typeface="楷体_GB2312" pitchFamily="49" charset="-122"/>
                </a:rPr>
                <a:t>(interface)</a:t>
              </a:r>
              <a:endParaRPr lang="en-US" altLang="zh-CN" sz="2200" b="1" noProof="1">
                <a:latin typeface="Times New Roman" pitchFamily="18" charset="0"/>
                <a:ea typeface="楷体_GB2312" pitchFamily="49" charset="-122"/>
              </a:endParaRPr>
            </a:p>
            <a:p>
              <a:pPr algn="just" eaLnBrk="0" hangingPunct="0">
                <a:lnSpc>
                  <a:spcPct val="120000"/>
                </a:lnSpc>
              </a:pPr>
              <a:r>
                <a:rPr lang="zh-CN" sz="2200" b="1">
                  <a:latin typeface="Times New Roman" pitchFamily="18" charset="0"/>
                  <a:ea typeface="楷体_GB2312" pitchFamily="49" charset="-122"/>
                </a:rPr>
                <a:t>类</a:t>
              </a:r>
              <a:r>
                <a:rPr lang="en-US" altLang="zh-CN" sz="2200" b="1">
                  <a:latin typeface="Times New Roman" pitchFamily="18" charset="0"/>
                  <a:ea typeface="楷体_GB2312" pitchFamily="49" charset="-122"/>
                </a:rPr>
                <a:t>(class)</a:t>
              </a:r>
              <a:endParaRPr lang="en-US" altLang="zh-CN" sz="2200" b="1" noProof="1"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620713"/>
            <a:ext cx="6791325" cy="582612"/>
          </a:xfrm>
        </p:spPr>
        <p:txBody>
          <a:bodyPr/>
          <a:lstStyle/>
          <a:p>
            <a:r>
              <a:rPr lang="zh-CN" altLang="en-US">
                <a:solidFill>
                  <a:srgbClr val="5B361D"/>
                </a:solidFill>
              </a:rPr>
              <a:t>整数类型</a:t>
            </a:r>
          </a:p>
        </p:txBody>
      </p:sp>
      <p:graphicFrame>
        <p:nvGraphicFramePr>
          <p:cNvPr id="29816" name="Group 12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6638612"/>
              </p:ext>
            </p:extLst>
          </p:nvPr>
        </p:nvGraphicFramePr>
        <p:xfrm>
          <a:off x="250825" y="3213100"/>
          <a:ext cx="8497888" cy="2376488"/>
        </p:xfrm>
        <a:graphic>
          <a:graphicData uri="http://schemas.openxmlformats.org/drawingml/2006/table">
            <a:tbl>
              <a:tblPr/>
              <a:tblGrid>
                <a:gridCol w="20780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26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数据类型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所占字节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取值范围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long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（长整型）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9223372036854775808</a:t>
                      </a: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9223372036854775807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（整型）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2147483648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2147483647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short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（短整型）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32768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32767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byte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（字节）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128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127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815" name="Rectangle 119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484313"/>
            <a:ext cx="8540750" cy="1512887"/>
          </a:xfrm>
          <a:noFill/>
          <a:ln/>
        </p:spPr>
        <p:txBody>
          <a:bodyPr/>
          <a:lstStyle/>
          <a:p>
            <a:r>
              <a:rPr lang="zh-CN" altLang="en-US" sz="2800"/>
              <a:t>整数类型细分为</a:t>
            </a:r>
            <a:r>
              <a:rPr lang="en-US" altLang="zh-CN" sz="2800"/>
              <a:t>4</a:t>
            </a:r>
            <a:r>
              <a:rPr lang="zh-CN" altLang="en-US" sz="2800"/>
              <a:t>种子类型。差别在于</a:t>
            </a:r>
          </a:p>
          <a:p>
            <a:pPr lvl="1"/>
            <a:r>
              <a:rPr lang="zh-CN" altLang="en-US" sz="2400"/>
              <a:t>数据取值范围的不同</a:t>
            </a:r>
          </a:p>
          <a:p>
            <a:pPr lvl="1"/>
            <a:r>
              <a:rPr lang="zh-CN" altLang="en-US" sz="2400"/>
              <a:t>占用的内存空间</a:t>
            </a:r>
          </a:p>
          <a:p>
            <a:pPr lvl="1"/>
            <a:endParaRPr lang="en-US" altLang="zh-CN" sz="240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476250"/>
            <a:ext cx="5832475" cy="792163"/>
          </a:xfrm>
        </p:spPr>
        <p:txBody>
          <a:bodyPr/>
          <a:lstStyle/>
          <a:p>
            <a:r>
              <a:rPr lang="zh-CN" altLang="en-US">
                <a:solidFill>
                  <a:srgbClr val="5B361D"/>
                </a:solidFill>
              </a:rPr>
              <a:t>整数类型</a:t>
            </a:r>
          </a:p>
        </p:txBody>
      </p:sp>
      <p:sp>
        <p:nvSpPr>
          <p:cNvPr id="36868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12875"/>
            <a:ext cx="8540750" cy="4824413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zh-CN" altLang="en-US" sz="2800"/>
              <a:t>一个整数的缺省类型为</a:t>
            </a:r>
            <a:r>
              <a:rPr lang="en-US" altLang="zh-CN" sz="2800"/>
              <a:t>int</a:t>
            </a:r>
            <a:endParaRPr lang="en-US" altLang="zh-CN" sz="2800">
              <a:solidFill>
                <a:schemeClr val="hlink"/>
              </a:solidFill>
            </a:endParaRPr>
          </a:p>
          <a:p>
            <a:pPr lvl="1">
              <a:lnSpc>
                <a:spcPct val="95000"/>
              </a:lnSpc>
              <a:spcBef>
                <a:spcPct val="30000"/>
              </a:spcBef>
            </a:pPr>
            <a:r>
              <a:rPr lang="zh-CN" altLang="en-US" sz="2400"/>
              <a:t>要表示一个整数为</a:t>
            </a:r>
            <a:r>
              <a:rPr lang="en-US" altLang="zh-CN" sz="2400"/>
              <a:t>long</a:t>
            </a:r>
            <a:r>
              <a:rPr lang="zh-CN" altLang="en-US" sz="2400"/>
              <a:t>型，在其后加后缀</a:t>
            </a:r>
            <a:r>
              <a:rPr lang="en-US" altLang="zh-CN" sz="2400"/>
              <a:t>L</a:t>
            </a:r>
            <a:r>
              <a:rPr lang="zh-CN" altLang="en-US" sz="2400"/>
              <a:t>或</a:t>
            </a:r>
            <a:r>
              <a:rPr lang="en-US" altLang="zh-CN" sz="2400"/>
              <a:t>l</a:t>
            </a:r>
            <a:r>
              <a:rPr lang="zh-CN" altLang="en-US" sz="2400"/>
              <a:t>，如</a:t>
            </a:r>
            <a:r>
              <a:rPr lang="en-US" altLang="zh-CN" sz="2400"/>
              <a:t>345L</a:t>
            </a:r>
            <a:r>
              <a:rPr lang="zh-CN" altLang="en-US" sz="2400"/>
              <a:t>。</a:t>
            </a:r>
          </a:p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zh-CN" altLang="en-US" sz="2800"/>
              <a:t> </a:t>
            </a:r>
            <a:r>
              <a:rPr lang="en-US" altLang="zh-CN" sz="2800">
                <a:latin typeface="楷体_GB2312" pitchFamily="49" charset="-122"/>
              </a:rPr>
              <a:t>Java</a:t>
            </a:r>
            <a:r>
              <a:rPr lang="zh-CN" altLang="en-US" sz="2800">
                <a:latin typeface="楷体_GB2312" pitchFamily="49" charset="-122"/>
              </a:rPr>
              <a:t>还提供了</a:t>
            </a:r>
            <a:r>
              <a:rPr lang="en-US" altLang="zh-CN" sz="2800">
                <a:latin typeface="楷体_GB2312" pitchFamily="49" charset="-122"/>
              </a:rPr>
              <a:t>3</a:t>
            </a:r>
            <a:r>
              <a:rPr lang="zh-CN" altLang="en-US" sz="2800">
                <a:latin typeface="楷体_GB2312" pitchFamily="49" charset="-122"/>
              </a:rPr>
              <a:t>种进制的整数表示形式：</a:t>
            </a:r>
            <a:endParaRPr lang="zh-CN" altLang="en-US" sz="2800" b="0"/>
          </a:p>
          <a:p>
            <a:pPr lvl="1">
              <a:lnSpc>
                <a:spcPct val="95000"/>
              </a:lnSpc>
              <a:spcBef>
                <a:spcPct val="30000"/>
              </a:spcBef>
            </a:pPr>
            <a:r>
              <a:rPr lang="zh-CN" altLang="en-US" sz="2400">
                <a:latin typeface="楷体_GB2312" pitchFamily="49" charset="-122"/>
              </a:rPr>
              <a:t>十进制数：</a:t>
            </a:r>
            <a:r>
              <a:rPr lang="en-US" altLang="zh-CN" sz="2400">
                <a:latin typeface="楷体_GB2312" pitchFamily="49" charset="-122"/>
              </a:rPr>
              <a:t>0-9</a:t>
            </a:r>
            <a:r>
              <a:rPr lang="zh-CN" altLang="en-US" sz="2400">
                <a:latin typeface="楷体_GB2312" pitchFamily="49" charset="-122"/>
              </a:rPr>
              <a:t>表示的数，其首位不能为</a:t>
            </a:r>
            <a:r>
              <a:rPr lang="en-US" altLang="zh-CN" sz="2400">
                <a:latin typeface="楷体_GB2312" pitchFamily="49" charset="-122"/>
              </a:rPr>
              <a:t>0</a:t>
            </a:r>
            <a:r>
              <a:rPr lang="zh-CN" altLang="en-US" sz="2400">
                <a:latin typeface="楷体_GB2312" pitchFamily="49" charset="-122"/>
              </a:rPr>
              <a:t>。</a:t>
            </a:r>
          </a:p>
          <a:p>
            <a:pPr lvl="1">
              <a:lnSpc>
                <a:spcPct val="95000"/>
              </a:lnSpc>
              <a:spcBef>
                <a:spcPct val="30000"/>
              </a:spcBef>
            </a:pPr>
            <a:r>
              <a:rPr lang="zh-CN" altLang="en-US" sz="2400">
                <a:latin typeface="楷体_GB2312" pitchFamily="49" charset="-122"/>
              </a:rPr>
              <a:t>八进制数：</a:t>
            </a:r>
            <a:r>
              <a:rPr lang="en-US" altLang="zh-CN" sz="2400">
                <a:latin typeface="楷体_GB2312" pitchFamily="49" charset="-122"/>
              </a:rPr>
              <a:t>0-7</a:t>
            </a:r>
            <a:r>
              <a:rPr lang="zh-CN" altLang="en-US" sz="2400">
                <a:latin typeface="楷体_GB2312" pitchFamily="49" charset="-122"/>
              </a:rPr>
              <a:t>表示的数，以</a:t>
            </a:r>
            <a:r>
              <a:rPr lang="en-US" altLang="zh-CN" sz="2400">
                <a:latin typeface="楷体_GB2312" pitchFamily="49" charset="-122"/>
              </a:rPr>
              <a:t>0</a:t>
            </a:r>
            <a:r>
              <a:rPr lang="zh-CN" altLang="en-US" sz="2400">
                <a:latin typeface="楷体_GB2312" pitchFamily="49" charset="-122"/>
              </a:rPr>
              <a:t>为前缀。如</a:t>
            </a:r>
            <a:r>
              <a:rPr lang="en-US" altLang="zh-CN" sz="2400">
                <a:solidFill>
                  <a:srgbClr val="009900"/>
                </a:solidFill>
                <a:latin typeface="楷体_GB2312" pitchFamily="49" charset="-122"/>
              </a:rPr>
              <a:t>013</a:t>
            </a:r>
            <a:r>
              <a:rPr lang="zh-CN" altLang="en-US" sz="2400">
                <a:solidFill>
                  <a:srgbClr val="009900"/>
                </a:solidFill>
                <a:latin typeface="楷体_GB2312" pitchFamily="49" charset="-122"/>
              </a:rPr>
              <a:t>、</a:t>
            </a:r>
            <a:r>
              <a:rPr lang="en-US" altLang="zh-CN" sz="2400">
                <a:solidFill>
                  <a:srgbClr val="009900"/>
                </a:solidFill>
                <a:latin typeface="楷体_GB2312" pitchFamily="49" charset="-122"/>
              </a:rPr>
              <a:t>027</a:t>
            </a:r>
            <a:r>
              <a:rPr lang="zh-CN" altLang="en-US" sz="2400">
                <a:latin typeface="楷体_GB2312" pitchFamily="49" charset="-122"/>
              </a:rPr>
              <a:t>等</a:t>
            </a:r>
          </a:p>
          <a:p>
            <a:pPr lvl="1">
              <a:lnSpc>
                <a:spcPct val="95000"/>
              </a:lnSpc>
              <a:spcBef>
                <a:spcPct val="30000"/>
              </a:spcBef>
            </a:pPr>
            <a:r>
              <a:rPr lang="zh-CN" altLang="en-US" sz="2400">
                <a:latin typeface="楷体_GB2312" pitchFamily="49" charset="-122"/>
              </a:rPr>
              <a:t>十六进制数：</a:t>
            </a:r>
            <a:r>
              <a:rPr lang="en-US" altLang="zh-CN" sz="2400">
                <a:latin typeface="楷体_GB2312" pitchFamily="49" charset="-122"/>
              </a:rPr>
              <a:t>0-9</a:t>
            </a:r>
            <a:r>
              <a:rPr lang="zh-CN" altLang="en-US" sz="2400">
                <a:latin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</a:rPr>
              <a:t>a-f</a:t>
            </a:r>
            <a:r>
              <a:rPr lang="zh-CN" altLang="en-US" sz="2400">
                <a:latin typeface="楷体_GB2312" pitchFamily="49" charset="-122"/>
              </a:rPr>
              <a:t>或</a:t>
            </a:r>
            <a:r>
              <a:rPr lang="en-US" altLang="zh-CN" sz="2400">
                <a:latin typeface="楷体_GB2312" pitchFamily="49" charset="-122"/>
              </a:rPr>
              <a:t>A-F</a:t>
            </a:r>
            <a:r>
              <a:rPr lang="zh-CN" altLang="en-US" sz="2400">
                <a:latin typeface="楷体_GB2312" pitchFamily="49" charset="-122"/>
              </a:rPr>
              <a:t>之间的字母表示的数，以</a:t>
            </a:r>
            <a:r>
              <a:rPr lang="en-US" altLang="zh-CN" sz="2400">
                <a:latin typeface="楷体_GB2312" pitchFamily="49" charset="-122"/>
              </a:rPr>
              <a:t>0x</a:t>
            </a:r>
            <a:r>
              <a:rPr lang="zh-CN" altLang="en-US" sz="2400">
                <a:latin typeface="楷体_GB2312" pitchFamily="49" charset="-122"/>
              </a:rPr>
              <a:t>或</a:t>
            </a:r>
            <a:r>
              <a:rPr lang="en-US" altLang="zh-CN" sz="2400">
                <a:latin typeface="楷体_GB2312" pitchFamily="49" charset="-122"/>
              </a:rPr>
              <a:t>0X</a:t>
            </a:r>
            <a:r>
              <a:rPr lang="zh-CN" altLang="en-US" sz="2400">
                <a:latin typeface="楷体_GB2312" pitchFamily="49" charset="-122"/>
              </a:rPr>
              <a:t>为前缀。如</a:t>
            </a:r>
            <a:r>
              <a:rPr lang="en-US" altLang="zh-CN" sz="2400">
                <a:solidFill>
                  <a:srgbClr val="009900"/>
                </a:solidFill>
                <a:latin typeface="楷体_GB2312" pitchFamily="49" charset="-122"/>
              </a:rPr>
              <a:t>0xA3</a:t>
            </a:r>
            <a:r>
              <a:rPr lang="zh-CN" altLang="en-US" sz="2400">
                <a:solidFill>
                  <a:srgbClr val="009900"/>
                </a:solidFill>
                <a:latin typeface="楷体_GB2312" pitchFamily="49" charset="-122"/>
              </a:rPr>
              <a:t>、</a:t>
            </a:r>
            <a:r>
              <a:rPr lang="en-US" altLang="zh-CN" sz="2400">
                <a:solidFill>
                  <a:srgbClr val="009900"/>
                </a:solidFill>
                <a:latin typeface="楷体_GB2312" pitchFamily="49" charset="-122"/>
              </a:rPr>
              <a:t>0x1b</a:t>
            </a:r>
            <a:r>
              <a:rPr lang="zh-CN" altLang="en-US" sz="2400">
                <a:latin typeface="楷体_GB2312" pitchFamily="49" charset="-122"/>
              </a:rPr>
              <a:t>等。其中</a:t>
            </a:r>
            <a:r>
              <a:rPr lang="en-US" altLang="zh-CN" sz="2400">
                <a:latin typeface="楷体_GB2312" pitchFamily="49" charset="-122"/>
              </a:rPr>
              <a:t>a-f</a:t>
            </a:r>
            <a:r>
              <a:rPr lang="zh-CN" altLang="en-US" sz="2400">
                <a:latin typeface="楷体_GB2312" pitchFamily="49" charset="-122"/>
              </a:rPr>
              <a:t>或 </a:t>
            </a:r>
            <a:r>
              <a:rPr lang="en-US" altLang="zh-CN" sz="2400">
                <a:latin typeface="楷体_GB2312" pitchFamily="49" charset="-122"/>
              </a:rPr>
              <a:t>A-F</a:t>
            </a:r>
            <a:r>
              <a:rPr lang="zh-CN" altLang="en-US" sz="2400">
                <a:latin typeface="楷体_GB2312" pitchFamily="49" charset="-122"/>
              </a:rPr>
              <a:t>分别表示十进制数</a:t>
            </a:r>
            <a:r>
              <a:rPr lang="en-US" altLang="zh-CN" sz="2400">
                <a:latin typeface="楷体_GB2312" pitchFamily="49" charset="-122"/>
              </a:rPr>
              <a:t>10-15</a:t>
            </a:r>
            <a:r>
              <a:rPr lang="zh-CN" altLang="en-US" sz="2400">
                <a:latin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5" name="Rectangle 63"/>
          <p:cNvSpPr>
            <a:spLocks noGrp="1" noRot="1" noChangeArrowheads="1"/>
          </p:cNvSpPr>
          <p:nvPr>
            <p:ph type="title"/>
          </p:nvPr>
        </p:nvSpPr>
        <p:spPr>
          <a:xfrm>
            <a:off x="755650" y="685800"/>
            <a:ext cx="4464050" cy="511175"/>
          </a:xfrm>
        </p:spPr>
        <p:txBody>
          <a:bodyPr/>
          <a:lstStyle/>
          <a:p>
            <a:r>
              <a:rPr lang="zh-CN" altLang="en-US">
                <a:solidFill>
                  <a:srgbClr val="5B361D"/>
                </a:solidFill>
              </a:rPr>
              <a:t>浮点数类型</a:t>
            </a:r>
          </a:p>
        </p:txBody>
      </p:sp>
      <p:graphicFrame>
        <p:nvGraphicFramePr>
          <p:cNvPr id="38983" name="Group 71"/>
          <p:cNvGraphicFramePr>
            <a:graphicFrameLocks noGrp="1"/>
          </p:cNvGraphicFramePr>
          <p:nvPr>
            <p:ph idx="1"/>
          </p:nvPr>
        </p:nvGraphicFramePr>
        <p:xfrm>
          <a:off x="250825" y="4797425"/>
          <a:ext cx="8497888" cy="1296988"/>
        </p:xfrm>
        <a:graphic>
          <a:graphicData uri="http://schemas.openxmlformats.org/drawingml/2006/table">
            <a:tbl>
              <a:tblPr/>
              <a:tblGrid>
                <a:gridCol w="28511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39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06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浮点数类型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所占字节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取值范围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float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（单精度浮点数）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3.4E38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3.4E38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（双精度浮点数）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1.7E308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1.7E308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984" name="Rectangle 72"/>
          <p:cNvSpPr>
            <a:spLocks noRot="1" noChangeArrowheads="1"/>
          </p:cNvSpPr>
          <p:nvPr/>
        </p:nvSpPr>
        <p:spPr bwMode="auto">
          <a:xfrm>
            <a:off x="395288" y="1341438"/>
            <a:ext cx="8280400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浮点数表示数学中带小数点的数（实数）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浮点数也有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种子类型</a:t>
            </a:r>
          </a:p>
          <a:p>
            <a:pPr marL="742950" lvl="1" indent="-285750">
              <a:spcBef>
                <a:spcPct val="20000"/>
              </a:spcBef>
              <a:buClr>
                <a:srgbClr val="009900"/>
              </a:buClr>
              <a:buSzPct val="85000"/>
              <a:buFont typeface="Wingdings" pitchFamily="2" charset="2"/>
              <a:buChar char=""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float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（单精度浮点数）和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double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（双精度浮点数）。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SzPct val="85000"/>
              <a:buFont typeface="Wingdings" pitchFamily="2" charset="2"/>
              <a:buChar char=""/>
            </a:pPr>
            <a:r>
              <a:rPr lang="zh-CN" altLang="en-US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一个浮点数缺省类型为</a:t>
            </a:r>
            <a:r>
              <a:rPr lang="en-US" altLang="zh-CN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double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。要表示一个浮点数为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float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型，在其后加后缀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，如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34.5f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种表示形式</a:t>
            </a:r>
          </a:p>
          <a:p>
            <a:pPr marL="742950" lvl="1" indent="-285750">
              <a:spcBef>
                <a:spcPct val="20000"/>
              </a:spcBef>
              <a:buClr>
                <a:srgbClr val="009900"/>
              </a:buClr>
              <a:buSzPct val="85000"/>
              <a:buFont typeface="Wingdings" pitchFamily="2" charset="2"/>
              <a:buChar char="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标准记数法：由整数部分、小数点和小数部分组成，如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12.3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等</a:t>
            </a:r>
          </a:p>
          <a:p>
            <a:pPr marL="742950" lvl="1" indent="-285750">
              <a:spcBef>
                <a:spcPct val="20000"/>
              </a:spcBef>
              <a:buClr>
                <a:srgbClr val="009900"/>
              </a:buClr>
              <a:buSzPct val="85000"/>
              <a:buFont typeface="Wingdings" pitchFamily="2" charset="2"/>
              <a:buChar char="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科学记数法：由尾数、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及阶码组成，也称为指数形式，如</a:t>
            </a:r>
            <a:r>
              <a:rPr lang="en-US" altLang="zh-CN" sz="20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2.5E4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2.5×10</a:t>
            </a:r>
            <a:r>
              <a:rPr lang="en-US" altLang="zh-CN" sz="2000" b="1" baseline="30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，其中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2.5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称尾数，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称阶码。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8540750" cy="865188"/>
          </a:xfrm>
        </p:spPr>
        <p:txBody>
          <a:bodyPr/>
          <a:lstStyle/>
          <a:p>
            <a:r>
              <a:rPr lang="zh-CN" altLang="en-US" dirty="0">
                <a:solidFill>
                  <a:srgbClr val="5B361D"/>
                </a:solidFill>
                <a:latin typeface="隶书" pitchFamily="49" charset="-122"/>
              </a:rPr>
              <a:t>字符类型（</a:t>
            </a:r>
            <a:r>
              <a:rPr lang="en-US" altLang="zh-CN" dirty="0">
                <a:solidFill>
                  <a:srgbClr val="5B361D"/>
                </a:solidFill>
                <a:latin typeface="隶书" pitchFamily="49" charset="-122"/>
              </a:rPr>
              <a:t>char</a:t>
            </a:r>
            <a:r>
              <a:rPr lang="zh-CN" altLang="en-US" dirty="0">
                <a:solidFill>
                  <a:srgbClr val="5B361D"/>
                </a:solidFill>
                <a:latin typeface="隶书" pitchFamily="49" charset="-122"/>
              </a:rPr>
              <a:t>）</a:t>
            </a:r>
          </a:p>
        </p:txBody>
      </p:sp>
      <p:sp>
        <p:nvSpPr>
          <p:cNvPr id="9625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36570" y="1700808"/>
            <a:ext cx="4103687" cy="3456086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dirty="0" smtClean="0">
                <a:latin typeface="楷体_GB2312" pitchFamily="49" charset="-122"/>
              </a:rPr>
              <a:t>    字符</a:t>
            </a:r>
            <a:r>
              <a:rPr lang="zh-CN" altLang="en-US" sz="2200" dirty="0">
                <a:latin typeface="楷体_GB2312" pitchFamily="49" charset="-122"/>
              </a:rPr>
              <a:t>类型数据中</a:t>
            </a:r>
            <a:r>
              <a:rPr lang="en-US" altLang="zh-CN" sz="2200" dirty="0">
                <a:latin typeface="楷体_GB2312" pitchFamily="49" charset="-122"/>
              </a:rPr>
              <a:t>1</a:t>
            </a:r>
            <a:r>
              <a:rPr lang="zh-CN" altLang="en-US" sz="2200" dirty="0">
                <a:latin typeface="楷体_GB2312" pitchFamily="49" charset="-122"/>
              </a:rPr>
              <a:t>个字符占</a:t>
            </a:r>
            <a:r>
              <a:rPr lang="en-US" altLang="zh-CN" sz="2200" dirty="0" smtClean="0">
                <a:latin typeface="楷体_GB2312" pitchFamily="49" charset="-122"/>
              </a:rPr>
              <a:t>2</a:t>
            </a:r>
            <a:r>
              <a:rPr lang="zh-CN" altLang="en-US" sz="2200" dirty="0" smtClean="0">
                <a:latin typeface="楷体_GB2312" pitchFamily="49" charset="-122"/>
              </a:rPr>
              <a:t>个</a:t>
            </a:r>
            <a:r>
              <a:rPr lang="zh-CN" altLang="en-US" sz="2200" dirty="0">
                <a:latin typeface="楷体_GB2312" pitchFamily="49" charset="-122"/>
              </a:rPr>
              <a:t>存储单元。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dirty="0">
                <a:latin typeface="楷体_GB2312" pitchFamily="49" charset="-122"/>
              </a:rPr>
              <a:t>表示方法：</a:t>
            </a:r>
          </a:p>
          <a:p>
            <a:pPr>
              <a:lnSpc>
                <a:spcPct val="90000"/>
              </a:lnSpc>
            </a:pPr>
            <a:r>
              <a:rPr lang="zh-CN" altLang="en-US" sz="2200" dirty="0">
                <a:latin typeface="楷体_GB2312" pitchFamily="49" charset="-122"/>
              </a:rPr>
              <a:t>用单引号括起来的</a:t>
            </a:r>
            <a:r>
              <a:rPr lang="zh-CN" altLang="en-US" sz="2200" dirty="0">
                <a:solidFill>
                  <a:schemeClr val="hlink"/>
                </a:solidFill>
                <a:latin typeface="楷体_GB2312" pitchFamily="49" charset="-122"/>
              </a:rPr>
              <a:t>单个字符</a:t>
            </a:r>
            <a:r>
              <a:rPr lang="zh-CN" altLang="en-US" sz="2200" dirty="0">
                <a:latin typeface="楷体_GB2312" pitchFamily="49" charset="-122"/>
              </a:rPr>
              <a:t>，</a:t>
            </a:r>
            <a:r>
              <a:rPr lang="zh-CN" altLang="en-US" sz="2200" dirty="0" smtClean="0">
                <a:latin typeface="楷体_GB2312" pitchFamily="49" charset="-122"/>
              </a:rPr>
              <a:t>如</a:t>
            </a:r>
            <a:r>
              <a:rPr lang="en-US" altLang="zh-CN" sz="2200" dirty="0" smtClean="0">
                <a:solidFill>
                  <a:srgbClr val="009900"/>
                </a:solidFill>
                <a:latin typeface="Arial"/>
              </a:rPr>
              <a:t>’</a:t>
            </a:r>
            <a:r>
              <a:rPr lang="en-US" altLang="zh-CN" sz="2200" dirty="0" smtClean="0">
                <a:solidFill>
                  <a:srgbClr val="009900"/>
                </a:solidFill>
                <a:latin typeface="楷体_GB2312" pitchFamily="49" charset="-122"/>
              </a:rPr>
              <a:t>a</a:t>
            </a:r>
            <a:r>
              <a:rPr lang="en-US" altLang="zh-CN" sz="2200" dirty="0">
                <a:solidFill>
                  <a:srgbClr val="009900"/>
                </a:solidFill>
                <a:latin typeface="Arial"/>
              </a:rPr>
              <a:t>’</a:t>
            </a:r>
            <a:endParaRPr lang="en-US" altLang="zh-CN" sz="2200" dirty="0">
              <a:solidFill>
                <a:srgbClr val="009900"/>
              </a:solidFill>
              <a:latin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200" dirty="0">
                <a:latin typeface="楷体_GB2312" pitchFamily="49" charset="-122"/>
              </a:rPr>
              <a:t>用</a:t>
            </a:r>
            <a:r>
              <a:rPr lang="en-US" altLang="zh-CN" sz="2200" dirty="0">
                <a:latin typeface="楷体_GB2312" pitchFamily="49" charset="-122"/>
              </a:rPr>
              <a:t>Unicode</a:t>
            </a:r>
            <a:r>
              <a:rPr lang="zh-CN" altLang="en-US" sz="2200" dirty="0">
                <a:latin typeface="楷体_GB2312" pitchFamily="49" charset="-122"/>
              </a:rPr>
              <a:t>码表示，前缀是</a:t>
            </a:r>
            <a:r>
              <a:rPr lang="en-US" altLang="zh-CN" sz="2200" dirty="0">
                <a:latin typeface="楷体_GB2312" pitchFamily="49" charset="-122"/>
              </a:rPr>
              <a:t>\u</a:t>
            </a:r>
            <a:r>
              <a:rPr lang="zh-CN" altLang="en-US" sz="2200" dirty="0">
                <a:latin typeface="楷体_GB2312" pitchFamily="49" charset="-122"/>
              </a:rPr>
              <a:t>，</a:t>
            </a:r>
            <a:r>
              <a:rPr lang="zh-CN" altLang="en-US" sz="2200" dirty="0" smtClean="0">
                <a:latin typeface="楷体_GB2312" pitchFamily="49" charset="-122"/>
              </a:rPr>
              <a:t>如</a:t>
            </a:r>
            <a:r>
              <a:rPr lang="en-US" altLang="zh-CN" sz="2200" dirty="0" smtClean="0">
                <a:solidFill>
                  <a:srgbClr val="009900"/>
                </a:solidFill>
                <a:latin typeface="Arial"/>
              </a:rPr>
              <a:t>’</a:t>
            </a:r>
            <a:r>
              <a:rPr lang="en-US" altLang="zh-CN" sz="2200" dirty="0" smtClean="0">
                <a:solidFill>
                  <a:srgbClr val="009900"/>
                </a:solidFill>
                <a:latin typeface="楷体_GB2312" pitchFamily="49" charset="-122"/>
              </a:rPr>
              <a:t>\</a:t>
            </a:r>
            <a:r>
              <a:rPr lang="en-US" altLang="zh-CN" sz="2200" dirty="0">
                <a:solidFill>
                  <a:srgbClr val="009900"/>
                </a:solidFill>
                <a:latin typeface="楷体_GB2312" pitchFamily="49" charset="-122"/>
              </a:rPr>
              <a:t>u0043</a:t>
            </a:r>
            <a:r>
              <a:rPr lang="en-US" altLang="zh-CN" sz="2200" dirty="0">
                <a:solidFill>
                  <a:srgbClr val="009900"/>
                </a:solidFill>
                <a:latin typeface="Arial"/>
              </a:rPr>
              <a:t>’</a:t>
            </a:r>
            <a:r>
              <a:rPr lang="zh-CN" altLang="en-US" sz="2200" dirty="0" smtClean="0">
                <a:latin typeface="楷体_GB2312" pitchFamily="49" charset="-122"/>
              </a:rPr>
              <a:t>表示</a:t>
            </a:r>
            <a:r>
              <a:rPr lang="en-US" altLang="zh-CN" sz="2200" dirty="0" smtClean="0">
                <a:latin typeface="Arial"/>
              </a:rPr>
              <a:t>’</a:t>
            </a:r>
            <a:r>
              <a:rPr lang="en-US" altLang="zh-CN" sz="2200" dirty="0" smtClean="0">
                <a:latin typeface="楷体_GB2312" pitchFamily="49" charset="-122"/>
              </a:rPr>
              <a:t>C</a:t>
            </a:r>
            <a:r>
              <a:rPr lang="en-US" altLang="zh-CN" sz="2200" dirty="0">
                <a:latin typeface="Arial"/>
              </a:rPr>
              <a:t>’</a:t>
            </a:r>
            <a:endParaRPr lang="en-US" altLang="zh-CN" sz="2200" dirty="0">
              <a:latin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 smtClean="0">
                <a:latin typeface="楷体_GB2312" pitchFamily="49" charset="-122"/>
              </a:rPr>
              <a:t>Unicode </a:t>
            </a:r>
            <a:r>
              <a:rPr lang="zh-CN" altLang="en-US" sz="2200" dirty="0" smtClean="0">
                <a:latin typeface="楷体_GB2312" pitchFamily="49" charset="-122"/>
              </a:rPr>
              <a:t>字符集</a:t>
            </a:r>
            <a:r>
              <a:rPr lang="zh-CN" altLang="en-US" sz="2200" dirty="0">
                <a:latin typeface="楷体_GB2312" pitchFamily="49" charset="-122"/>
              </a:rPr>
              <a:t>中的控制字符需通过</a:t>
            </a:r>
            <a:r>
              <a:rPr lang="zh-CN" altLang="en-US" sz="2200" dirty="0" smtClean="0">
                <a:latin typeface="楷体_GB2312" pitchFamily="49" charset="-122"/>
              </a:rPr>
              <a:t>转义字符表示</a:t>
            </a:r>
            <a:r>
              <a:rPr lang="zh-CN" altLang="en-US" sz="2200" dirty="0">
                <a:latin typeface="楷体_GB2312" pitchFamily="49" charset="-122"/>
              </a:rPr>
              <a:t>，</a:t>
            </a:r>
            <a:r>
              <a:rPr lang="zh-CN" altLang="en-US" sz="2200" dirty="0" smtClean="0">
                <a:latin typeface="楷体_GB2312" pitchFamily="49" charset="-122"/>
              </a:rPr>
              <a:t>如</a:t>
            </a:r>
            <a:r>
              <a:rPr lang="en-US" altLang="zh-CN" sz="2200" dirty="0">
                <a:solidFill>
                  <a:srgbClr val="009900"/>
                </a:solidFill>
              </a:rPr>
              <a:t>’</a:t>
            </a:r>
            <a:r>
              <a:rPr lang="en-US" altLang="zh-CN" sz="2200" dirty="0" smtClean="0">
                <a:solidFill>
                  <a:srgbClr val="009900"/>
                </a:solidFill>
                <a:latin typeface="楷体_GB2312" pitchFamily="49" charset="-122"/>
              </a:rPr>
              <a:t>\</a:t>
            </a:r>
            <a:r>
              <a:rPr lang="en-US" altLang="zh-CN" sz="2200" dirty="0">
                <a:solidFill>
                  <a:srgbClr val="009900"/>
                </a:solidFill>
                <a:latin typeface="楷体_GB2312" pitchFamily="49" charset="-122"/>
              </a:rPr>
              <a:t>n</a:t>
            </a:r>
            <a:r>
              <a:rPr lang="en-US" altLang="zh-CN" sz="2200" dirty="0">
                <a:solidFill>
                  <a:srgbClr val="009900"/>
                </a:solidFill>
                <a:latin typeface="Arial"/>
              </a:rPr>
              <a:t>’</a:t>
            </a:r>
            <a:r>
              <a:rPr lang="zh-CN" altLang="en-US" sz="2200" dirty="0">
                <a:latin typeface="楷体_GB2312" pitchFamily="49" charset="-122"/>
              </a:rPr>
              <a:t>表示</a:t>
            </a:r>
            <a:r>
              <a:rPr lang="zh-CN" altLang="en-US" sz="2200" dirty="0">
                <a:latin typeface="楷体_GB2312" pitchFamily="49" charset="-122"/>
                <a:cs typeface="Times New Roman" pitchFamily="18" charset="0"/>
              </a:rPr>
              <a:t>换行符</a:t>
            </a:r>
            <a:endParaRPr lang="zh-CN" altLang="en-US" sz="2200" dirty="0">
              <a:latin typeface="楷体_GB2312" pitchFamily="49" charset="-122"/>
            </a:endParaRPr>
          </a:p>
        </p:txBody>
      </p:sp>
      <p:graphicFrame>
        <p:nvGraphicFramePr>
          <p:cNvPr id="96307" name="Group 5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7587054"/>
              </p:ext>
            </p:extLst>
          </p:nvPr>
        </p:nvGraphicFramePr>
        <p:xfrm>
          <a:off x="4825352" y="1772816"/>
          <a:ext cx="3952875" cy="3051177"/>
        </p:xfrm>
        <a:graphic>
          <a:graphicData uri="http://schemas.openxmlformats.org/drawingml/2006/table">
            <a:tbl>
              <a:tblPr/>
              <a:tblGrid>
                <a:gridCol w="11445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39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转义字符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功能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Unicode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码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\b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退格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\u0008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\t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水平制表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\u0009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\n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换行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\u000a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\f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换页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\u000c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\r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回车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\u000d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6308" name="Text Box 52"/>
          <p:cNvSpPr txBox="1">
            <a:spLocks noChangeArrowheads="1"/>
          </p:cNvSpPr>
          <p:nvPr/>
        </p:nvSpPr>
        <p:spPr bwMode="auto">
          <a:xfrm>
            <a:off x="569264" y="5301208"/>
            <a:ext cx="820896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200" b="1" i="1" dirty="0">
                <a:latin typeface="楷体_GB2312" pitchFamily="49" charset="-122"/>
                <a:ea typeface="楷体_GB2312" pitchFamily="49" charset="-122"/>
              </a:rPr>
              <a:t>由多个字符组成的字符序列称为字符串，字符串用</a:t>
            </a:r>
            <a:r>
              <a:rPr lang="zh-CN" altLang="en-US" sz="2200" b="1" i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双引号</a:t>
            </a:r>
            <a:r>
              <a:rPr lang="zh-CN" altLang="en-US" sz="2200" b="1" i="1" dirty="0">
                <a:latin typeface="楷体_GB2312" pitchFamily="49" charset="-122"/>
                <a:ea typeface="楷体_GB2312" pitchFamily="49" charset="-122"/>
              </a:rPr>
              <a:t>括起来。如</a:t>
            </a:r>
            <a:r>
              <a:rPr lang="zh-CN" altLang="en-US" sz="2200" b="1" i="1" dirty="0">
                <a:solidFill>
                  <a:srgbClr val="009900"/>
                </a:solidFill>
                <a:latin typeface="Arial"/>
                <a:ea typeface="楷体_GB2312" pitchFamily="49" charset="-122"/>
              </a:rPr>
              <a:t>“</a:t>
            </a:r>
            <a:r>
              <a:rPr lang="en-US" altLang="zh-CN" sz="2200" b="1" i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green</a:t>
            </a:r>
            <a:r>
              <a:rPr lang="en-US" altLang="zh-CN" sz="2200" b="1" i="1" dirty="0">
                <a:solidFill>
                  <a:srgbClr val="009900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2200" b="1" i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200" b="1" i="1" dirty="0">
                <a:solidFill>
                  <a:srgbClr val="009900"/>
                </a:solidFill>
                <a:latin typeface="Arial"/>
                <a:ea typeface="楷体_GB2312" pitchFamily="49" charset="-122"/>
              </a:rPr>
              <a:t>”</a:t>
            </a:r>
            <a:r>
              <a:rPr lang="en-US" altLang="zh-CN" sz="2200" b="1" i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one\n two\n three</a:t>
            </a:r>
            <a:r>
              <a:rPr lang="en-US" altLang="zh-CN" sz="2200" b="1" i="1" dirty="0">
                <a:solidFill>
                  <a:srgbClr val="009900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2200" b="1" i="1" dirty="0">
                <a:latin typeface="楷体_GB2312" pitchFamily="49" charset="-122"/>
                <a:ea typeface="楷体_GB2312" pitchFamily="49" charset="-122"/>
              </a:rPr>
              <a:t>都是字符串</a:t>
            </a:r>
            <a:r>
              <a:rPr lang="zh-CN" altLang="en-US" sz="2200" b="1" i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200" i="1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cepaper">
  <a:themeElements>
    <a:clrScheme name="Ricepaper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Ricepaper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icepaper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paper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隶书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16960</TotalTime>
  <Words>3381</Words>
  <Application>Microsoft Office PowerPoint</Application>
  <PresentationFormat>全屏显示(4:3)</PresentationFormat>
  <Paragraphs>531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Ricepaper</vt:lpstr>
      <vt:lpstr>古瓶荷花</vt:lpstr>
      <vt:lpstr>第二章 Java基础</vt:lpstr>
      <vt:lpstr>2.1 标识符和关键字</vt:lpstr>
      <vt:lpstr>标识符</vt:lpstr>
      <vt:lpstr> 关键字</vt:lpstr>
      <vt:lpstr>2.2 数据类型与常量、变量</vt:lpstr>
      <vt:lpstr>整数类型</vt:lpstr>
      <vt:lpstr>整数类型</vt:lpstr>
      <vt:lpstr>浮点数类型</vt:lpstr>
      <vt:lpstr>字符类型（char）</vt:lpstr>
      <vt:lpstr>布尔类型（boolean）</vt:lpstr>
      <vt:lpstr>   </vt:lpstr>
      <vt:lpstr>常量</vt:lpstr>
      <vt:lpstr>常量</vt:lpstr>
      <vt:lpstr>变量</vt:lpstr>
      <vt:lpstr>变量</vt:lpstr>
      <vt:lpstr>Example2-1</vt:lpstr>
      <vt:lpstr>Example2-2</vt:lpstr>
      <vt:lpstr>Example2-3</vt:lpstr>
      <vt:lpstr>Example2-4</vt:lpstr>
      <vt:lpstr>Example2-5</vt:lpstr>
      <vt:lpstr>2.3  运算符和表达式</vt:lpstr>
      <vt:lpstr>算术运算符</vt:lpstr>
      <vt:lpstr>算术运算符</vt:lpstr>
      <vt:lpstr>Example2-6</vt:lpstr>
      <vt:lpstr>关系运算符</vt:lpstr>
      <vt:lpstr>关系运算符</vt:lpstr>
      <vt:lpstr>逻辑运算符</vt:lpstr>
      <vt:lpstr>逻辑运算符</vt:lpstr>
      <vt:lpstr>赋值运算符</vt:lpstr>
      <vt:lpstr>条件运算符和括号运算符</vt:lpstr>
      <vt:lpstr>表达式</vt:lpstr>
      <vt:lpstr>数据类型的转换</vt:lpstr>
      <vt:lpstr>Example2-7</vt:lpstr>
      <vt:lpstr>数据类型的转换</vt:lpstr>
      <vt:lpstr>数据的输入和输出</vt:lpstr>
      <vt:lpstr>数据的输入和输出</vt:lpstr>
      <vt:lpstr>常用数学函数</vt:lpstr>
      <vt:lpstr>常用数学函数</vt:lpstr>
      <vt:lpstr>常用数学函数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</dc:title>
  <dc:creator>USER</dc:creator>
  <cp:lastModifiedBy>xy pan</cp:lastModifiedBy>
  <cp:revision>267</cp:revision>
  <dcterms:created xsi:type="dcterms:W3CDTF">2008-02-23T03:58:32Z</dcterms:created>
  <dcterms:modified xsi:type="dcterms:W3CDTF">2022-02-28T03:13:56Z</dcterms:modified>
</cp:coreProperties>
</file>