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9" r:id="rId5"/>
    <p:sldId id="260" r:id="rId6"/>
    <p:sldId id="261" r:id="rId7"/>
    <p:sldId id="262" r:id="rId8"/>
    <p:sldId id="263" r:id="rId9"/>
    <p:sldId id="264" r:id="rId10"/>
    <p:sldId id="265" r:id="rId11"/>
    <p:sldId id="266" r:id="rId12"/>
    <p:sldId id="267" r:id="rId13"/>
    <p:sldId id="293" r:id="rId14"/>
    <p:sldId id="270" r:id="rId15"/>
    <p:sldId id="271" r:id="rId16"/>
    <p:sldId id="272" r:id="rId17"/>
    <p:sldId id="273" r:id="rId18"/>
    <p:sldId id="274" r:id="rId19"/>
    <p:sldId id="279" r:id="rId20"/>
    <p:sldId id="290" r:id="rId21"/>
    <p:sldId id="291" r:id="rId22"/>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5"/>
    <p:restoredTop sz="94700"/>
  </p:normalViewPr>
  <p:slideViewPr>
    <p:cSldViewPr>
      <p:cViewPr varScale="1">
        <p:scale>
          <a:sx n="59" d="100"/>
          <a:sy n="59" d="100"/>
        </p:scale>
        <p:origin x="1723"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15720" y="508000"/>
            <a:ext cx="10373360" cy="12801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2/20/2022</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2/20/2022</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2/20/2022</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2/20/2022</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2/20/2022</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5720" y="508000"/>
            <a:ext cx="10373360" cy="12801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536700" y="2715260"/>
            <a:ext cx="9931400" cy="4313555"/>
          </a:xfrm>
          <a:prstGeom prst="rect">
            <a:avLst/>
          </a:prstGeom>
        </p:spPr>
        <p:txBody>
          <a:bodyPr wrap="square" lIns="0" tIns="0" rIns="0" bIns="0">
            <a:spAutoFit/>
          </a:bodyPr>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2/20/2022</a:t>
            </a:fld>
            <a:endParaRPr lang="en-US"/>
          </a:p>
        </p:txBody>
      </p:sp>
      <p:sp>
        <p:nvSpPr>
          <p:cNvPr id="6" name="Holder 6"/>
          <p:cNvSpPr>
            <a:spLocks noGrp="1"/>
          </p:cNvSpPr>
          <p:nvPr>
            <p:ph type="sldNum" sz="quarter" idx="7"/>
          </p:nvPr>
        </p:nvSpPr>
        <p:spPr>
          <a:xfrm>
            <a:off x="6350000" y="9329575"/>
            <a:ext cx="279400" cy="274320"/>
          </a:xfrm>
          <a:prstGeom prst="rect">
            <a:avLst/>
          </a:prstGeom>
        </p:spPr>
        <p:txBody>
          <a:bodyPr wrap="square" lIns="0" tIns="0" rIns="0" bIns="0">
            <a:spAutoFit/>
          </a:bodyPr>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d.zju.edu.cn/home/weiweixu/"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xww@cad.zju.edu.c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mindview.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ntia.cn/" TargetMode="External"/><Relationship Id="rId2" Type="http://schemas.openxmlformats.org/officeDocument/2006/relationships/hyperlink" Target="https://course.zju.edu.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0" y="883285"/>
            <a:ext cx="7338059" cy="3002915"/>
          </a:xfrm>
          <a:prstGeom prst="rect">
            <a:avLst/>
          </a:prstGeom>
        </p:spPr>
        <p:txBody>
          <a:bodyPr vert="horz" wrap="square" lIns="0" tIns="0" rIns="0" bIns="0" rtlCol="0">
            <a:spAutoFit/>
          </a:bodyPr>
          <a:lstStyle/>
          <a:p>
            <a:pPr marL="12700" marR="5080" algn="ctr">
              <a:lnSpc>
                <a:spcPts val="9600"/>
              </a:lnSpc>
            </a:pPr>
            <a:r>
              <a:rPr spc="-5" dirty="0"/>
              <a:t>O</a:t>
            </a:r>
            <a:r>
              <a:rPr dirty="0"/>
              <a:t>b</a:t>
            </a:r>
            <a:r>
              <a:rPr spc="-5" dirty="0"/>
              <a:t>j</a:t>
            </a:r>
            <a:r>
              <a:rPr dirty="0"/>
              <a:t>ect</a:t>
            </a:r>
            <a:r>
              <a:rPr spc="-5" dirty="0"/>
              <a:t>-O</a:t>
            </a:r>
            <a:r>
              <a:rPr dirty="0"/>
              <a:t>r</a:t>
            </a:r>
            <a:r>
              <a:rPr spc="-5" dirty="0"/>
              <a:t>i</a:t>
            </a:r>
            <a:r>
              <a:rPr dirty="0"/>
              <a:t>ented  </a:t>
            </a:r>
            <a:r>
              <a:rPr spc="-20" dirty="0"/>
              <a:t>Programming</a:t>
            </a:r>
          </a:p>
          <a:p>
            <a:pPr marL="13970" algn="ctr">
              <a:lnSpc>
                <a:spcPts val="4340"/>
              </a:lnSpc>
              <a:tabLst>
                <a:tab pos="1228090" algn="l"/>
              </a:tabLst>
            </a:pPr>
            <a:r>
              <a:rPr sz="3800" spc="-5" dirty="0"/>
              <a:t>Using	</a:t>
            </a:r>
            <a:r>
              <a:rPr sz="3800" dirty="0"/>
              <a:t>C++</a:t>
            </a:r>
          </a:p>
        </p:txBody>
      </p:sp>
      <p:sp>
        <p:nvSpPr>
          <p:cNvPr id="3" name="object 3"/>
          <p:cNvSpPr txBox="1"/>
          <p:nvPr/>
        </p:nvSpPr>
        <p:spPr>
          <a:xfrm>
            <a:off x="6746240" y="8601233"/>
            <a:ext cx="6258560" cy="1152367"/>
          </a:xfrm>
          <a:prstGeom prst="rect">
            <a:avLst/>
          </a:prstGeom>
        </p:spPr>
        <p:txBody>
          <a:bodyPr vert="horz" wrap="square" lIns="0" tIns="0" rIns="0" bIns="0" rtlCol="0">
            <a:spAutoFit/>
          </a:bodyPr>
          <a:lstStyle/>
          <a:p>
            <a:pPr marL="12700" marR="5080">
              <a:lnSpc>
                <a:spcPct val="156300"/>
              </a:lnSpc>
            </a:pPr>
            <a:r>
              <a:rPr lang="en-US" sz="2400" spc="-5" dirty="0" err="1">
                <a:latin typeface="Tahoma"/>
                <a:cs typeface="Tahoma"/>
              </a:rPr>
              <a:t>Weiwei</a:t>
            </a:r>
            <a:r>
              <a:rPr lang="en-US" sz="2400" spc="-5" dirty="0">
                <a:latin typeface="Tahoma"/>
                <a:cs typeface="Tahoma"/>
              </a:rPr>
              <a:t> </a:t>
            </a:r>
            <a:r>
              <a:rPr lang="en-US" sz="2400" spc="-5" dirty="0" err="1">
                <a:latin typeface="Tahoma"/>
                <a:cs typeface="Tahoma"/>
              </a:rPr>
              <a:t>Xu</a:t>
            </a:r>
            <a:endParaRPr lang="en-US" sz="2400" spc="-5" dirty="0">
              <a:latin typeface="Tahoma"/>
              <a:cs typeface="Tahoma"/>
            </a:endParaRPr>
          </a:p>
          <a:p>
            <a:pPr marL="12700" marR="5080">
              <a:lnSpc>
                <a:spcPct val="156300"/>
              </a:lnSpc>
            </a:pPr>
            <a:r>
              <a:rPr lang="en-US" altLang="zh-CN" sz="2400" dirty="0">
                <a:hlinkClick r:id="rId2"/>
              </a:rPr>
              <a:t>http://www.cad.zju.edu.cn/home/weiweixu/</a:t>
            </a:r>
            <a:endParaRPr sz="2400" dirty="0">
              <a:latin typeface="Tahoma"/>
              <a:cs typeface="Tahoma"/>
            </a:endParaRPr>
          </a:p>
        </p:txBody>
      </p:sp>
      <p:sp>
        <p:nvSpPr>
          <p:cNvPr id="4" name="object 4"/>
          <p:cNvSpPr/>
          <p:nvPr/>
        </p:nvSpPr>
        <p:spPr>
          <a:xfrm>
            <a:off x="1739900" y="5638800"/>
            <a:ext cx="9245600" cy="284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45702" rIns="0" bIns="0" rtlCol="0">
            <a:spAutoFit/>
          </a:bodyPr>
          <a:lstStyle/>
          <a:p>
            <a:pPr marL="101600">
              <a:lnSpc>
                <a:spcPts val="1700"/>
              </a:lnSpc>
            </a:pPr>
            <a:r>
              <a:rPr sz="1600" dirty="0"/>
              <a:t>8</a:t>
            </a:r>
            <a:endParaRPr sz="1600"/>
          </a:p>
        </p:txBody>
      </p:sp>
      <p:sp>
        <p:nvSpPr>
          <p:cNvPr id="2" name="object 2"/>
          <p:cNvSpPr txBox="1"/>
          <p:nvPr/>
        </p:nvSpPr>
        <p:spPr>
          <a:xfrm>
            <a:off x="635000" y="2743200"/>
            <a:ext cx="10972800" cy="4980851"/>
          </a:xfrm>
          <a:prstGeom prst="rect">
            <a:avLst/>
          </a:prstGeom>
        </p:spPr>
        <p:txBody>
          <a:bodyPr vert="horz" wrap="square" lIns="0" tIns="0" rIns="0" bIns="0" rtlCol="0">
            <a:spAutoFit/>
          </a:bodyPr>
          <a:lstStyle/>
          <a:p>
            <a:pPr marL="12700">
              <a:lnSpc>
                <a:spcPct val="100000"/>
              </a:lnSpc>
              <a:tabLst>
                <a:tab pos="619125" algn="l"/>
              </a:tabLst>
            </a:pPr>
            <a:r>
              <a:rPr sz="4200" dirty="0">
                <a:solidFill>
                  <a:srgbClr val="AA7900"/>
                </a:solidFill>
                <a:latin typeface="Times New Roman"/>
                <a:cs typeface="Times New Roman"/>
              </a:rPr>
              <a:t>1.	</a:t>
            </a:r>
            <a:r>
              <a:rPr sz="4200" spc="-15" dirty="0">
                <a:latin typeface="Gill Sans MT"/>
                <a:cs typeface="Gill Sans MT"/>
              </a:rPr>
              <a:t>Lab,</a:t>
            </a:r>
            <a:r>
              <a:rPr sz="4200" spc="-500" dirty="0">
                <a:latin typeface="Gill Sans MT"/>
                <a:cs typeface="Gill Sans MT"/>
              </a:rPr>
              <a:t> </a:t>
            </a:r>
            <a:r>
              <a:rPr sz="4200" spc="-5" dirty="0">
                <a:latin typeface="Gill Sans MT"/>
                <a:cs typeface="Gill Sans MT"/>
              </a:rPr>
              <a:t>50%</a:t>
            </a:r>
            <a:endParaRPr sz="4200" dirty="0">
              <a:latin typeface="Gill Sans MT"/>
              <a:cs typeface="Gill Sans MT"/>
            </a:endParaRPr>
          </a:p>
          <a:p>
            <a:pPr marL="469900">
              <a:lnSpc>
                <a:spcPct val="100000"/>
              </a:lnSpc>
              <a:spcBef>
                <a:spcPts val="2125"/>
              </a:spcBef>
              <a:tabLst>
                <a:tab pos="1000125" algn="l"/>
              </a:tabLst>
            </a:pPr>
            <a:r>
              <a:rPr sz="5925" spc="1762" baseline="1406" dirty="0">
                <a:latin typeface="Arial"/>
                <a:cs typeface="Arial"/>
              </a:rPr>
              <a:t>!	</a:t>
            </a:r>
            <a:r>
              <a:rPr sz="4200" dirty="0">
                <a:latin typeface="Gill Sans MT"/>
                <a:cs typeface="Gill Sans MT"/>
              </a:rPr>
              <a:t>In</a:t>
            </a:r>
            <a:r>
              <a:rPr sz="4200" spc="-20" dirty="0">
                <a:latin typeface="Gill Sans MT"/>
                <a:cs typeface="Gill Sans MT"/>
              </a:rPr>
              <a:t> </a:t>
            </a:r>
            <a:r>
              <a:rPr sz="4200" spc="-25" dirty="0">
                <a:latin typeface="Gill Sans MT"/>
                <a:cs typeface="Gill Sans MT"/>
              </a:rPr>
              <a:t>week</a:t>
            </a:r>
            <a:r>
              <a:rPr sz="4200" spc="-20" dirty="0">
                <a:latin typeface="Gill Sans MT"/>
                <a:cs typeface="Gill Sans MT"/>
              </a:rPr>
              <a:t> </a:t>
            </a:r>
            <a:r>
              <a:rPr sz="4200" dirty="0">
                <a:latin typeface="Gill Sans MT"/>
                <a:cs typeface="Gill Sans MT"/>
              </a:rPr>
              <a:t>2,</a:t>
            </a:r>
            <a:r>
              <a:rPr sz="4200" spc="-434" dirty="0">
                <a:latin typeface="Gill Sans MT"/>
                <a:cs typeface="Gill Sans MT"/>
              </a:rPr>
              <a:t> </a:t>
            </a:r>
            <a:r>
              <a:rPr sz="4200" dirty="0">
                <a:latin typeface="Gill Sans MT"/>
                <a:cs typeface="Gill Sans MT"/>
              </a:rPr>
              <a:t>4,</a:t>
            </a:r>
            <a:r>
              <a:rPr sz="4200" spc="-434" dirty="0">
                <a:latin typeface="Gill Sans MT"/>
                <a:cs typeface="Gill Sans MT"/>
              </a:rPr>
              <a:t> </a:t>
            </a:r>
            <a:r>
              <a:rPr sz="4200" dirty="0">
                <a:latin typeface="Gill Sans MT"/>
                <a:cs typeface="Gill Sans MT"/>
              </a:rPr>
              <a:t>6,</a:t>
            </a:r>
            <a:r>
              <a:rPr sz="4200" spc="-434" dirty="0">
                <a:latin typeface="Gill Sans MT"/>
                <a:cs typeface="Gill Sans MT"/>
              </a:rPr>
              <a:t> </a:t>
            </a:r>
            <a:r>
              <a:rPr sz="4200" dirty="0">
                <a:latin typeface="Gill Sans MT"/>
                <a:cs typeface="Gill Sans MT"/>
              </a:rPr>
              <a:t>8,</a:t>
            </a:r>
            <a:r>
              <a:rPr sz="4200" spc="-434" dirty="0">
                <a:latin typeface="Gill Sans MT"/>
                <a:cs typeface="Gill Sans MT"/>
              </a:rPr>
              <a:t> </a:t>
            </a:r>
            <a:r>
              <a:rPr sz="4200" dirty="0">
                <a:latin typeface="Gill Sans MT"/>
                <a:cs typeface="Gill Sans MT"/>
              </a:rPr>
              <a:t>10,</a:t>
            </a:r>
            <a:r>
              <a:rPr sz="4200" spc="-434" dirty="0">
                <a:latin typeface="Gill Sans MT"/>
                <a:cs typeface="Gill Sans MT"/>
              </a:rPr>
              <a:t> </a:t>
            </a:r>
            <a:r>
              <a:rPr sz="4200" dirty="0">
                <a:latin typeface="Gill Sans MT"/>
                <a:cs typeface="Gill Sans MT"/>
              </a:rPr>
              <a:t>12,</a:t>
            </a:r>
            <a:r>
              <a:rPr sz="4200" spc="-434" dirty="0">
                <a:latin typeface="Gill Sans MT"/>
                <a:cs typeface="Gill Sans MT"/>
              </a:rPr>
              <a:t> </a:t>
            </a:r>
            <a:r>
              <a:rPr sz="4200" dirty="0">
                <a:latin typeface="Gill Sans MT"/>
                <a:cs typeface="Gill Sans MT"/>
              </a:rPr>
              <a:t>14,</a:t>
            </a:r>
            <a:r>
              <a:rPr sz="4200" spc="-434" dirty="0">
                <a:latin typeface="Gill Sans MT"/>
                <a:cs typeface="Gill Sans MT"/>
              </a:rPr>
              <a:t> </a:t>
            </a:r>
            <a:r>
              <a:rPr sz="4200" dirty="0">
                <a:latin typeface="Gill Sans MT"/>
                <a:cs typeface="Gill Sans MT"/>
              </a:rPr>
              <a:t>16.</a:t>
            </a:r>
          </a:p>
          <a:p>
            <a:pPr marL="891540" indent="-421640">
              <a:lnSpc>
                <a:spcPct val="100000"/>
              </a:lnSpc>
              <a:spcBef>
                <a:spcPts val="2175"/>
              </a:spcBef>
              <a:buFont typeface="Arial"/>
              <a:buChar char="!"/>
              <a:tabLst>
                <a:tab pos="892175" algn="l"/>
                <a:tab pos="1576070" algn="l"/>
                <a:tab pos="5501005" algn="l"/>
                <a:tab pos="7729855" algn="l"/>
              </a:tabLst>
            </a:pPr>
            <a:r>
              <a:rPr sz="4200" spc="-315" dirty="0">
                <a:latin typeface="Gill Sans MT"/>
                <a:cs typeface="Gill Sans MT"/>
              </a:rPr>
              <a:t>To	</a:t>
            </a:r>
            <a:r>
              <a:rPr sz="4200" spc="-5" dirty="0">
                <a:latin typeface="Gill Sans MT"/>
                <a:cs typeface="Gill Sans MT"/>
              </a:rPr>
              <a:t>submit</a:t>
            </a:r>
            <a:r>
              <a:rPr sz="4200" spc="10" dirty="0">
                <a:latin typeface="Gill Sans MT"/>
                <a:cs typeface="Gill Sans MT"/>
              </a:rPr>
              <a:t> </a:t>
            </a:r>
            <a:r>
              <a:rPr sz="4200" spc="5" dirty="0">
                <a:latin typeface="Gill Sans MT"/>
                <a:cs typeface="Gill Sans MT"/>
              </a:rPr>
              <a:t>on-line,</a:t>
            </a:r>
            <a:r>
              <a:rPr sz="4200" spc="-415" dirty="0">
                <a:latin typeface="Gill Sans MT"/>
                <a:cs typeface="Gill Sans MT"/>
              </a:rPr>
              <a:t> </a:t>
            </a:r>
            <a:r>
              <a:rPr sz="4200" dirty="0">
                <a:latin typeface="Gill Sans MT"/>
                <a:cs typeface="Gill Sans MT"/>
              </a:rPr>
              <a:t>to</a:t>
            </a:r>
            <a:r>
              <a:rPr lang="en-US" sz="4200" dirty="0">
                <a:latin typeface="Gill Sans MT"/>
                <a:cs typeface="Gill Sans MT"/>
              </a:rPr>
              <a:t> </a:t>
            </a:r>
            <a:r>
              <a:rPr sz="4200" dirty="0">
                <a:latin typeface="Gill Sans MT"/>
                <a:cs typeface="Gill Sans MT"/>
              </a:rPr>
              <a:t>be</a:t>
            </a:r>
            <a:r>
              <a:rPr sz="4200" spc="5" dirty="0">
                <a:latin typeface="Gill Sans MT"/>
                <a:cs typeface="Gill Sans MT"/>
              </a:rPr>
              <a:t> </a:t>
            </a:r>
            <a:r>
              <a:rPr sz="4200" spc="-5" dirty="0">
                <a:latin typeface="Gill Sans MT"/>
                <a:cs typeface="Gill Sans MT"/>
              </a:rPr>
              <a:t>judged	</a:t>
            </a:r>
            <a:r>
              <a:rPr sz="4200" spc="-15" dirty="0">
                <a:latin typeface="Gill Sans MT"/>
                <a:cs typeface="Gill Sans MT"/>
              </a:rPr>
              <a:t>manually</a:t>
            </a:r>
            <a:endParaRPr sz="4200" dirty="0">
              <a:latin typeface="Gill Sans MT"/>
              <a:cs typeface="Gill Sans MT"/>
            </a:endParaRPr>
          </a:p>
          <a:p>
            <a:pPr marL="1000760" indent="-530860">
              <a:lnSpc>
                <a:spcPct val="100000"/>
              </a:lnSpc>
              <a:spcBef>
                <a:spcPts val="2145"/>
              </a:spcBef>
              <a:buSzPct val="95238"/>
              <a:buFont typeface="Arial"/>
              <a:buChar char="!"/>
              <a:tabLst>
                <a:tab pos="1000125" algn="l"/>
                <a:tab pos="1000760" algn="l"/>
                <a:tab pos="5100955" algn="l"/>
              </a:tabLst>
            </a:pPr>
            <a:r>
              <a:rPr sz="4200" spc="-5" dirty="0">
                <a:latin typeface="Gill Sans MT"/>
                <a:cs typeface="Gill Sans MT"/>
              </a:rPr>
              <a:t>Deadline</a:t>
            </a:r>
            <a:r>
              <a:rPr sz="4200" spc="5" dirty="0">
                <a:latin typeface="Gill Sans MT"/>
                <a:cs typeface="Gill Sans MT"/>
              </a:rPr>
              <a:t> </a:t>
            </a:r>
            <a:r>
              <a:rPr sz="4200" spc="-5" dirty="0">
                <a:latin typeface="Gill Sans MT"/>
                <a:cs typeface="Gill Sans MT"/>
              </a:rPr>
              <a:t>is</a:t>
            </a:r>
            <a:r>
              <a:rPr sz="4200" spc="10" dirty="0">
                <a:latin typeface="Gill Sans MT"/>
                <a:cs typeface="Gill Sans MT"/>
              </a:rPr>
              <a:t> </a:t>
            </a:r>
            <a:r>
              <a:rPr sz="4200" dirty="0">
                <a:solidFill>
                  <a:srgbClr val="FF2600"/>
                </a:solidFill>
                <a:latin typeface="Gill Sans MT"/>
                <a:cs typeface="Gill Sans MT"/>
              </a:rPr>
              <a:t>DEAD	on </a:t>
            </a:r>
            <a:r>
              <a:rPr sz="4200" spc="-5" dirty="0">
                <a:solidFill>
                  <a:srgbClr val="FF2600"/>
                </a:solidFill>
                <a:latin typeface="Gill Sans MT"/>
                <a:cs typeface="Gill Sans MT"/>
              </a:rPr>
              <a:t>Midnight </a:t>
            </a:r>
            <a:r>
              <a:rPr sz="4200" dirty="0">
                <a:solidFill>
                  <a:srgbClr val="FF2600"/>
                </a:solidFill>
                <a:latin typeface="Gill Sans MT"/>
                <a:cs typeface="Gill Sans MT"/>
              </a:rPr>
              <a:t>of</a:t>
            </a:r>
            <a:r>
              <a:rPr sz="4200" spc="-65" dirty="0">
                <a:solidFill>
                  <a:srgbClr val="FF2600"/>
                </a:solidFill>
                <a:latin typeface="Gill Sans MT"/>
                <a:cs typeface="Gill Sans MT"/>
              </a:rPr>
              <a:t> </a:t>
            </a:r>
            <a:r>
              <a:rPr sz="4200" spc="-5" dirty="0">
                <a:solidFill>
                  <a:srgbClr val="FF2600"/>
                </a:solidFill>
                <a:latin typeface="Gill Sans MT"/>
                <a:cs typeface="Gill Sans MT"/>
              </a:rPr>
              <a:t>Sat</a:t>
            </a:r>
            <a:r>
              <a:rPr sz="4200" spc="-5" dirty="0">
                <a:latin typeface="Gill Sans MT"/>
                <a:cs typeface="Gill Sans MT"/>
              </a:rPr>
              <a:t>.</a:t>
            </a:r>
            <a:endParaRPr sz="4200" dirty="0">
              <a:latin typeface="Gill Sans MT"/>
              <a:cs typeface="Gill Sans MT"/>
            </a:endParaRPr>
          </a:p>
          <a:p>
            <a:pPr marL="12700">
              <a:lnSpc>
                <a:spcPct val="100000"/>
              </a:lnSpc>
              <a:spcBef>
                <a:spcPts val="2190"/>
              </a:spcBef>
              <a:tabLst>
                <a:tab pos="619125" algn="l"/>
              </a:tabLst>
            </a:pPr>
            <a:r>
              <a:rPr sz="4200" dirty="0">
                <a:solidFill>
                  <a:srgbClr val="AA7900"/>
                </a:solidFill>
                <a:latin typeface="Times New Roman"/>
                <a:cs typeface="Times New Roman"/>
              </a:rPr>
              <a:t>2.	</a:t>
            </a:r>
            <a:r>
              <a:rPr sz="4200" spc="-5" dirty="0">
                <a:latin typeface="Gill Sans MT"/>
                <a:cs typeface="Gill Sans MT"/>
              </a:rPr>
              <a:t>Final </a:t>
            </a:r>
            <a:r>
              <a:rPr sz="4200" dirty="0">
                <a:latin typeface="Gill Sans MT"/>
                <a:cs typeface="Gill Sans MT"/>
              </a:rPr>
              <a:t>exam:</a:t>
            </a:r>
            <a:r>
              <a:rPr sz="4200" spc="-500" dirty="0">
                <a:latin typeface="Gill Sans MT"/>
                <a:cs typeface="Gill Sans MT"/>
              </a:rPr>
              <a:t> </a:t>
            </a:r>
            <a:r>
              <a:rPr sz="4200" spc="30" dirty="0">
                <a:latin typeface="Gill Sans MT"/>
                <a:cs typeface="Gill Sans MT"/>
              </a:rPr>
              <a:t>50%,</a:t>
            </a:r>
            <a:r>
              <a:rPr lang="en-US" sz="4200" spc="30" dirty="0">
                <a:latin typeface="Gill Sans MT"/>
                <a:cs typeface="Gill Sans MT"/>
              </a:rPr>
              <a:t> </a:t>
            </a:r>
            <a:r>
              <a:rPr sz="4200" spc="30" dirty="0">
                <a:latin typeface="Gill Sans MT"/>
                <a:cs typeface="Gill Sans MT"/>
              </a:rPr>
              <a:t>TBD</a:t>
            </a:r>
            <a:endParaRPr sz="4200" dirty="0">
              <a:latin typeface="Gill Sans MT"/>
              <a:cs typeface="Gill Sans MT"/>
            </a:endParaRPr>
          </a:p>
        </p:txBody>
      </p:sp>
      <p:sp>
        <p:nvSpPr>
          <p:cNvPr id="3" name="object 3"/>
          <p:cNvSpPr txBox="1">
            <a:spLocks noGrp="1"/>
          </p:cNvSpPr>
          <p:nvPr>
            <p:ph type="title"/>
          </p:nvPr>
        </p:nvSpPr>
        <p:spPr>
          <a:xfrm>
            <a:off x="3949700" y="774700"/>
            <a:ext cx="6286500" cy="1294130"/>
          </a:xfrm>
          <a:prstGeom prst="rect">
            <a:avLst/>
          </a:prstGeom>
        </p:spPr>
        <p:txBody>
          <a:bodyPr vert="horz" wrap="square" lIns="0" tIns="0" rIns="0" bIns="0" rtlCol="0">
            <a:spAutoFit/>
          </a:bodyPr>
          <a:lstStyle/>
          <a:p>
            <a:pPr marL="12700">
              <a:lnSpc>
                <a:spcPct val="100000"/>
              </a:lnSpc>
            </a:pPr>
            <a:r>
              <a:rPr dirty="0"/>
              <a:t>Assessment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45702" rIns="0" bIns="0" rtlCol="0">
            <a:spAutoFit/>
          </a:bodyPr>
          <a:lstStyle/>
          <a:p>
            <a:pPr marL="101600">
              <a:lnSpc>
                <a:spcPts val="1700"/>
              </a:lnSpc>
            </a:pPr>
            <a:r>
              <a:rPr sz="1600" dirty="0"/>
              <a:t>9</a:t>
            </a:r>
            <a:endParaRPr sz="1600"/>
          </a:p>
        </p:txBody>
      </p:sp>
      <p:sp>
        <p:nvSpPr>
          <p:cNvPr id="2" name="object 2"/>
          <p:cNvSpPr txBox="1">
            <a:spLocks noGrp="1"/>
          </p:cNvSpPr>
          <p:nvPr>
            <p:ph type="title"/>
          </p:nvPr>
        </p:nvSpPr>
        <p:spPr>
          <a:xfrm>
            <a:off x="4191000" y="774700"/>
            <a:ext cx="6273800" cy="1294130"/>
          </a:xfrm>
          <a:prstGeom prst="rect">
            <a:avLst/>
          </a:prstGeom>
        </p:spPr>
        <p:txBody>
          <a:bodyPr vert="horz" wrap="square" lIns="0" tIns="0" rIns="0" bIns="0" rtlCol="0">
            <a:spAutoFit/>
          </a:bodyPr>
          <a:lstStyle/>
          <a:p>
            <a:pPr marL="12700">
              <a:lnSpc>
                <a:spcPct val="100000"/>
              </a:lnSpc>
            </a:pPr>
            <a:r>
              <a:rPr spc="-5" dirty="0"/>
              <a:t>E-mail</a:t>
            </a:r>
            <a:r>
              <a:rPr spc="-70" dirty="0"/>
              <a:t> </a:t>
            </a:r>
            <a:r>
              <a:rPr spc="-5" dirty="0"/>
              <a:t>rule</a:t>
            </a:r>
          </a:p>
        </p:txBody>
      </p:sp>
      <p:sp>
        <p:nvSpPr>
          <p:cNvPr id="3" name="object 3"/>
          <p:cNvSpPr txBox="1"/>
          <p:nvPr/>
        </p:nvSpPr>
        <p:spPr>
          <a:xfrm>
            <a:off x="1549400" y="2689701"/>
            <a:ext cx="10744200" cy="5006499"/>
          </a:xfrm>
          <a:prstGeom prst="rect">
            <a:avLst/>
          </a:prstGeom>
        </p:spPr>
        <p:txBody>
          <a:bodyPr vert="horz" wrap="square" lIns="0" tIns="0" rIns="0" bIns="0" rtlCol="0">
            <a:spAutoFit/>
          </a:bodyPr>
          <a:lstStyle/>
          <a:p>
            <a:pPr marL="457200" indent="-444500">
              <a:lnSpc>
                <a:spcPct val="100000"/>
              </a:lnSpc>
              <a:buSzPct val="170238"/>
              <a:buChar char="•"/>
              <a:tabLst>
                <a:tab pos="457200" algn="l"/>
              </a:tabLst>
            </a:pPr>
            <a:r>
              <a:rPr lang="en-US" sz="4200" u="heavy" spc="-10" dirty="0" err="1">
                <a:latin typeface="Gill Sans MT"/>
                <a:cs typeface="Gill Sans MT"/>
                <a:hlinkClick r:id="rId2"/>
              </a:rPr>
              <a:t>xww</a:t>
            </a:r>
            <a:r>
              <a:rPr sz="4200" u="heavy" spc="-10" dirty="0" err="1">
                <a:latin typeface="Gill Sans MT"/>
                <a:cs typeface="Gill Sans MT"/>
                <a:hlinkClick r:id="rId2"/>
              </a:rPr>
              <a:t>@</a:t>
            </a:r>
            <a:r>
              <a:rPr lang="en-US" sz="4200" u="heavy" spc="-10" dirty="0" err="1">
                <a:latin typeface="Gill Sans MT"/>
                <a:cs typeface="Gill Sans MT"/>
                <a:hlinkClick r:id="rId2"/>
              </a:rPr>
              <a:t>cad.</a:t>
            </a:r>
            <a:r>
              <a:rPr sz="4200" u="heavy" spc="-10" dirty="0" err="1">
                <a:latin typeface="Gill Sans MT"/>
                <a:cs typeface="Gill Sans MT"/>
                <a:hlinkClick r:id="rId2"/>
              </a:rPr>
              <a:t>zju.edu.cn</a:t>
            </a:r>
            <a:endParaRPr sz="4200" dirty="0">
              <a:latin typeface="Gill Sans MT"/>
              <a:cs typeface="Gill Sans MT"/>
            </a:endParaRPr>
          </a:p>
          <a:p>
            <a:pPr marL="457200" indent="-444500">
              <a:lnSpc>
                <a:spcPct val="100000"/>
              </a:lnSpc>
              <a:spcBef>
                <a:spcPts val="2160"/>
              </a:spcBef>
              <a:buSzPct val="170238"/>
              <a:buChar char="•"/>
              <a:tabLst>
                <a:tab pos="457200" algn="l"/>
                <a:tab pos="2957830" algn="l"/>
              </a:tabLst>
            </a:pPr>
            <a:r>
              <a:rPr sz="4200" spc="-5" dirty="0">
                <a:latin typeface="Gill Sans MT"/>
                <a:cs typeface="Gill Sans MT"/>
              </a:rPr>
              <a:t>Title</a:t>
            </a:r>
            <a:r>
              <a:rPr sz="4200" spc="10" dirty="0">
                <a:latin typeface="Gill Sans MT"/>
                <a:cs typeface="Gill Sans MT"/>
              </a:rPr>
              <a:t> starts	</a:t>
            </a:r>
            <a:r>
              <a:rPr sz="4200" spc="-5" dirty="0">
                <a:latin typeface="Gill Sans MT"/>
                <a:cs typeface="Gill Sans MT"/>
              </a:rPr>
              <a:t>with</a:t>
            </a:r>
            <a:r>
              <a:rPr sz="4200" spc="-490" dirty="0">
                <a:latin typeface="Gill Sans MT"/>
                <a:cs typeface="Gill Sans MT"/>
              </a:rPr>
              <a:t> </a:t>
            </a:r>
            <a:r>
              <a:rPr sz="4200" spc="-5" dirty="0">
                <a:latin typeface="Gill Sans MT"/>
                <a:cs typeface="Gill Sans MT"/>
              </a:rPr>
              <a:t>“</a:t>
            </a:r>
            <a:r>
              <a:rPr sz="4200" spc="-5" dirty="0">
                <a:solidFill>
                  <a:srgbClr val="0433FF"/>
                </a:solidFill>
                <a:latin typeface="Gill Sans MT"/>
                <a:cs typeface="Gill Sans MT"/>
              </a:rPr>
              <a:t>[OOP]</a:t>
            </a:r>
            <a:r>
              <a:rPr sz="4200" spc="-5" dirty="0">
                <a:latin typeface="Gill Sans MT"/>
                <a:cs typeface="Gill Sans MT"/>
              </a:rPr>
              <a:t>”</a:t>
            </a:r>
            <a:endParaRPr sz="4200" dirty="0">
              <a:latin typeface="Gill Sans MT"/>
              <a:cs typeface="Gill Sans MT"/>
            </a:endParaRPr>
          </a:p>
          <a:p>
            <a:pPr marL="457200" indent="-444500">
              <a:lnSpc>
                <a:spcPct val="100000"/>
              </a:lnSpc>
              <a:spcBef>
                <a:spcPts val="2160"/>
              </a:spcBef>
              <a:buSzPct val="170238"/>
              <a:buChar char="•"/>
              <a:tabLst>
                <a:tab pos="457200" algn="l"/>
                <a:tab pos="5054600" algn="l"/>
                <a:tab pos="5796915" algn="l"/>
                <a:tab pos="7176770" algn="l"/>
              </a:tabLst>
            </a:pPr>
            <a:r>
              <a:rPr sz="4200" dirty="0">
                <a:latin typeface="Gill Sans MT"/>
                <a:cs typeface="Gill Sans MT"/>
              </a:rPr>
              <a:t>State </a:t>
            </a:r>
            <a:r>
              <a:rPr sz="4200" spc="-25" dirty="0">
                <a:latin typeface="Gill Sans MT"/>
                <a:cs typeface="Gill Sans MT"/>
              </a:rPr>
              <a:t>your</a:t>
            </a:r>
            <a:r>
              <a:rPr sz="4200" spc="-5" dirty="0">
                <a:latin typeface="Gill Sans MT"/>
                <a:cs typeface="Gill Sans MT"/>
              </a:rPr>
              <a:t> </a:t>
            </a:r>
            <a:r>
              <a:rPr sz="4200" dirty="0">
                <a:latin typeface="Gill Sans MT"/>
                <a:cs typeface="Gill Sans MT"/>
              </a:rPr>
              <a:t>name</a:t>
            </a:r>
            <a:r>
              <a:rPr sz="4200" spc="-5" dirty="0">
                <a:latin typeface="Gill Sans MT"/>
                <a:cs typeface="Gill Sans MT"/>
              </a:rPr>
              <a:t> </a:t>
            </a:r>
            <a:r>
              <a:rPr sz="4200" dirty="0">
                <a:latin typeface="Gill Sans MT"/>
                <a:cs typeface="Gill Sans MT"/>
              </a:rPr>
              <a:t>and	</a:t>
            </a:r>
            <a:r>
              <a:rPr lang="en-US" sz="4200" dirty="0">
                <a:latin typeface="Gill Sans MT"/>
                <a:cs typeface="Gill Sans MT"/>
              </a:rPr>
              <a:t> </a:t>
            </a:r>
            <a:r>
              <a:rPr sz="4200" spc="-5" dirty="0" err="1">
                <a:latin typeface="Gill Sans MT"/>
                <a:cs typeface="Gill Sans MT"/>
              </a:rPr>
              <a:t>sid</a:t>
            </a:r>
            <a:r>
              <a:rPr lang="en-US" sz="4200" spc="-5" dirty="0">
                <a:latin typeface="Gill Sans MT"/>
                <a:cs typeface="Gill Sans MT"/>
              </a:rPr>
              <a:t> </a:t>
            </a:r>
            <a:r>
              <a:rPr sz="4200" spc="-5" dirty="0">
                <a:latin typeface="Gill Sans MT"/>
                <a:cs typeface="Gill Sans MT"/>
              </a:rPr>
              <a:t>in </a:t>
            </a:r>
            <a:r>
              <a:rPr sz="4200" dirty="0">
                <a:latin typeface="Gill Sans MT"/>
                <a:cs typeface="Gill Sans MT"/>
              </a:rPr>
              <a:t>the	text</a:t>
            </a:r>
          </a:p>
          <a:p>
            <a:pPr marL="457200" indent="-444500">
              <a:lnSpc>
                <a:spcPct val="100000"/>
              </a:lnSpc>
              <a:spcBef>
                <a:spcPts val="2160"/>
              </a:spcBef>
              <a:buSzPct val="170238"/>
              <a:buChar char="•"/>
              <a:tabLst>
                <a:tab pos="457200" algn="l"/>
                <a:tab pos="1927860" algn="l"/>
                <a:tab pos="4096385" algn="l"/>
              </a:tabLst>
            </a:pPr>
            <a:r>
              <a:rPr sz="4200" spc="-25" dirty="0">
                <a:latin typeface="Gill Sans MT"/>
                <a:cs typeface="Gill Sans MT"/>
              </a:rPr>
              <a:t>Prefer</a:t>
            </a:r>
            <a:r>
              <a:rPr lang="en-US" sz="4200" spc="-25" dirty="0">
                <a:latin typeface="Gill Sans MT"/>
                <a:cs typeface="Gill Sans MT"/>
              </a:rPr>
              <a:t> </a:t>
            </a:r>
            <a:r>
              <a:rPr sz="4200" spc="-5" dirty="0">
                <a:latin typeface="Gill Sans MT"/>
                <a:cs typeface="Gill Sans MT"/>
              </a:rPr>
              <a:t>plain</a:t>
            </a:r>
            <a:r>
              <a:rPr sz="4200" dirty="0">
                <a:latin typeface="Gill Sans MT"/>
                <a:cs typeface="Gill Sans MT"/>
              </a:rPr>
              <a:t> text	</a:t>
            </a:r>
            <a:r>
              <a:rPr sz="4200" spc="-5" dirty="0">
                <a:latin typeface="Gill Sans MT"/>
                <a:cs typeface="Gill Sans MT"/>
              </a:rPr>
              <a:t>e-mail</a:t>
            </a:r>
            <a:endParaRPr sz="4200" dirty="0">
              <a:latin typeface="Gill Sans MT"/>
              <a:cs typeface="Gill Sans MT"/>
            </a:endParaRPr>
          </a:p>
          <a:p>
            <a:pPr marL="800100" lvl="1" indent="-444500">
              <a:lnSpc>
                <a:spcPct val="100000"/>
              </a:lnSpc>
              <a:spcBef>
                <a:spcPts val="2160"/>
              </a:spcBef>
              <a:buSzPct val="170238"/>
              <a:buChar char="•"/>
              <a:tabLst>
                <a:tab pos="800100" algn="l"/>
              </a:tabLst>
            </a:pPr>
            <a:r>
              <a:rPr sz="4200" dirty="0">
                <a:latin typeface="Gill Sans MT"/>
                <a:cs typeface="Gill Sans MT"/>
              </a:rPr>
              <a:t>NO</a:t>
            </a:r>
            <a:r>
              <a:rPr sz="4200" spc="-15" dirty="0">
                <a:latin typeface="Gill Sans MT"/>
                <a:cs typeface="Gill Sans MT"/>
              </a:rPr>
              <a:t> </a:t>
            </a:r>
            <a:r>
              <a:rPr sz="4200" spc="-10" dirty="0">
                <a:latin typeface="Gill Sans MT"/>
                <a:cs typeface="Gill Sans MT"/>
              </a:rPr>
              <a:t>background,</a:t>
            </a:r>
            <a:r>
              <a:rPr sz="4200" spc="-430" dirty="0">
                <a:latin typeface="Gill Sans MT"/>
                <a:cs typeface="Gill Sans MT"/>
              </a:rPr>
              <a:t> </a:t>
            </a:r>
            <a:r>
              <a:rPr sz="4200" spc="5" dirty="0">
                <a:latin typeface="Gill Sans MT"/>
                <a:cs typeface="Gill Sans MT"/>
              </a:rPr>
              <a:t>music,</a:t>
            </a:r>
            <a:r>
              <a:rPr sz="4200" spc="-430" dirty="0">
                <a:latin typeface="Gill Sans MT"/>
                <a:cs typeface="Gill Sans MT"/>
              </a:rPr>
              <a:t> </a:t>
            </a:r>
            <a:r>
              <a:rPr sz="4200" spc="-75" dirty="0">
                <a:latin typeface="Gill Sans MT"/>
                <a:cs typeface="Gill Sans MT"/>
              </a:rPr>
              <a:t>color,</a:t>
            </a:r>
            <a:r>
              <a:rPr sz="4200" spc="-430" dirty="0">
                <a:latin typeface="Gill Sans MT"/>
                <a:cs typeface="Gill Sans MT"/>
              </a:rPr>
              <a:t> </a:t>
            </a:r>
            <a:r>
              <a:rPr sz="4200" spc="-15" dirty="0">
                <a:latin typeface="Gill Sans MT"/>
                <a:cs typeface="Gill Sans MT"/>
              </a:rPr>
              <a:t>font </a:t>
            </a:r>
            <a:r>
              <a:rPr sz="4200" spc="-5" dirty="0">
                <a:latin typeface="Gill Sans MT"/>
                <a:cs typeface="Gill Sans MT"/>
              </a:rPr>
              <a:t>styles..</a:t>
            </a:r>
            <a:endParaRPr sz="4200" dirty="0">
              <a:latin typeface="Gill Sans MT"/>
              <a:cs typeface="Gill Sans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6600" y="533400"/>
            <a:ext cx="9194800" cy="1292662"/>
          </a:xfrm>
          <a:prstGeom prst="rect">
            <a:avLst/>
          </a:prstGeom>
        </p:spPr>
        <p:txBody>
          <a:bodyPr vert="horz" wrap="square" lIns="0" tIns="0" rIns="0" bIns="0" rtlCol="0">
            <a:spAutoFit/>
          </a:bodyPr>
          <a:lstStyle/>
          <a:p>
            <a:pPr marL="12700">
              <a:lnSpc>
                <a:spcPct val="100000"/>
              </a:lnSpc>
              <a:tabLst>
                <a:tab pos="2614930" algn="l"/>
              </a:tabLst>
            </a:pPr>
            <a:r>
              <a:rPr spc="-254" dirty="0"/>
              <a:t>Tools</a:t>
            </a:r>
            <a:r>
              <a:rPr lang="en-US" spc="-254" dirty="0"/>
              <a:t> </a:t>
            </a:r>
            <a:r>
              <a:rPr spc="-30" dirty="0"/>
              <a:t>for</a:t>
            </a:r>
            <a:r>
              <a:rPr spc="-100" dirty="0"/>
              <a:t> </a:t>
            </a:r>
            <a:r>
              <a:rPr dirty="0"/>
              <a:t>C++(1)</a:t>
            </a:r>
          </a:p>
        </p:txBody>
      </p:sp>
      <p:sp>
        <p:nvSpPr>
          <p:cNvPr id="3" name="object 3"/>
          <p:cNvSpPr txBox="1"/>
          <p:nvPr/>
        </p:nvSpPr>
        <p:spPr>
          <a:xfrm>
            <a:off x="1549400" y="2689701"/>
            <a:ext cx="10744200" cy="646331"/>
          </a:xfrm>
          <a:prstGeom prst="rect">
            <a:avLst/>
          </a:prstGeom>
        </p:spPr>
        <p:txBody>
          <a:bodyPr vert="horz" wrap="square" lIns="0" tIns="0" rIns="0" bIns="0" rtlCol="0">
            <a:spAutoFit/>
          </a:bodyPr>
          <a:lstStyle/>
          <a:p>
            <a:pPr marL="457200" indent="-444500">
              <a:lnSpc>
                <a:spcPct val="100000"/>
              </a:lnSpc>
              <a:spcBef>
                <a:spcPts val="2160"/>
              </a:spcBef>
              <a:buSzPct val="170238"/>
              <a:buChar char="•"/>
              <a:tabLst>
                <a:tab pos="457200" algn="l"/>
                <a:tab pos="2957830" algn="l"/>
              </a:tabLst>
            </a:pPr>
            <a:r>
              <a:rPr lang="en-US" altLang="zh-CN" sz="4200" spc="-5" dirty="0">
                <a:latin typeface="Gill Sans MT"/>
                <a:cs typeface="Gill Sans MT"/>
              </a:rPr>
              <a:t>Microsoft Visual Studio 2015</a:t>
            </a:r>
          </a:p>
        </p:txBody>
      </p:sp>
      <p:pic>
        <p:nvPicPr>
          <p:cNvPr id="1026" name="Picture 2"/>
          <p:cNvPicPr>
            <a:picLocks noChangeAspect="1" noChangeArrowheads="1"/>
          </p:cNvPicPr>
          <p:nvPr/>
        </p:nvPicPr>
        <p:blipFill>
          <a:blip r:embed="rId2" cstate="print"/>
          <a:srcRect/>
          <a:stretch>
            <a:fillRect/>
          </a:stretch>
        </p:blipFill>
        <p:spPr bwMode="auto">
          <a:xfrm>
            <a:off x="2023536" y="3657600"/>
            <a:ext cx="10321678" cy="559901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58A46-810F-4C10-8A0A-2C188DDB8BBB}"/>
              </a:ext>
            </a:extLst>
          </p:cNvPr>
          <p:cNvSpPr>
            <a:spLocks noGrp="1"/>
          </p:cNvSpPr>
          <p:nvPr>
            <p:ph type="title"/>
          </p:nvPr>
        </p:nvSpPr>
        <p:spPr/>
        <p:txBody>
          <a:bodyPr/>
          <a:lstStyle/>
          <a:p>
            <a:r>
              <a:rPr lang="en-US" altLang="zh-CN" spc="-254" dirty="0"/>
              <a:t>Tools </a:t>
            </a:r>
            <a:r>
              <a:rPr lang="en-US" altLang="zh-CN" spc="-30" dirty="0"/>
              <a:t>for</a:t>
            </a:r>
            <a:r>
              <a:rPr lang="en-US" altLang="zh-CN" spc="-100" dirty="0"/>
              <a:t> </a:t>
            </a:r>
            <a:r>
              <a:rPr lang="en-US" altLang="zh-CN" dirty="0"/>
              <a:t>C++(1I)</a:t>
            </a:r>
            <a:endParaRPr lang="zh-CN" altLang="en-US" dirty="0"/>
          </a:p>
        </p:txBody>
      </p:sp>
      <p:pic>
        <p:nvPicPr>
          <p:cNvPr id="4" name="图片 3">
            <a:extLst>
              <a:ext uri="{FF2B5EF4-FFF2-40B4-BE49-F238E27FC236}">
                <a16:creationId xmlns:a16="http://schemas.microsoft.com/office/drawing/2014/main" id="{1C38CE03-2E75-4688-8A45-15015E9ED4EB}"/>
              </a:ext>
            </a:extLst>
          </p:cNvPr>
          <p:cNvPicPr>
            <a:picLocks noChangeAspect="1"/>
          </p:cNvPicPr>
          <p:nvPr/>
        </p:nvPicPr>
        <p:blipFill>
          <a:blip r:embed="rId2"/>
          <a:stretch>
            <a:fillRect/>
          </a:stretch>
        </p:blipFill>
        <p:spPr>
          <a:xfrm>
            <a:off x="1351059" y="3505200"/>
            <a:ext cx="10704339" cy="6019800"/>
          </a:xfrm>
          <a:prstGeom prst="rect">
            <a:avLst/>
          </a:prstGeom>
        </p:spPr>
      </p:pic>
      <p:sp>
        <p:nvSpPr>
          <p:cNvPr id="5" name="object 3">
            <a:extLst>
              <a:ext uri="{FF2B5EF4-FFF2-40B4-BE49-F238E27FC236}">
                <a16:creationId xmlns:a16="http://schemas.microsoft.com/office/drawing/2014/main" id="{EDEA3BEF-D66C-4FEC-A692-088545E75155}"/>
              </a:ext>
            </a:extLst>
          </p:cNvPr>
          <p:cNvSpPr txBox="1"/>
          <p:nvPr/>
        </p:nvSpPr>
        <p:spPr>
          <a:xfrm>
            <a:off x="1549400" y="2689701"/>
            <a:ext cx="10744200" cy="646331"/>
          </a:xfrm>
          <a:prstGeom prst="rect">
            <a:avLst/>
          </a:prstGeom>
        </p:spPr>
        <p:txBody>
          <a:bodyPr vert="horz" wrap="square" lIns="0" tIns="0" rIns="0" bIns="0" rtlCol="0">
            <a:spAutoFit/>
          </a:bodyPr>
          <a:lstStyle/>
          <a:p>
            <a:pPr marL="457200" indent="-444500">
              <a:lnSpc>
                <a:spcPct val="100000"/>
              </a:lnSpc>
              <a:spcBef>
                <a:spcPts val="2160"/>
              </a:spcBef>
              <a:buSzPct val="170238"/>
              <a:buChar char="•"/>
              <a:tabLst>
                <a:tab pos="457200" algn="l"/>
                <a:tab pos="2957830" algn="l"/>
              </a:tabLst>
            </a:pPr>
            <a:r>
              <a:rPr lang="en-US" altLang="zh-CN" sz="4200" spc="-5" dirty="0">
                <a:latin typeface="Gill Sans MT"/>
                <a:cs typeface="Gill Sans MT"/>
              </a:rPr>
              <a:t>Visual studio code –configure by yourself</a:t>
            </a:r>
          </a:p>
        </p:txBody>
      </p:sp>
    </p:spTree>
    <p:extLst>
      <p:ext uri="{BB962C8B-B14F-4D97-AF65-F5344CB8AC3E}">
        <p14:creationId xmlns:p14="http://schemas.microsoft.com/office/powerpoint/2010/main" val="12596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3800" y="685800"/>
            <a:ext cx="8077200" cy="949960"/>
          </a:xfrm>
          <a:prstGeom prst="rect">
            <a:avLst/>
          </a:prstGeom>
        </p:spPr>
        <p:txBody>
          <a:bodyPr vert="horz" wrap="square" lIns="0" tIns="0" rIns="0" bIns="0" rtlCol="0">
            <a:spAutoFit/>
          </a:bodyPr>
          <a:lstStyle/>
          <a:p>
            <a:pPr marL="12700">
              <a:lnSpc>
                <a:spcPct val="100000"/>
              </a:lnSpc>
              <a:tabLst>
                <a:tab pos="1588135" algn="l"/>
              </a:tabLst>
            </a:pPr>
            <a:r>
              <a:rPr sz="6200" spc="-5" dirty="0">
                <a:latin typeface="Arial"/>
                <a:cs typeface="Arial"/>
              </a:rPr>
              <a:t>The	First </a:t>
            </a:r>
            <a:r>
              <a:rPr sz="6200" dirty="0">
                <a:latin typeface="Arial"/>
                <a:cs typeface="Arial"/>
              </a:rPr>
              <a:t>C++</a:t>
            </a:r>
            <a:r>
              <a:rPr sz="6200" spc="-85" dirty="0">
                <a:latin typeface="Arial"/>
                <a:cs typeface="Arial"/>
              </a:rPr>
              <a:t> </a:t>
            </a:r>
            <a:r>
              <a:rPr sz="6200" dirty="0">
                <a:latin typeface="Arial"/>
                <a:cs typeface="Arial"/>
              </a:rPr>
              <a:t>Program</a:t>
            </a:r>
            <a:endParaRPr sz="6200">
              <a:latin typeface="Arial"/>
              <a:cs typeface="Arial"/>
            </a:endParaRPr>
          </a:p>
        </p:txBody>
      </p:sp>
      <p:sp>
        <p:nvSpPr>
          <p:cNvPr id="3" name="object 3"/>
          <p:cNvSpPr/>
          <p:nvPr/>
        </p:nvSpPr>
        <p:spPr>
          <a:xfrm>
            <a:off x="647700" y="2273300"/>
            <a:ext cx="11689080" cy="6902450"/>
          </a:xfrm>
          <a:custGeom>
            <a:avLst/>
            <a:gdLst/>
            <a:ahLst/>
            <a:cxnLst/>
            <a:rect l="l" t="t" r="r" b="b"/>
            <a:pathLst>
              <a:path w="11689080" h="6902450">
                <a:moveTo>
                  <a:pt x="0" y="0"/>
                </a:moveTo>
                <a:lnTo>
                  <a:pt x="11688521" y="0"/>
                </a:lnTo>
                <a:lnTo>
                  <a:pt x="11688521" y="6902027"/>
                </a:lnTo>
                <a:lnTo>
                  <a:pt x="0" y="6902027"/>
                </a:lnTo>
                <a:lnTo>
                  <a:pt x="0" y="0"/>
                </a:lnTo>
                <a:close/>
              </a:path>
            </a:pathLst>
          </a:custGeom>
          <a:solidFill>
            <a:srgbClr val="FFFED5"/>
          </a:solidFill>
        </p:spPr>
        <p:txBody>
          <a:bodyPr wrap="square" lIns="0" tIns="0" rIns="0" bIns="0" rtlCol="0"/>
          <a:lstStyle/>
          <a:p>
            <a:endParaRPr/>
          </a:p>
        </p:txBody>
      </p:sp>
      <p:sp>
        <p:nvSpPr>
          <p:cNvPr id="4" name="object 4"/>
          <p:cNvSpPr txBox="1"/>
          <p:nvPr/>
        </p:nvSpPr>
        <p:spPr>
          <a:xfrm>
            <a:off x="749300" y="2374900"/>
            <a:ext cx="11318240" cy="4621530"/>
          </a:xfrm>
          <a:prstGeom prst="rect">
            <a:avLst/>
          </a:prstGeom>
        </p:spPr>
        <p:txBody>
          <a:bodyPr vert="horz" wrap="square" lIns="0" tIns="0" rIns="0" bIns="0" rtlCol="0">
            <a:spAutoFit/>
          </a:bodyPr>
          <a:lstStyle/>
          <a:p>
            <a:pPr marL="12700" marR="7096759">
              <a:lnSpc>
                <a:spcPts val="4000"/>
              </a:lnSpc>
            </a:pPr>
            <a:r>
              <a:rPr sz="3400" dirty="0">
                <a:latin typeface="Arial"/>
                <a:cs typeface="Arial"/>
              </a:rPr>
              <a:t>#include </a:t>
            </a:r>
            <a:r>
              <a:rPr sz="3400" spc="-5" dirty="0">
                <a:latin typeface="Arial"/>
                <a:cs typeface="Arial"/>
              </a:rPr>
              <a:t>&lt;iostream&gt;  </a:t>
            </a:r>
            <a:r>
              <a:rPr sz="3400" dirty="0">
                <a:latin typeface="Arial"/>
                <a:cs typeface="Arial"/>
              </a:rPr>
              <a:t>using namespace</a:t>
            </a:r>
            <a:r>
              <a:rPr sz="3400" spc="-85" dirty="0">
                <a:latin typeface="Arial"/>
                <a:cs typeface="Arial"/>
              </a:rPr>
              <a:t> </a:t>
            </a:r>
            <a:r>
              <a:rPr sz="3400" spc="-5" dirty="0">
                <a:latin typeface="Arial"/>
                <a:cs typeface="Arial"/>
              </a:rPr>
              <a:t>std;</a:t>
            </a:r>
            <a:endParaRPr sz="3400">
              <a:latin typeface="Arial"/>
              <a:cs typeface="Arial"/>
            </a:endParaRPr>
          </a:p>
          <a:p>
            <a:pPr>
              <a:lnSpc>
                <a:spcPct val="100000"/>
              </a:lnSpc>
              <a:spcBef>
                <a:spcPts val="45"/>
              </a:spcBef>
            </a:pPr>
            <a:endParaRPr sz="3350">
              <a:latin typeface="Times New Roman"/>
              <a:cs typeface="Times New Roman"/>
            </a:endParaRPr>
          </a:p>
          <a:p>
            <a:pPr marL="12700">
              <a:lnSpc>
                <a:spcPct val="100000"/>
              </a:lnSpc>
            </a:pPr>
            <a:r>
              <a:rPr sz="3400" dirty="0">
                <a:latin typeface="Arial"/>
                <a:cs typeface="Arial"/>
              </a:rPr>
              <a:t>int</a:t>
            </a:r>
            <a:r>
              <a:rPr sz="3400" spc="-105" dirty="0">
                <a:latin typeface="Arial"/>
                <a:cs typeface="Arial"/>
              </a:rPr>
              <a:t> </a:t>
            </a:r>
            <a:r>
              <a:rPr sz="3400" dirty="0">
                <a:latin typeface="Arial"/>
                <a:cs typeface="Arial"/>
              </a:rPr>
              <a:t>main()</a:t>
            </a:r>
            <a:endParaRPr sz="3400">
              <a:latin typeface="Arial"/>
              <a:cs typeface="Arial"/>
            </a:endParaRPr>
          </a:p>
          <a:p>
            <a:pPr marL="12700">
              <a:lnSpc>
                <a:spcPts val="4040"/>
              </a:lnSpc>
              <a:spcBef>
                <a:spcPts val="20"/>
              </a:spcBef>
            </a:pPr>
            <a:r>
              <a:rPr sz="3400" dirty="0">
                <a:latin typeface="Arial"/>
                <a:cs typeface="Arial"/>
              </a:rPr>
              <a:t>{</a:t>
            </a:r>
            <a:endParaRPr sz="3400">
              <a:latin typeface="Arial"/>
              <a:cs typeface="Arial"/>
            </a:endParaRPr>
          </a:p>
          <a:p>
            <a:pPr marL="499745">
              <a:lnSpc>
                <a:spcPts val="4040"/>
              </a:lnSpc>
            </a:pPr>
            <a:r>
              <a:rPr sz="3400" dirty="0">
                <a:latin typeface="Arial"/>
                <a:cs typeface="Arial"/>
              </a:rPr>
              <a:t>cout &lt;&lt; "Hello, </a:t>
            </a:r>
            <a:r>
              <a:rPr sz="3400" spc="-5" dirty="0">
                <a:latin typeface="Arial"/>
                <a:cs typeface="Arial"/>
              </a:rPr>
              <a:t>World! </a:t>
            </a:r>
            <a:r>
              <a:rPr sz="3400" dirty="0">
                <a:latin typeface="Arial"/>
                <a:cs typeface="Arial"/>
              </a:rPr>
              <a:t>I am “ &lt;&lt; 18 &lt;&lt; " </a:t>
            </a:r>
            <a:r>
              <a:rPr sz="3400" spc="-5" dirty="0">
                <a:latin typeface="Arial"/>
                <a:cs typeface="Arial"/>
              </a:rPr>
              <a:t>Today!" </a:t>
            </a:r>
            <a:r>
              <a:rPr sz="3400" dirty="0">
                <a:latin typeface="Arial"/>
                <a:cs typeface="Arial"/>
              </a:rPr>
              <a:t>&lt;&lt;</a:t>
            </a:r>
            <a:r>
              <a:rPr sz="3400" spc="-90" dirty="0">
                <a:latin typeface="Arial"/>
                <a:cs typeface="Arial"/>
              </a:rPr>
              <a:t> </a:t>
            </a:r>
            <a:r>
              <a:rPr sz="3400" dirty="0">
                <a:latin typeface="Arial"/>
                <a:cs typeface="Arial"/>
              </a:rPr>
              <a:t>endl;</a:t>
            </a:r>
            <a:endParaRPr sz="3400">
              <a:latin typeface="Arial"/>
              <a:cs typeface="Arial"/>
            </a:endParaRPr>
          </a:p>
          <a:p>
            <a:pPr>
              <a:lnSpc>
                <a:spcPct val="100000"/>
              </a:lnSpc>
              <a:spcBef>
                <a:spcPts val="50"/>
              </a:spcBef>
            </a:pPr>
            <a:endParaRPr sz="3450">
              <a:latin typeface="Times New Roman"/>
              <a:cs typeface="Times New Roman"/>
            </a:endParaRPr>
          </a:p>
          <a:p>
            <a:pPr marL="499745">
              <a:lnSpc>
                <a:spcPct val="100000"/>
              </a:lnSpc>
            </a:pPr>
            <a:r>
              <a:rPr sz="3400" spc="-5" dirty="0">
                <a:latin typeface="Arial"/>
                <a:cs typeface="Arial"/>
              </a:rPr>
              <a:t>return</a:t>
            </a:r>
            <a:r>
              <a:rPr sz="3400" spc="-75" dirty="0">
                <a:latin typeface="Arial"/>
                <a:cs typeface="Arial"/>
              </a:rPr>
              <a:t> </a:t>
            </a:r>
            <a:r>
              <a:rPr sz="3400" dirty="0">
                <a:latin typeface="Arial"/>
                <a:cs typeface="Arial"/>
              </a:rPr>
              <a:t>0;</a:t>
            </a:r>
            <a:endParaRPr sz="3400">
              <a:latin typeface="Arial"/>
              <a:cs typeface="Arial"/>
            </a:endParaRPr>
          </a:p>
          <a:p>
            <a:pPr marL="12700">
              <a:lnSpc>
                <a:spcPct val="100000"/>
              </a:lnSpc>
              <a:spcBef>
                <a:spcPts val="20"/>
              </a:spcBef>
            </a:pPr>
            <a:r>
              <a:rPr sz="3400" dirty="0">
                <a:latin typeface="Arial"/>
                <a:cs typeface="Arial"/>
              </a:rPr>
              <a:t>}</a:t>
            </a:r>
            <a:endParaRPr sz="3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127000"/>
            <a:ext cx="4810760" cy="936625"/>
          </a:xfrm>
          <a:prstGeom prst="rect">
            <a:avLst/>
          </a:prstGeom>
        </p:spPr>
        <p:txBody>
          <a:bodyPr vert="horz" wrap="square" lIns="0" tIns="0" rIns="0" bIns="0" rtlCol="0">
            <a:spAutoFit/>
          </a:bodyPr>
          <a:lstStyle/>
          <a:p>
            <a:pPr marL="12700">
              <a:lnSpc>
                <a:spcPts val="7370"/>
              </a:lnSpc>
              <a:tabLst>
                <a:tab pos="2496820" algn="l"/>
              </a:tabLst>
            </a:pPr>
            <a:r>
              <a:rPr sz="6200" b="1" spc="-5" dirty="0">
                <a:latin typeface="Verdana"/>
                <a:cs typeface="Verdana"/>
              </a:rPr>
              <a:t>R</a:t>
            </a:r>
            <a:r>
              <a:rPr sz="6200" b="1" dirty="0">
                <a:latin typeface="Verdana"/>
                <a:cs typeface="Verdana"/>
              </a:rPr>
              <a:t>ead	in</a:t>
            </a:r>
            <a:r>
              <a:rPr sz="6200" b="1" spc="-5" dirty="0">
                <a:latin typeface="Verdana"/>
                <a:cs typeface="Verdana"/>
              </a:rPr>
              <a:t>p</a:t>
            </a:r>
            <a:r>
              <a:rPr sz="6200" b="1" dirty="0">
                <a:latin typeface="Verdana"/>
                <a:cs typeface="Verdana"/>
              </a:rPr>
              <a:t>ut</a:t>
            </a:r>
            <a:endParaRPr sz="6200">
              <a:latin typeface="Verdana"/>
              <a:cs typeface="Verdana"/>
            </a:endParaRPr>
          </a:p>
        </p:txBody>
      </p:sp>
      <p:sp>
        <p:nvSpPr>
          <p:cNvPr id="3" name="object 3"/>
          <p:cNvSpPr txBox="1"/>
          <p:nvPr/>
        </p:nvSpPr>
        <p:spPr>
          <a:xfrm>
            <a:off x="101600" y="1305549"/>
            <a:ext cx="12600940" cy="7539355"/>
          </a:xfrm>
          <a:prstGeom prst="rect">
            <a:avLst/>
          </a:prstGeom>
        </p:spPr>
        <p:txBody>
          <a:bodyPr vert="horz" wrap="square" lIns="0" tIns="0" rIns="0" bIns="0" rtlCol="0">
            <a:spAutoFit/>
          </a:bodyPr>
          <a:lstStyle/>
          <a:p>
            <a:pPr marL="12700" marR="8379459">
              <a:lnSpc>
                <a:spcPct val="120100"/>
              </a:lnSpc>
            </a:pPr>
            <a:r>
              <a:rPr sz="3400" dirty="0">
                <a:latin typeface="Arial"/>
                <a:cs typeface="Arial"/>
              </a:rPr>
              <a:t>#include </a:t>
            </a:r>
            <a:r>
              <a:rPr sz="3400" spc="-5" dirty="0">
                <a:latin typeface="Arial"/>
                <a:cs typeface="Arial"/>
              </a:rPr>
              <a:t>&lt;iostream&gt;  </a:t>
            </a:r>
            <a:r>
              <a:rPr sz="3400" dirty="0">
                <a:latin typeface="Arial"/>
                <a:cs typeface="Arial"/>
              </a:rPr>
              <a:t>using namespace</a:t>
            </a:r>
            <a:r>
              <a:rPr sz="3400" spc="-85" dirty="0">
                <a:latin typeface="Arial"/>
                <a:cs typeface="Arial"/>
              </a:rPr>
              <a:t> </a:t>
            </a:r>
            <a:r>
              <a:rPr sz="3400" spc="-5" dirty="0">
                <a:latin typeface="Arial"/>
                <a:cs typeface="Arial"/>
              </a:rPr>
              <a:t>std;</a:t>
            </a:r>
            <a:endParaRPr sz="3400">
              <a:latin typeface="Arial"/>
              <a:cs typeface="Arial"/>
            </a:endParaRPr>
          </a:p>
          <a:p>
            <a:pPr>
              <a:lnSpc>
                <a:spcPct val="100000"/>
              </a:lnSpc>
              <a:spcBef>
                <a:spcPts val="10"/>
              </a:spcBef>
            </a:pPr>
            <a:endParaRPr sz="5050">
              <a:latin typeface="Times New Roman"/>
              <a:cs typeface="Times New Roman"/>
            </a:endParaRPr>
          </a:p>
          <a:p>
            <a:pPr marL="12700">
              <a:lnSpc>
                <a:spcPct val="100000"/>
              </a:lnSpc>
            </a:pPr>
            <a:r>
              <a:rPr sz="3400" dirty="0">
                <a:latin typeface="Arial"/>
                <a:cs typeface="Arial"/>
              </a:rPr>
              <a:t>int main()</a:t>
            </a:r>
            <a:r>
              <a:rPr sz="3400" spc="-110" dirty="0">
                <a:latin typeface="Arial"/>
                <a:cs typeface="Arial"/>
              </a:rPr>
              <a:t> </a:t>
            </a:r>
            <a:r>
              <a:rPr sz="3400" dirty="0">
                <a:latin typeface="Arial"/>
                <a:cs typeface="Arial"/>
              </a:rPr>
              <a:t>{</a:t>
            </a:r>
            <a:endParaRPr sz="3400">
              <a:latin typeface="Arial"/>
              <a:cs typeface="Arial"/>
            </a:endParaRPr>
          </a:p>
          <a:p>
            <a:pPr marL="499745">
              <a:lnSpc>
                <a:spcPct val="100000"/>
              </a:lnSpc>
              <a:spcBef>
                <a:spcPts val="920"/>
              </a:spcBef>
            </a:pPr>
            <a:r>
              <a:rPr sz="3400" dirty="0">
                <a:latin typeface="Arial"/>
                <a:cs typeface="Arial"/>
              </a:rPr>
              <a:t>int</a:t>
            </a:r>
            <a:r>
              <a:rPr sz="3400" spc="-105" dirty="0">
                <a:latin typeface="Arial"/>
                <a:cs typeface="Arial"/>
              </a:rPr>
              <a:t> </a:t>
            </a:r>
            <a:r>
              <a:rPr sz="3400" dirty="0">
                <a:latin typeface="Arial"/>
                <a:cs typeface="Arial"/>
              </a:rPr>
              <a:t>number;</a:t>
            </a:r>
            <a:endParaRPr sz="3400">
              <a:latin typeface="Arial"/>
              <a:cs typeface="Arial"/>
            </a:endParaRPr>
          </a:p>
          <a:p>
            <a:pPr>
              <a:lnSpc>
                <a:spcPct val="100000"/>
              </a:lnSpc>
              <a:spcBef>
                <a:spcPts val="55"/>
              </a:spcBef>
            </a:pPr>
            <a:endParaRPr sz="4300">
              <a:latin typeface="Times New Roman"/>
              <a:cs typeface="Times New Roman"/>
            </a:endParaRPr>
          </a:p>
          <a:p>
            <a:pPr marL="499745" marR="5281295">
              <a:lnSpc>
                <a:spcPct val="120100"/>
              </a:lnSpc>
            </a:pPr>
            <a:r>
              <a:rPr sz="3400" dirty="0">
                <a:latin typeface="Arial"/>
                <a:cs typeface="Arial"/>
              </a:rPr>
              <a:t>cout &lt;&lt; </a:t>
            </a:r>
            <a:r>
              <a:rPr sz="3400" spc="-5" dirty="0">
                <a:latin typeface="Arial"/>
                <a:cs typeface="Arial"/>
              </a:rPr>
              <a:t>"Enter </a:t>
            </a:r>
            <a:r>
              <a:rPr sz="3400" dirty="0">
                <a:latin typeface="Arial"/>
                <a:cs typeface="Arial"/>
              </a:rPr>
              <a:t>a decimal number:</a:t>
            </a:r>
            <a:r>
              <a:rPr sz="3400" spc="-90" dirty="0">
                <a:latin typeface="Arial"/>
                <a:cs typeface="Arial"/>
              </a:rPr>
              <a:t> </a:t>
            </a:r>
            <a:r>
              <a:rPr sz="3400" dirty="0">
                <a:latin typeface="Arial"/>
                <a:cs typeface="Arial"/>
              </a:rPr>
              <a:t>";  cin &gt;&gt;</a:t>
            </a:r>
            <a:r>
              <a:rPr sz="3400" spc="-105" dirty="0">
                <a:latin typeface="Arial"/>
                <a:cs typeface="Arial"/>
              </a:rPr>
              <a:t> </a:t>
            </a:r>
            <a:r>
              <a:rPr sz="3400" dirty="0">
                <a:latin typeface="Arial"/>
                <a:cs typeface="Arial"/>
              </a:rPr>
              <a:t>number;</a:t>
            </a:r>
            <a:endParaRPr sz="3400">
              <a:latin typeface="Arial"/>
              <a:cs typeface="Arial"/>
            </a:endParaRPr>
          </a:p>
          <a:p>
            <a:pPr marL="499745">
              <a:lnSpc>
                <a:spcPct val="100000"/>
              </a:lnSpc>
              <a:spcBef>
                <a:spcPts val="920"/>
              </a:spcBef>
            </a:pPr>
            <a:r>
              <a:rPr sz="3400" dirty="0">
                <a:latin typeface="Arial"/>
                <a:cs typeface="Arial"/>
              </a:rPr>
              <a:t>cout &lt;&lt; </a:t>
            </a:r>
            <a:r>
              <a:rPr sz="3400" spc="-5" dirty="0">
                <a:latin typeface="Arial"/>
                <a:cs typeface="Arial"/>
              </a:rPr>
              <a:t>"The </a:t>
            </a:r>
            <a:r>
              <a:rPr sz="3400" dirty="0">
                <a:latin typeface="Arial"/>
                <a:cs typeface="Arial"/>
              </a:rPr>
              <a:t>number you </a:t>
            </a:r>
            <a:r>
              <a:rPr sz="3400" spc="-5" dirty="0">
                <a:latin typeface="Arial"/>
                <a:cs typeface="Arial"/>
              </a:rPr>
              <a:t>entered </a:t>
            </a:r>
            <a:r>
              <a:rPr sz="3400" dirty="0">
                <a:latin typeface="Arial"/>
                <a:cs typeface="Arial"/>
              </a:rPr>
              <a:t>is " &lt;&lt; number &lt;&lt;"." &lt;&lt;</a:t>
            </a:r>
            <a:r>
              <a:rPr sz="3400" spc="-80" dirty="0">
                <a:latin typeface="Arial"/>
                <a:cs typeface="Arial"/>
              </a:rPr>
              <a:t> </a:t>
            </a:r>
            <a:r>
              <a:rPr sz="3400" dirty="0">
                <a:latin typeface="Arial"/>
                <a:cs typeface="Arial"/>
              </a:rPr>
              <a:t>endl;</a:t>
            </a:r>
            <a:endParaRPr sz="3400">
              <a:latin typeface="Arial"/>
              <a:cs typeface="Arial"/>
            </a:endParaRPr>
          </a:p>
          <a:p>
            <a:pPr>
              <a:lnSpc>
                <a:spcPct val="100000"/>
              </a:lnSpc>
              <a:spcBef>
                <a:spcPts val="10"/>
              </a:spcBef>
            </a:pPr>
            <a:endParaRPr sz="5050">
              <a:latin typeface="Times New Roman"/>
              <a:cs typeface="Times New Roman"/>
            </a:endParaRPr>
          </a:p>
          <a:p>
            <a:pPr marL="499745">
              <a:lnSpc>
                <a:spcPct val="100000"/>
              </a:lnSpc>
            </a:pPr>
            <a:r>
              <a:rPr sz="3400" spc="-5" dirty="0">
                <a:latin typeface="Arial"/>
                <a:cs typeface="Arial"/>
              </a:rPr>
              <a:t>return</a:t>
            </a:r>
            <a:r>
              <a:rPr sz="3400" spc="-75" dirty="0">
                <a:latin typeface="Arial"/>
                <a:cs typeface="Arial"/>
              </a:rPr>
              <a:t> </a:t>
            </a:r>
            <a:r>
              <a:rPr sz="3400" dirty="0">
                <a:latin typeface="Arial"/>
                <a:cs typeface="Arial"/>
              </a:rPr>
              <a:t>0;</a:t>
            </a:r>
            <a:endParaRPr sz="3400">
              <a:latin typeface="Arial"/>
              <a:cs typeface="Arial"/>
            </a:endParaRPr>
          </a:p>
          <a:p>
            <a:pPr marL="12700">
              <a:lnSpc>
                <a:spcPct val="100000"/>
              </a:lnSpc>
              <a:spcBef>
                <a:spcPts val="819"/>
              </a:spcBef>
            </a:pPr>
            <a:r>
              <a:rPr sz="3400" dirty="0">
                <a:latin typeface="Arial"/>
                <a:cs typeface="Arial"/>
              </a:rPr>
              <a:t>}</a:t>
            </a:r>
            <a:endParaRPr sz="3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2109" y="3378200"/>
            <a:ext cx="10985500" cy="1292662"/>
          </a:xfrm>
          <a:prstGeom prst="rect">
            <a:avLst/>
          </a:prstGeom>
        </p:spPr>
        <p:txBody>
          <a:bodyPr vert="horz" wrap="square" lIns="0" tIns="0" rIns="0" bIns="0" rtlCol="0">
            <a:spAutoFit/>
          </a:bodyPr>
          <a:lstStyle/>
          <a:p>
            <a:pPr marL="12700">
              <a:lnSpc>
                <a:spcPct val="100000"/>
              </a:lnSpc>
              <a:tabLst>
                <a:tab pos="6944359" algn="l"/>
              </a:tabLst>
            </a:pPr>
            <a:r>
              <a:rPr sz="8400" dirty="0">
                <a:latin typeface="Gill Sans MT"/>
                <a:cs typeface="Gill Sans MT"/>
              </a:rPr>
              <a:t>Int</a:t>
            </a:r>
            <a:r>
              <a:rPr sz="8400" spc="-210" dirty="0">
                <a:latin typeface="Gill Sans MT"/>
                <a:cs typeface="Gill Sans MT"/>
              </a:rPr>
              <a:t>r</a:t>
            </a:r>
            <a:r>
              <a:rPr sz="8400" dirty="0">
                <a:latin typeface="Gill Sans MT"/>
                <a:cs typeface="Gill Sans MT"/>
              </a:rPr>
              <a:t>oduct</a:t>
            </a:r>
            <a:r>
              <a:rPr sz="8400" spc="-5" dirty="0">
                <a:latin typeface="Gill Sans MT"/>
                <a:cs typeface="Gill Sans MT"/>
              </a:rPr>
              <a:t>i</a:t>
            </a:r>
            <a:r>
              <a:rPr sz="8400" dirty="0">
                <a:latin typeface="Gill Sans MT"/>
                <a:cs typeface="Gill Sans MT"/>
              </a:rPr>
              <a:t>on</a:t>
            </a:r>
            <a:r>
              <a:rPr sz="8400" spc="-5" dirty="0">
                <a:latin typeface="Gill Sans MT"/>
                <a:cs typeface="Gill Sans MT"/>
              </a:rPr>
              <a:t> </a:t>
            </a:r>
            <a:r>
              <a:rPr sz="8400" dirty="0">
                <a:latin typeface="Gill Sans MT"/>
                <a:cs typeface="Gill Sans MT"/>
              </a:rPr>
              <a:t>to</a:t>
            </a:r>
            <a:r>
              <a:rPr lang="en-US" sz="8400" dirty="0">
                <a:latin typeface="Gill Sans MT"/>
                <a:cs typeface="Gill Sans MT"/>
              </a:rPr>
              <a:t> </a:t>
            </a:r>
            <a:r>
              <a:rPr sz="8400" dirty="0">
                <a:latin typeface="Gill Sans MT"/>
                <a:cs typeface="Gill Sans MT"/>
              </a:rPr>
              <a:t>C++</a:t>
            </a:r>
          </a:p>
        </p:txBody>
      </p:sp>
      <p:sp>
        <p:nvSpPr>
          <p:cNvPr id="3" name="object 3"/>
          <p:cNvSpPr txBox="1"/>
          <p:nvPr/>
        </p:nvSpPr>
        <p:spPr>
          <a:xfrm>
            <a:off x="4635500" y="7289800"/>
            <a:ext cx="5600700" cy="653415"/>
          </a:xfrm>
          <a:prstGeom prst="rect">
            <a:avLst/>
          </a:prstGeom>
        </p:spPr>
        <p:txBody>
          <a:bodyPr vert="horz" wrap="square" lIns="0" tIns="0" rIns="0" bIns="0" rtlCol="0">
            <a:spAutoFit/>
          </a:bodyPr>
          <a:lstStyle/>
          <a:p>
            <a:pPr marL="12700">
              <a:lnSpc>
                <a:spcPct val="100000"/>
              </a:lnSpc>
              <a:tabLst>
                <a:tab pos="1004569" algn="l"/>
              </a:tabLst>
            </a:pPr>
            <a:r>
              <a:rPr sz="4200" dirty="0">
                <a:latin typeface="Gill Sans MT"/>
                <a:cs typeface="Gill Sans MT"/>
              </a:rPr>
              <a:t>The	</a:t>
            </a:r>
            <a:r>
              <a:rPr lang="en-US" sz="4200" dirty="0">
                <a:latin typeface="Gill Sans MT"/>
                <a:cs typeface="Gill Sans MT"/>
              </a:rPr>
              <a:t> </a:t>
            </a:r>
            <a:r>
              <a:rPr sz="4200" spc="-5" dirty="0">
                <a:latin typeface="Gill Sans MT"/>
                <a:cs typeface="Gill Sans MT"/>
              </a:rPr>
              <a:t>trip</a:t>
            </a:r>
            <a:r>
              <a:rPr lang="en-US" sz="4200" spc="-5" dirty="0">
                <a:latin typeface="Gill Sans MT"/>
                <a:cs typeface="Gill Sans MT"/>
              </a:rPr>
              <a:t> </a:t>
            </a:r>
            <a:r>
              <a:rPr sz="4200" spc="-5" dirty="0">
                <a:latin typeface="Gill Sans MT"/>
                <a:cs typeface="Gill Sans MT"/>
              </a:rPr>
              <a:t>begins…</a:t>
            </a:r>
            <a:endParaRPr sz="4200" dirty="0">
              <a:latin typeface="Gill Sans MT"/>
              <a:cs typeface="Gill Sans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600" y="774700"/>
            <a:ext cx="8737600" cy="1280160"/>
          </a:xfrm>
          <a:prstGeom prst="rect">
            <a:avLst/>
          </a:prstGeom>
        </p:spPr>
        <p:txBody>
          <a:bodyPr vert="horz" wrap="square" lIns="0" tIns="0" rIns="0" bIns="0" rtlCol="0">
            <a:spAutoFit/>
          </a:bodyPr>
          <a:lstStyle/>
          <a:p>
            <a:pPr marL="12700">
              <a:lnSpc>
                <a:spcPct val="100000"/>
              </a:lnSpc>
              <a:tabLst>
                <a:tab pos="1997710" algn="l"/>
              </a:tabLst>
            </a:pPr>
            <a:r>
              <a:rPr dirty="0"/>
              <a:t>The	C</a:t>
            </a:r>
            <a:r>
              <a:rPr spc="-70" dirty="0"/>
              <a:t> </a:t>
            </a:r>
            <a:r>
              <a:rPr spc="-5" dirty="0"/>
              <a:t>Language</a:t>
            </a:r>
          </a:p>
        </p:txBody>
      </p:sp>
      <p:sp>
        <p:nvSpPr>
          <p:cNvPr id="3" name="object 3"/>
          <p:cNvSpPr txBox="1"/>
          <p:nvPr/>
        </p:nvSpPr>
        <p:spPr>
          <a:xfrm>
            <a:off x="1336038" y="2618740"/>
            <a:ext cx="11186161" cy="6144260"/>
          </a:xfrm>
          <a:prstGeom prst="rect">
            <a:avLst/>
          </a:prstGeom>
        </p:spPr>
        <p:txBody>
          <a:bodyPr vert="horz" wrap="square" lIns="0" tIns="0" rIns="0" bIns="0" rtlCol="0">
            <a:spAutoFit/>
          </a:bodyPr>
          <a:lstStyle/>
          <a:p>
            <a:pPr marL="353060" indent="-340360">
              <a:lnSpc>
                <a:spcPct val="100000"/>
              </a:lnSpc>
              <a:buFont typeface="Arial"/>
              <a:buChar char="•"/>
              <a:tabLst>
                <a:tab pos="353060" algn="l"/>
              </a:tabLst>
            </a:pPr>
            <a:r>
              <a:rPr sz="3800" b="1" spc="-5" dirty="0">
                <a:latin typeface="Arial"/>
                <a:cs typeface="Arial"/>
              </a:rPr>
              <a:t>Strengths</a:t>
            </a:r>
            <a:endParaRPr sz="3800" dirty="0">
              <a:latin typeface="Arial"/>
              <a:cs typeface="Arial"/>
            </a:endParaRPr>
          </a:p>
          <a:p>
            <a:pPr marL="924560" lvl="1" indent="-355600">
              <a:lnSpc>
                <a:spcPct val="100000"/>
              </a:lnSpc>
              <a:spcBef>
                <a:spcPts val="2140"/>
              </a:spcBef>
              <a:buSzPct val="170588"/>
              <a:buChar char="•"/>
              <a:tabLst>
                <a:tab pos="924560" algn="l"/>
              </a:tabLst>
            </a:pPr>
            <a:r>
              <a:rPr sz="3400" spc="10" dirty="0">
                <a:latin typeface="Gill Sans MT"/>
                <a:cs typeface="Gill Sans MT"/>
              </a:rPr>
              <a:t>Efficient</a:t>
            </a:r>
            <a:r>
              <a:rPr sz="3400" spc="-55" dirty="0">
                <a:latin typeface="Gill Sans MT"/>
                <a:cs typeface="Gill Sans MT"/>
              </a:rPr>
              <a:t> </a:t>
            </a:r>
            <a:r>
              <a:rPr sz="3400" spc="-15" dirty="0">
                <a:latin typeface="Gill Sans MT"/>
                <a:cs typeface="Gill Sans MT"/>
              </a:rPr>
              <a:t>programs</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15" dirty="0">
                <a:latin typeface="Gill Sans MT"/>
                <a:cs typeface="Gill Sans MT"/>
              </a:rPr>
              <a:t>Direct </a:t>
            </a:r>
            <a:r>
              <a:rPr sz="3400" dirty="0">
                <a:latin typeface="Gill Sans MT"/>
                <a:cs typeface="Gill Sans MT"/>
              </a:rPr>
              <a:t>access to </a:t>
            </a:r>
            <a:r>
              <a:rPr sz="3400" spc="5" dirty="0">
                <a:latin typeface="Gill Sans MT"/>
                <a:cs typeface="Gill Sans MT"/>
              </a:rPr>
              <a:t>machine, </a:t>
            </a:r>
            <a:r>
              <a:rPr sz="3400" spc="-5" dirty="0">
                <a:latin typeface="Gill Sans MT"/>
                <a:cs typeface="Gill Sans MT"/>
              </a:rPr>
              <a:t>suitable </a:t>
            </a:r>
            <a:r>
              <a:rPr sz="3400" spc="-15" dirty="0">
                <a:latin typeface="Gill Sans MT"/>
                <a:cs typeface="Gill Sans MT"/>
              </a:rPr>
              <a:t>for </a:t>
            </a:r>
            <a:r>
              <a:rPr sz="3400" spc="-5" dirty="0">
                <a:latin typeface="Gill Sans MT"/>
                <a:cs typeface="Gill Sans MT"/>
              </a:rPr>
              <a:t>OS </a:t>
            </a:r>
            <a:r>
              <a:rPr sz="3400" dirty="0">
                <a:latin typeface="Gill Sans MT"/>
                <a:cs typeface="Gill Sans MT"/>
              </a:rPr>
              <a:t>and</a:t>
            </a:r>
            <a:r>
              <a:rPr sz="3400" spc="-340" dirty="0">
                <a:latin typeface="Gill Sans MT"/>
                <a:cs typeface="Gill Sans MT"/>
              </a:rPr>
              <a:t> </a:t>
            </a:r>
            <a:r>
              <a:rPr sz="3400" dirty="0">
                <a:latin typeface="Gill Sans MT"/>
                <a:cs typeface="Gill Sans MT"/>
              </a:rPr>
              <a:t>ES</a:t>
            </a:r>
          </a:p>
          <a:p>
            <a:pPr marL="924560" lvl="1" indent="-355600">
              <a:lnSpc>
                <a:spcPct val="100000"/>
              </a:lnSpc>
              <a:spcBef>
                <a:spcPts val="2120"/>
              </a:spcBef>
              <a:buSzPct val="170588"/>
              <a:buChar char="•"/>
              <a:tabLst>
                <a:tab pos="924560" algn="l"/>
              </a:tabLst>
            </a:pPr>
            <a:r>
              <a:rPr sz="3400" spc="-5" dirty="0">
                <a:latin typeface="Gill Sans MT"/>
                <a:cs typeface="Gill Sans MT"/>
              </a:rPr>
              <a:t>Flexible</a:t>
            </a:r>
            <a:endParaRPr sz="3400" dirty="0">
              <a:latin typeface="Gill Sans MT"/>
              <a:cs typeface="Gill Sans MT"/>
            </a:endParaRPr>
          </a:p>
          <a:p>
            <a:pPr marL="353060" indent="-340360">
              <a:lnSpc>
                <a:spcPct val="100000"/>
              </a:lnSpc>
              <a:spcBef>
                <a:spcPts val="2020"/>
              </a:spcBef>
              <a:buFont typeface="Arial"/>
              <a:buChar char="•"/>
              <a:tabLst>
                <a:tab pos="353060" algn="l"/>
              </a:tabLst>
            </a:pPr>
            <a:r>
              <a:rPr sz="3800" b="1" spc="-15" dirty="0">
                <a:latin typeface="Arial"/>
                <a:cs typeface="Arial"/>
              </a:rPr>
              <a:t>Weakness</a:t>
            </a:r>
            <a:endParaRPr sz="3800" dirty="0">
              <a:latin typeface="Arial"/>
              <a:cs typeface="Arial"/>
            </a:endParaRPr>
          </a:p>
          <a:p>
            <a:pPr marL="924560" lvl="1" indent="-355600">
              <a:lnSpc>
                <a:spcPct val="100000"/>
              </a:lnSpc>
              <a:spcBef>
                <a:spcPts val="2140"/>
              </a:spcBef>
              <a:buSzPct val="170588"/>
              <a:buChar char="•"/>
              <a:tabLst>
                <a:tab pos="924560" algn="l"/>
              </a:tabLst>
            </a:pPr>
            <a:r>
              <a:rPr sz="3400" spc="5" dirty="0">
                <a:latin typeface="Gill Sans MT"/>
                <a:cs typeface="Gill Sans MT"/>
              </a:rPr>
              <a:t>Insufficient </a:t>
            </a:r>
            <a:r>
              <a:rPr sz="3400" dirty="0">
                <a:latin typeface="Gill Sans MT"/>
                <a:cs typeface="Gill Sans MT"/>
              </a:rPr>
              <a:t>type</a:t>
            </a:r>
            <a:r>
              <a:rPr sz="3400" spc="-30" dirty="0">
                <a:latin typeface="Gill Sans MT"/>
                <a:cs typeface="Gill Sans MT"/>
              </a:rPr>
              <a:t> </a:t>
            </a:r>
            <a:r>
              <a:rPr sz="3400" spc="-5" dirty="0">
                <a:latin typeface="Gill Sans MT"/>
                <a:cs typeface="Gill Sans MT"/>
              </a:rPr>
              <a:t>checking</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25" dirty="0">
                <a:latin typeface="Gill Sans MT"/>
                <a:cs typeface="Gill Sans MT"/>
              </a:rPr>
              <a:t>Poor </a:t>
            </a:r>
            <a:r>
              <a:rPr sz="3400" spc="5" dirty="0">
                <a:latin typeface="Gill Sans MT"/>
                <a:cs typeface="Gill Sans MT"/>
              </a:rPr>
              <a:t>support </a:t>
            </a:r>
            <a:r>
              <a:rPr sz="3400" spc="-15" dirty="0">
                <a:latin typeface="Gill Sans MT"/>
                <a:cs typeface="Gill Sans MT"/>
              </a:rPr>
              <a:t>for</a:t>
            </a:r>
            <a:r>
              <a:rPr sz="3400" spc="-25" dirty="0">
                <a:latin typeface="Gill Sans MT"/>
                <a:cs typeface="Gill Sans MT"/>
              </a:rPr>
              <a:t> </a:t>
            </a:r>
            <a:r>
              <a:rPr sz="3400" spc="-5" dirty="0">
                <a:latin typeface="Gill Sans MT"/>
                <a:cs typeface="Gill Sans MT"/>
              </a:rPr>
              <a:t>programming-in-the-large</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10" dirty="0">
                <a:latin typeface="Gill Sans MT"/>
                <a:cs typeface="Gill Sans MT"/>
              </a:rPr>
              <a:t>Procedure-oriented</a:t>
            </a:r>
            <a:r>
              <a:rPr sz="3400" spc="-65" dirty="0">
                <a:latin typeface="Gill Sans MT"/>
                <a:cs typeface="Gill Sans MT"/>
              </a:rPr>
              <a:t> </a:t>
            </a:r>
            <a:r>
              <a:rPr sz="3400" spc="-10" dirty="0">
                <a:latin typeface="Gill Sans MT"/>
                <a:cs typeface="Gill Sans MT"/>
              </a:rPr>
              <a:t>programming</a:t>
            </a:r>
            <a:endParaRPr sz="3400" dirty="0">
              <a:latin typeface="Gill Sans MT"/>
              <a:cs typeface="Gill Sans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4300" y="241300"/>
            <a:ext cx="8953500" cy="1280160"/>
          </a:xfrm>
          <a:prstGeom prst="rect">
            <a:avLst/>
          </a:prstGeom>
        </p:spPr>
        <p:txBody>
          <a:bodyPr vert="horz" wrap="square" lIns="0" tIns="0" rIns="0" bIns="0" rtlCol="0">
            <a:spAutoFit/>
          </a:bodyPr>
          <a:lstStyle/>
          <a:p>
            <a:pPr marL="12700">
              <a:lnSpc>
                <a:spcPct val="100000"/>
              </a:lnSpc>
            </a:pPr>
            <a:r>
              <a:rPr spc="-5" dirty="0"/>
              <a:t>Bjarne</a:t>
            </a:r>
            <a:r>
              <a:rPr spc="-45" dirty="0"/>
              <a:t> </a:t>
            </a:r>
            <a:r>
              <a:rPr spc="-25" dirty="0"/>
              <a:t>Stroustrup</a:t>
            </a:r>
          </a:p>
        </p:txBody>
      </p:sp>
      <p:sp>
        <p:nvSpPr>
          <p:cNvPr id="3" name="object 3"/>
          <p:cNvSpPr txBox="1"/>
          <p:nvPr/>
        </p:nvSpPr>
        <p:spPr>
          <a:xfrm>
            <a:off x="726440" y="1795386"/>
            <a:ext cx="11303635" cy="1485022"/>
          </a:xfrm>
          <a:prstGeom prst="rect">
            <a:avLst/>
          </a:prstGeom>
        </p:spPr>
        <p:txBody>
          <a:bodyPr vert="horz" wrap="square" lIns="0" tIns="0" rIns="0" bIns="0" rtlCol="0">
            <a:spAutoFit/>
          </a:bodyPr>
          <a:lstStyle/>
          <a:p>
            <a:pPr marL="289560" marR="5080" indent="-276860">
              <a:lnSpc>
                <a:spcPts val="3479"/>
              </a:lnSpc>
              <a:buChar char="•"/>
              <a:tabLst>
                <a:tab pos="289560" algn="l"/>
              </a:tabLst>
            </a:pPr>
            <a:r>
              <a:rPr sz="3400" dirty="0">
                <a:latin typeface="Gill Sans MT"/>
                <a:cs typeface="Gill Sans MT"/>
              </a:rPr>
              <a:t>C++ </a:t>
            </a:r>
            <a:r>
              <a:rPr sz="3400" spc="-5" dirty="0">
                <a:latin typeface="Gill Sans MT"/>
                <a:cs typeface="Gill Sans MT"/>
              </a:rPr>
              <a:t>was </a:t>
            </a:r>
            <a:r>
              <a:rPr sz="3400" spc="20" dirty="0">
                <a:latin typeface="Gill Sans MT"/>
                <a:cs typeface="Gill Sans MT"/>
              </a:rPr>
              <a:t>first </a:t>
            </a:r>
            <a:r>
              <a:rPr sz="3400" spc="-5" dirty="0">
                <a:latin typeface="Gill Sans MT"/>
                <a:cs typeface="Gill Sans MT"/>
              </a:rPr>
              <a:t>designed </a:t>
            </a:r>
            <a:r>
              <a:rPr sz="3400" dirty="0">
                <a:latin typeface="Gill Sans MT"/>
                <a:cs typeface="Gill Sans MT"/>
              </a:rPr>
              <a:t>and </a:t>
            </a:r>
            <a:r>
              <a:rPr sz="3400" spc="-5" dirty="0">
                <a:latin typeface="Gill Sans MT"/>
                <a:cs typeface="Gill Sans MT"/>
              </a:rPr>
              <a:t>implemented </a:t>
            </a:r>
            <a:r>
              <a:rPr sz="3400" spc="-20" dirty="0">
                <a:latin typeface="Gill Sans MT"/>
                <a:cs typeface="Gill Sans MT"/>
              </a:rPr>
              <a:t>by </a:t>
            </a:r>
            <a:r>
              <a:rPr sz="3400" spc="-5" dirty="0">
                <a:latin typeface="Gill Sans MT"/>
                <a:cs typeface="Gill Sans MT"/>
              </a:rPr>
              <a:t>Bjarne </a:t>
            </a:r>
            <a:r>
              <a:rPr sz="3400" spc="-20" dirty="0">
                <a:latin typeface="Gill Sans MT"/>
                <a:cs typeface="Gill Sans MT"/>
              </a:rPr>
              <a:t>Stroustrup,  </a:t>
            </a:r>
            <a:r>
              <a:rPr sz="3400" spc="-155" dirty="0">
                <a:latin typeface="Gill Sans MT"/>
                <a:cs typeface="Gill Sans MT"/>
              </a:rPr>
              <a:t>AT&amp;T, </a:t>
            </a:r>
            <a:r>
              <a:rPr sz="3400" spc="-10" dirty="0">
                <a:latin typeface="Gill Sans MT"/>
                <a:cs typeface="Gill Sans MT"/>
              </a:rPr>
              <a:t>early</a:t>
            </a:r>
            <a:r>
              <a:rPr sz="3400" spc="-245" dirty="0">
                <a:latin typeface="Gill Sans MT"/>
                <a:cs typeface="Gill Sans MT"/>
              </a:rPr>
              <a:t> </a:t>
            </a:r>
            <a:r>
              <a:rPr sz="3400" spc="-50" dirty="0">
                <a:latin typeface="Gill Sans MT"/>
                <a:cs typeface="Gill Sans MT"/>
              </a:rPr>
              <a:t>1980’s</a:t>
            </a:r>
            <a:endParaRPr sz="3400" dirty="0">
              <a:latin typeface="Gill Sans MT"/>
              <a:cs typeface="Gill Sans MT"/>
            </a:endParaRPr>
          </a:p>
          <a:p>
            <a:pPr marL="289560" indent="-276860">
              <a:lnSpc>
                <a:spcPct val="100000"/>
              </a:lnSpc>
              <a:spcBef>
                <a:spcPts val="500"/>
              </a:spcBef>
              <a:buChar char="•"/>
              <a:tabLst>
                <a:tab pos="289560" algn="l"/>
              </a:tabLst>
            </a:pPr>
            <a:r>
              <a:rPr lang="en-US" sz="3400" spc="-10" dirty="0">
                <a:latin typeface="Gill Sans MT"/>
                <a:cs typeface="Gill Sans MT"/>
              </a:rPr>
              <a:t>http://www.stroustrup.com/</a:t>
            </a:r>
            <a:endParaRPr sz="3400" dirty="0">
              <a:latin typeface="Gill Sans MT"/>
              <a:cs typeface="Gill Sans MT"/>
            </a:endParaRPr>
          </a:p>
        </p:txBody>
      </p:sp>
      <p:sp>
        <p:nvSpPr>
          <p:cNvPr id="4" name="object 4"/>
          <p:cNvSpPr/>
          <p:nvPr/>
        </p:nvSpPr>
        <p:spPr>
          <a:xfrm>
            <a:off x="2743200" y="3327400"/>
            <a:ext cx="7620000" cy="5549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9300"/>
            <a:ext cx="11168380" cy="859155"/>
          </a:xfrm>
          <a:prstGeom prst="rect">
            <a:avLst/>
          </a:prstGeom>
        </p:spPr>
        <p:txBody>
          <a:bodyPr vert="horz" wrap="square" lIns="0" tIns="0" rIns="0" bIns="0" rtlCol="0">
            <a:spAutoFit/>
          </a:bodyPr>
          <a:lstStyle/>
          <a:p>
            <a:pPr marL="12700">
              <a:lnSpc>
                <a:spcPct val="100000"/>
              </a:lnSpc>
              <a:tabLst>
                <a:tab pos="1474470" algn="l"/>
              </a:tabLst>
            </a:pPr>
            <a:r>
              <a:rPr sz="5600" b="1" spc="-5" dirty="0">
                <a:latin typeface="Arial"/>
                <a:cs typeface="Arial"/>
              </a:rPr>
              <a:t>The	Design and Evolution of</a:t>
            </a:r>
            <a:r>
              <a:rPr sz="5600" b="1" spc="-50" dirty="0">
                <a:latin typeface="Arial"/>
                <a:cs typeface="Arial"/>
              </a:rPr>
              <a:t> </a:t>
            </a:r>
            <a:r>
              <a:rPr sz="5600" b="1" dirty="0">
                <a:latin typeface="Arial"/>
                <a:cs typeface="Arial"/>
              </a:rPr>
              <a:t>C++</a:t>
            </a:r>
            <a:endParaRPr sz="5600">
              <a:latin typeface="Arial"/>
              <a:cs typeface="Arial"/>
            </a:endParaRPr>
          </a:p>
        </p:txBody>
      </p:sp>
      <p:sp>
        <p:nvSpPr>
          <p:cNvPr id="3" name="object 3"/>
          <p:cNvSpPr/>
          <p:nvPr/>
        </p:nvSpPr>
        <p:spPr>
          <a:xfrm>
            <a:off x="3937000" y="1701800"/>
            <a:ext cx="4838700" cy="7162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241800" y="9004300"/>
            <a:ext cx="7689850" cy="375920"/>
          </a:xfrm>
          <a:prstGeom prst="rect">
            <a:avLst/>
          </a:prstGeom>
        </p:spPr>
        <p:txBody>
          <a:bodyPr vert="horz" wrap="square" lIns="0" tIns="0" rIns="0" bIns="0" rtlCol="0">
            <a:spAutoFit/>
          </a:bodyPr>
          <a:lstStyle/>
          <a:p>
            <a:pPr marL="12700">
              <a:lnSpc>
                <a:spcPct val="100000"/>
              </a:lnSpc>
            </a:pPr>
            <a:r>
              <a:rPr sz="2400" dirty="0">
                <a:latin typeface="Arial"/>
                <a:cs typeface="Arial"/>
              </a:rPr>
              <a:t>Bjarne Stroustrup, </a:t>
            </a:r>
            <a:r>
              <a:rPr sz="2400" spc="-15" dirty="0">
                <a:latin typeface="Arial"/>
                <a:cs typeface="Arial"/>
              </a:rPr>
              <a:t>Addison-Wesley, </a:t>
            </a:r>
            <a:r>
              <a:rPr sz="2400" dirty="0">
                <a:latin typeface="Arial"/>
                <a:cs typeface="Arial"/>
              </a:rPr>
              <a:t>ISBN</a:t>
            </a:r>
            <a:r>
              <a:rPr sz="2400" spc="-225" dirty="0">
                <a:latin typeface="Arial"/>
                <a:cs typeface="Arial"/>
              </a:rPr>
              <a:t> </a:t>
            </a:r>
            <a:r>
              <a:rPr sz="2400" dirty="0">
                <a:latin typeface="Arial"/>
                <a:cs typeface="Arial"/>
              </a:rPr>
              <a:t>0-201-54330-3</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800" y="774700"/>
            <a:ext cx="9499600" cy="1294130"/>
          </a:xfrm>
          <a:prstGeom prst="rect">
            <a:avLst/>
          </a:prstGeom>
        </p:spPr>
        <p:txBody>
          <a:bodyPr vert="horz" wrap="square" lIns="0" tIns="0" rIns="0" bIns="0" rtlCol="0">
            <a:spAutoFit/>
          </a:bodyPr>
          <a:lstStyle/>
          <a:p>
            <a:pPr marL="12700">
              <a:lnSpc>
                <a:spcPct val="100000"/>
              </a:lnSpc>
            </a:pPr>
            <a:r>
              <a:rPr dirty="0"/>
              <a:t>Course</a:t>
            </a:r>
            <a:r>
              <a:rPr spc="-105" dirty="0"/>
              <a:t> </a:t>
            </a:r>
            <a:r>
              <a:rPr dirty="0"/>
              <a:t>Contents</a:t>
            </a:r>
          </a:p>
        </p:txBody>
      </p:sp>
      <p:sp>
        <p:nvSpPr>
          <p:cNvPr id="3" name="object 3"/>
          <p:cNvSpPr txBox="1">
            <a:spLocks noGrp="1"/>
          </p:cNvSpPr>
          <p:nvPr>
            <p:ph type="body" idx="1"/>
          </p:nvPr>
        </p:nvSpPr>
        <p:spPr>
          <a:xfrm>
            <a:off x="1168400" y="2743200"/>
            <a:ext cx="11468100" cy="4360168"/>
          </a:xfrm>
          <a:prstGeom prst="rect">
            <a:avLst/>
          </a:prstGeom>
        </p:spPr>
        <p:txBody>
          <a:bodyPr vert="horz" wrap="square" lIns="0" tIns="0" rIns="0" bIns="0" rtlCol="0">
            <a:spAutoFit/>
          </a:bodyPr>
          <a:lstStyle/>
          <a:p>
            <a:pPr marL="457200" marR="2632710" indent="-444500">
              <a:lnSpc>
                <a:spcPts val="4900"/>
              </a:lnSpc>
              <a:buSzPct val="170238"/>
              <a:buChar char="•"/>
              <a:tabLst>
                <a:tab pos="457200" algn="l"/>
                <a:tab pos="3923029" algn="l"/>
              </a:tabLst>
            </a:pPr>
            <a:r>
              <a:rPr sz="4200" dirty="0"/>
              <a:t>Int</a:t>
            </a:r>
            <a:r>
              <a:rPr sz="4200" spc="-105" dirty="0"/>
              <a:t>r</a:t>
            </a:r>
            <a:r>
              <a:rPr sz="4200" dirty="0"/>
              <a:t>oduct</a:t>
            </a:r>
            <a:r>
              <a:rPr sz="4200" spc="-5" dirty="0"/>
              <a:t>i</a:t>
            </a:r>
            <a:r>
              <a:rPr sz="4200" dirty="0"/>
              <a:t>on</a:t>
            </a:r>
            <a:r>
              <a:rPr sz="4200" spc="-5" dirty="0"/>
              <a:t> </a:t>
            </a:r>
            <a:r>
              <a:rPr sz="4200" dirty="0"/>
              <a:t>to	ob</a:t>
            </a:r>
            <a:r>
              <a:rPr sz="4200" spc="-5" dirty="0"/>
              <a:t>j</a:t>
            </a:r>
            <a:r>
              <a:rPr sz="4200" dirty="0"/>
              <a:t>ect</a:t>
            </a:r>
            <a:r>
              <a:rPr sz="4200" spc="-5" dirty="0"/>
              <a:t>-</a:t>
            </a:r>
            <a:r>
              <a:rPr sz="4200" dirty="0"/>
              <a:t>or</a:t>
            </a:r>
            <a:r>
              <a:rPr sz="4200" spc="-5" dirty="0"/>
              <a:t>i</a:t>
            </a:r>
            <a:r>
              <a:rPr sz="4200" dirty="0"/>
              <a:t>ented </a:t>
            </a:r>
            <a:r>
              <a:rPr sz="4200" spc="-10" dirty="0"/>
              <a:t>programming…</a:t>
            </a:r>
            <a:endParaRPr sz="4200" dirty="0"/>
          </a:p>
          <a:p>
            <a:pPr marL="457200" marR="1452880" indent="-444500">
              <a:lnSpc>
                <a:spcPts val="4900"/>
              </a:lnSpc>
              <a:spcBef>
                <a:spcPts val="2300"/>
              </a:spcBef>
              <a:buSzPct val="170238"/>
              <a:buChar char="•"/>
              <a:tabLst>
                <a:tab pos="457200" algn="l"/>
                <a:tab pos="2083435" algn="l"/>
                <a:tab pos="2459355" algn="l"/>
                <a:tab pos="3977004" algn="l"/>
              </a:tabLst>
            </a:pPr>
            <a:r>
              <a:rPr sz="4200" spc="-5" dirty="0"/>
              <a:t>…with	</a:t>
            </a:r>
            <a:r>
              <a:rPr sz="4200" dirty="0"/>
              <a:t>a	</a:t>
            </a:r>
            <a:r>
              <a:rPr sz="4200" spc="-20" dirty="0"/>
              <a:t>strong</a:t>
            </a:r>
            <a:r>
              <a:rPr lang="en-US" sz="4200" spc="-20" dirty="0"/>
              <a:t> </a:t>
            </a:r>
            <a:r>
              <a:rPr sz="4200" spc="-15" dirty="0"/>
              <a:t>software</a:t>
            </a:r>
            <a:r>
              <a:rPr sz="4200" spc="-30" dirty="0"/>
              <a:t> </a:t>
            </a:r>
            <a:r>
              <a:rPr sz="4200" spc="-5" dirty="0"/>
              <a:t>engineering </a:t>
            </a:r>
            <a:r>
              <a:rPr sz="4200" dirty="0"/>
              <a:t> </a:t>
            </a:r>
            <a:r>
              <a:rPr sz="4200" spc="-5" dirty="0"/>
              <a:t>foundation…</a:t>
            </a:r>
            <a:endParaRPr sz="4200" dirty="0"/>
          </a:p>
          <a:p>
            <a:pPr marL="457200" marR="5080" indent="-444500">
              <a:lnSpc>
                <a:spcPts val="4900"/>
              </a:lnSpc>
              <a:spcBef>
                <a:spcPts val="2300"/>
              </a:spcBef>
              <a:buSzPct val="170238"/>
              <a:buChar char="•"/>
              <a:tabLst>
                <a:tab pos="457200" algn="l"/>
                <a:tab pos="2421890" algn="l"/>
                <a:tab pos="3061335" algn="l"/>
                <a:tab pos="5266055" algn="l"/>
                <a:tab pos="6180455" algn="l"/>
                <a:tab pos="8750935" algn="l"/>
              </a:tabLst>
            </a:pPr>
            <a:r>
              <a:rPr sz="4200" dirty="0"/>
              <a:t>…a</a:t>
            </a:r>
            <a:r>
              <a:rPr sz="4200" spc="-5" dirty="0"/>
              <a:t>i</a:t>
            </a:r>
            <a:r>
              <a:rPr sz="4200" dirty="0"/>
              <a:t>med</a:t>
            </a:r>
            <a:r>
              <a:rPr lang="en-US" sz="4200" dirty="0"/>
              <a:t> </a:t>
            </a:r>
            <a:r>
              <a:rPr sz="4200" dirty="0"/>
              <a:t>at</a:t>
            </a:r>
            <a:r>
              <a:rPr sz="4200" spc="-5" dirty="0"/>
              <a:t> </a:t>
            </a:r>
            <a:r>
              <a:rPr sz="4200" dirty="0"/>
              <a:t>p</a:t>
            </a:r>
            <a:r>
              <a:rPr sz="4200" spc="-105" dirty="0"/>
              <a:t>r</a:t>
            </a:r>
            <a:r>
              <a:rPr sz="4200" dirty="0"/>
              <a:t>oduc</a:t>
            </a:r>
            <a:r>
              <a:rPr sz="4200" spc="-5" dirty="0"/>
              <a:t>i</a:t>
            </a:r>
            <a:r>
              <a:rPr sz="4200" dirty="0"/>
              <a:t>ng</a:t>
            </a:r>
            <a:r>
              <a:rPr lang="en-US" sz="4200" dirty="0"/>
              <a:t> </a:t>
            </a:r>
            <a:r>
              <a:rPr sz="4200" dirty="0"/>
              <a:t>and</a:t>
            </a:r>
            <a:r>
              <a:rPr lang="en-US" sz="4200" dirty="0"/>
              <a:t> </a:t>
            </a:r>
            <a:r>
              <a:rPr sz="4200" dirty="0"/>
              <a:t>ma</a:t>
            </a:r>
            <a:r>
              <a:rPr sz="4200" spc="-5" dirty="0"/>
              <a:t>i</a:t>
            </a:r>
            <a:r>
              <a:rPr sz="4200" dirty="0"/>
              <a:t>nta</a:t>
            </a:r>
            <a:r>
              <a:rPr sz="4200" spc="-5" dirty="0"/>
              <a:t>i</a:t>
            </a:r>
            <a:r>
              <a:rPr sz="4200" dirty="0"/>
              <a:t>n</a:t>
            </a:r>
            <a:r>
              <a:rPr sz="4200" spc="-5" dirty="0"/>
              <a:t>i</a:t>
            </a:r>
            <a:r>
              <a:rPr sz="4200" dirty="0"/>
              <a:t>ng</a:t>
            </a:r>
            <a:r>
              <a:rPr lang="en-US" sz="4200" dirty="0"/>
              <a:t> </a:t>
            </a:r>
            <a:r>
              <a:rPr sz="4200" spc="-5" dirty="0"/>
              <a:t>l</a:t>
            </a:r>
            <a:r>
              <a:rPr sz="4200" dirty="0"/>
              <a:t>arg</a:t>
            </a:r>
            <a:r>
              <a:rPr sz="4200" spc="80" dirty="0"/>
              <a:t>e</a:t>
            </a:r>
            <a:r>
              <a:rPr sz="4200" dirty="0"/>
              <a:t>,</a:t>
            </a:r>
            <a:r>
              <a:rPr lang="en-US" sz="4200" dirty="0"/>
              <a:t> </a:t>
            </a:r>
            <a:r>
              <a:rPr sz="4200" spc="-5" dirty="0"/>
              <a:t>high-quality</a:t>
            </a:r>
            <a:r>
              <a:rPr lang="en-US" sz="4200" spc="-5" dirty="0"/>
              <a:t> </a:t>
            </a:r>
            <a:r>
              <a:rPr sz="4200" spc="-15" dirty="0"/>
              <a:t>software</a:t>
            </a:r>
            <a:r>
              <a:rPr sz="4200" spc="-75" dirty="0"/>
              <a:t> </a:t>
            </a:r>
            <a:r>
              <a:rPr sz="4200" dirty="0"/>
              <a:t>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000" y="321737"/>
            <a:ext cx="10185400" cy="1294130"/>
          </a:xfrm>
          <a:prstGeom prst="rect">
            <a:avLst/>
          </a:prstGeom>
        </p:spPr>
        <p:txBody>
          <a:bodyPr vert="horz" wrap="square" lIns="0" tIns="0" rIns="0" bIns="0" rtlCol="0">
            <a:spAutoFit/>
          </a:bodyPr>
          <a:lstStyle/>
          <a:p>
            <a:pPr marL="12700">
              <a:lnSpc>
                <a:spcPct val="100000"/>
              </a:lnSpc>
              <a:tabLst>
                <a:tab pos="2310130" algn="l"/>
              </a:tabLst>
            </a:pPr>
            <a:r>
              <a:rPr spc="-5" dirty="0"/>
              <a:t>C+</a:t>
            </a:r>
            <a:r>
              <a:rPr dirty="0"/>
              <a:t>+</a:t>
            </a:r>
            <a:r>
              <a:rPr lang="en-US" dirty="0"/>
              <a:t> </a:t>
            </a:r>
            <a:r>
              <a:rPr spc="-5" dirty="0"/>
              <a:t>i</a:t>
            </a:r>
            <a:r>
              <a:rPr dirty="0"/>
              <a:t>mp</a:t>
            </a:r>
            <a:r>
              <a:rPr spc="-210" dirty="0"/>
              <a:t>r</a:t>
            </a:r>
            <a:r>
              <a:rPr spc="-85" dirty="0"/>
              <a:t>o</a:t>
            </a:r>
            <a:r>
              <a:rPr spc="-170" dirty="0"/>
              <a:t>v</a:t>
            </a:r>
            <a:r>
              <a:rPr dirty="0"/>
              <a:t>ements</a:t>
            </a:r>
          </a:p>
        </p:txBody>
      </p:sp>
      <p:sp>
        <p:nvSpPr>
          <p:cNvPr id="3" name="object 3"/>
          <p:cNvSpPr txBox="1"/>
          <p:nvPr/>
        </p:nvSpPr>
        <p:spPr>
          <a:xfrm>
            <a:off x="914400" y="1689100"/>
            <a:ext cx="4622800" cy="592455"/>
          </a:xfrm>
          <a:prstGeom prst="rect">
            <a:avLst/>
          </a:prstGeom>
        </p:spPr>
        <p:txBody>
          <a:bodyPr vert="horz" wrap="square" lIns="0" tIns="0" rIns="0" bIns="0" rtlCol="0">
            <a:spAutoFit/>
          </a:bodyPr>
          <a:lstStyle/>
          <a:p>
            <a:pPr marL="12700">
              <a:lnSpc>
                <a:spcPct val="100000"/>
              </a:lnSpc>
              <a:tabLst>
                <a:tab pos="1080770" algn="l"/>
              </a:tabLst>
            </a:pPr>
            <a:r>
              <a:rPr sz="3800" dirty="0">
                <a:latin typeface="Gill Sans MT"/>
                <a:cs typeface="Gill Sans MT"/>
              </a:rPr>
              <a:t>Data</a:t>
            </a:r>
            <a:r>
              <a:rPr lang="en-US" sz="3800" dirty="0">
                <a:latin typeface="Gill Sans MT"/>
                <a:cs typeface="Gill Sans MT"/>
              </a:rPr>
              <a:t> </a:t>
            </a:r>
            <a:r>
              <a:rPr sz="3800" spc="-5" dirty="0">
                <a:latin typeface="Gill Sans MT"/>
                <a:cs typeface="Gill Sans MT"/>
              </a:rPr>
              <a:t>abstraction</a:t>
            </a:r>
            <a:endParaRPr sz="3800" dirty="0">
              <a:latin typeface="Gill Sans MT"/>
              <a:cs typeface="Gill Sans MT"/>
            </a:endParaRPr>
          </a:p>
        </p:txBody>
      </p:sp>
      <p:sp>
        <p:nvSpPr>
          <p:cNvPr id="4" name="object 4"/>
          <p:cNvSpPr txBox="1"/>
          <p:nvPr/>
        </p:nvSpPr>
        <p:spPr>
          <a:xfrm>
            <a:off x="914400" y="2679700"/>
            <a:ext cx="3708400" cy="592455"/>
          </a:xfrm>
          <a:prstGeom prst="rect">
            <a:avLst/>
          </a:prstGeom>
        </p:spPr>
        <p:txBody>
          <a:bodyPr vert="horz" wrap="square" lIns="0" tIns="0" rIns="0" bIns="0" rtlCol="0">
            <a:spAutoFit/>
          </a:bodyPr>
          <a:lstStyle/>
          <a:p>
            <a:pPr marL="12700">
              <a:lnSpc>
                <a:spcPct val="100000"/>
              </a:lnSpc>
              <a:tabLst>
                <a:tab pos="1493520" algn="l"/>
              </a:tabLst>
            </a:pPr>
            <a:r>
              <a:rPr sz="3800" dirty="0">
                <a:latin typeface="Gill Sans MT"/>
                <a:cs typeface="Gill Sans MT"/>
              </a:rPr>
              <a:t>Access	cont</a:t>
            </a:r>
            <a:r>
              <a:rPr sz="3800" spc="-95" dirty="0">
                <a:latin typeface="Gill Sans MT"/>
                <a:cs typeface="Gill Sans MT"/>
              </a:rPr>
              <a:t>r</a:t>
            </a:r>
            <a:r>
              <a:rPr sz="3800" dirty="0">
                <a:latin typeface="Gill Sans MT"/>
                <a:cs typeface="Gill Sans MT"/>
              </a:rPr>
              <a:t>ol</a:t>
            </a:r>
          </a:p>
        </p:txBody>
      </p:sp>
      <p:sp>
        <p:nvSpPr>
          <p:cNvPr id="5" name="object 5"/>
          <p:cNvSpPr txBox="1"/>
          <p:nvPr/>
        </p:nvSpPr>
        <p:spPr>
          <a:xfrm>
            <a:off x="914400" y="3657600"/>
            <a:ext cx="5537200" cy="58477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Initialization </a:t>
            </a:r>
            <a:r>
              <a:rPr sz="3800" dirty="0">
                <a:latin typeface="Gill Sans MT"/>
                <a:cs typeface="Gill Sans MT"/>
              </a:rPr>
              <a:t>&amp;</a:t>
            </a:r>
            <a:r>
              <a:rPr sz="3800" spc="-35" dirty="0">
                <a:latin typeface="Gill Sans MT"/>
                <a:cs typeface="Gill Sans MT"/>
              </a:rPr>
              <a:t> </a:t>
            </a:r>
            <a:r>
              <a:rPr sz="3800" spc="-10" dirty="0">
                <a:latin typeface="Gill Sans MT"/>
                <a:cs typeface="Gill Sans MT"/>
              </a:rPr>
              <a:t>cleanup</a:t>
            </a:r>
            <a:endParaRPr sz="3800" dirty="0">
              <a:latin typeface="Gill Sans MT"/>
              <a:cs typeface="Gill Sans MT"/>
            </a:endParaRPr>
          </a:p>
        </p:txBody>
      </p:sp>
      <p:sp>
        <p:nvSpPr>
          <p:cNvPr id="6" name="object 6"/>
          <p:cNvSpPr txBox="1"/>
          <p:nvPr/>
        </p:nvSpPr>
        <p:spPr>
          <a:xfrm>
            <a:off x="889000" y="4707464"/>
            <a:ext cx="59944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Function</a:t>
            </a:r>
            <a:r>
              <a:rPr sz="3800" spc="-40" dirty="0">
                <a:latin typeface="Gill Sans MT"/>
                <a:cs typeface="Gill Sans MT"/>
              </a:rPr>
              <a:t> </a:t>
            </a:r>
            <a:r>
              <a:rPr sz="3800" spc="-15" dirty="0">
                <a:latin typeface="Gill Sans MT"/>
                <a:cs typeface="Gill Sans MT"/>
              </a:rPr>
              <a:t>overloading</a:t>
            </a:r>
            <a:endParaRPr sz="3800" dirty="0">
              <a:latin typeface="Gill Sans MT"/>
              <a:cs typeface="Gill Sans MT"/>
            </a:endParaRPr>
          </a:p>
        </p:txBody>
      </p:sp>
      <p:sp>
        <p:nvSpPr>
          <p:cNvPr id="7" name="object 7"/>
          <p:cNvSpPr txBox="1"/>
          <p:nvPr/>
        </p:nvSpPr>
        <p:spPr>
          <a:xfrm>
            <a:off x="914400" y="5638800"/>
            <a:ext cx="5461000" cy="584775"/>
          </a:xfrm>
          <a:prstGeom prst="rect">
            <a:avLst/>
          </a:prstGeom>
        </p:spPr>
        <p:txBody>
          <a:bodyPr vert="horz" wrap="square" lIns="0" tIns="0" rIns="0" bIns="0" rtlCol="0">
            <a:spAutoFit/>
          </a:bodyPr>
          <a:lstStyle/>
          <a:p>
            <a:pPr marL="12700">
              <a:lnSpc>
                <a:spcPct val="100000"/>
              </a:lnSpc>
              <a:tabLst>
                <a:tab pos="1704339" algn="l"/>
              </a:tabLst>
            </a:pPr>
            <a:r>
              <a:rPr sz="3800" spc="-15" dirty="0">
                <a:latin typeface="Gill Sans MT"/>
                <a:cs typeface="Gill Sans MT"/>
              </a:rPr>
              <a:t>Streams</a:t>
            </a:r>
            <a:r>
              <a:rPr lang="en-US" sz="3800" spc="-15" dirty="0">
                <a:latin typeface="Gill Sans MT"/>
                <a:cs typeface="Gill Sans MT"/>
              </a:rPr>
              <a:t> </a:t>
            </a:r>
            <a:r>
              <a:rPr sz="3800" spc="-15" dirty="0">
                <a:latin typeface="Gill Sans MT"/>
                <a:cs typeface="Gill Sans MT"/>
              </a:rPr>
              <a:t>for</a:t>
            </a:r>
            <a:r>
              <a:rPr sz="3800" spc="-100" dirty="0">
                <a:latin typeface="Gill Sans MT"/>
                <a:cs typeface="Gill Sans MT"/>
              </a:rPr>
              <a:t> </a:t>
            </a:r>
            <a:r>
              <a:rPr sz="3800" dirty="0">
                <a:latin typeface="Gill Sans MT"/>
                <a:cs typeface="Gill Sans MT"/>
              </a:rPr>
              <a:t>I/O</a:t>
            </a:r>
          </a:p>
        </p:txBody>
      </p:sp>
      <p:sp>
        <p:nvSpPr>
          <p:cNvPr id="8" name="object 8"/>
          <p:cNvSpPr txBox="1"/>
          <p:nvPr/>
        </p:nvSpPr>
        <p:spPr>
          <a:xfrm>
            <a:off x="914400" y="6616700"/>
            <a:ext cx="4318000" cy="592455"/>
          </a:xfrm>
          <a:prstGeom prst="rect">
            <a:avLst/>
          </a:prstGeom>
        </p:spPr>
        <p:txBody>
          <a:bodyPr vert="horz" wrap="square" lIns="0" tIns="0" rIns="0" bIns="0" rtlCol="0">
            <a:spAutoFit/>
          </a:bodyPr>
          <a:lstStyle/>
          <a:p>
            <a:pPr marL="12700">
              <a:lnSpc>
                <a:spcPct val="100000"/>
              </a:lnSpc>
              <a:tabLst>
                <a:tab pos="2135505" algn="l"/>
              </a:tabLst>
            </a:pPr>
            <a:r>
              <a:rPr sz="3800" dirty="0">
                <a:latin typeface="Gill Sans MT"/>
                <a:cs typeface="Gill Sans MT"/>
              </a:rPr>
              <a:t>Constants</a:t>
            </a:r>
            <a:r>
              <a:rPr lang="en-US" sz="3800" dirty="0">
                <a:latin typeface="Gill Sans MT"/>
                <a:cs typeface="Gill Sans MT"/>
              </a:rPr>
              <a:t> </a:t>
            </a:r>
            <a:r>
              <a:rPr sz="3800" spc="-5" dirty="0">
                <a:latin typeface="Gill Sans MT"/>
                <a:cs typeface="Gill Sans MT"/>
              </a:rPr>
              <a:t>(</a:t>
            </a:r>
            <a:r>
              <a:rPr sz="3800" dirty="0">
                <a:latin typeface="Gill Sans MT"/>
                <a:cs typeface="Gill Sans MT"/>
              </a:rPr>
              <a:t>C99)</a:t>
            </a:r>
          </a:p>
        </p:txBody>
      </p:sp>
      <p:sp>
        <p:nvSpPr>
          <p:cNvPr id="9" name="object 9"/>
          <p:cNvSpPr txBox="1"/>
          <p:nvPr/>
        </p:nvSpPr>
        <p:spPr>
          <a:xfrm>
            <a:off x="914400" y="7607300"/>
            <a:ext cx="3632200" cy="592455"/>
          </a:xfrm>
          <a:prstGeom prst="rect">
            <a:avLst/>
          </a:prstGeom>
        </p:spPr>
        <p:txBody>
          <a:bodyPr vert="horz" wrap="square" lIns="0" tIns="0" rIns="0" bIns="0" rtlCol="0">
            <a:spAutoFit/>
          </a:bodyPr>
          <a:lstStyle/>
          <a:p>
            <a:pPr marL="12700">
              <a:lnSpc>
                <a:spcPct val="100000"/>
              </a:lnSpc>
            </a:pPr>
            <a:r>
              <a:rPr sz="3800" dirty="0">
                <a:latin typeface="Gill Sans MT"/>
                <a:cs typeface="Gill Sans MT"/>
              </a:rPr>
              <a:t>Name</a:t>
            </a:r>
            <a:r>
              <a:rPr sz="3800" spc="-95" dirty="0">
                <a:latin typeface="Gill Sans MT"/>
                <a:cs typeface="Gill Sans MT"/>
              </a:rPr>
              <a:t> </a:t>
            </a:r>
            <a:r>
              <a:rPr sz="3800" spc="-15" dirty="0">
                <a:latin typeface="Gill Sans MT"/>
                <a:cs typeface="Gill Sans MT"/>
              </a:rPr>
              <a:t>control</a:t>
            </a:r>
            <a:endParaRPr sz="3800" dirty="0">
              <a:latin typeface="Gill Sans MT"/>
              <a:cs typeface="Gill Sans MT"/>
            </a:endParaRPr>
          </a:p>
        </p:txBody>
      </p:sp>
      <p:sp>
        <p:nvSpPr>
          <p:cNvPr id="10" name="object 10"/>
          <p:cNvSpPr txBox="1"/>
          <p:nvPr/>
        </p:nvSpPr>
        <p:spPr>
          <a:xfrm>
            <a:off x="330200" y="1467154"/>
            <a:ext cx="318135" cy="7902575"/>
          </a:xfrm>
          <a:prstGeom prst="rect">
            <a:avLst/>
          </a:prstGeom>
        </p:spPr>
        <p:txBody>
          <a:bodyPr vert="horz" wrap="square" lIns="0" tIns="0" rIns="0" bIns="0" rtlCol="0">
            <a:spAutoFit/>
          </a:bodyPr>
          <a:lstStyle/>
          <a:p>
            <a:pPr marL="12700">
              <a:lnSpc>
                <a:spcPts val="7780"/>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p:txBody>
      </p:sp>
      <p:sp>
        <p:nvSpPr>
          <p:cNvPr id="11" name="object 11"/>
          <p:cNvSpPr txBox="1"/>
          <p:nvPr/>
        </p:nvSpPr>
        <p:spPr>
          <a:xfrm>
            <a:off x="914400" y="8585200"/>
            <a:ext cx="52324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Inline</a:t>
            </a:r>
            <a:r>
              <a:rPr sz="3800" spc="-25" dirty="0">
                <a:latin typeface="Gill Sans MT"/>
                <a:cs typeface="Gill Sans MT"/>
              </a:rPr>
              <a:t> </a:t>
            </a:r>
            <a:r>
              <a:rPr sz="3800" spc="-5" dirty="0">
                <a:latin typeface="Gill Sans MT"/>
                <a:cs typeface="Gill Sans MT"/>
              </a:rPr>
              <a:t>functions(C99)</a:t>
            </a:r>
            <a:endParaRPr sz="3800" dirty="0">
              <a:latin typeface="Gill Sans MT"/>
              <a:cs typeface="Gill Sans MT"/>
            </a:endParaRPr>
          </a:p>
        </p:txBody>
      </p:sp>
      <p:sp>
        <p:nvSpPr>
          <p:cNvPr id="12" name="object 12"/>
          <p:cNvSpPr txBox="1"/>
          <p:nvPr/>
        </p:nvSpPr>
        <p:spPr>
          <a:xfrm>
            <a:off x="6939919" y="1689100"/>
            <a:ext cx="3060700" cy="592455"/>
          </a:xfrm>
          <a:prstGeom prst="rect">
            <a:avLst/>
          </a:prstGeom>
        </p:spPr>
        <p:txBody>
          <a:bodyPr vert="horz" wrap="square" lIns="0" tIns="0" rIns="0" bIns="0" rtlCol="0">
            <a:spAutoFit/>
          </a:bodyPr>
          <a:lstStyle/>
          <a:p>
            <a:pPr marL="12700">
              <a:lnSpc>
                <a:spcPct val="100000"/>
              </a:lnSpc>
            </a:pPr>
            <a:r>
              <a:rPr sz="3800" spc="-15" dirty="0">
                <a:latin typeface="Gill Sans MT"/>
                <a:cs typeface="Gill Sans MT"/>
              </a:rPr>
              <a:t>References</a:t>
            </a:r>
            <a:endParaRPr sz="3800" dirty="0">
              <a:latin typeface="Gill Sans MT"/>
              <a:cs typeface="Gill Sans MT"/>
            </a:endParaRPr>
          </a:p>
        </p:txBody>
      </p:sp>
      <p:sp>
        <p:nvSpPr>
          <p:cNvPr id="13" name="object 13"/>
          <p:cNvSpPr txBox="1"/>
          <p:nvPr/>
        </p:nvSpPr>
        <p:spPr>
          <a:xfrm>
            <a:off x="6939919" y="2679700"/>
            <a:ext cx="52959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Operator</a:t>
            </a:r>
            <a:r>
              <a:rPr sz="3800" spc="-35" dirty="0">
                <a:latin typeface="Gill Sans MT"/>
                <a:cs typeface="Gill Sans MT"/>
              </a:rPr>
              <a:t> </a:t>
            </a:r>
            <a:r>
              <a:rPr sz="3800" spc="-15" dirty="0">
                <a:latin typeface="Gill Sans MT"/>
                <a:cs typeface="Gill Sans MT"/>
              </a:rPr>
              <a:t>overloading</a:t>
            </a:r>
            <a:endParaRPr sz="3800" dirty="0">
              <a:latin typeface="Gill Sans MT"/>
              <a:cs typeface="Gill Sans MT"/>
            </a:endParaRPr>
          </a:p>
        </p:txBody>
      </p:sp>
      <p:sp>
        <p:nvSpPr>
          <p:cNvPr id="14" name="object 14"/>
          <p:cNvSpPr txBox="1"/>
          <p:nvPr/>
        </p:nvSpPr>
        <p:spPr>
          <a:xfrm>
            <a:off x="6939919" y="3733800"/>
            <a:ext cx="6064881" cy="1024255"/>
          </a:xfrm>
          <a:prstGeom prst="rect">
            <a:avLst/>
          </a:prstGeom>
        </p:spPr>
        <p:txBody>
          <a:bodyPr vert="horz" wrap="square" lIns="0" tIns="0" rIns="0" bIns="0" rtlCol="0">
            <a:spAutoFit/>
          </a:bodyPr>
          <a:lstStyle/>
          <a:p>
            <a:pPr marL="12700" marR="5080">
              <a:lnSpc>
                <a:spcPts val="4000"/>
              </a:lnSpc>
              <a:tabLst>
                <a:tab pos="1804670" algn="l"/>
                <a:tab pos="2902585" algn="l"/>
              </a:tabLst>
            </a:pPr>
            <a:r>
              <a:rPr sz="3800" dirty="0">
                <a:latin typeface="Gill Sans MT"/>
                <a:cs typeface="Gill Sans MT"/>
              </a:rPr>
              <a:t>Mo</a:t>
            </a:r>
            <a:r>
              <a:rPr sz="3800" spc="-80" dirty="0">
                <a:latin typeface="Gill Sans MT"/>
                <a:cs typeface="Gill Sans MT"/>
              </a:rPr>
              <a:t>r</a:t>
            </a:r>
            <a:r>
              <a:rPr sz="3800" dirty="0">
                <a:latin typeface="Gill Sans MT"/>
                <a:cs typeface="Gill Sans MT"/>
              </a:rPr>
              <a:t>e</a:t>
            </a:r>
            <a:r>
              <a:rPr sz="3800" spc="-5" dirty="0">
                <a:latin typeface="Gill Sans MT"/>
                <a:cs typeface="Gill Sans MT"/>
              </a:rPr>
              <a:t> </a:t>
            </a:r>
            <a:r>
              <a:rPr sz="3800" dirty="0">
                <a:latin typeface="Gill Sans MT"/>
                <a:cs typeface="Gill Sans MT"/>
              </a:rPr>
              <a:t>sa</a:t>
            </a:r>
            <a:r>
              <a:rPr sz="3800" spc="-40" dirty="0">
                <a:latin typeface="Gill Sans MT"/>
                <a:cs typeface="Gill Sans MT"/>
              </a:rPr>
              <a:t>f</a:t>
            </a:r>
            <a:r>
              <a:rPr sz="3800" dirty="0">
                <a:latin typeface="Gill Sans MT"/>
                <a:cs typeface="Gill Sans MT"/>
              </a:rPr>
              <a:t>e</a:t>
            </a:r>
            <a:r>
              <a:rPr sz="3800" spc="-5" dirty="0">
                <a:latin typeface="Gill Sans MT"/>
                <a:cs typeface="Gill Sans MT"/>
              </a:rPr>
              <a:t> </a:t>
            </a:r>
            <a:r>
              <a:rPr sz="3800" dirty="0">
                <a:latin typeface="Gill Sans MT"/>
                <a:cs typeface="Gill Sans MT"/>
              </a:rPr>
              <a:t>and	p</a:t>
            </a:r>
            <a:r>
              <a:rPr sz="3800" spc="-40" dirty="0">
                <a:latin typeface="Gill Sans MT"/>
                <a:cs typeface="Gill Sans MT"/>
              </a:rPr>
              <a:t>o</a:t>
            </a:r>
            <a:r>
              <a:rPr sz="3800" spc="-80" dirty="0">
                <a:latin typeface="Gill Sans MT"/>
                <a:cs typeface="Gill Sans MT"/>
              </a:rPr>
              <a:t>w</a:t>
            </a:r>
            <a:r>
              <a:rPr sz="3800" dirty="0">
                <a:latin typeface="Gill Sans MT"/>
                <a:cs typeface="Gill Sans MT"/>
              </a:rPr>
              <a:t>erful  </a:t>
            </a:r>
            <a:r>
              <a:rPr sz="3800" spc="15" dirty="0">
                <a:latin typeface="Gill Sans MT"/>
                <a:cs typeface="Gill Sans MT"/>
              </a:rPr>
              <a:t>memory</a:t>
            </a:r>
            <a:r>
              <a:rPr lang="en-US" sz="3800" spc="15" dirty="0">
                <a:latin typeface="Gill Sans MT"/>
                <a:cs typeface="Gill Sans MT"/>
              </a:rPr>
              <a:t> </a:t>
            </a:r>
            <a:r>
              <a:rPr sz="3800" dirty="0">
                <a:latin typeface="Gill Sans MT"/>
                <a:cs typeface="Gill Sans MT"/>
              </a:rPr>
              <a:t>management</a:t>
            </a:r>
          </a:p>
        </p:txBody>
      </p:sp>
      <p:sp>
        <p:nvSpPr>
          <p:cNvPr id="15" name="object 15"/>
          <p:cNvSpPr txBox="1"/>
          <p:nvPr/>
        </p:nvSpPr>
        <p:spPr>
          <a:xfrm>
            <a:off x="6939919" y="5156200"/>
            <a:ext cx="4813300" cy="592455"/>
          </a:xfrm>
          <a:prstGeom prst="rect">
            <a:avLst/>
          </a:prstGeom>
        </p:spPr>
        <p:txBody>
          <a:bodyPr vert="horz" wrap="square" lIns="0" tIns="0" rIns="0" bIns="0" rtlCol="0">
            <a:spAutoFit/>
          </a:bodyPr>
          <a:lstStyle/>
          <a:p>
            <a:pPr marL="12700">
              <a:lnSpc>
                <a:spcPct val="100000"/>
              </a:lnSpc>
            </a:pPr>
            <a:r>
              <a:rPr sz="3800" spc="10" dirty="0">
                <a:latin typeface="Gill Sans MT"/>
                <a:cs typeface="Gill Sans MT"/>
              </a:rPr>
              <a:t>Support </a:t>
            </a:r>
            <a:r>
              <a:rPr sz="3800" spc="-15" dirty="0">
                <a:latin typeface="Gill Sans MT"/>
                <a:cs typeface="Gill Sans MT"/>
              </a:rPr>
              <a:t>for</a:t>
            </a:r>
            <a:r>
              <a:rPr sz="3800" spc="-105" dirty="0">
                <a:latin typeface="Gill Sans MT"/>
                <a:cs typeface="Gill Sans MT"/>
              </a:rPr>
              <a:t> </a:t>
            </a:r>
            <a:r>
              <a:rPr sz="3800" spc="-5" dirty="0">
                <a:latin typeface="Gill Sans MT"/>
                <a:cs typeface="Gill Sans MT"/>
              </a:rPr>
              <a:t>OOP</a:t>
            </a:r>
            <a:endParaRPr sz="3800" dirty="0">
              <a:latin typeface="Gill Sans MT"/>
              <a:cs typeface="Gill Sans MT"/>
            </a:endParaRPr>
          </a:p>
        </p:txBody>
      </p:sp>
      <p:sp>
        <p:nvSpPr>
          <p:cNvPr id="16" name="object 16"/>
          <p:cNvSpPr txBox="1"/>
          <p:nvPr/>
        </p:nvSpPr>
        <p:spPr>
          <a:xfrm>
            <a:off x="6939919" y="6134100"/>
            <a:ext cx="3517900" cy="592455"/>
          </a:xfrm>
          <a:prstGeom prst="rect">
            <a:avLst/>
          </a:prstGeom>
        </p:spPr>
        <p:txBody>
          <a:bodyPr vert="horz" wrap="square" lIns="0" tIns="0" rIns="0" bIns="0" rtlCol="0">
            <a:spAutoFit/>
          </a:bodyPr>
          <a:lstStyle/>
          <a:p>
            <a:pPr marL="12700">
              <a:lnSpc>
                <a:spcPct val="100000"/>
              </a:lnSpc>
            </a:pPr>
            <a:r>
              <a:rPr sz="3800" dirty="0">
                <a:latin typeface="Gill Sans MT"/>
                <a:cs typeface="Gill Sans MT"/>
              </a:rPr>
              <a:t>Templates</a:t>
            </a:r>
          </a:p>
        </p:txBody>
      </p:sp>
      <p:sp>
        <p:nvSpPr>
          <p:cNvPr id="17" name="object 17"/>
          <p:cNvSpPr txBox="1"/>
          <p:nvPr/>
        </p:nvSpPr>
        <p:spPr>
          <a:xfrm>
            <a:off x="7126182" y="7124700"/>
            <a:ext cx="52959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Exception</a:t>
            </a:r>
            <a:r>
              <a:rPr sz="3800" spc="-35" dirty="0">
                <a:latin typeface="Gill Sans MT"/>
                <a:cs typeface="Gill Sans MT"/>
              </a:rPr>
              <a:t> </a:t>
            </a:r>
            <a:r>
              <a:rPr sz="3800" spc="-5" dirty="0">
                <a:latin typeface="Gill Sans MT"/>
                <a:cs typeface="Gill Sans MT"/>
              </a:rPr>
              <a:t>handling</a:t>
            </a:r>
            <a:endParaRPr sz="3800" dirty="0">
              <a:latin typeface="Gill Sans MT"/>
              <a:cs typeface="Gill Sans MT"/>
            </a:endParaRPr>
          </a:p>
        </p:txBody>
      </p:sp>
      <p:sp>
        <p:nvSpPr>
          <p:cNvPr id="18" name="object 18"/>
          <p:cNvSpPr txBox="1"/>
          <p:nvPr/>
        </p:nvSpPr>
        <p:spPr>
          <a:xfrm>
            <a:off x="6502400" y="1467154"/>
            <a:ext cx="318135" cy="7419975"/>
          </a:xfrm>
          <a:prstGeom prst="rect">
            <a:avLst/>
          </a:prstGeom>
        </p:spPr>
        <p:txBody>
          <a:bodyPr vert="horz" wrap="square" lIns="0" tIns="0" rIns="0" bIns="0" rtlCol="0">
            <a:spAutoFit/>
          </a:bodyPr>
          <a:lstStyle/>
          <a:p>
            <a:pPr marL="12700">
              <a:lnSpc>
                <a:spcPts val="7780"/>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a:p>
            <a:pPr marL="12700">
              <a:lnSpc>
                <a:spcPts val="7780"/>
              </a:lnSpc>
              <a:spcBef>
                <a:spcPts val="3920"/>
              </a:spcBef>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p:txBody>
      </p:sp>
      <p:sp>
        <p:nvSpPr>
          <p:cNvPr id="19" name="object 19"/>
          <p:cNvSpPr txBox="1"/>
          <p:nvPr/>
        </p:nvSpPr>
        <p:spPr>
          <a:xfrm>
            <a:off x="6939919" y="8178800"/>
            <a:ext cx="3898900" cy="1024255"/>
          </a:xfrm>
          <a:prstGeom prst="rect">
            <a:avLst/>
          </a:prstGeom>
        </p:spPr>
        <p:txBody>
          <a:bodyPr vert="horz" wrap="square" lIns="0" tIns="0" rIns="0" bIns="0" rtlCol="0">
            <a:spAutoFit/>
          </a:bodyPr>
          <a:lstStyle/>
          <a:p>
            <a:pPr marL="12700" marR="5080">
              <a:lnSpc>
                <a:spcPts val="4000"/>
              </a:lnSpc>
            </a:pPr>
            <a:r>
              <a:rPr sz="3800" spc="-20" dirty="0">
                <a:latin typeface="Gill Sans MT"/>
                <a:cs typeface="Gill Sans MT"/>
              </a:rPr>
              <a:t>More </a:t>
            </a:r>
            <a:r>
              <a:rPr sz="3800" spc="-10" dirty="0">
                <a:latin typeface="Gill Sans MT"/>
                <a:cs typeface="Gill Sans MT"/>
              </a:rPr>
              <a:t>extensive</a:t>
            </a:r>
            <a:r>
              <a:rPr sz="3800" spc="-50" dirty="0">
                <a:latin typeface="Gill Sans MT"/>
                <a:cs typeface="Gill Sans MT"/>
              </a:rPr>
              <a:t> </a:t>
            </a:r>
            <a:r>
              <a:rPr sz="3800" spc="-5" dirty="0">
                <a:latin typeface="Gill Sans MT"/>
                <a:cs typeface="Gill Sans MT"/>
              </a:rPr>
              <a:t>libraries,  </a:t>
            </a:r>
            <a:r>
              <a:rPr sz="3800" dirty="0">
                <a:latin typeface="Gill Sans MT"/>
                <a:cs typeface="Gill Sans MT"/>
              </a:rPr>
              <a:t>STL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0" y="508000"/>
            <a:ext cx="3149600" cy="1280160"/>
          </a:xfrm>
          <a:prstGeom prst="rect">
            <a:avLst/>
          </a:prstGeom>
        </p:spPr>
        <p:txBody>
          <a:bodyPr vert="horz" wrap="square" lIns="0" tIns="0" rIns="0" bIns="0" rtlCol="0">
            <a:spAutoFit/>
          </a:bodyPr>
          <a:lstStyle/>
          <a:p>
            <a:pPr marL="12700">
              <a:lnSpc>
                <a:spcPct val="100000"/>
              </a:lnSpc>
            </a:pPr>
            <a:r>
              <a:rPr sz="8400" dirty="0">
                <a:latin typeface="Gill Sans MT"/>
                <a:cs typeface="Gill Sans MT"/>
              </a:rPr>
              <a:t>C++</a:t>
            </a:r>
          </a:p>
        </p:txBody>
      </p:sp>
      <p:sp>
        <p:nvSpPr>
          <p:cNvPr id="3" name="object 3"/>
          <p:cNvSpPr txBox="1">
            <a:spLocks noGrp="1"/>
          </p:cNvSpPr>
          <p:nvPr>
            <p:ph type="title"/>
          </p:nvPr>
        </p:nvSpPr>
        <p:spPr>
          <a:xfrm>
            <a:off x="532693" y="1790700"/>
            <a:ext cx="9322507" cy="584775"/>
          </a:xfrm>
          <a:prstGeom prst="rect">
            <a:avLst/>
          </a:prstGeom>
        </p:spPr>
        <p:txBody>
          <a:bodyPr vert="horz" wrap="square" lIns="0" tIns="0" rIns="0" bIns="0" rtlCol="0">
            <a:spAutoFit/>
          </a:bodyPr>
          <a:lstStyle/>
          <a:p>
            <a:pPr marL="419734" indent="-407034">
              <a:lnSpc>
                <a:spcPct val="100000"/>
              </a:lnSpc>
              <a:buSzPct val="171052"/>
              <a:buChar char="•"/>
              <a:tabLst>
                <a:tab pos="420370" algn="l"/>
                <a:tab pos="1458595" algn="l"/>
                <a:tab pos="4347845" algn="l"/>
                <a:tab pos="4873625" algn="l"/>
                <a:tab pos="6927215" algn="l"/>
              </a:tabLst>
            </a:pPr>
            <a:r>
              <a:rPr sz="3800" dirty="0"/>
              <a:t>C++	can</a:t>
            </a:r>
            <a:r>
              <a:rPr sz="3800" spc="-5" dirty="0"/>
              <a:t> </a:t>
            </a:r>
            <a:r>
              <a:rPr sz="3800" dirty="0"/>
              <a:t>be</a:t>
            </a:r>
            <a:r>
              <a:rPr sz="3800" spc="-5" dirty="0"/>
              <a:t> </a:t>
            </a:r>
            <a:r>
              <a:rPr sz="3800" dirty="0"/>
              <a:t>v</a:t>
            </a:r>
            <a:r>
              <a:rPr sz="3800" spc="-5" dirty="0"/>
              <a:t>i</a:t>
            </a:r>
            <a:r>
              <a:rPr sz="3800" spc="-60" dirty="0"/>
              <a:t>e</a:t>
            </a:r>
            <a:r>
              <a:rPr sz="3800" spc="-80" dirty="0"/>
              <a:t>w</a:t>
            </a:r>
            <a:r>
              <a:rPr sz="3800" dirty="0"/>
              <a:t>ed	as</a:t>
            </a:r>
            <a:r>
              <a:rPr lang="en-US" sz="3800" dirty="0"/>
              <a:t> </a:t>
            </a:r>
            <a:r>
              <a:rPr sz="3800" dirty="0"/>
              <a:t>a</a:t>
            </a:r>
            <a:r>
              <a:rPr sz="3800" spc="-385" dirty="0"/>
              <a:t> </a:t>
            </a:r>
            <a:r>
              <a:rPr sz="3800" dirty="0"/>
              <a:t>“</a:t>
            </a:r>
            <a:r>
              <a:rPr sz="3800" dirty="0" err="1"/>
              <a:t>better”C</a:t>
            </a:r>
            <a:endParaRPr sz="3800" dirty="0"/>
          </a:p>
        </p:txBody>
      </p:sp>
      <p:sp>
        <p:nvSpPr>
          <p:cNvPr id="4" name="object 4"/>
          <p:cNvSpPr txBox="1"/>
          <p:nvPr/>
        </p:nvSpPr>
        <p:spPr>
          <a:xfrm>
            <a:off x="532693" y="2641600"/>
            <a:ext cx="11075107" cy="6563335"/>
          </a:xfrm>
          <a:prstGeom prst="rect">
            <a:avLst/>
          </a:prstGeom>
        </p:spPr>
        <p:txBody>
          <a:bodyPr vert="horz" wrap="square" lIns="0" tIns="0" rIns="0" bIns="0" rtlCol="0">
            <a:spAutoFit/>
          </a:bodyPr>
          <a:lstStyle/>
          <a:p>
            <a:pPr marL="355600">
              <a:lnSpc>
                <a:spcPct val="100000"/>
              </a:lnSpc>
            </a:pPr>
            <a:r>
              <a:rPr sz="8700" spc="7" baseline="-7183" dirty="0">
                <a:latin typeface="Gill Sans MT"/>
                <a:cs typeface="Gill Sans MT"/>
              </a:rPr>
              <a:t>•</a:t>
            </a:r>
            <a:r>
              <a:rPr sz="8700" spc="-1455" baseline="-7183" dirty="0">
                <a:latin typeface="Gill Sans MT"/>
                <a:cs typeface="Gill Sans MT"/>
              </a:rPr>
              <a:t> </a:t>
            </a:r>
            <a:r>
              <a:rPr sz="3400" dirty="0">
                <a:latin typeface="Gill Sans MT"/>
                <a:cs typeface="Gill Sans MT"/>
              </a:rPr>
              <a:t>C++ =&gt; C=C+1</a:t>
            </a:r>
          </a:p>
          <a:p>
            <a:pPr marL="419734" indent="-407034">
              <a:lnSpc>
                <a:spcPct val="100000"/>
              </a:lnSpc>
              <a:spcBef>
                <a:spcPts val="2120"/>
              </a:spcBef>
              <a:buSzPct val="171052"/>
              <a:buChar char="•"/>
              <a:tabLst>
                <a:tab pos="420370" algn="l"/>
              </a:tabLst>
            </a:pPr>
            <a:r>
              <a:rPr sz="3800" spc="-5" dirty="0">
                <a:latin typeface="Gill Sans MT"/>
                <a:cs typeface="Gill Sans MT"/>
              </a:rPr>
              <a:t>but...</a:t>
            </a:r>
            <a:endParaRPr sz="3800" dirty="0">
              <a:latin typeface="Gill Sans MT"/>
              <a:cs typeface="Gill Sans MT"/>
            </a:endParaRPr>
          </a:p>
          <a:p>
            <a:pPr marL="711835" lvl="1" indent="-356235">
              <a:lnSpc>
                <a:spcPct val="100000"/>
              </a:lnSpc>
              <a:spcBef>
                <a:spcPts val="2140"/>
              </a:spcBef>
              <a:buSzPct val="170588"/>
              <a:buChar char="•"/>
              <a:tabLst>
                <a:tab pos="712470" algn="l"/>
              </a:tabLst>
            </a:pPr>
            <a:r>
              <a:rPr sz="3400" dirty="0">
                <a:latin typeface="Gill Sans MT"/>
                <a:cs typeface="Gill Sans MT"/>
              </a:rPr>
              <a:t>C++ </a:t>
            </a:r>
            <a:r>
              <a:rPr sz="3400" spc="-5" dirty="0">
                <a:latin typeface="Gill Sans MT"/>
                <a:cs typeface="Gill Sans MT"/>
              </a:rPr>
              <a:t>is </a:t>
            </a:r>
            <a:r>
              <a:rPr sz="3400" dirty="0">
                <a:latin typeface="Gill Sans MT"/>
                <a:cs typeface="Gill Sans MT"/>
              </a:rPr>
              <a:t>not</a:t>
            </a:r>
            <a:r>
              <a:rPr sz="3400" spc="-95" dirty="0">
                <a:latin typeface="Gill Sans MT"/>
                <a:cs typeface="Gill Sans MT"/>
              </a:rPr>
              <a:t> </a:t>
            </a:r>
            <a:r>
              <a:rPr sz="3400" dirty="0">
                <a:latin typeface="Gill Sans MT"/>
                <a:cs typeface="Gill Sans MT"/>
              </a:rPr>
              <a:t>C</a:t>
            </a:r>
          </a:p>
          <a:p>
            <a:pPr marL="711835" lvl="1" indent="-356235">
              <a:lnSpc>
                <a:spcPct val="100000"/>
              </a:lnSpc>
              <a:spcBef>
                <a:spcPts val="2120"/>
              </a:spcBef>
              <a:buSzPct val="170588"/>
              <a:buChar char="•"/>
              <a:tabLst>
                <a:tab pos="712470" algn="l"/>
              </a:tabLst>
            </a:pPr>
            <a:r>
              <a:rPr sz="3400" spc="-15" dirty="0">
                <a:latin typeface="Gill Sans MT"/>
                <a:cs typeface="Gill Sans MT"/>
              </a:rPr>
              <a:t>Focus </a:t>
            </a:r>
            <a:r>
              <a:rPr sz="3400" dirty="0">
                <a:latin typeface="Gill Sans MT"/>
                <a:cs typeface="Gill Sans MT"/>
              </a:rPr>
              <a:t>on C++ as a </a:t>
            </a:r>
            <a:r>
              <a:rPr sz="3400" spc="-5" dirty="0">
                <a:latin typeface="Gill Sans MT"/>
                <a:cs typeface="Gill Sans MT"/>
              </a:rPr>
              <a:t>language in its </a:t>
            </a:r>
            <a:r>
              <a:rPr sz="3400" spc="-15" dirty="0">
                <a:latin typeface="Gill Sans MT"/>
                <a:cs typeface="Gill Sans MT"/>
              </a:rPr>
              <a:t>own</a:t>
            </a:r>
            <a:r>
              <a:rPr sz="3400" spc="5" dirty="0">
                <a:latin typeface="Gill Sans MT"/>
                <a:cs typeface="Gill Sans MT"/>
              </a:rPr>
              <a:t> </a:t>
            </a:r>
            <a:r>
              <a:rPr sz="3400" spc="-5" dirty="0">
                <a:latin typeface="Gill Sans MT"/>
                <a:cs typeface="Gill Sans MT"/>
              </a:rPr>
              <a:t>right</a:t>
            </a:r>
            <a:endParaRPr sz="3400" dirty="0">
              <a:latin typeface="Gill Sans MT"/>
              <a:cs typeface="Gill Sans MT"/>
            </a:endParaRPr>
          </a:p>
          <a:p>
            <a:pPr marL="419734" indent="-407034">
              <a:lnSpc>
                <a:spcPct val="100000"/>
              </a:lnSpc>
              <a:spcBef>
                <a:spcPts val="2120"/>
              </a:spcBef>
              <a:buSzPct val="171052"/>
              <a:buChar char="•"/>
              <a:tabLst>
                <a:tab pos="420370" algn="l"/>
                <a:tab pos="1458595" algn="l"/>
                <a:tab pos="1884680" algn="l"/>
                <a:tab pos="2224405" algn="l"/>
                <a:tab pos="3578225" algn="l"/>
              </a:tabLst>
            </a:pPr>
            <a:r>
              <a:rPr sz="3800" dirty="0">
                <a:latin typeface="Gill Sans MT"/>
                <a:cs typeface="Gill Sans MT"/>
              </a:rPr>
              <a:t>C++	</a:t>
            </a:r>
            <a:r>
              <a:rPr sz="3800" spc="-5" dirty="0">
                <a:latin typeface="Gill Sans MT"/>
                <a:cs typeface="Gill Sans MT"/>
              </a:rPr>
              <a:t>is	</a:t>
            </a:r>
            <a:r>
              <a:rPr sz="3800" dirty="0">
                <a:latin typeface="Gill Sans MT"/>
                <a:cs typeface="Gill Sans MT"/>
              </a:rPr>
              <a:t>a	</a:t>
            </a:r>
            <a:r>
              <a:rPr sz="3800" spc="-25" dirty="0">
                <a:latin typeface="Gill Sans MT"/>
                <a:cs typeface="Gill Sans MT"/>
              </a:rPr>
              <a:t>hybrid</a:t>
            </a:r>
            <a:r>
              <a:rPr lang="en-US" sz="3800" spc="-25" dirty="0">
                <a:latin typeface="Gill Sans MT"/>
                <a:cs typeface="Gill Sans MT"/>
              </a:rPr>
              <a:t> </a:t>
            </a:r>
            <a:r>
              <a:rPr sz="3800" spc="5" dirty="0">
                <a:latin typeface="Gill Sans MT"/>
                <a:cs typeface="Gill Sans MT"/>
              </a:rPr>
              <a:t>language,</a:t>
            </a:r>
            <a:r>
              <a:rPr sz="3800" spc="-425" dirty="0">
                <a:latin typeface="Gill Sans MT"/>
                <a:cs typeface="Gill Sans MT"/>
              </a:rPr>
              <a:t> </a:t>
            </a:r>
            <a:r>
              <a:rPr sz="3800" spc="5" dirty="0">
                <a:latin typeface="Gill Sans MT"/>
                <a:cs typeface="Gill Sans MT"/>
              </a:rPr>
              <a:t>supports</a:t>
            </a:r>
            <a:endParaRPr sz="3800" dirty="0">
              <a:latin typeface="Gill Sans MT"/>
              <a:cs typeface="Gill Sans MT"/>
            </a:endParaRPr>
          </a:p>
          <a:p>
            <a:pPr marL="711835" lvl="1" indent="-356235">
              <a:lnSpc>
                <a:spcPct val="100000"/>
              </a:lnSpc>
              <a:spcBef>
                <a:spcPts val="2140"/>
              </a:spcBef>
              <a:buSzPct val="170588"/>
              <a:buChar char="•"/>
              <a:tabLst>
                <a:tab pos="712470" algn="l"/>
              </a:tabLst>
            </a:pPr>
            <a:r>
              <a:rPr sz="3400" spc="-10" dirty="0">
                <a:latin typeface="Gill Sans MT"/>
                <a:cs typeface="Gill Sans MT"/>
              </a:rPr>
              <a:t>Procedure-oriented</a:t>
            </a:r>
            <a:r>
              <a:rPr sz="3400" spc="-65" dirty="0">
                <a:latin typeface="Gill Sans MT"/>
                <a:cs typeface="Gill Sans MT"/>
              </a:rPr>
              <a:t> </a:t>
            </a:r>
            <a:r>
              <a:rPr sz="3400" spc="-10" dirty="0">
                <a:latin typeface="Gill Sans MT"/>
                <a:cs typeface="Gill Sans MT"/>
              </a:rPr>
              <a:t>programming</a:t>
            </a:r>
            <a:endParaRPr sz="3400" dirty="0">
              <a:latin typeface="Gill Sans MT"/>
              <a:cs typeface="Gill Sans MT"/>
            </a:endParaRPr>
          </a:p>
          <a:p>
            <a:pPr marL="711835" lvl="1" indent="-356235">
              <a:lnSpc>
                <a:spcPct val="100000"/>
              </a:lnSpc>
              <a:spcBef>
                <a:spcPts val="2120"/>
              </a:spcBef>
              <a:buSzPct val="170588"/>
              <a:buChar char="•"/>
              <a:tabLst>
                <a:tab pos="712470" algn="l"/>
              </a:tabLst>
            </a:pPr>
            <a:r>
              <a:rPr sz="3400" spc="-5" dirty="0">
                <a:latin typeface="Gill Sans MT"/>
                <a:cs typeface="Gill Sans MT"/>
              </a:rPr>
              <a:t>Object-oriented</a:t>
            </a:r>
            <a:r>
              <a:rPr sz="3400" spc="-25" dirty="0">
                <a:latin typeface="Gill Sans MT"/>
                <a:cs typeface="Gill Sans MT"/>
              </a:rPr>
              <a:t> </a:t>
            </a:r>
            <a:r>
              <a:rPr sz="3400" spc="-10" dirty="0">
                <a:latin typeface="Gill Sans MT"/>
                <a:cs typeface="Gill Sans MT"/>
              </a:rPr>
              <a:t>programming</a:t>
            </a:r>
            <a:endParaRPr sz="3400" dirty="0">
              <a:latin typeface="Gill Sans MT"/>
              <a:cs typeface="Gill Sans MT"/>
            </a:endParaRPr>
          </a:p>
          <a:p>
            <a:pPr marL="711835" lvl="1" indent="-356235">
              <a:lnSpc>
                <a:spcPct val="100000"/>
              </a:lnSpc>
              <a:spcBef>
                <a:spcPts val="2120"/>
              </a:spcBef>
              <a:buSzPct val="170588"/>
              <a:buChar char="•"/>
              <a:tabLst>
                <a:tab pos="712470" algn="l"/>
              </a:tabLst>
            </a:pPr>
            <a:r>
              <a:rPr sz="3400" spc="-5" dirty="0">
                <a:latin typeface="Gill Sans MT"/>
                <a:cs typeface="Gill Sans MT"/>
              </a:rPr>
              <a:t>Generic</a:t>
            </a:r>
            <a:r>
              <a:rPr sz="3400" spc="-50" dirty="0">
                <a:latin typeface="Gill Sans MT"/>
                <a:cs typeface="Gill Sans MT"/>
              </a:rPr>
              <a:t> </a:t>
            </a:r>
            <a:r>
              <a:rPr sz="3400" spc="-10" dirty="0">
                <a:latin typeface="Gill Sans MT"/>
                <a:cs typeface="Gill Sans MT"/>
              </a:rPr>
              <a:t>programming</a:t>
            </a:r>
            <a:endParaRPr sz="3400" dirty="0">
              <a:latin typeface="Gill Sans MT"/>
              <a:cs typeface="Gill Sans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5720" y="508000"/>
            <a:ext cx="10373360" cy="2585323"/>
          </a:xfrm>
        </p:spPr>
        <p:txBody>
          <a:bodyPr/>
          <a:lstStyle/>
          <a:p>
            <a:r>
              <a:rPr lang="en-US" altLang="zh-CN" dirty="0"/>
              <a:t>Object-oriented programming</a:t>
            </a:r>
            <a:endParaRPr lang="zh-CN" altLang="en-US" dirty="0"/>
          </a:p>
        </p:txBody>
      </p:sp>
      <p:sp>
        <p:nvSpPr>
          <p:cNvPr id="3" name="文本占位符 2"/>
          <p:cNvSpPr>
            <a:spLocks noGrp="1"/>
          </p:cNvSpPr>
          <p:nvPr>
            <p:ph type="body" idx="1"/>
          </p:nvPr>
        </p:nvSpPr>
        <p:spPr>
          <a:xfrm>
            <a:off x="787400" y="3716870"/>
            <a:ext cx="11836400" cy="5170646"/>
          </a:xfrm>
        </p:spPr>
        <p:txBody>
          <a:bodyPr/>
          <a:lstStyle/>
          <a:p>
            <a:pPr algn="just"/>
            <a:r>
              <a:rPr lang="en-US" altLang="zh-CN" dirty="0"/>
              <a:t>the programming tools are beginning to look less like machines and more like parts of our minds, and also like other expressive mediums such as writing, painting, sculpture, animation, and filmmaking. </a:t>
            </a:r>
            <a:r>
              <a:rPr lang="en-US" altLang="zh-CN" dirty="0">
                <a:solidFill>
                  <a:srgbClr val="0000FF"/>
                </a:solidFill>
              </a:rPr>
              <a:t>Object-oriented programming is part of this movement toward using the computer as an expressive medium.</a:t>
            </a:r>
            <a:endParaRPr lang="zh-CN" altLang="en-US"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00" y="774700"/>
            <a:ext cx="5867400" cy="1280160"/>
          </a:xfrm>
          <a:prstGeom prst="rect">
            <a:avLst/>
          </a:prstGeom>
        </p:spPr>
        <p:txBody>
          <a:bodyPr vert="horz" wrap="square" lIns="0" tIns="0" rIns="0" bIns="0" rtlCol="0">
            <a:spAutoFit/>
          </a:bodyPr>
          <a:lstStyle/>
          <a:p>
            <a:pPr marL="12700">
              <a:lnSpc>
                <a:spcPct val="100000"/>
              </a:lnSpc>
            </a:pPr>
            <a:r>
              <a:rPr dirty="0"/>
              <a:t>Buzz</a:t>
            </a:r>
            <a:r>
              <a:rPr spc="-170" dirty="0"/>
              <a:t>w</a:t>
            </a:r>
            <a:r>
              <a:rPr dirty="0"/>
              <a:t>o</a:t>
            </a:r>
            <a:r>
              <a:rPr spc="-130" dirty="0"/>
              <a:t>r</a:t>
            </a:r>
            <a:r>
              <a:rPr dirty="0"/>
              <a:t>ds</a:t>
            </a:r>
          </a:p>
        </p:txBody>
      </p:sp>
      <p:sp>
        <p:nvSpPr>
          <p:cNvPr id="3" name="object 3"/>
          <p:cNvSpPr txBox="1"/>
          <p:nvPr/>
        </p:nvSpPr>
        <p:spPr>
          <a:xfrm>
            <a:off x="5283200" y="5943600"/>
            <a:ext cx="2000250"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template</a:t>
            </a:r>
          </a:p>
        </p:txBody>
      </p:sp>
      <p:sp>
        <p:nvSpPr>
          <p:cNvPr id="4" name="object 4"/>
          <p:cNvSpPr txBox="1"/>
          <p:nvPr/>
        </p:nvSpPr>
        <p:spPr>
          <a:xfrm>
            <a:off x="6891880" y="3162300"/>
            <a:ext cx="4580448"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E</a:t>
            </a:r>
            <a:r>
              <a:rPr sz="3800" spc="-5" dirty="0">
                <a:solidFill>
                  <a:srgbClr val="FF0000"/>
                </a:solidFill>
                <a:latin typeface="Trebuchet MS"/>
                <a:cs typeface="Trebuchet MS"/>
              </a:rPr>
              <a:t>ncapsulation</a:t>
            </a:r>
            <a:r>
              <a:rPr lang="en-US" altLang="zh-CN" sz="3800" spc="-5" dirty="0">
                <a:solidFill>
                  <a:srgbClr val="FF0000"/>
                </a:solidFill>
                <a:latin typeface="Trebuchet MS"/>
                <a:cs typeface="Trebuchet MS"/>
              </a:rPr>
              <a:t> (</a:t>
            </a:r>
            <a:r>
              <a:rPr lang="zh-CN" altLang="en-US" sz="3800" spc="-5" dirty="0">
                <a:solidFill>
                  <a:srgbClr val="FF0000"/>
                </a:solidFill>
                <a:latin typeface="Trebuchet MS"/>
                <a:cs typeface="Trebuchet MS"/>
              </a:rPr>
              <a:t>封装</a:t>
            </a:r>
            <a:r>
              <a:rPr lang="en-US" altLang="zh-CN"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5" name="object 5"/>
          <p:cNvSpPr txBox="1"/>
          <p:nvPr/>
        </p:nvSpPr>
        <p:spPr>
          <a:xfrm>
            <a:off x="8636000" y="4876800"/>
            <a:ext cx="2806065" cy="1511935"/>
          </a:xfrm>
          <a:prstGeom prst="rect">
            <a:avLst/>
          </a:prstGeom>
        </p:spPr>
        <p:txBody>
          <a:bodyPr vert="horz" wrap="square" lIns="0" tIns="0" rIns="0" bIns="0" rtlCol="0">
            <a:spAutoFit/>
          </a:bodyPr>
          <a:lstStyle/>
          <a:p>
            <a:pPr marL="977900">
              <a:lnSpc>
                <a:spcPct val="100000"/>
              </a:lnSpc>
            </a:pPr>
            <a:r>
              <a:rPr sz="3800" dirty="0">
                <a:latin typeface="Trebuchet MS"/>
                <a:cs typeface="Trebuchet MS"/>
              </a:rPr>
              <a:t>c</a:t>
            </a:r>
            <a:r>
              <a:rPr sz="3800" spc="-5" dirty="0">
                <a:latin typeface="Trebuchet MS"/>
                <a:cs typeface="Trebuchet MS"/>
              </a:rPr>
              <a:t>oupling</a:t>
            </a:r>
            <a:endParaRPr sz="3800" dirty="0">
              <a:latin typeface="Trebuchet MS"/>
              <a:cs typeface="Trebuchet MS"/>
            </a:endParaRPr>
          </a:p>
          <a:p>
            <a:pPr marL="12700">
              <a:lnSpc>
                <a:spcPct val="100000"/>
              </a:lnSpc>
              <a:spcBef>
                <a:spcPts val="2240"/>
              </a:spcBef>
            </a:pPr>
            <a:r>
              <a:rPr sz="4200" spc="-5" dirty="0">
                <a:latin typeface="Trebuchet MS"/>
                <a:cs typeface="Trebuchet MS"/>
              </a:rPr>
              <a:t>interface</a:t>
            </a:r>
            <a:endParaRPr sz="4200" dirty="0">
              <a:latin typeface="Trebuchet MS"/>
              <a:cs typeface="Trebuchet MS"/>
            </a:endParaRPr>
          </a:p>
        </p:txBody>
      </p:sp>
      <p:sp>
        <p:nvSpPr>
          <p:cNvPr id="6" name="object 6"/>
          <p:cNvSpPr txBox="1"/>
          <p:nvPr/>
        </p:nvSpPr>
        <p:spPr>
          <a:xfrm>
            <a:off x="2159000" y="5232400"/>
            <a:ext cx="1905635"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c</a:t>
            </a:r>
            <a:r>
              <a:rPr sz="3800" spc="-5" dirty="0">
                <a:latin typeface="Trebuchet MS"/>
                <a:cs typeface="Trebuchet MS"/>
              </a:rPr>
              <a:t>ohesi</a:t>
            </a:r>
            <a:r>
              <a:rPr sz="3800" dirty="0">
                <a:latin typeface="Trebuchet MS"/>
                <a:cs typeface="Trebuchet MS"/>
              </a:rPr>
              <a:t>on</a:t>
            </a:r>
            <a:endParaRPr sz="3800">
              <a:latin typeface="Trebuchet MS"/>
              <a:cs typeface="Trebuchet MS"/>
            </a:endParaRPr>
          </a:p>
        </p:txBody>
      </p:sp>
      <p:sp>
        <p:nvSpPr>
          <p:cNvPr id="7" name="object 7"/>
          <p:cNvSpPr txBox="1"/>
          <p:nvPr/>
        </p:nvSpPr>
        <p:spPr>
          <a:xfrm>
            <a:off x="3683000" y="8039100"/>
            <a:ext cx="559879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polymorphic method</a:t>
            </a:r>
            <a:r>
              <a:rPr sz="3800" spc="-55" dirty="0">
                <a:latin typeface="Trebuchet MS"/>
                <a:cs typeface="Trebuchet MS"/>
              </a:rPr>
              <a:t> </a:t>
            </a:r>
            <a:r>
              <a:rPr sz="3800" dirty="0">
                <a:latin typeface="Trebuchet MS"/>
                <a:cs typeface="Trebuchet MS"/>
              </a:rPr>
              <a:t>calls</a:t>
            </a:r>
            <a:endParaRPr sz="3800">
              <a:latin typeface="Trebuchet MS"/>
              <a:cs typeface="Trebuchet MS"/>
            </a:endParaRPr>
          </a:p>
        </p:txBody>
      </p:sp>
      <p:sp>
        <p:nvSpPr>
          <p:cNvPr id="8" name="object 8"/>
          <p:cNvSpPr txBox="1"/>
          <p:nvPr/>
        </p:nvSpPr>
        <p:spPr>
          <a:xfrm>
            <a:off x="1930400" y="3162300"/>
            <a:ext cx="3860800"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I</a:t>
            </a:r>
            <a:r>
              <a:rPr sz="3800" spc="-5" dirty="0">
                <a:solidFill>
                  <a:srgbClr val="FF0000"/>
                </a:solidFill>
                <a:latin typeface="Trebuchet MS"/>
                <a:cs typeface="Trebuchet MS"/>
              </a:rPr>
              <a:t>nheritance</a:t>
            </a:r>
            <a:r>
              <a:rPr lang="en-US" sz="3800" spc="-5" dirty="0">
                <a:solidFill>
                  <a:srgbClr val="FF0000"/>
                </a:solidFill>
                <a:latin typeface="Trebuchet MS"/>
                <a:cs typeface="Trebuchet MS"/>
              </a:rPr>
              <a:t>(</a:t>
            </a:r>
            <a:r>
              <a:rPr lang="zh-CN" altLang="en-US" sz="3800" spc="-5" dirty="0">
                <a:solidFill>
                  <a:srgbClr val="FF0000"/>
                </a:solidFill>
                <a:latin typeface="Trebuchet MS"/>
                <a:cs typeface="Trebuchet MS"/>
              </a:rPr>
              <a:t>继承</a:t>
            </a:r>
            <a:r>
              <a:rPr lang="en-US"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9" name="object 9"/>
          <p:cNvSpPr txBox="1"/>
          <p:nvPr/>
        </p:nvSpPr>
        <p:spPr>
          <a:xfrm>
            <a:off x="6718300" y="6743700"/>
            <a:ext cx="375856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mutator</a:t>
            </a:r>
            <a:r>
              <a:rPr sz="3800" spc="-60" dirty="0">
                <a:latin typeface="Trebuchet MS"/>
                <a:cs typeface="Trebuchet MS"/>
              </a:rPr>
              <a:t> </a:t>
            </a:r>
            <a:r>
              <a:rPr sz="3800" spc="-5" dirty="0">
                <a:latin typeface="Trebuchet MS"/>
                <a:cs typeface="Trebuchet MS"/>
              </a:rPr>
              <a:t>methods</a:t>
            </a:r>
            <a:endParaRPr sz="3800">
              <a:latin typeface="Trebuchet MS"/>
              <a:cs typeface="Trebuchet MS"/>
            </a:endParaRPr>
          </a:p>
        </p:txBody>
      </p:sp>
      <p:sp>
        <p:nvSpPr>
          <p:cNvPr id="10" name="object 10"/>
          <p:cNvSpPr txBox="1"/>
          <p:nvPr/>
        </p:nvSpPr>
        <p:spPr>
          <a:xfrm>
            <a:off x="1612900" y="6642100"/>
            <a:ext cx="379031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collection</a:t>
            </a:r>
            <a:r>
              <a:rPr sz="3800" spc="-70" dirty="0">
                <a:latin typeface="Trebuchet MS"/>
                <a:cs typeface="Trebuchet MS"/>
              </a:rPr>
              <a:t> </a:t>
            </a:r>
            <a:r>
              <a:rPr sz="3800" dirty="0">
                <a:latin typeface="Trebuchet MS"/>
                <a:cs typeface="Trebuchet MS"/>
              </a:rPr>
              <a:t>classes</a:t>
            </a:r>
            <a:endParaRPr sz="3800">
              <a:latin typeface="Trebuchet MS"/>
              <a:cs typeface="Trebuchet MS"/>
            </a:endParaRPr>
          </a:p>
        </p:txBody>
      </p:sp>
      <p:sp>
        <p:nvSpPr>
          <p:cNvPr id="11" name="object 11"/>
          <p:cNvSpPr txBox="1"/>
          <p:nvPr/>
        </p:nvSpPr>
        <p:spPr>
          <a:xfrm>
            <a:off x="5435600" y="4191000"/>
            <a:ext cx="4419600"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Polymorphism(</a:t>
            </a:r>
            <a:r>
              <a:rPr lang="zh-CN" altLang="en-US" sz="3800" spc="-5" dirty="0">
                <a:solidFill>
                  <a:srgbClr val="FF0000"/>
                </a:solidFill>
                <a:latin typeface="Trebuchet MS"/>
                <a:cs typeface="Trebuchet MS"/>
              </a:rPr>
              <a:t>多态</a:t>
            </a:r>
            <a:r>
              <a:rPr lang="en-US"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12" name="object 12"/>
          <p:cNvSpPr txBox="1"/>
          <p:nvPr/>
        </p:nvSpPr>
        <p:spPr>
          <a:xfrm>
            <a:off x="2921000" y="4114800"/>
            <a:ext cx="1891030"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ite</a:t>
            </a:r>
            <a:r>
              <a:rPr sz="3800" spc="-5" dirty="0">
                <a:latin typeface="Trebuchet MS"/>
                <a:cs typeface="Trebuchet MS"/>
              </a:rPr>
              <a:t>rator</a:t>
            </a:r>
            <a:r>
              <a:rPr sz="3800" dirty="0">
                <a:latin typeface="Trebuchet MS"/>
                <a:cs typeface="Trebuchet MS"/>
              </a:rPr>
              <a:t>s</a:t>
            </a:r>
          </a:p>
        </p:txBody>
      </p:sp>
      <p:sp>
        <p:nvSpPr>
          <p:cNvPr id="13" name="object 13"/>
          <p:cNvSpPr txBox="1"/>
          <p:nvPr/>
        </p:nvSpPr>
        <p:spPr>
          <a:xfrm>
            <a:off x="3898900" y="2298700"/>
            <a:ext cx="5963285" cy="57912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responsibility-driven</a:t>
            </a:r>
            <a:r>
              <a:rPr sz="3800" spc="10" dirty="0">
                <a:latin typeface="Trebuchet MS"/>
                <a:cs typeface="Trebuchet MS"/>
              </a:rPr>
              <a:t> </a:t>
            </a:r>
            <a:r>
              <a:rPr sz="3800" spc="-5" dirty="0">
                <a:latin typeface="Trebuchet MS"/>
                <a:cs typeface="Trebuchet MS"/>
              </a:rPr>
              <a:t>design</a:t>
            </a:r>
            <a:endParaRPr sz="3800">
              <a:latin typeface="Trebuchet MS"/>
              <a:cs typeface="Trebuchet MS"/>
            </a:endParaRPr>
          </a:p>
        </p:txBody>
      </p:sp>
      <p:sp>
        <p:nvSpPr>
          <p:cNvPr id="14" name="object 3"/>
          <p:cNvSpPr txBox="1"/>
          <p:nvPr/>
        </p:nvSpPr>
        <p:spPr>
          <a:xfrm>
            <a:off x="5359400" y="5181600"/>
            <a:ext cx="2819400" cy="584775"/>
          </a:xfrm>
          <a:prstGeom prst="rect">
            <a:avLst/>
          </a:prstGeom>
        </p:spPr>
        <p:txBody>
          <a:bodyPr vert="horz" wrap="square" lIns="0" tIns="0" rIns="0" bIns="0" rtlCol="0">
            <a:spAutoFit/>
          </a:bodyPr>
          <a:lstStyle/>
          <a:p>
            <a:pPr marL="12700">
              <a:lnSpc>
                <a:spcPct val="100000"/>
              </a:lnSpc>
            </a:pPr>
            <a:r>
              <a:rPr lang="en-US" sz="3800" dirty="0">
                <a:latin typeface="Trebuchet MS"/>
                <a:cs typeface="Trebuchet MS"/>
              </a:rPr>
              <a:t>overriding</a:t>
            </a:r>
            <a:endParaRPr sz="38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6080">
              <a:lnSpc>
                <a:spcPct val="100000"/>
              </a:lnSpc>
            </a:pPr>
            <a:r>
              <a:rPr spc="-1260" dirty="0"/>
              <a:t>T</a:t>
            </a:r>
            <a:r>
              <a:rPr dirty="0"/>
              <a:t>extbooks</a:t>
            </a:r>
          </a:p>
        </p:txBody>
      </p:sp>
      <p:sp>
        <p:nvSpPr>
          <p:cNvPr id="3" name="object 3"/>
          <p:cNvSpPr/>
          <p:nvPr/>
        </p:nvSpPr>
        <p:spPr>
          <a:xfrm>
            <a:off x="6705600" y="3416300"/>
            <a:ext cx="5549900" cy="4165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6080">
              <a:lnSpc>
                <a:spcPct val="100000"/>
              </a:lnSpc>
            </a:pPr>
            <a:r>
              <a:rPr spc="-1260" dirty="0"/>
              <a:t>T</a:t>
            </a:r>
            <a:r>
              <a:rPr dirty="0"/>
              <a:t>extbooks</a:t>
            </a:r>
          </a:p>
        </p:txBody>
      </p:sp>
      <p:sp>
        <p:nvSpPr>
          <p:cNvPr id="3" name="object 3"/>
          <p:cNvSpPr txBox="1"/>
          <p:nvPr/>
        </p:nvSpPr>
        <p:spPr>
          <a:xfrm>
            <a:off x="534529" y="2156460"/>
            <a:ext cx="5967871" cy="7586692"/>
          </a:xfrm>
          <a:prstGeom prst="rect">
            <a:avLst/>
          </a:prstGeom>
        </p:spPr>
        <p:txBody>
          <a:bodyPr vert="horz" wrap="square" lIns="0" tIns="0" rIns="0" bIns="0" rtlCol="0">
            <a:spAutoFit/>
          </a:bodyPr>
          <a:lstStyle/>
          <a:p>
            <a:pPr marL="367030" marR="5080" indent="-354330">
              <a:lnSpc>
                <a:spcPts val="3900"/>
              </a:lnSpc>
              <a:buSzPct val="170588"/>
              <a:buChar char="•"/>
              <a:tabLst>
                <a:tab pos="367665" algn="l"/>
              </a:tabLst>
            </a:pPr>
            <a:r>
              <a:rPr sz="3400" spc="-5" dirty="0">
                <a:latin typeface="Gill Sans MT"/>
                <a:cs typeface="Gill Sans MT"/>
              </a:rPr>
              <a:t>Thinking </a:t>
            </a:r>
            <a:r>
              <a:rPr sz="3400" dirty="0">
                <a:latin typeface="Gill Sans MT"/>
                <a:cs typeface="Gill Sans MT"/>
              </a:rPr>
              <a:t>In </a:t>
            </a:r>
            <a:r>
              <a:rPr sz="3400" spc="-75" dirty="0">
                <a:latin typeface="Gill Sans MT"/>
                <a:cs typeface="Gill Sans MT"/>
              </a:rPr>
              <a:t>C++,</a:t>
            </a:r>
            <a:r>
              <a:rPr lang="en-US" sz="3400" spc="-75" dirty="0">
                <a:latin typeface="Gill Sans MT"/>
                <a:cs typeface="Gill Sans MT"/>
              </a:rPr>
              <a:t> </a:t>
            </a:r>
            <a:r>
              <a:rPr sz="3400" spc="-75" dirty="0">
                <a:latin typeface="Gill Sans MT"/>
                <a:cs typeface="Gill Sans MT"/>
              </a:rPr>
              <a:t>Ver. </a:t>
            </a:r>
            <a:r>
              <a:rPr sz="3400" spc="-45" dirty="0">
                <a:latin typeface="Gill Sans MT"/>
                <a:cs typeface="Gill Sans MT"/>
              </a:rPr>
              <a:t>2,Vol. </a:t>
            </a:r>
            <a:r>
              <a:rPr sz="3400" dirty="0">
                <a:latin typeface="Gill Sans MT"/>
                <a:cs typeface="Gill Sans MT"/>
              </a:rPr>
              <a:t>1</a:t>
            </a:r>
            <a:r>
              <a:rPr sz="3400" spc="-635" dirty="0">
                <a:latin typeface="Gill Sans MT"/>
                <a:cs typeface="Gill Sans MT"/>
              </a:rPr>
              <a:t> </a:t>
            </a:r>
            <a:r>
              <a:rPr sz="3400" dirty="0">
                <a:latin typeface="Gill Sans MT"/>
                <a:cs typeface="Gill Sans MT"/>
              </a:rPr>
              <a:t>&amp;  2</a:t>
            </a:r>
          </a:p>
          <a:p>
            <a:pPr marL="367030" indent="-354330">
              <a:lnSpc>
                <a:spcPct val="100000"/>
              </a:lnSpc>
              <a:spcBef>
                <a:spcPts val="2020"/>
              </a:spcBef>
              <a:buSzPct val="170588"/>
              <a:buChar char="•"/>
              <a:tabLst>
                <a:tab pos="367665" algn="l"/>
              </a:tabLst>
            </a:pPr>
            <a:r>
              <a:rPr sz="3400" dirty="0">
                <a:latin typeface="Gill Sans MT"/>
                <a:cs typeface="Gill Sans MT"/>
              </a:rPr>
              <a:t>C++ </a:t>
            </a:r>
            <a:r>
              <a:rPr sz="3400" spc="-65" dirty="0">
                <a:latin typeface="Gill Sans MT"/>
                <a:cs typeface="Gill Sans MT"/>
              </a:rPr>
              <a:t>Primer,</a:t>
            </a:r>
            <a:r>
              <a:rPr lang="en-US" sz="3400" spc="-65" dirty="0">
                <a:latin typeface="Gill Sans MT"/>
                <a:cs typeface="Gill Sans MT"/>
              </a:rPr>
              <a:t> </a:t>
            </a:r>
            <a:r>
              <a:rPr sz="3400" spc="-65" dirty="0" err="1">
                <a:latin typeface="Gill Sans MT"/>
                <a:cs typeface="Gill Sans MT"/>
              </a:rPr>
              <a:t>Ver</a:t>
            </a:r>
            <a:r>
              <a:rPr sz="3400" spc="-55" dirty="0">
                <a:latin typeface="Gill Sans MT"/>
                <a:cs typeface="Gill Sans MT"/>
              </a:rPr>
              <a:t> </a:t>
            </a:r>
            <a:r>
              <a:rPr sz="3400" dirty="0">
                <a:latin typeface="Gill Sans MT"/>
                <a:cs typeface="Gill Sans MT"/>
              </a:rPr>
              <a:t>5</a:t>
            </a:r>
          </a:p>
          <a:p>
            <a:pPr marL="367030" indent="-354330">
              <a:lnSpc>
                <a:spcPct val="100000"/>
              </a:lnSpc>
              <a:spcBef>
                <a:spcPts val="2120"/>
              </a:spcBef>
              <a:buSzPct val="170588"/>
              <a:buChar char="•"/>
              <a:tabLst>
                <a:tab pos="367665" algn="l"/>
              </a:tabLst>
            </a:pPr>
            <a:r>
              <a:rPr sz="3400" spc="-10" dirty="0">
                <a:latin typeface="Gill Sans MT"/>
                <a:cs typeface="Gill Sans MT"/>
              </a:rPr>
              <a:t>References:</a:t>
            </a:r>
            <a:endParaRPr sz="3400" dirty="0">
              <a:latin typeface="Gill Sans MT"/>
              <a:cs typeface="Gill Sans MT"/>
            </a:endParaRPr>
          </a:p>
          <a:p>
            <a:pPr marL="354965">
              <a:lnSpc>
                <a:spcPts val="5600"/>
              </a:lnSpc>
              <a:spcBef>
                <a:spcPts val="270"/>
              </a:spcBef>
            </a:pPr>
            <a:r>
              <a:rPr sz="7125" spc="15" baseline="-7602" dirty="0">
                <a:latin typeface="Gill Sans MT"/>
                <a:cs typeface="Gill Sans MT"/>
              </a:rPr>
              <a:t>•</a:t>
            </a:r>
            <a:r>
              <a:rPr sz="7125" spc="-1170" baseline="-7602" dirty="0">
                <a:latin typeface="Gill Sans MT"/>
                <a:cs typeface="Gill Sans MT"/>
              </a:rPr>
              <a:t> </a:t>
            </a:r>
            <a:r>
              <a:rPr sz="2800" dirty="0">
                <a:latin typeface="Gill Sans MT"/>
                <a:cs typeface="Gill Sans MT"/>
              </a:rPr>
              <a:t>The C++ </a:t>
            </a:r>
            <a:r>
              <a:rPr sz="2800" spc="-10" dirty="0">
                <a:latin typeface="Gill Sans MT"/>
                <a:cs typeface="Gill Sans MT"/>
              </a:rPr>
              <a:t>Programming </a:t>
            </a:r>
            <a:r>
              <a:rPr sz="2800" dirty="0">
                <a:latin typeface="Gill Sans MT"/>
                <a:cs typeface="Gill Sans MT"/>
              </a:rPr>
              <a:t>Language</a:t>
            </a:r>
          </a:p>
          <a:p>
            <a:pPr marL="354965">
              <a:lnSpc>
                <a:spcPts val="5500"/>
              </a:lnSpc>
            </a:pPr>
            <a:r>
              <a:rPr sz="7125" spc="15" baseline="-7602" dirty="0">
                <a:latin typeface="Gill Sans MT"/>
                <a:cs typeface="Gill Sans MT"/>
              </a:rPr>
              <a:t>•</a:t>
            </a:r>
            <a:r>
              <a:rPr sz="7125" spc="-1245" baseline="-7602" dirty="0">
                <a:latin typeface="Gill Sans MT"/>
                <a:cs typeface="Gill Sans MT"/>
              </a:rPr>
              <a:t> </a:t>
            </a:r>
            <a:r>
              <a:rPr sz="2800" spc="20" dirty="0">
                <a:latin typeface="Gill Sans MT"/>
                <a:cs typeface="Gill Sans MT"/>
              </a:rPr>
              <a:t>C++:The </a:t>
            </a:r>
            <a:r>
              <a:rPr sz="2800" spc="-15" dirty="0">
                <a:latin typeface="Gill Sans MT"/>
                <a:cs typeface="Gill Sans MT"/>
              </a:rPr>
              <a:t>Core </a:t>
            </a:r>
            <a:r>
              <a:rPr sz="2800" dirty="0">
                <a:latin typeface="Gill Sans MT"/>
                <a:cs typeface="Gill Sans MT"/>
              </a:rPr>
              <a:t>Language</a:t>
            </a:r>
          </a:p>
          <a:p>
            <a:pPr marL="354965">
              <a:lnSpc>
                <a:spcPts val="5500"/>
              </a:lnSpc>
            </a:pPr>
            <a:r>
              <a:rPr sz="7125" spc="15" baseline="-7602" dirty="0">
                <a:latin typeface="Gill Sans MT"/>
                <a:cs typeface="Gill Sans MT"/>
              </a:rPr>
              <a:t>•</a:t>
            </a:r>
            <a:r>
              <a:rPr sz="7125" spc="-1177" baseline="-7602" dirty="0">
                <a:latin typeface="Gill Sans MT"/>
                <a:cs typeface="Gill Sans MT"/>
              </a:rPr>
              <a:t> </a:t>
            </a:r>
            <a:r>
              <a:rPr sz="2800" spc="-5" dirty="0">
                <a:latin typeface="Gill Sans MT"/>
                <a:cs typeface="Gill Sans MT"/>
              </a:rPr>
              <a:t>Essential </a:t>
            </a:r>
            <a:r>
              <a:rPr sz="2800" dirty="0">
                <a:latin typeface="Gill Sans MT"/>
                <a:cs typeface="Gill Sans MT"/>
              </a:rPr>
              <a:t>C++</a:t>
            </a:r>
          </a:p>
          <a:p>
            <a:pPr marL="354965">
              <a:lnSpc>
                <a:spcPts val="5500"/>
              </a:lnSpc>
            </a:pPr>
            <a:r>
              <a:rPr sz="7125" spc="15" baseline="-7602" dirty="0">
                <a:latin typeface="Gill Sans MT"/>
                <a:cs typeface="Gill Sans MT"/>
              </a:rPr>
              <a:t>•</a:t>
            </a:r>
            <a:r>
              <a:rPr sz="7125" spc="-1230" baseline="-7602" dirty="0">
                <a:latin typeface="Gill Sans MT"/>
                <a:cs typeface="Gill Sans MT"/>
              </a:rPr>
              <a:t> </a:t>
            </a:r>
            <a:r>
              <a:rPr sz="2800" spc="-10" dirty="0">
                <a:latin typeface="Gill Sans MT"/>
                <a:cs typeface="Gill Sans MT"/>
              </a:rPr>
              <a:t>Effective </a:t>
            </a:r>
            <a:r>
              <a:rPr sz="2800" dirty="0">
                <a:latin typeface="Gill Sans MT"/>
                <a:cs typeface="Gill Sans MT"/>
              </a:rPr>
              <a:t>C++</a:t>
            </a:r>
          </a:p>
          <a:p>
            <a:pPr marL="354965">
              <a:lnSpc>
                <a:spcPts val="5500"/>
              </a:lnSpc>
            </a:pPr>
            <a:r>
              <a:rPr sz="7125" spc="15" baseline="-7602" dirty="0">
                <a:latin typeface="Gill Sans MT"/>
                <a:cs typeface="Gill Sans MT"/>
              </a:rPr>
              <a:t>•</a:t>
            </a:r>
            <a:r>
              <a:rPr sz="7125" spc="-1162" baseline="-7602" dirty="0">
                <a:latin typeface="Gill Sans MT"/>
                <a:cs typeface="Gill Sans MT"/>
              </a:rPr>
              <a:t> </a:t>
            </a:r>
            <a:r>
              <a:rPr sz="2800" spc="-5" dirty="0">
                <a:latin typeface="Gill Sans MT"/>
                <a:cs typeface="Gill Sans MT"/>
              </a:rPr>
              <a:t>Inside </a:t>
            </a:r>
            <a:r>
              <a:rPr sz="2800" dirty="0">
                <a:latin typeface="Gill Sans MT"/>
                <a:cs typeface="Gill Sans MT"/>
              </a:rPr>
              <a:t>the C++ </a:t>
            </a:r>
            <a:r>
              <a:rPr sz="2800" spc="-5" dirty="0">
                <a:latin typeface="Gill Sans MT"/>
                <a:cs typeface="Gill Sans MT"/>
              </a:rPr>
              <a:t>Object </a:t>
            </a:r>
            <a:r>
              <a:rPr sz="2800" dirty="0">
                <a:latin typeface="Gill Sans MT"/>
                <a:cs typeface="Gill Sans MT"/>
              </a:rPr>
              <a:t>Model</a:t>
            </a:r>
          </a:p>
          <a:p>
            <a:pPr marL="354965">
              <a:lnSpc>
                <a:spcPts val="5600"/>
              </a:lnSpc>
            </a:pPr>
            <a:r>
              <a:rPr sz="7125" spc="15" baseline="-7602" dirty="0">
                <a:latin typeface="Gill Sans MT"/>
                <a:cs typeface="Gill Sans MT"/>
              </a:rPr>
              <a:t>•</a:t>
            </a:r>
            <a:r>
              <a:rPr sz="7125" spc="-1147" baseline="-7602" dirty="0">
                <a:latin typeface="Gill Sans MT"/>
                <a:cs typeface="Gill Sans MT"/>
              </a:rPr>
              <a:t> </a:t>
            </a:r>
            <a:r>
              <a:rPr sz="2800" dirty="0">
                <a:latin typeface="Gill Sans MT"/>
                <a:cs typeface="Gill Sans MT"/>
              </a:rPr>
              <a:t>C++</a:t>
            </a:r>
            <a:r>
              <a:rPr sz="2800" spc="-380" dirty="0">
                <a:latin typeface="Gill Sans MT"/>
                <a:cs typeface="Gill Sans MT"/>
              </a:rPr>
              <a:t> </a:t>
            </a:r>
            <a:r>
              <a:rPr sz="2800" spc="-50" dirty="0">
                <a:latin typeface="Gill Sans MT"/>
                <a:cs typeface="Gill Sans MT"/>
              </a:rPr>
              <a:t>Templates</a:t>
            </a:r>
            <a:endParaRPr sz="2800" dirty="0">
              <a:latin typeface="Gill Sans MT"/>
              <a:cs typeface="Gill Sans MT"/>
            </a:endParaRPr>
          </a:p>
        </p:txBody>
      </p:sp>
      <p:sp>
        <p:nvSpPr>
          <p:cNvPr id="4" name="object 4"/>
          <p:cNvSpPr/>
          <p:nvPr/>
        </p:nvSpPr>
        <p:spPr>
          <a:xfrm>
            <a:off x="6705600" y="3416300"/>
            <a:ext cx="5549900" cy="4165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261100" cy="815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59600" y="2108200"/>
            <a:ext cx="6045200" cy="7645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959600" y="533400"/>
            <a:ext cx="5711825" cy="492443"/>
          </a:xfrm>
          <a:prstGeom prst="rect">
            <a:avLst/>
          </a:prstGeom>
        </p:spPr>
        <p:txBody>
          <a:bodyPr vert="horz" wrap="square" lIns="0" tIns="0" rIns="0" bIns="0" rtlCol="0">
            <a:spAutoFit/>
          </a:bodyPr>
          <a:lstStyle/>
          <a:p>
            <a:pPr marL="12700">
              <a:lnSpc>
                <a:spcPct val="100000"/>
              </a:lnSpc>
            </a:pPr>
            <a:r>
              <a:rPr lang="en-US" altLang="zh-CN" sz="3200" dirty="0">
                <a:latin typeface="+mn-ea"/>
                <a:ea typeface="+mn-ea"/>
                <a:cs typeface="Arial"/>
              </a:rPr>
              <a:t>C++</a:t>
            </a:r>
            <a:r>
              <a:rPr lang="zh-CN" altLang="en-US" sz="3200" dirty="0">
                <a:latin typeface="+mn-ea"/>
                <a:ea typeface="+mn-ea"/>
                <a:cs typeface="Arial"/>
              </a:rPr>
              <a:t>编程思想 机械工业出版社</a:t>
            </a:r>
            <a:endParaRPr sz="3200" dirty="0">
              <a:latin typeface="+mn-ea"/>
              <a:ea typeface="+mn-ea"/>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68880">
              <a:lnSpc>
                <a:spcPct val="100000"/>
              </a:lnSpc>
            </a:pPr>
            <a:r>
              <a:rPr dirty="0"/>
              <a:t>Bruce</a:t>
            </a:r>
            <a:r>
              <a:rPr spc="-85" dirty="0"/>
              <a:t> </a:t>
            </a:r>
            <a:r>
              <a:rPr spc="-55" dirty="0"/>
              <a:t>Eckel</a:t>
            </a:r>
          </a:p>
        </p:txBody>
      </p:sp>
      <p:sp>
        <p:nvSpPr>
          <p:cNvPr id="3" name="object 3"/>
          <p:cNvSpPr txBox="1"/>
          <p:nvPr/>
        </p:nvSpPr>
        <p:spPr>
          <a:xfrm>
            <a:off x="78739" y="2372360"/>
            <a:ext cx="12614275" cy="5365571"/>
          </a:xfrm>
          <a:prstGeom prst="rect">
            <a:avLst/>
          </a:prstGeom>
        </p:spPr>
        <p:txBody>
          <a:bodyPr vert="horz" wrap="square" lIns="0" tIns="0" rIns="0" bIns="0" rtlCol="0">
            <a:spAutoFit/>
          </a:bodyPr>
          <a:lstStyle/>
          <a:p>
            <a:pPr marL="327660" marR="5080" indent="-314960">
              <a:lnSpc>
                <a:spcPts val="4400"/>
              </a:lnSpc>
              <a:buChar char="•"/>
              <a:tabLst>
                <a:tab pos="327025" algn="l"/>
                <a:tab pos="1168400" algn="l"/>
                <a:tab pos="1338263" algn="l"/>
                <a:tab pos="1933575" algn="l"/>
                <a:tab pos="2357438" algn="l"/>
                <a:tab pos="2851150" algn="l"/>
                <a:tab pos="3143250" algn="l"/>
                <a:tab pos="3860800" algn="l"/>
                <a:tab pos="3960813" algn="l"/>
                <a:tab pos="4638675" algn="l"/>
                <a:tab pos="5175250" algn="l"/>
                <a:tab pos="6708775" algn="l"/>
                <a:tab pos="7048500" algn="l"/>
                <a:tab pos="7699375" algn="l"/>
                <a:tab pos="7889875" algn="l"/>
                <a:tab pos="8364538" algn="l"/>
                <a:tab pos="8556625" algn="l"/>
                <a:tab pos="8980488" algn="l"/>
                <a:tab pos="10371138" algn="l"/>
                <a:tab pos="10525125" algn="l"/>
                <a:tab pos="11198225" algn="l"/>
                <a:tab pos="11564938" algn="l"/>
              </a:tabLst>
            </a:pPr>
            <a:r>
              <a:rPr sz="3800" spc="-25" dirty="0">
                <a:latin typeface="Gill Sans MT"/>
                <a:cs typeface="Gill Sans MT"/>
              </a:rPr>
              <a:t>BRUCE	</a:t>
            </a:r>
            <a:r>
              <a:rPr lang="en-US" sz="3800" spc="-25" dirty="0">
                <a:latin typeface="Gill Sans MT"/>
                <a:cs typeface="Gill Sans MT"/>
              </a:rPr>
              <a:t> </a:t>
            </a:r>
            <a:r>
              <a:rPr sz="3800" dirty="0">
                <a:latin typeface="Gill Sans MT"/>
                <a:cs typeface="Gill Sans MT"/>
              </a:rPr>
              <a:t>ECKEL</a:t>
            </a:r>
            <a:r>
              <a:rPr sz="3800" spc="-5" dirty="0">
                <a:latin typeface="Gill Sans MT"/>
                <a:cs typeface="Gill Sans MT"/>
              </a:rPr>
              <a:t> is</a:t>
            </a:r>
            <a:r>
              <a:rPr lang="en-US"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dirty="0">
                <a:latin typeface="Gill Sans MT"/>
                <a:cs typeface="Gill Sans MT"/>
              </a:rPr>
              <a:t>author</a:t>
            </a:r>
            <a:r>
              <a:rPr lang="en-US" sz="3800" dirty="0">
                <a:latin typeface="Gill Sans MT"/>
                <a:cs typeface="Gill Sans MT"/>
              </a:rPr>
              <a:t> </a:t>
            </a:r>
            <a:r>
              <a:rPr sz="3800" dirty="0">
                <a:latin typeface="Gill Sans MT"/>
                <a:cs typeface="Gill Sans MT"/>
              </a:rPr>
              <a:t>of</a:t>
            </a:r>
            <a:r>
              <a:rPr sz="3800" spc="-380" dirty="0">
                <a:latin typeface="Gill Sans MT"/>
                <a:cs typeface="Gill Sans MT"/>
              </a:rPr>
              <a:t> </a:t>
            </a:r>
            <a:r>
              <a:rPr sz="3800" spc="-5" dirty="0">
                <a:latin typeface="Gill Sans MT"/>
                <a:cs typeface="Gill Sans MT"/>
              </a:rPr>
              <a:t>“Thinking</a:t>
            </a:r>
            <a:r>
              <a:rPr lang="en-US" sz="3800" spc="-5" dirty="0">
                <a:latin typeface="Gill Sans MT"/>
                <a:cs typeface="Gill Sans MT"/>
              </a:rPr>
              <a:t> </a:t>
            </a:r>
            <a:r>
              <a:rPr sz="3800" spc="-5" dirty="0">
                <a:latin typeface="Gill Sans MT"/>
                <a:cs typeface="Gill Sans MT"/>
              </a:rPr>
              <a:t>in </a:t>
            </a:r>
            <a:r>
              <a:rPr sz="3800" dirty="0">
                <a:latin typeface="Gill Sans MT"/>
                <a:cs typeface="Gill Sans MT"/>
              </a:rPr>
              <a:t>C++”,</a:t>
            </a:r>
            <a:r>
              <a:rPr sz="3800" spc="-440" dirty="0">
                <a:latin typeface="Gill Sans MT"/>
                <a:cs typeface="Gill Sans MT"/>
              </a:rPr>
              <a:t> </a:t>
            </a:r>
            <a:r>
              <a:rPr sz="3800" spc="-5" dirty="0">
                <a:latin typeface="Gill Sans MT"/>
                <a:cs typeface="Gill Sans MT"/>
              </a:rPr>
              <a:t>which</a:t>
            </a:r>
            <a:r>
              <a:rPr sz="3800" spc="-25" dirty="0">
                <a:latin typeface="Gill Sans MT"/>
                <a:cs typeface="Gill Sans MT"/>
              </a:rPr>
              <a:t> </a:t>
            </a:r>
            <a:r>
              <a:rPr sz="3800" spc="-30" dirty="0">
                <a:latin typeface="Gill Sans MT"/>
                <a:cs typeface="Gill Sans MT"/>
              </a:rPr>
              <a:t>won</a:t>
            </a:r>
            <a:r>
              <a:rPr lang="en-US" sz="3800" spc="-30" dirty="0">
                <a:latin typeface="Gill Sans MT"/>
                <a:cs typeface="Gill Sans MT"/>
              </a:rPr>
              <a:t> </a:t>
            </a:r>
            <a:r>
              <a:rPr sz="3800" dirty="0">
                <a:latin typeface="Gill Sans MT"/>
                <a:cs typeface="Gill Sans MT"/>
              </a:rPr>
              <a:t>the</a:t>
            </a:r>
            <a:r>
              <a:rPr lang="en-US" sz="3800" dirty="0">
                <a:latin typeface="Gill Sans MT"/>
                <a:cs typeface="Gill Sans MT"/>
              </a:rPr>
              <a:t> </a:t>
            </a:r>
            <a:r>
              <a:rPr sz="3800" spc="-15" dirty="0">
                <a:latin typeface="Gill Sans MT"/>
                <a:cs typeface="Gill Sans MT"/>
              </a:rPr>
              <a:t>Software</a:t>
            </a:r>
            <a:r>
              <a:rPr lang="en-US" sz="3800" spc="-15" dirty="0">
                <a:latin typeface="Gill Sans MT"/>
                <a:cs typeface="Gill Sans MT"/>
              </a:rPr>
              <a:t> </a:t>
            </a:r>
            <a:r>
              <a:rPr sz="3800" spc="-15" dirty="0">
                <a:latin typeface="Gill Sans MT"/>
                <a:cs typeface="Gill Sans MT"/>
              </a:rPr>
              <a:t>Development</a:t>
            </a:r>
            <a:r>
              <a:rPr sz="3800" spc="50" dirty="0">
                <a:latin typeface="Gill Sans MT"/>
                <a:cs typeface="Gill Sans MT"/>
              </a:rPr>
              <a:t> </a:t>
            </a:r>
            <a:r>
              <a:rPr sz="3800" spc="-25" dirty="0">
                <a:latin typeface="Gill Sans MT"/>
                <a:cs typeface="Gill Sans MT"/>
              </a:rPr>
              <a:t>Jolt</a:t>
            </a:r>
            <a:r>
              <a:rPr sz="3800" spc="-375" dirty="0">
                <a:latin typeface="Gill Sans MT"/>
                <a:cs typeface="Gill Sans MT"/>
              </a:rPr>
              <a:t> </a:t>
            </a:r>
            <a:r>
              <a:rPr sz="3800" spc="-35" dirty="0">
                <a:latin typeface="Gill Sans MT"/>
                <a:cs typeface="Gill Sans MT"/>
              </a:rPr>
              <a:t>Award</a:t>
            </a:r>
            <a:r>
              <a:rPr lang="en-US" sz="3800" spc="-35" dirty="0">
                <a:latin typeface="Gill Sans MT"/>
                <a:cs typeface="Gill Sans MT"/>
              </a:rPr>
              <a:t> </a:t>
            </a:r>
            <a:r>
              <a:rPr sz="3800" spc="-15" dirty="0">
                <a:latin typeface="Gill Sans MT"/>
                <a:cs typeface="Gill Sans MT"/>
              </a:rPr>
              <a:t>for </a:t>
            </a:r>
            <a:r>
              <a:rPr sz="3800" dirty="0">
                <a:latin typeface="Gill Sans MT"/>
                <a:cs typeface="Gill Sans MT"/>
              </a:rPr>
              <a:t>best book</a:t>
            </a:r>
            <a:r>
              <a:rPr sz="3800" spc="-75" dirty="0">
                <a:latin typeface="Gill Sans MT"/>
                <a:cs typeface="Gill Sans MT"/>
              </a:rPr>
              <a:t> </a:t>
            </a:r>
            <a:r>
              <a:rPr sz="3800" dirty="0">
                <a:latin typeface="Gill Sans MT"/>
                <a:cs typeface="Gill Sans MT"/>
              </a:rPr>
              <a:t>of</a:t>
            </a:r>
            <a:r>
              <a:rPr sz="3800" spc="-30" dirty="0">
                <a:latin typeface="Gill Sans MT"/>
                <a:cs typeface="Gill Sans MT"/>
              </a:rPr>
              <a:t> </a:t>
            </a:r>
            <a:r>
              <a:rPr sz="3800" dirty="0">
                <a:latin typeface="Gill Sans MT"/>
                <a:cs typeface="Gill Sans MT"/>
              </a:rPr>
              <a:t>1995.  He's</a:t>
            </a:r>
            <a:r>
              <a:rPr lang="en-US" sz="3800" dirty="0">
                <a:latin typeface="Gill Sans MT"/>
                <a:cs typeface="Gill Sans MT"/>
              </a:rPr>
              <a:t> </a:t>
            </a:r>
            <a:r>
              <a:rPr sz="3800" dirty="0">
                <a:latin typeface="Gill Sans MT"/>
                <a:cs typeface="Gill Sans MT"/>
              </a:rPr>
              <a:t>been</a:t>
            </a:r>
            <a:r>
              <a:rPr sz="3800" spc="5" dirty="0">
                <a:latin typeface="Gill Sans MT"/>
                <a:cs typeface="Gill Sans MT"/>
              </a:rPr>
              <a:t> </a:t>
            </a:r>
            <a:r>
              <a:rPr sz="3800" spc="-15" dirty="0">
                <a:latin typeface="Gill Sans MT"/>
                <a:cs typeface="Gill Sans MT"/>
              </a:rPr>
              <a:t>professionall</a:t>
            </a:r>
            <a:r>
              <a:rPr lang="en-US" sz="3800" spc="-15" dirty="0">
                <a:latin typeface="Gill Sans MT"/>
                <a:cs typeface="Gill Sans MT"/>
              </a:rPr>
              <a:t>y </a:t>
            </a:r>
            <a:r>
              <a:rPr sz="3800" spc="-10" dirty="0">
                <a:latin typeface="Gill Sans MT"/>
                <a:cs typeface="Gill Sans MT"/>
              </a:rPr>
              <a:t>programming	</a:t>
            </a:r>
            <a:r>
              <a:rPr sz="3800" spc="-15" dirty="0">
                <a:latin typeface="Gill Sans MT"/>
                <a:cs typeface="Gill Sans MT"/>
              </a:rPr>
              <a:t>for</a:t>
            </a:r>
            <a:r>
              <a:rPr sz="3800" dirty="0">
                <a:latin typeface="Gill Sans MT"/>
                <a:cs typeface="Gill Sans MT"/>
              </a:rPr>
              <a:t> 20 </a:t>
            </a:r>
            <a:r>
              <a:rPr sz="3800" spc="-20" dirty="0">
                <a:latin typeface="Gill Sans MT"/>
                <a:cs typeface="Gill Sans MT"/>
              </a:rPr>
              <a:t>years</a:t>
            </a:r>
            <a:r>
              <a:rPr lang="en-US" sz="3800" spc="-20" dirty="0">
                <a:latin typeface="Gill Sans MT"/>
                <a:cs typeface="Gill Sans MT"/>
              </a:rPr>
              <a:t> </a:t>
            </a:r>
            <a:r>
              <a:rPr sz="3800" dirty="0">
                <a:latin typeface="Gill Sans MT"/>
                <a:cs typeface="Gill Sans MT"/>
              </a:rPr>
              <a:t>and	has</a:t>
            </a:r>
            <a:r>
              <a:rPr lang="en-US" sz="3800" dirty="0">
                <a:latin typeface="Gill Sans MT"/>
                <a:cs typeface="Gill Sans MT"/>
              </a:rPr>
              <a:t> </a:t>
            </a:r>
            <a:r>
              <a:rPr sz="3800" dirty="0">
                <a:latin typeface="Gill Sans MT"/>
                <a:cs typeface="Gill Sans MT"/>
              </a:rPr>
              <a:t>been</a:t>
            </a:r>
            <a:r>
              <a:rPr lang="en-US" sz="3800" dirty="0">
                <a:latin typeface="Gill Sans MT"/>
                <a:cs typeface="Gill Sans MT"/>
              </a:rPr>
              <a:t> </a:t>
            </a:r>
            <a:r>
              <a:rPr sz="3800" spc="-5" dirty="0">
                <a:latin typeface="Gill Sans MT"/>
                <a:cs typeface="Gill Sans MT"/>
              </a:rPr>
              <a:t>teaching</a:t>
            </a:r>
            <a:r>
              <a:rPr lang="en-US" sz="3800" spc="-5" dirty="0">
                <a:latin typeface="Gill Sans MT"/>
                <a:cs typeface="Gill Sans MT"/>
              </a:rPr>
              <a:t> </a:t>
            </a:r>
            <a:r>
              <a:rPr sz="3800" spc="-5" dirty="0">
                <a:latin typeface="Gill Sans MT"/>
                <a:cs typeface="Gill Sans MT"/>
              </a:rPr>
              <a:t>people</a:t>
            </a:r>
            <a:r>
              <a:rPr sz="3800" spc="5" dirty="0">
                <a:latin typeface="Gill Sans MT"/>
                <a:cs typeface="Gill Sans MT"/>
              </a:rPr>
              <a:t> </a:t>
            </a:r>
            <a:r>
              <a:rPr sz="3800" spc="-10" dirty="0">
                <a:latin typeface="Gill Sans MT"/>
                <a:cs typeface="Gill Sans MT"/>
              </a:rPr>
              <a:t>throughout</a:t>
            </a:r>
            <a:r>
              <a:rPr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spc="-20" dirty="0">
                <a:latin typeface="Gill Sans MT"/>
                <a:cs typeface="Gill Sans MT"/>
              </a:rPr>
              <a:t>world	</a:t>
            </a:r>
            <a:r>
              <a:rPr sz="3800" spc="-15" dirty="0">
                <a:latin typeface="Gill Sans MT"/>
                <a:cs typeface="Gill Sans MT"/>
              </a:rPr>
              <a:t>how</a:t>
            </a:r>
            <a:r>
              <a:rPr sz="3800" spc="-5" dirty="0">
                <a:latin typeface="Gill Sans MT"/>
                <a:cs typeface="Gill Sans MT"/>
              </a:rPr>
              <a:t> </a:t>
            </a:r>
            <a:r>
              <a:rPr sz="3800" dirty="0">
                <a:latin typeface="Gill Sans MT"/>
                <a:cs typeface="Gill Sans MT"/>
              </a:rPr>
              <a:t>to</a:t>
            </a:r>
            <a:r>
              <a:rPr lang="en-US" sz="3800" dirty="0">
                <a:latin typeface="Gill Sans MT"/>
                <a:cs typeface="Gill Sans MT"/>
              </a:rPr>
              <a:t> </a:t>
            </a:r>
            <a:r>
              <a:rPr sz="3800" spc="-15" dirty="0">
                <a:latin typeface="Gill Sans MT"/>
                <a:cs typeface="Gill Sans MT"/>
              </a:rPr>
              <a:t>program</a:t>
            </a:r>
            <a:r>
              <a:rPr lang="en-US" sz="3800" spc="-15" dirty="0">
                <a:latin typeface="Gill Sans MT"/>
                <a:cs typeface="Gill Sans MT"/>
              </a:rPr>
              <a:t> </a:t>
            </a:r>
            <a:r>
              <a:rPr sz="3800" spc="-15" dirty="0">
                <a:latin typeface="Gill Sans MT"/>
                <a:cs typeface="Gill Sans MT"/>
              </a:rPr>
              <a:t> </a:t>
            </a:r>
            <a:r>
              <a:rPr sz="3800" spc="-5" dirty="0">
                <a:latin typeface="Gill Sans MT"/>
                <a:cs typeface="Gill Sans MT"/>
              </a:rPr>
              <a:t>with</a:t>
            </a:r>
            <a:r>
              <a:rPr lang="en-US" sz="3800" spc="-5" dirty="0">
                <a:latin typeface="Gill Sans MT"/>
                <a:cs typeface="Gill Sans MT"/>
              </a:rPr>
              <a:t> </a:t>
            </a:r>
            <a:r>
              <a:rPr sz="3800" spc="-5" dirty="0">
                <a:latin typeface="Gill Sans MT"/>
                <a:cs typeface="Gill Sans MT"/>
              </a:rPr>
              <a:t>objects</a:t>
            </a:r>
            <a:r>
              <a:rPr lang="en-US" sz="3800" spc="-5" dirty="0">
                <a:latin typeface="Gill Sans MT"/>
                <a:cs typeface="Gill Sans MT"/>
              </a:rPr>
              <a:t> </a:t>
            </a:r>
            <a:r>
              <a:rPr sz="3800" spc="-5" dirty="0">
                <a:latin typeface="Gill Sans MT"/>
                <a:cs typeface="Gill Sans MT"/>
              </a:rPr>
              <a:t>since</a:t>
            </a:r>
            <a:r>
              <a:rPr lang="en-US" sz="3800" spc="-5" dirty="0">
                <a:latin typeface="Gill Sans MT"/>
                <a:cs typeface="Gill Sans MT"/>
              </a:rPr>
              <a:t> 1</a:t>
            </a:r>
            <a:r>
              <a:rPr sz="3800" dirty="0">
                <a:latin typeface="Gill Sans MT"/>
                <a:cs typeface="Gill Sans MT"/>
              </a:rPr>
              <a:t>986.</a:t>
            </a:r>
            <a:r>
              <a:rPr sz="3800" spc="-385" dirty="0">
                <a:latin typeface="Gill Sans MT"/>
                <a:cs typeface="Gill Sans MT"/>
              </a:rPr>
              <a:t> </a:t>
            </a:r>
            <a:r>
              <a:rPr sz="3800" dirty="0">
                <a:latin typeface="Gill Sans MT"/>
                <a:cs typeface="Gill Sans MT"/>
              </a:rPr>
              <a:t>He</a:t>
            </a:r>
            <a:r>
              <a:rPr sz="3800" spc="-5" dirty="0">
                <a:latin typeface="Gill Sans MT"/>
                <a:cs typeface="Gill Sans MT"/>
              </a:rPr>
              <a:t> was</a:t>
            </a:r>
            <a:r>
              <a:rPr lang="en-US" sz="3800" spc="-5" dirty="0">
                <a:latin typeface="Gill Sans MT"/>
                <a:cs typeface="Gill Sans MT"/>
              </a:rPr>
              <a:t> </a:t>
            </a:r>
            <a:r>
              <a:rPr sz="3800" dirty="0">
                <a:latin typeface="Gill Sans MT"/>
                <a:cs typeface="Gill Sans MT"/>
              </a:rPr>
              <a:t>a</a:t>
            </a:r>
            <a:r>
              <a:rPr lang="en-US" sz="3800" dirty="0">
                <a:latin typeface="Gill Sans MT"/>
                <a:cs typeface="Gill Sans MT"/>
              </a:rPr>
              <a:t> </a:t>
            </a:r>
            <a:r>
              <a:rPr sz="3800" spc="-15" dirty="0">
                <a:latin typeface="Gill Sans MT"/>
                <a:cs typeface="Gill Sans MT"/>
              </a:rPr>
              <a:t>voting	</a:t>
            </a:r>
            <a:r>
              <a:rPr sz="3800" dirty="0">
                <a:latin typeface="Gill Sans MT"/>
                <a:cs typeface="Gill Sans MT"/>
              </a:rPr>
              <a:t>member</a:t>
            </a:r>
            <a:r>
              <a:rPr sz="3800" spc="-5" dirty="0">
                <a:latin typeface="Gill Sans MT"/>
                <a:cs typeface="Gill Sans MT"/>
              </a:rPr>
              <a:t> </a:t>
            </a:r>
            <a:r>
              <a:rPr sz="3800" dirty="0">
                <a:latin typeface="Gill Sans MT"/>
                <a:cs typeface="Gill Sans MT"/>
              </a:rPr>
              <a:t>of</a:t>
            </a:r>
            <a:r>
              <a:rPr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dirty="0">
                <a:latin typeface="Gill Sans MT"/>
                <a:cs typeface="Gill Sans MT"/>
              </a:rPr>
              <a:t>C++</a:t>
            </a:r>
            <a:r>
              <a:rPr lang="en-US" sz="3800" dirty="0">
                <a:latin typeface="Gill Sans MT"/>
                <a:cs typeface="Gill Sans MT"/>
              </a:rPr>
              <a:t> </a:t>
            </a:r>
            <a:r>
              <a:rPr sz="3800" spc="-10" dirty="0">
                <a:latin typeface="Gill Sans MT"/>
                <a:cs typeface="Gill Sans MT"/>
              </a:rPr>
              <a:t>Standards	</a:t>
            </a:r>
            <a:r>
              <a:rPr sz="3800" spc="5" dirty="0">
                <a:latin typeface="Gill Sans MT"/>
                <a:cs typeface="Gill Sans MT"/>
              </a:rPr>
              <a:t>Committee.</a:t>
            </a:r>
            <a:endParaRPr sz="3800" dirty="0">
              <a:latin typeface="Gill Sans MT"/>
              <a:cs typeface="Gill Sans MT"/>
            </a:endParaRPr>
          </a:p>
          <a:p>
            <a:pPr>
              <a:lnSpc>
                <a:spcPct val="100000"/>
              </a:lnSpc>
              <a:spcBef>
                <a:spcPts val="10"/>
              </a:spcBef>
              <a:buFont typeface="Gill Sans MT"/>
              <a:buChar char="•"/>
            </a:pPr>
            <a:endParaRPr sz="5400" dirty="0">
              <a:latin typeface="Times New Roman"/>
              <a:cs typeface="Times New Roman"/>
            </a:endParaRPr>
          </a:p>
          <a:p>
            <a:pPr marL="327660" indent="-314960">
              <a:lnSpc>
                <a:spcPct val="100000"/>
              </a:lnSpc>
              <a:buChar char="•"/>
              <a:tabLst>
                <a:tab pos="327660" algn="l"/>
              </a:tabLst>
            </a:pPr>
            <a:r>
              <a:rPr sz="3800" u="heavy" spc="-20" dirty="0">
                <a:latin typeface="Gill Sans MT"/>
                <a:cs typeface="Gill Sans MT"/>
                <a:hlinkClick r:id="rId2"/>
              </a:rPr>
              <a:t>http://mindview.net</a:t>
            </a:r>
            <a:endParaRPr sz="3800" dirty="0">
              <a:latin typeface="Gill Sans MT"/>
              <a:cs typeface="Gill Sans MT"/>
            </a:endParaRPr>
          </a:p>
        </p:txBody>
      </p:sp>
      <p:sp>
        <p:nvSpPr>
          <p:cNvPr id="4" name="object 4"/>
          <p:cNvSpPr/>
          <p:nvPr/>
        </p:nvSpPr>
        <p:spPr>
          <a:xfrm>
            <a:off x="9271000" y="6108700"/>
            <a:ext cx="3327400" cy="3327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756900" y="8915400"/>
            <a:ext cx="1530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6</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600" y="762000"/>
            <a:ext cx="9220200" cy="1292662"/>
          </a:xfrm>
          <a:prstGeom prst="rect">
            <a:avLst/>
          </a:prstGeom>
        </p:spPr>
        <p:txBody>
          <a:bodyPr vert="horz" wrap="square" lIns="0" tIns="0" rIns="0" bIns="0" rtlCol="0">
            <a:spAutoFit/>
          </a:bodyPr>
          <a:lstStyle/>
          <a:p>
            <a:pPr marL="12700">
              <a:lnSpc>
                <a:spcPct val="100000"/>
              </a:lnSpc>
            </a:pPr>
            <a:r>
              <a:rPr lang="en-US" dirty="0"/>
              <a:t>C</a:t>
            </a:r>
            <a:r>
              <a:rPr dirty="0"/>
              <a:t>ourse</a:t>
            </a:r>
            <a:r>
              <a:rPr lang="en-US" dirty="0"/>
              <a:t> </a:t>
            </a:r>
            <a:r>
              <a:rPr lang="en-US" altLang="zh-CN" dirty="0"/>
              <a:t>Materials</a:t>
            </a:r>
            <a:endParaRPr spc="-60" dirty="0"/>
          </a:p>
        </p:txBody>
      </p:sp>
      <p:sp>
        <p:nvSpPr>
          <p:cNvPr id="3" name="object 3"/>
          <p:cNvSpPr txBox="1">
            <a:spLocks noGrp="1"/>
          </p:cNvSpPr>
          <p:nvPr>
            <p:ph type="body" idx="1"/>
          </p:nvPr>
        </p:nvSpPr>
        <p:spPr>
          <a:xfrm>
            <a:off x="1168400" y="2743200"/>
            <a:ext cx="14097000" cy="7540526"/>
          </a:xfrm>
          <a:prstGeom prst="rect">
            <a:avLst/>
          </a:prstGeom>
        </p:spPr>
        <p:txBody>
          <a:bodyPr vert="horz" wrap="square" lIns="0" tIns="0" rIns="0" bIns="0" rtlCol="0">
            <a:spAutoFit/>
          </a:bodyPr>
          <a:lstStyle/>
          <a:p>
            <a:pPr marL="457200" marR="2632710" indent="-444500">
              <a:lnSpc>
                <a:spcPts val="4900"/>
              </a:lnSpc>
              <a:buSzPct val="170238"/>
              <a:buChar char="•"/>
              <a:tabLst>
                <a:tab pos="457200" algn="l"/>
                <a:tab pos="3923029" algn="l"/>
              </a:tabLst>
            </a:pPr>
            <a:r>
              <a:rPr lang="zh-CN" altLang="en-US" dirty="0"/>
              <a:t>面向对象编程</a:t>
            </a:r>
            <a:r>
              <a:rPr lang="en-US" altLang="zh-CN" dirty="0"/>
              <a:t>2019-2020</a:t>
            </a:r>
          </a:p>
          <a:p>
            <a:pPr marL="457200" marR="2632710" indent="-444500">
              <a:lnSpc>
                <a:spcPts val="4900"/>
              </a:lnSpc>
              <a:buSzPct val="170238"/>
              <a:buChar char="•"/>
              <a:tabLst>
                <a:tab pos="457200" algn="l"/>
                <a:tab pos="3923029" algn="l"/>
              </a:tabLst>
            </a:pPr>
            <a:endParaRPr lang="en-US" altLang="zh-CN" dirty="0"/>
          </a:p>
          <a:p>
            <a:pPr marL="457200" marR="2632710" indent="-444500" algn="l">
              <a:lnSpc>
                <a:spcPts val="4900"/>
              </a:lnSpc>
              <a:buSzPct val="170238"/>
              <a:tabLst>
                <a:tab pos="457200" algn="l"/>
                <a:tab pos="3923029" algn="l"/>
              </a:tabLst>
            </a:pPr>
            <a:r>
              <a:rPr lang="zh-CN" altLang="en-US" dirty="0"/>
              <a:t>课件</a:t>
            </a:r>
            <a:r>
              <a:rPr lang="en-US" altLang="zh-CN" dirty="0"/>
              <a:t>PPT</a:t>
            </a:r>
            <a:r>
              <a:rPr lang="zh-CN" altLang="en-US" dirty="0"/>
              <a:t>：</a:t>
            </a:r>
            <a:r>
              <a:rPr lang="en-US" altLang="zh-CN" dirty="0"/>
              <a:t> </a:t>
            </a:r>
          </a:p>
          <a:p>
            <a:pPr marL="457200" marR="2632710" indent="-444500" algn="l">
              <a:lnSpc>
                <a:spcPts val="4900"/>
              </a:lnSpc>
              <a:buSzPct val="170238"/>
              <a:tabLst>
                <a:tab pos="457200" algn="l"/>
                <a:tab pos="3923029" algn="l"/>
              </a:tabLst>
            </a:pPr>
            <a:r>
              <a:rPr lang="en-US" altLang="zh-CN" dirty="0">
                <a:hlinkClick r:id="rId2"/>
              </a:rPr>
              <a:t>https://course.zju.edu.cn</a:t>
            </a: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r>
              <a:rPr lang="zh-CN" altLang="en-US" dirty="0"/>
              <a:t>作业：</a:t>
            </a:r>
            <a:r>
              <a:rPr lang="en-US" altLang="zh-CN" dirty="0">
                <a:hlinkClick r:id="rId3"/>
              </a:rPr>
              <a:t>https://pintia.cn</a:t>
            </a:r>
            <a:r>
              <a:rPr lang="en-US" altLang="zh-CN" dirty="0"/>
              <a:t>   </a:t>
            </a:r>
          </a:p>
          <a:p>
            <a:pPr marL="457200" marR="2632710" indent="-444500" algn="l">
              <a:lnSpc>
                <a:spcPts val="4900"/>
              </a:lnSpc>
              <a:buSzPct val="170238"/>
              <a:tabLst>
                <a:tab pos="457200" algn="l"/>
                <a:tab pos="3923029" algn="l"/>
              </a:tabLst>
            </a:pPr>
            <a:r>
              <a:rPr lang="zh-CN" altLang="en-US" dirty="0"/>
              <a:t>习题集：</a:t>
            </a:r>
            <a:r>
              <a:rPr lang="zh-CN" altLang="en-US" b="0" i="0" dirty="0">
                <a:solidFill>
                  <a:srgbClr val="212529"/>
                </a:solidFill>
                <a:effectLst/>
                <a:latin typeface="-apple-system"/>
              </a:rPr>
              <a:t>面向对象程序设计</a:t>
            </a:r>
            <a:r>
              <a:rPr lang="en-US" altLang="zh-CN" b="0" i="0" dirty="0">
                <a:solidFill>
                  <a:srgbClr val="212529"/>
                </a:solidFill>
                <a:effectLst/>
                <a:latin typeface="-apple-system"/>
              </a:rPr>
              <a:t>2021-2022</a:t>
            </a:r>
            <a:r>
              <a:rPr lang="zh-CN" altLang="en-US" b="0" i="0" dirty="0">
                <a:solidFill>
                  <a:srgbClr val="212529"/>
                </a:solidFill>
                <a:effectLst/>
                <a:latin typeface="-apple-system"/>
              </a:rPr>
              <a:t>春夏习题集</a:t>
            </a:r>
            <a:endParaRPr lang="en-US" altLang="zh-CN" dirty="0"/>
          </a:p>
          <a:p>
            <a:pPr marL="457200" marR="2632710" indent="-444500" algn="l">
              <a:lnSpc>
                <a:spcPts val="4900"/>
              </a:lnSpc>
              <a:buSzPct val="170238"/>
              <a:tabLst>
                <a:tab pos="457200" algn="l"/>
                <a:tab pos="3923029" algn="l"/>
              </a:tabLst>
            </a:pPr>
            <a:r>
              <a:rPr lang="zh-CN" altLang="en-US" dirty="0"/>
              <a:t>用户组：</a:t>
            </a:r>
            <a:r>
              <a:rPr lang="zh-CN" altLang="en-US" dirty="0">
                <a:solidFill>
                  <a:srgbClr val="212529"/>
                </a:solidFill>
                <a:latin typeface="-apple-system"/>
              </a:rPr>
              <a:t>面向对象程序设计</a:t>
            </a:r>
            <a:r>
              <a:rPr lang="en-US" altLang="zh-CN" dirty="0">
                <a:solidFill>
                  <a:srgbClr val="212529"/>
                </a:solidFill>
                <a:latin typeface="-apple-system"/>
              </a:rPr>
              <a:t>2021-2022</a:t>
            </a:r>
            <a:r>
              <a:rPr lang="zh-CN" altLang="en-US" dirty="0">
                <a:solidFill>
                  <a:srgbClr val="212529"/>
                </a:solidFill>
                <a:latin typeface="-apple-system"/>
              </a:rPr>
              <a:t>春夏习题集用户组</a:t>
            </a:r>
            <a:r>
              <a:rPr lang="en-US" altLang="zh-CN" dirty="0">
                <a:solidFill>
                  <a:srgbClr val="212529"/>
                </a:solidFill>
                <a:latin typeface="-apple-system"/>
              </a:rPr>
              <a:t>, </a:t>
            </a:r>
            <a:r>
              <a:rPr lang="zh-CN" altLang="en-US" dirty="0">
                <a:solidFill>
                  <a:srgbClr val="212529"/>
                </a:solidFill>
                <a:latin typeface="-apple-system"/>
              </a:rPr>
              <a:t>邀请码：</a:t>
            </a:r>
            <a:r>
              <a:rPr lang="en-US" altLang="zh-CN" b="0" i="0" dirty="0">
                <a:solidFill>
                  <a:srgbClr val="1A1A1A"/>
                </a:solidFill>
                <a:effectLst/>
                <a:latin typeface="Harmony"/>
              </a:rPr>
              <a:t>3b53d649a227b735</a:t>
            </a:r>
            <a:endParaRPr lang="en-US" altLang="zh-CN" dirty="0">
              <a:solidFill>
                <a:srgbClr val="212529"/>
              </a:solidFill>
              <a:latin typeface="-apple-system"/>
            </a:endParaRPr>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endParaRPr lang="en-US" altLang="zh-C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6354</TotalTime>
  <Words>745</Words>
  <Application>Microsoft Office PowerPoint</Application>
  <PresentationFormat>自定义</PresentationFormat>
  <Paragraphs>146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-apple-system</vt:lpstr>
      <vt:lpstr>Harmony</vt:lpstr>
      <vt:lpstr>宋体</vt:lpstr>
      <vt:lpstr>Arial</vt:lpstr>
      <vt:lpstr>Calibri</vt:lpstr>
      <vt:lpstr>Gill Sans MT</vt:lpstr>
      <vt:lpstr>Tahoma</vt:lpstr>
      <vt:lpstr>Times New Roman</vt:lpstr>
      <vt:lpstr>Trebuchet MS</vt:lpstr>
      <vt:lpstr>Verdana</vt:lpstr>
      <vt:lpstr>Office Theme</vt:lpstr>
      <vt:lpstr>Object-Oriented  Programming Using C++</vt:lpstr>
      <vt:lpstr>Course Contents</vt:lpstr>
      <vt:lpstr>Object-oriented programming</vt:lpstr>
      <vt:lpstr>Buzzwords</vt:lpstr>
      <vt:lpstr>Textbooks</vt:lpstr>
      <vt:lpstr>Textbooks</vt:lpstr>
      <vt:lpstr>C++编程思想 机械工业出版社</vt:lpstr>
      <vt:lpstr>Bruce Eckel</vt:lpstr>
      <vt:lpstr>Course Materials</vt:lpstr>
      <vt:lpstr>Assessment</vt:lpstr>
      <vt:lpstr>E-mail rule</vt:lpstr>
      <vt:lpstr>Tools for C++(1)</vt:lpstr>
      <vt:lpstr>Tools for C++(1I)</vt:lpstr>
      <vt:lpstr>The First C++ Program</vt:lpstr>
      <vt:lpstr>Read input</vt:lpstr>
      <vt:lpstr>PowerPoint 演示文稿</vt:lpstr>
      <vt:lpstr>The C Language</vt:lpstr>
      <vt:lpstr>Bjarne Stroustrup</vt:lpstr>
      <vt:lpstr>The Design and Evolution of C++</vt:lpstr>
      <vt:lpstr>C++ improvements</vt:lpstr>
      <vt:lpstr>C++ can be viewed as a “better”C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Using C++</dc:title>
  <dc:creator>Administrator</dc:creator>
  <cp:lastModifiedBy>Weiwei Xu</cp:lastModifiedBy>
  <cp:revision>25</cp:revision>
  <dcterms:created xsi:type="dcterms:W3CDTF">2017-02-26T04:18:32Z</dcterms:created>
  <dcterms:modified xsi:type="dcterms:W3CDTF">2022-02-20T13:51:36Z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2017-02-26T00:00:00Z</vt:filetime>
  </property>
</Properties>
</file>