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8" r:id="rId1"/>
  </p:sldMasterIdLst>
  <p:notesMasterIdLst>
    <p:notesMasterId r:id="rId15"/>
  </p:notesMasterIdLst>
  <p:sldIdLst>
    <p:sldId id="256" r:id="rId2"/>
    <p:sldId id="309" r:id="rId3"/>
    <p:sldId id="259" r:id="rId4"/>
    <p:sldId id="306" r:id="rId5"/>
    <p:sldId id="307" r:id="rId6"/>
    <p:sldId id="308" r:id="rId7"/>
    <p:sldId id="285" r:id="rId8"/>
    <p:sldId id="311" r:id="rId9"/>
    <p:sldId id="312" r:id="rId10"/>
    <p:sldId id="313" r:id="rId11"/>
    <p:sldId id="314" r:id="rId12"/>
    <p:sldId id="310" r:id="rId13"/>
    <p:sldId id="315" r:id="rId1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60" autoAdjust="0"/>
    <p:restoredTop sz="93178" autoAdjust="0"/>
  </p:normalViewPr>
  <p:slideViewPr>
    <p:cSldViewPr snapToGrid="0" snapToObjects="1">
      <p:cViewPr varScale="1">
        <p:scale>
          <a:sx n="84" d="100"/>
          <a:sy n="84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618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81057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728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402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812529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030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70035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96497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9643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49223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872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99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43139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708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684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9350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512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335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44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1566" y="1238395"/>
            <a:ext cx="45411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Restaurant </a:t>
            </a:r>
            <a:r>
              <a:rPr lang="en-US" sz="3600" b="1" dirty="0" smtClean="0"/>
              <a:t>Location Analysis</a:t>
            </a:r>
          </a:p>
          <a:p>
            <a:endParaRPr lang="en-US" sz="3600" b="1" dirty="0"/>
          </a:p>
          <a:p>
            <a:r>
              <a:rPr lang="en-US" sz="2000" b="1" dirty="0" smtClean="0"/>
              <a:t>By Powell Menezes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9547" y="496670"/>
            <a:ext cx="7182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Analysis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Restaurant's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located in Indiranagar (data source –Zomato)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8274" r="10142"/>
          <a:stretch/>
        </p:blipFill>
        <p:spPr>
          <a:xfrm>
            <a:off x="168442" y="1143001"/>
            <a:ext cx="4451684" cy="35132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285" y="1143001"/>
            <a:ext cx="3829050" cy="351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24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07" y="249381"/>
            <a:ext cx="8416637" cy="476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65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7358" y="1299411"/>
            <a:ext cx="3260558" cy="186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58" y="1407695"/>
            <a:ext cx="7206916" cy="36134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0789" y="493295"/>
            <a:ext cx="7724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87 Unique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records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were fetched for Indiranagar location, following is the analysis report of count of each fields for different location.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898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303416" y="225535"/>
            <a:ext cx="5342021" cy="3017926"/>
          </a:xfrm>
          <a:prstGeom prst="roundRect">
            <a:avLst/>
          </a:prstGeom>
          <a:solidFill>
            <a:srgbClr val="FFFF00">
              <a:alpha val="0"/>
            </a:srgb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715484" y="1468888"/>
            <a:ext cx="2322989" cy="1125686"/>
          </a:xfrm>
          <a:prstGeom prst="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 stops,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Railway/Metro station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427620" y="1074106"/>
            <a:ext cx="2927561" cy="1928985"/>
          </a:xfrm>
          <a:prstGeom prst="roundRect">
            <a:avLst/>
          </a:prstGeom>
          <a:solidFill>
            <a:schemeClr val="accent1">
              <a:alpha val="18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5499" y="1111680"/>
            <a:ext cx="271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(b) college, University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1528" y="2542646"/>
            <a:ext cx="271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Hospital offices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35479" y="694767"/>
            <a:ext cx="4511842" cy="242837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35499" y="683509"/>
            <a:ext cx="298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(c) Residential Areas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5000" y="290404"/>
            <a:ext cx="378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(d) Highway/Main Road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836" y="615611"/>
            <a:ext cx="3461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Fast food, quick service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restaurant’s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lphaLcParenBoth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Fast food, Lounge bar/restaurant</a:t>
            </a:r>
          </a:p>
          <a:p>
            <a:pPr marL="342900" indent="-342900">
              <a:buAutoNum type="alphaLcParenBoth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Fine dine, take away, Lounge bar/fine dine</a:t>
            </a:r>
          </a:p>
          <a:p>
            <a:pPr marL="342900" indent="-342900">
              <a:buAutoNum type="alphaLcParenBoth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 cuisine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Restaurant's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lphaLcParenBoth"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856" y="33552"/>
            <a:ext cx="2129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 smtClean="0"/>
              <a:t>Conclusion</a:t>
            </a:r>
            <a:endParaRPr lang="en-US" sz="28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149569" y="3317469"/>
            <a:ext cx="7760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a client approaches us to suggest location to open a Multi cuisine Restaurant's in Indiranagar we can suggest them to establish a new restaurant 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either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100ft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road,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80ft road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CHM Road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suggest 5th main, 100ft road, CHM road, or Double road location for  lounge bar/restaurant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39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37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3076" y="671677"/>
            <a:ext cx="6450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 smtClean="0">
                <a:solidFill>
                  <a:schemeClr val="bg1"/>
                </a:solidFill>
              </a:rPr>
              <a:t>01</a:t>
            </a:r>
            <a:r>
              <a:rPr lang="en-US" sz="5400" b="1" dirty="0">
                <a:solidFill>
                  <a:schemeClr val="bg1"/>
                </a:solidFill>
              </a:rPr>
              <a:t> </a:t>
            </a:r>
            <a:r>
              <a:rPr lang="en-US" sz="5400" b="1" dirty="0" smtClean="0">
                <a:solidFill>
                  <a:schemeClr val="bg1"/>
                </a:solidFill>
              </a:rPr>
              <a:t>    </a:t>
            </a:r>
            <a:r>
              <a:rPr lang="en-US" sz="5400" b="1" u="sng" dirty="0" smtClean="0">
                <a:solidFill>
                  <a:schemeClr val="bg1"/>
                </a:solidFill>
              </a:rPr>
              <a:t>02</a:t>
            </a:r>
            <a:r>
              <a:rPr lang="en-US" sz="5400" b="1" dirty="0" smtClean="0">
                <a:solidFill>
                  <a:schemeClr val="bg1"/>
                </a:solidFill>
              </a:rPr>
              <a:t>     </a:t>
            </a:r>
            <a:r>
              <a:rPr lang="en-US" sz="5400" b="1" u="sng" dirty="0" smtClean="0">
                <a:solidFill>
                  <a:schemeClr val="bg1"/>
                </a:solidFill>
              </a:rPr>
              <a:t>03</a:t>
            </a:r>
            <a:r>
              <a:rPr lang="en-US" sz="5400" b="1" dirty="0" smtClean="0">
                <a:solidFill>
                  <a:schemeClr val="bg1"/>
                </a:solidFill>
              </a:rPr>
              <a:t>     </a:t>
            </a:r>
            <a:r>
              <a:rPr lang="en-US" sz="5400" b="1" u="sng" dirty="0" smtClean="0">
                <a:solidFill>
                  <a:schemeClr val="bg1"/>
                </a:solidFill>
              </a:rPr>
              <a:t>04</a:t>
            </a:r>
            <a:endParaRPr lang="en-US" sz="5400" b="1" u="sng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40926" y="146849"/>
            <a:ext cx="3512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Presentation Plan</a:t>
            </a:r>
            <a:endParaRPr lang="en-US" sz="2800" b="1" u="sng" dirty="0"/>
          </a:p>
        </p:txBody>
      </p:sp>
      <p:sp>
        <p:nvSpPr>
          <p:cNvPr id="4" name="Rounded Rectangle 3"/>
          <p:cNvSpPr/>
          <p:nvPr/>
        </p:nvSpPr>
        <p:spPr>
          <a:xfrm>
            <a:off x="341170" y="1668873"/>
            <a:ext cx="1722092" cy="1099627"/>
          </a:xfrm>
          <a:prstGeom prst="roundRect">
            <a:avLst/>
          </a:prstGeom>
          <a:solidFill>
            <a:schemeClr val="accent1">
              <a:alpha val="91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8568" y="2827256"/>
            <a:ext cx="4958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>
                <a:solidFill>
                  <a:schemeClr val="bg1"/>
                </a:solidFill>
              </a:rPr>
              <a:t>05</a:t>
            </a:r>
            <a:r>
              <a:rPr lang="en-US" sz="5400" b="1" dirty="0"/>
              <a:t> </a:t>
            </a:r>
            <a:r>
              <a:rPr lang="en-US" sz="5400" b="1" dirty="0" smtClean="0"/>
              <a:t>    </a:t>
            </a:r>
            <a:r>
              <a:rPr lang="en-US" sz="5400" b="1" u="sng" dirty="0" smtClean="0">
                <a:solidFill>
                  <a:schemeClr val="tx2">
                    <a:lumMod val="10000"/>
                  </a:schemeClr>
                </a:solidFill>
              </a:rPr>
              <a:t>06</a:t>
            </a:r>
            <a:r>
              <a:rPr lang="en-US" sz="5400" b="1" dirty="0" smtClean="0"/>
              <a:t>     </a:t>
            </a:r>
            <a:r>
              <a:rPr lang="en-US" sz="5400" b="1" u="sng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099226" y="1677464"/>
            <a:ext cx="1722092" cy="1099627"/>
          </a:xfrm>
          <a:prstGeom prst="roundRect">
            <a:avLst/>
          </a:prstGeom>
          <a:solidFill>
            <a:schemeClr val="accent1">
              <a:alpha val="91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Importance of </a:t>
            </a:r>
            <a:r>
              <a:rPr lang="en-US" b="1" dirty="0">
                <a:solidFill>
                  <a:schemeClr val="tx1"/>
                </a:solidFill>
              </a:rPr>
              <a:t>L</a:t>
            </a:r>
            <a:r>
              <a:rPr lang="en-US" b="1" dirty="0" smtClean="0">
                <a:solidFill>
                  <a:schemeClr val="tx1"/>
                </a:solidFill>
              </a:rPr>
              <a:t>ocation </a:t>
            </a:r>
            <a:r>
              <a:rPr lang="en-US" b="1" dirty="0">
                <a:solidFill>
                  <a:schemeClr val="tx1"/>
                </a:solidFill>
              </a:rPr>
              <a:t>for </a:t>
            </a:r>
            <a:r>
              <a:rPr lang="en-US" b="1" dirty="0" smtClean="0">
                <a:solidFill>
                  <a:schemeClr val="tx1"/>
                </a:solidFill>
              </a:rPr>
              <a:t>Restaurants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615338" y="1677464"/>
            <a:ext cx="1722092" cy="1099627"/>
          </a:xfrm>
          <a:prstGeom prst="roundRect">
            <a:avLst/>
          </a:prstGeom>
          <a:solidFill>
            <a:schemeClr val="accent1">
              <a:alpha val="91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Buy, Lease or </a:t>
            </a:r>
            <a:r>
              <a:rPr lang="en-US" b="1" dirty="0" smtClean="0">
                <a:solidFill>
                  <a:schemeClr val="tx1"/>
                </a:solidFill>
              </a:rPr>
              <a:t>Build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857282" y="1677464"/>
            <a:ext cx="1722092" cy="1099627"/>
          </a:xfrm>
          <a:prstGeom prst="roundRect">
            <a:avLst/>
          </a:prstGeom>
          <a:solidFill>
            <a:schemeClr val="accent1">
              <a:alpha val="91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Factors of Good Business Location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045124" y="3754039"/>
            <a:ext cx="1722092" cy="1099627"/>
          </a:xfrm>
          <a:prstGeom prst="roundRect">
            <a:avLst/>
          </a:prstGeom>
          <a:solidFill>
            <a:schemeClr val="accent1">
              <a:alpha val="91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 Scraping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779166" y="3747134"/>
            <a:ext cx="1722092" cy="1099627"/>
          </a:xfrm>
          <a:prstGeom prst="roundRect">
            <a:avLst/>
          </a:prstGeom>
          <a:solidFill>
            <a:schemeClr val="accent1">
              <a:alpha val="91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Analysis on Scraped Data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13208" y="3747133"/>
            <a:ext cx="1722092" cy="1099627"/>
          </a:xfrm>
          <a:prstGeom prst="roundRect">
            <a:avLst/>
          </a:prstGeom>
          <a:solidFill>
            <a:schemeClr val="accent1">
              <a:alpha val="91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Conclusion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000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1933" y="791110"/>
            <a:ext cx="3798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Introduction</a:t>
            </a:r>
            <a:endParaRPr lang="en-US" sz="2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93852" y="1604965"/>
            <a:ext cx="61131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variety of possible locations for restaurants including a freestanding unit, located in shopping mall outlet, food court etc..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no substitute for a good location.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Good food, space, promotion, fast service and competitive pricing are extremely important, but these factors may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its importance due to poor location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5549" y="508952"/>
            <a:ext cx="8395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Importance of location for </a:t>
            </a:r>
            <a:r>
              <a:rPr lang="en-US" sz="2800" b="1" u="sng" dirty="0" smtClean="0"/>
              <a:t>restaurants</a:t>
            </a:r>
            <a:endParaRPr lang="en-US" sz="2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96933" y="1457114"/>
            <a:ext cx="3195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To get more clients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356" y="2070292"/>
            <a:ext cx="380657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Operation size 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* area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defines the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restaurant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capacity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* warehousing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area define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amount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stocks the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restaurant can keep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* dining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area defines 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capacity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restoring to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generate sales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3399" y="1446497"/>
            <a:ext cx="3517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3. Permits and Licenses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* Depending on the zone and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the area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2761" y="2485790"/>
            <a:ext cx="351718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4. Affects cost of operation  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cost of rent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* cost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marketing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* labor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cost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* supply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cost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* utilities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242387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207" y="708917"/>
            <a:ext cx="6596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Factors of Good Business Location</a:t>
            </a:r>
            <a:endParaRPr lang="en-US" sz="28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832207" y="1627189"/>
            <a:ext cx="48349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Area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demographic and market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Accessibility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View and environment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Parking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ide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street / Main road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614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26733"/>
              </p:ext>
            </p:extLst>
          </p:nvPr>
        </p:nvGraphicFramePr>
        <p:xfrm>
          <a:off x="471375" y="1531090"/>
          <a:ext cx="816226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85"/>
                <a:gridCol w="3536102"/>
                <a:gridCol w="3183674"/>
              </a:tblGrid>
              <a:tr h="340242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/>
                        <a:t>Alternative</a:t>
                      </a:r>
                      <a:endParaRPr lang="en-US" sz="1800" b="1" u="sng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alpha val="6000"/>
                          </a:schemeClr>
                        </a:gs>
                        <a:gs pos="0">
                          <a:schemeClr val="accent1">
                            <a:lumMod val="89000"/>
                          </a:schemeClr>
                        </a:gs>
                        <a:gs pos="7000">
                          <a:schemeClr val="accent1">
                            <a:lumMod val="75000"/>
                          </a:schemeClr>
                        </a:gs>
                        <a:gs pos="0">
                          <a:schemeClr val="accent1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/>
                        <a:t>Advantages</a:t>
                      </a:r>
                      <a:endParaRPr lang="en-US" sz="1800" b="1" u="sng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alpha val="6000"/>
                          </a:schemeClr>
                        </a:gs>
                        <a:gs pos="0">
                          <a:schemeClr val="accent1">
                            <a:lumMod val="89000"/>
                          </a:schemeClr>
                        </a:gs>
                        <a:gs pos="7000">
                          <a:schemeClr val="accent1">
                            <a:lumMod val="75000"/>
                          </a:schemeClr>
                        </a:gs>
                        <a:gs pos="0">
                          <a:schemeClr val="accent1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/>
                        <a:t>Disadvantages</a:t>
                      </a:r>
                      <a:endParaRPr lang="en-US" sz="1800" b="1" u="sng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alpha val="6000"/>
                          </a:schemeClr>
                        </a:gs>
                        <a:gs pos="0">
                          <a:schemeClr val="accent1">
                            <a:lumMod val="89000"/>
                          </a:schemeClr>
                        </a:gs>
                        <a:gs pos="7000">
                          <a:schemeClr val="accent1">
                            <a:lumMod val="75000"/>
                          </a:schemeClr>
                        </a:gs>
                        <a:gs pos="0">
                          <a:schemeClr val="accent1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878959">
                <a:tc>
                  <a:txBody>
                    <a:bodyPr/>
                    <a:lstStyle/>
                    <a:p>
                      <a:pPr algn="ctr"/>
                      <a:endParaRPr lang="en-US" sz="1400" b="1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Buying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alpha val="6000"/>
                          </a:schemeClr>
                        </a:gs>
                        <a:gs pos="0">
                          <a:schemeClr val="accent1">
                            <a:lumMod val="89000"/>
                          </a:schemeClr>
                        </a:gs>
                        <a:gs pos="7000">
                          <a:schemeClr val="accent1">
                            <a:lumMod val="75000"/>
                          </a:schemeClr>
                        </a:gs>
                        <a:gs pos="0">
                          <a:schemeClr val="accent1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Ownership, operating flexibility,  quick occupancy, accessibility to traffic asset appreciation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alpha val="6000"/>
                          </a:schemeClr>
                        </a:gs>
                        <a:gs pos="0">
                          <a:schemeClr val="accent1">
                            <a:lumMod val="89000"/>
                          </a:schemeClr>
                        </a:gs>
                        <a:gs pos="7000">
                          <a:schemeClr val="accent1">
                            <a:lumMod val="75000"/>
                          </a:schemeClr>
                        </a:gs>
                        <a:gs pos="0">
                          <a:schemeClr val="accent1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Long term commitment, initial capital outlay, adaptability, initial facility condition, maintenance costs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alpha val="6000"/>
                          </a:schemeClr>
                        </a:gs>
                        <a:gs pos="0">
                          <a:schemeClr val="accent1">
                            <a:lumMod val="89000"/>
                          </a:schemeClr>
                        </a:gs>
                        <a:gs pos="7000">
                          <a:schemeClr val="accent1">
                            <a:lumMod val="75000"/>
                          </a:schemeClr>
                        </a:gs>
                        <a:gs pos="0">
                          <a:schemeClr val="accent1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878959">
                <a:tc>
                  <a:txBody>
                    <a:bodyPr/>
                    <a:lstStyle/>
                    <a:p>
                      <a:pPr algn="ctr"/>
                      <a:endParaRPr lang="en-US" sz="1400" b="1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Leasing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alpha val="6000"/>
                          </a:schemeClr>
                        </a:gs>
                        <a:gs pos="0">
                          <a:schemeClr val="accent1">
                            <a:lumMod val="89000"/>
                          </a:schemeClr>
                        </a:gs>
                        <a:gs pos="7000">
                          <a:schemeClr val="accent1">
                            <a:lumMod val="75000"/>
                          </a:schemeClr>
                        </a:gs>
                        <a:gs pos="0">
                          <a:schemeClr val="accent1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Quick occupancy, relatively low initial cost reduced commitment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alpha val="6000"/>
                          </a:schemeClr>
                        </a:gs>
                        <a:gs pos="0">
                          <a:schemeClr val="accent1">
                            <a:lumMod val="89000"/>
                          </a:schemeClr>
                        </a:gs>
                        <a:gs pos="7000">
                          <a:schemeClr val="accent1">
                            <a:lumMod val="75000"/>
                          </a:schemeClr>
                        </a:gs>
                        <a:gs pos="0">
                          <a:schemeClr val="accent1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Operating flexibility, changing lease terms, initial facility condition, adaptability, lease nonrenewal 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alpha val="6000"/>
                          </a:schemeClr>
                        </a:gs>
                        <a:gs pos="0">
                          <a:schemeClr val="accent1">
                            <a:lumMod val="89000"/>
                          </a:schemeClr>
                        </a:gs>
                        <a:gs pos="7000">
                          <a:schemeClr val="accent1">
                            <a:lumMod val="75000"/>
                          </a:schemeClr>
                        </a:gs>
                        <a:gs pos="0">
                          <a:schemeClr val="accent1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878959">
                <a:tc>
                  <a:txBody>
                    <a:bodyPr/>
                    <a:lstStyle/>
                    <a:p>
                      <a:pPr algn="ctr"/>
                      <a:endParaRPr lang="en-US" sz="1400" b="1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Building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alpha val="6000"/>
                          </a:schemeClr>
                        </a:gs>
                        <a:gs pos="0">
                          <a:schemeClr val="accent1">
                            <a:lumMod val="89000"/>
                          </a:schemeClr>
                        </a:gs>
                        <a:gs pos="7000">
                          <a:schemeClr val="accent1">
                            <a:lumMod val="75000"/>
                          </a:schemeClr>
                        </a:gs>
                        <a:gs pos="0">
                          <a:schemeClr val="accent1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Ownership, operating flexibility, facility condition, assert appreciation, location flexibility</a:t>
                      </a:r>
                    </a:p>
                    <a:p>
                      <a:pPr marL="0" algn="l" defTabSz="342900" rtl="0" eaLnBrk="1" latinLnBrk="0" hangingPunct="1"/>
                      <a:endParaRPr lang="en-US" sz="14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alpha val="6000"/>
                          </a:schemeClr>
                        </a:gs>
                        <a:gs pos="0">
                          <a:schemeClr val="accent1">
                            <a:lumMod val="89000"/>
                          </a:schemeClr>
                        </a:gs>
                        <a:gs pos="7000">
                          <a:schemeClr val="accent1">
                            <a:lumMod val="75000"/>
                          </a:schemeClr>
                        </a:gs>
                        <a:gs pos="0">
                          <a:schemeClr val="accent1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long term commitment, initial capital outlay construction time, maintenance cost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alpha val="6000"/>
                          </a:schemeClr>
                        </a:gs>
                        <a:gs pos="0">
                          <a:schemeClr val="accent1">
                            <a:lumMod val="89000"/>
                          </a:schemeClr>
                        </a:gs>
                        <a:gs pos="7000">
                          <a:schemeClr val="accent1">
                            <a:lumMod val="75000"/>
                          </a:schemeClr>
                        </a:gs>
                        <a:gs pos="0">
                          <a:schemeClr val="accent1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61507" y="680484"/>
            <a:ext cx="5369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Buying</a:t>
            </a:r>
            <a:r>
              <a:rPr lang="en-US" sz="2800" b="1" u="sng" dirty="0" smtClean="0"/>
              <a:t>, </a:t>
            </a:r>
            <a:r>
              <a:rPr lang="en-US" sz="2800" b="1" u="sng" dirty="0"/>
              <a:t>Leasing or building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1940234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9970" y="257912"/>
            <a:ext cx="791307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Scraping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Converting unstructured document into structural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technique to extract information from website is call web scraping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u="sng" dirty="0"/>
              <a:t>Why web scraping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Web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scraping can help you extract any kind of data that you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enables 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retrieve, analyze and use the data the way you want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u="sng" dirty="0"/>
              <a:t>How?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Scraping can be done using scripts with or without API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key (Python, R)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Software's are build for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scraping (G extractor,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JustDial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extractor)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7538" y="398584"/>
            <a:ext cx="77255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Challenges </a:t>
            </a:r>
            <a:r>
              <a:rPr lang="en-US" sz="2000" b="1" u="sng" dirty="0"/>
              <a:t>Faced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Anti- Scraping Technologies: Some websites will use anti-scraping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technologies, which may block the IP Address Example LinkedIn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Data, More Time: This one is obvious. The larger a website is, the more data it contains. And the more data it contains, the longer it takes to scrape that site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Scraping Software's are not freeware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Necessary skills and Coding Knowledge required if the data is scraped using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websites will keep daily threshold where required amount of data cannot be scraped at a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44" t="5858" r="55773" b="-1172"/>
          <a:stretch/>
        </p:blipFill>
        <p:spPr>
          <a:xfrm>
            <a:off x="-984738" y="3776886"/>
            <a:ext cx="6236676" cy="11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15815"/>
            <a:ext cx="7514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Restaurant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was Scraped from Zomato using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zomatopy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library, where number of orders and revenue details were not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Scraping data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API failed due to daily threshold limit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Demographic data was extracted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Yello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leads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extractor using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JustDial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website,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was a demo version and only 30 record were fetched for each field like college, hospital, Business park etc..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79" y="2270142"/>
            <a:ext cx="7543800" cy="271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55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563C1"/>
      </a:accent1>
      <a:accent2>
        <a:srgbClr val="ED7D31"/>
      </a:accent2>
      <a:accent3>
        <a:srgbClr val="A5A5A5"/>
      </a:accent3>
      <a:accent4>
        <a:srgbClr val="FFC000"/>
      </a:accent4>
      <a:accent5>
        <a:srgbClr val="0563C1"/>
      </a:accent5>
      <a:accent6>
        <a:srgbClr val="70AD47"/>
      </a:accent6>
      <a:hlink>
        <a:srgbClr val="0563C1"/>
      </a:hlink>
      <a:folHlink>
        <a:srgbClr val="954F72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563C1"/>
    </a:accent1>
    <a:accent2>
      <a:srgbClr val="ED7D31"/>
    </a:accent2>
    <a:accent3>
      <a:srgbClr val="A5A5A5"/>
    </a:accent3>
    <a:accent4>
      <a:srgbClr val="FFC000"/>
    </a:accent4>
    <a:accent5>
      <a:srgbClr val="0563C1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563C1"/>
    </a:accent1>
    <a:accent2>
      <a:srgbClr val="ED7D31"/>
    </a:accent2>
    <a:accent3>
      <a:srgbClr val="A5A5A5"/>
    </a:accent3>
    <a:accent4>
      <a:srgbClr val="FFC000"/>
    </a:accent4>
    <a:accent5>
      <a:srgbClr val="0563C1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563C1"/>
    </a:accent1>
    <a:accent2>
      <a:srgbClr val="ED7D31"/>
    </a:accent2>
    <a:accent3>
      <a:srgbClr val="A5A5A5"/>
    </a:accent3>
    <a:accent4>
      <a:srgbClr val="FFC000"/>
    </a:accent4>
    <a:accent5>
      <a:srgbClr val="0563C1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563C1"/>
    </a:accent1>
    <a:accent2>
      <a:srgbClr val="ED7D31"/>
    </a:accent2>
    <a:accent3>
      <a:srgbClr val="A5A5A5"/>
    </a:accent3>
    <a:accent4>
      <a:srgbClr val="FFC000"/>
    </a:accent4>
    <a:accent5>
      <a:srgbClr val="0563C1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563C1"/>
    </a:accent1>
    <a:accent2>
      <a:srgbClr val="ED7D31"/>
    </a:accent2>
    <a:accent3>
      <a:srgbClr val="A5A5A5"/>
    </a:accent3>
    <a:accent4>
      <a:srgbClr val="FFC000"/>
    </a:accent4>
    <a:accent5>
      <a:srgbClr val="0563C1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563C1"/>
    </a:accent1>
    <a:accent2>
      <a:srgbClr val="ED7D31"/>
    </a:accent2>
    <a:accent3>
      <a:srgbClr val="A5A5A5"/>
    </a:accent3>
    <a:accent4>
      <a:srgbClr val="FFC000"/>
    </a:accent4>
    <a:accent5>
      <a:srgbClr val="0563C1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563C1"/>
    </a:accent1>
    <a:accent2>
      <a:srgbClr val="ED7D31"/>
    </a:accent2>
    <a:accent3>
      <a:srgbClr val="A5A5A5"/>
    </a:accent3>
    <a:accent4>
      <a:srgbClr val="FFC000"/>
    </a:accent4>
    <a:accent5>
      <a:srgbClr val="0563C1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563C1"/>
    </a:accent1>
    <a:accent2>
      <a:srgbClr val="ED7D31"/>
    </a:accent2>
    <a:accent3>
      <a:srgbClr val="A5A5A5"/>
    </a:accent3>
    <a:accent4>
      <a:srgbClr val="FFC000"/>
    </a:accent4>
    <a:accent5>
      <a:srgbClr val="0563C1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563C1"/>
    </a:accent1>
    <a:accent2>
      <a:srgbClr val="ED7D31"/>
    </a:accent2>
    <a:accent3>
      <a:srgbClr val="A5A5A5"/>
    </a:accent3>
    <a:accent4>
      <a:srgbClr val="FFC000"/>
    </a:accent4>
    <a:accent5>
      <a:srgbClr val="0563C1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563C1"/>
    </a:accent1>
    <a:accent2>
      <a:srgbClr val="ED7D31"/>
    </a:accent2>
    <a:accent3>
      <a:srgbClr val="A5A5A5"/>
    </a:accent3>
    <a:accent4>
      <a:srgbClr val="FFC000"/>
    </a:accent4>
    <a:accent5>
      <a:srgbClr val="0563C1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563C1"/>
    </a:accent1>
    <a:accent2>
      <a:srgbClr val="ED7D31"/>
    </a:accent2>
    <a:accent3>
      <a:srgbClr val="A5A5A5"/>
    </a:accent3>
    <a:accent4>
      <a:srgbClr val="FFC000"/>
    </a:accent4>
    <a:accent5>
      <a:srgbClr val="0563C1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563C1"/>
    </a:accent1>
    <a:accent2>
      <a:srgbClr val="ED7D31"/>
    </a:accent2>
    <a:accent3>
      <a:srgbClr val="A5A5A5"/>
    </a:accent3>
    <a:accent4>
      <a:srgbClr val="FFC000"/>
    </a:accent4>
    <a:accent5>
      <a:srgbClr val="0563C1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</TotalTime>
  <Words>603</Words>
  <Application>Microsoft Office PowerPoint</Application>
  <PresentationFormat>On-screen Show (16:9)</PresentationFormat>
  <Paragraphs>104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</cp:lastModifiedBy>
  <cp:revision>37</cp:revision>
  <dcterms:created xsi:type="dcterms:W3CDTF">2019-12-10T11:15:19Z</dcterms:created>
  <dcterms:modified xsi:type="dcterms:W3CDTF">2019-12-10T19:26:18Z</dcterms:modified>
</cp:coreProperties>
</file>