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9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/>
    <p:restoredTop sz="76105" autoAdjust="0"/>
  </p:normalViewPr>
  <p:slideViewPr>
    <p:cSldViewPr snapToGrid="0" snapToObjects="1">
      <p:cViewPr varScale="1">
        <p:scale>
          <a:sx n="88" d="100"/>
          <a:sy n="88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1" Type="http://schemas.microsoft.com/office/2016/11/relationships/changesInfo" Target="changesInfos/changesInfo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Rabello" userId="fa66a438-35fb-499f-8ba8-289d07dae182" providerId="ADAL" clId="{D353AEF2-8AB7-49C9-9041-8399DC76F974}"/>
    <pc:docChg chg="undo custSel addSld delSld modSld sldOrd">
      <pc:chgData name="Ryan Rabello" userId="fa66a438-35fb-499f-8ba8-289d07dae182" providerId="ADAL" clId="{D353AEF2-8AB7-49C9-9041-8399DC76F974}" dt="2017-12-07T07:59:16.677" v="2776" actId="14826"/>
      <pc:docMkLst>
        <pc:docMk/>
      </pc:docMkLst>
      <pc:sldChg chg="modNotesTx">
        <pc:chgData name="Ryan Rabello" userId="fa66a438-35fb-499f-8ba8-289d07dae182" providerId="ADAL" clId="{D353AEF2-8AB7-49C9-9041-8399DC76F974}" dt="2017-12-06T07:47:37.763" v="486" actId="20577"/>
        <pc:sldMkLst>
          <pc:docMk/>
          <pc:sldMk cId="207874050" sldId="259"/>
        </pc:sldMkLst>
      </pc:sldChg>
      <pc:sldChg chg="modNotesTx">
        <pc:chgData name="Ryan Rabello" userId="fa66a438-35fb-499f-8ba8-289d07dae182" providerId="ADAL" clId="{D353AEF2-8AB7-49C9-9041-8399DC76F974}" dt="2017-12-06T07:53:25.747" v="753" actId="20577"/>
        <pc:sldMkLst>
          <pc:docMk/>
          <pc:sldMk cId="438599058" sldId="261"/>
        </pc:sldMkLst>
      </pc:sldChg>
      <pc:sldChg chg="modSp modAnim">
        <pc:chgData name="Ryan Rabello" userId="fa66a438-35fb-499f-8ba8-289d07dae182" providerId="ADAL" clId="{D353AEF2-8AB7-49C9-9041-8399DC76F974}" dt="2017-12-07T07:59:16.677" v="2776" actId="14826"/>
        <pc:sldMkLst>
          <pc:docMk/>
          <pc:sldMk cId="1541363960" sldId="261"/>
        </pc:sldMkLst>
        <pc:picChg chg="mod">
          <ac:chgData name="Ryan Rabello" userId="fa66a438-35fb-499f-8ba8-289d07dae182" providerId="ADAL" clId="{D353AEF2-8AB7-49C9-9041-8399DC76F974}" dt="2017-12-07T07:59:16.677" v="2776" actId="14826"/>
          <ac:picMkLst>
            <pc:docMk/>
            <pc:sldMk cId="1541363960" sldId="261"/>
            <ac:picMk id="2" creationId="{00000000-0000-0000-0000-000000000000}"/>
          </ac:picMkLst>
        </pc:picChg>
      </pc:sldChg>
      <pc:sldChg chg="modSp modNotesTx">
        <pc:chgData name="Ryan Rabello" userId="fa66a438-35fb-499f-8ba8-289d07dae182" providerId="ADAL" clId="{D353AEF2-8AB7-49C9-9041-8399DC76F974}" dt="2017-12-06T20:17:20.059" v="2743" actId="20577"/>
        <pc:sldMkLst>
          <pc:docMk/>
          <pc:sldMk cId="577129541" sldId="266"/>
        </pc:sldMkLst>
        <pc:spChg chg="mod">
          <ac:chgData name="Ryan Rabello" userId="fa66a438-35fb-499f-8ba8-289d07dae182" providerId="ADAL" clId="{D353AEF2-8AB7-49C9-9041-8399DC76F974}" dt="2017-12-06T19:51:12.717" v="2491" actId="20577"/>
          <ac:spMkLst>
            <pc:docMk/>
            <pc:sldMk cId="577129541" sldId="266"/>
            <ac:spMk id="3" creationId="{00000000-0000-0000-0000-000000000000}"/>
          </ac:spMkLst>
        </pc:spChg>
      </pc:sldChg>
      <pc:sldChg chg="del">
        <pc:chgData name="Ryan Rabello" userId="fa66a438-35fb-499f-8ba8-289d07dae182" providerId="ADAL" clId="{D353AEF2-8AB7-49C9-9041-8399DC76F974}" dt="2017-12-05T20:57:25.509" v="64" actId="2696"/>
        <pc:sldMkLst>
          <pc:docMk/>
          <pc:sldMk cId="980329678" sldId="271"/>
        </pc:sldMkLst>
      </pc:sldChg>
      <pc:sldChg chg="addSp delSp modSp add setBg">
        <pc:chgData name="Ryan Rabello" userId="fa66a438-35fb-499f-8ba8-289d07dae182" providerId="ADAL" clId="{D353AEF2-8AB7-49C9-9041-8399DC76F974}" dt="2017-12-05T20:56:46.659" v="61" actId="20577"/>
        <pc:sldMkLst>
          <pc:docMk/>
          <pc:sldMk cId="1674379676" sldId="274"/>
        </pc:sldMkLst>
        <pc:spChg chg="del">
          <ac:chgData name="Ryan Rabello" userId="fa66a438-35fb-499f-8ba8-289d07dae182" providerId="ADAL" clId="{D353AEF2-8AB7-49C9-9041-8399DC76F974}" dt="2017-12-05T20:51:15.717" v="1" actId="20577"/>
          <ac:spMkLst>
            <pc:docMk/>
            <pc:sldMk cId="1674379676" sldId="274"/>
            <ac:spMk id="2" creationId="{ACF4EBCB-239D-4274-9DB5-BD45C62833D6}"/>
          </ac:spMkLst>
        </pc:spChg>
        <pc:spChg chg="del">
          <ac:chgData name="Ryan Rabello" userId="fa66a438-35fb-499f-8ba8-289d07dae182" providerId="ADAL" clId="{D353AEF2-8AB7-49C9-9041-8399DC76F974}" dt="2017-12-05T20:51:15.717" v="1" actId="20577"/>
          <ac:spMkLst>
            <pc:docMk/>
            <pc:sldMk cId="1674379676" sldId="274"/>
            <ac:spMk id="3" creationId="{B965952D-9705-4DA8-A4E7-FC302A6949FF}"/>
          </ac:spMkLst>
        </pc:spChg>
        <pc:spChg chg="add mod">
          <ac:chgData name="Ryan Rabello" userId="fa66a438-35fb-499f-8ba8-289d07dae182" providerId="ADAL" clId="{D353AEF2-8AB7-49C9-9041-8399DC76F974}" dt="2017-12-05T20:56:46.659" v="61" actId="20577"/>
          <ac:spMkLst>
            <pc:docMk/>
            <pc:sldMk cId="1674379676" sldId="274"/>
            <ac:spMk id="10" creationId="{824F393F-1B42-4E12-8276-C7D69B27468E}"/>
          </ac:spMkLst>
        </pc:spChg>
        <pc:picChg chg="add del mod">
          <ac:chgData name="Ryan Rabello" userId="fa66a438-35fb-499f-8ba8-289d07dae182" providerId="ADAL" clId="{D353AEF2-8AB7-49C9-9041-8399DC76F974}" dt="2017-12-05T20:53:52.374" v="5" actId="478"/>
          <ac:picMkLst>
            <pc:docMk/>
            <pc:sldMk cId="1674379676" sldId="274"/>
            <ac:picMk id="5" creationId="{9C9E8A01-372D-45E1-914D-9F3AA4863524}"/>
          </ac:picMkLst>
        </pc:picChg>
        <pc:picChg chg="add del mod modCrop">
          <ac:chgData name="Ryan Rabello" userId="fa66a438-35fb-499f-8ba8-289d07dae182" providerId="ADAL" clId="{D353AEF2-8AB7-49C9-9041-8399DC76F974}" dt="2017-12-05T20:55:31.188" v="14" actId="478"/>
          <ac:picMkLst>
            <pc:docMk/>
            <pc:sldMk cId="1674379676" sldId="274"/>
            <ac:picMk id="7" creationId="{6564DC04-4EB8-4369-959F-A82B75356020}"/>
          </ac:picMkLst>
        </pc:picChg>
        <pc:picChg chg="add mod modCrop">
          <ac:chgData name="Ryan Rabello" userId="fa66a438-35fb-499f-8ba8-289d07dae182" providerId="ADAL" clId="{D353AEF2-8AB7-49C9-9041-8399DC76F974}" dt="2017-12-05T20:56:03.226" v="20" actId="1076"/>
          <ac:picMkLst>
            <pc:docMk/>
            <pc:sldMk cId="1674379676" sldId="274"/>
            <ac:picMk id="9" creationId="{2B247E7B-89BC-4F2B-8D77-7259353ACE30}"/>
          </ac:picMkLst>
        </pc:picChg>
      </pc:sldChg>
      <pc:sldChg chg="addSp delSp modSp add ord addAnim delAnim modAnim modNotesTx">
        <pc:chgData name="Ryan Rabello" userId="fa66a438-35fb-499f-8ba8-289d07dae182" providerId="ADAL" clId="{D353AEF2-8AB7-49C9-9041-8399DC76F974}" dt="2017-12-06T08:19:32.425" v="2398" actId="20577"/>
        <pc:sldMkLst>
          <pc:docMk/>
          <pc:sldMk cId="994338806" sldId="275"/>
        </pc:sldMkLst>
        <pc:graphicFrameChg chg="add del mod modGraphic">
          <ac:chgData name="Ryan Rabello" userId="fa66a438-35fb-499f-8ba8-289d07dae182" providerId="ADAL" clId="{D353AEF2-8AB7-49C9-9041-8399DC76F974}" dt="2017-12-06T06:29:15.478" v="69" actId="478"/>
          <ac:graphicFrameMkLst>
            <pc:docMk/>
            <pc:sldMk cId="994338806" sldId="275"/>
            <ac:graphicFrameMk id="4" creationId="{D42F028A-B743-4156-8081-9608BF666389}"/>
          </ac:graphicFrameMkLst>
        </pc:graphicFrameChg>
        <pc:picChg chg="add del mod modCrop">
          <ac:chgData name="Ryan Rabello" userId="fa66a438-35fb-499f-8ba8-289d07dae182" providerId="ADAL" clId="{D353AEF2-8AB7-49C9-9041-8399DC76F974}" dt="2017-12-06T07:56:22.514" v="760" actId="478"/>
          <ac:picMkLst>
            <pc:docMk/>
            <pc:sldMk cId="994338806" sldId="275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C7A15-0E57-C64B-A5FB-0FA5CE88C5EA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8FEB1-F296-804B-9496-F1E564A6A6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3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r>
              <a:rPr lang="en-US" dirty="0"/>
              <a:t>Introduce</a:t>
            </a:r>
            <a:r>
              <a:rPr lang="en-US" baseline="0" dirty="0"/>
              <a:t> us &amp; sponsor. </a:t>
            </a:r>
          </a:p>
          <a:p>
            <a:r>
              <a:rPr lang="en-US" baseline="0" dirty="0"/>
              <a:t>Out project is to design Power Analyzer</a:t>
            </a:r>
          </a:p>
          <a:p>
            <a:r>
              <a:rPr lang="en-US" baseline="0" dirty="0"/>
              <a:t>But before we get to that lets talk about power consumption. </a:t>
            </a:r>
          </a:p>
          <a:p>
            <a:endParaRPr lang="en-US" baseline="0" dirty="0"/>
          </a:p>
          <a:p>
            <a:r>
              <a:rPr lang="en-US" dirty="0"/>
              <a:t>According to the United Nations,</a:t>
            </a:r>
            <a:r>
              <a:rPr lang="en-US" baseline="0" dirty="0"/>
              <a:t> </a:t>
            </a:r>
            <a:r>
              <a:rPr lang="en-US" dirty="0"/>
              <a:t>“Households consume 29 percent of global energy and consequently contribute to 21 percent of resultant CO2 emissions.”</a:t>
            </a:r>
          </a:p>
          <a:p>
            <a:r>
              <a:rPr lang="en-US" dirty="0"/>
              <a:t>Furthermore the</a:t>
            </a:r>
            <a:r>
              <a:rPr lang="en-US" baseline="0" dirty="0"/>
              <a:t> CIA reports that the US </a:t>
            </a:r>
            <a:r>
              <a:rPr lang="en-US" dirty="0"/>
              <a:t>is the second largest electricity consumer, </a:t>
            </a:r>
          </a:p>
          <a:p>
            <a:r>
              <a:rPr lang="en-US" dirty="0"/>
              <a:t>Which means</a:t>
            </a:r>
            <a:r>
              <a:rPr lang="en-US" baseline="0" dirty="0"/>
              <a:t> </a:t>
            </a:r>
            <a:r>
              <a:rPr lang="en-US" dirty="0"/>
              <a:t>we are responsible for a large portion of those CO2 emissions.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213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1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endParaRPr lang="en-US" dirty="0"/>
          </a:p>
          <a:p>
            <a:r>
              <a:rPr lang="en-US" dirty="0"/>
              <a:t>This</a:t>
            </a:r>
            <a:r>
              <a:rPr lang="en-US" baseline="0" dirty="0"/>
              <a:t> is our project schedule. </a:t>
            </a:r>
          </a:p>
          <a:p>
            <a:endParaRPr lang="en-US" baseline="0" dirty="0"/>
          </a:p>
          <a:p>
            <a:r>
              <a:rPr lang="en-US" dirty="0"/>
              <a:t>Started</a:t>
            </a:r>
            <a:r>
              <a:rPr lang="en-US" baseline="0" dirty="0"/>
              <a:t> working concurrently on the embedded module and the Backend. </a:t>
            </a:r>
          </a:p>
          <a:p>
            <a:r>
              <a:rPr lang="en-US" baseline="0" dirty="0"/>
              <a:t>When we complete those in February Nathan and I are going to begin working on the frontend. </a:t>
            </a:r>
          </a:p>
          <a:p>
            <a:r>
              <a:rPr lang="en-US" baseline="0" dirty="0"/>
              <a:t>The frontend should be finished mid April at which point we will begin working on our</a:t>
            </a:r>
            <a:r>
              <a:rPr lang="en-US" baseline="0"/>
              <a:t> report, presentation</a:t>
            </a:r>
            <a:r>
              <a:rPr lang="en-US" baseline="0" dirty="0"/>
              <a:t>, and </a:t>
            </a:r>
            <a:r>
              <a:rPr lang="en-US" baseline="0"/>
              <a:t>other miscellaneous deliverables. 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endParaRPr lang="en-US" dirty="0"/>
          </a:p>
          <a:p>
            <a:r>
              <a:rPr lang="en-US" dirty="0"/>
              <a:t>These</a:t>
            </a:r>
            <a:r>
              <a:rPr lang="en-US" baseline="0" dirty="0"/>
              <a:t> are the links to the two quotes and image. I can email them to you if you like.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57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endParaRPr lang="en-US" dirty="0"/>
          </a:p>
          <a:p>
            <a:r>
              <a:rPr lang="en-US" dirty="0" smtClean="0"/>
              <a:t>What will the server run on?</a:t>
            </a:r>
          </a:p>
          <a:p>
            <a:r>
              <a:rPr lang="en-US" dirty="0" smtClean="0"/>
              <a:t>What if there’s more than one breaker box?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9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endParaRPr lang="en-US" dirty="0"/>
          </a:p>
          <a:p>
            <a:r>
              <a:rPr lang="en-US" dirty="0"/>
              <a:t>These graphs show the projected increase in power consumption</a:t>
            </a:r>
            <a:r>
              <a:rPr lang="en-US" baseline="0" dirty="0"/>
              <a:t> which isn’t good for our environment or your wallet.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  <a:p>
            <a:r>
              <a:rPr lang="en-US" dirty="0"/>
              <a:t>Heat pump!</a:t>
            </a:r>
            <a:r>
              <a:rPr lang="en-US" baseline="0" dirty="0"/>
              <a:t> Coolant Leaked, resistive heating turned on. </a:t>
            </a:r>
          </a:p>
          <a:p>
            <a:r>
              <a:rPr lang="en-US" baseline="0" dirty="0"/>
              <a:t>Possible array of numbers vs graph.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0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r>
              <a:rPr lang="en-US" dirty="0"/>
              <a:t>The software will have two separate modules the frontend (web browser) and the backend or server. </a:t>
            </a:r>
          </a:p>
          <a:p>
            <a:r>
              <a:rPr lang="en-US" dirty="0"/>
              <a:t>All the modules (including Nathan’s hardware) will connect to the Server through the network. </a:t>
            </a:r>
          </a:p>
          <a:p>
            <a:endParaRPr lang="en-US" dirty="0"/>
          </a:p>
          <a:p>
            <a:r>
              <a:rPr lang="en-US" dirty="0"/>
              <a:t>CLICK</a:t>
            </a:r>
          </a:p>
          <a:p>
            <a:r>
              <a:rPr lang="en-US" dirty="0"/>
              <a:t>The function of the backend is to receive and respond to requests. </a:t>
            </a:r>
          </a:p>
          <a:p>
            <a:r>
              <a:rPr lang="en-US" dirty="0"/>
              <a:t>The router will route requests to their corresponding route handler. </a:t>
            </a:r>
          </a:p>
          <a:p>
            <a:r>
              <a:rPr lang="en-US" dirty="0"/>
              <a:t>The route handlers will store or retrieve data from the database or send an alert then generate a response to the request. </a:t>
            </a:r>
          </a:p>
          <a:p>
            <a:endParaRPr lang="en-US" dirty="0"/>
          </a:p>
          <a:p>
            <a:r>
              <a:rPr lang="en-US" dirty="0"/>
              <a:t>CLICK</a:t>
            </a:r>
          </a:p>
          <a:p>
            <a:r>
              <a:rPr lang="en-US" dirty="0"/>
              <a:t>The function of the frontend is to receive the stored data and display that data. </a:t>
            </a:r>
          </a:p>
          <a:p>
            <a:r>
              <a:rPr lang="en-US" dirty="0"/>
              <a:t>The frontend will do this by </a:t>
            </a:r>
          </a:p>
          <a:p>
            <a:r>
              <a:rPr lang="en-US" dirty="0"/>
              <a:t>Requesting data from the server using the request service. </a:t>
            </a:r>
          </a:p>
          <a:p>
            <a:r>
              <a:rPr lang="en-US" dirty="0"/>
              <a:t>The page render components transform that data so that the UI framework can convert it to HTML/CSS.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41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pPr lvl="0"/>
            <a:r>
              <a:rPr lang="en-US" dirty="0"/>
              <a:t>Requirements</a:t>
            </a:r>
          </a:p>
          <a:p>
            <a:pPr lvl="1"/>
            <a:r>
              <a:rPr lang="en-US" dirty="0"/>
              <a:t>Build an embedded device for data collection</a:t>
            </a:r>
          </a:p>
          <a:p>
            <a:pPr lvl="1"/>
            <a:r>
              <a:rPr lang="en-US" dirty="0"/>
              <a:t>Store data from embedded device</a:t>
            </a:r>
          </a:p>
          <a:p>
            <a:pPr lvl="1"/>
            <a:r>
              <a:rPr lang="en-US" dirty="0"/>
              <a:t>Display information online</a:t>
            </a:r>
          </a:p>
          <a:p>
            <a:pPr lvl="1"/>
            <a:r>
              <a:rPr lang="en-US" dirty="0"/>
              <a:t>Event Notifications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Ideal goals</a:t>
            </a:r>
          </a:p>
          <a:p>
            <a:pPr lvl="1"/>
            <a:r>
              <a:rPr lang="en-US" dirty="0"/>
              <a:t>Authentication &amp; User management </a:t>
            </a:r>
          </a:p>
          <a:p>
            <a:pPr lvl="1"/>
            <a:r>
              <a:rPr lang="en-US" dirty="0"/>
              <a:t>Electric bill prediction</a:t>
            </a:r>
          </a:p>
          <a:p>
            <a:pPr lvl="1"/>
            <a:r>
              <a:rPr lang="en-US" dirty="0"/>
              <a:t>In-depth data analysis which would calculate what time of day on average you consume the most energy. </a:t>
            </a:r>
          </a:p>
          <a:p>
            <a:pPr lvl="1"/>
            <a:r>
              <a:rPr lang="en-US" dirty="0"/>
              <a:t>Export data feature </a:t>
            </a:r>
          </a:p>
          <a:p>
            <a:pPr lvl="1"/>
            <a:r>
              <a:rPr lang="en-US" dirty="0"/>
              <a:t>Low cost (optimize</a:t>
            </a:r>
            <a:r>
              <a:rPr lang="en-US" baseline="0" dirty="0"/>
              <a:t> cost)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17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Ryan</a:t>
            </a:r>
          </a:p>
          <a:p>
            <a:r>
              <a:rPr lang="en-US" dirty="0"/>
              <a:t>If</a:t>
            </a:r>
            <a:r>
              <a:rPr lang="en-US" baseline="0" dirty="0"/>
              <a:t> we happen to finish our entire project mid winter we’re hoping to work on a couple other things. </a:t>
            </a:r>
          </a:p>
          <a:p>
            <a:endParaRPr lang="en-US" baseline="0" dirty="0"/>
          </a:p>
          <a:p>
            <a:r>
              <a:rPr lang="en-US" b="1" baseline="0" dirty="0"/>
              <a:t>We’d like to be able to classify the types of devices connected to individual breakers</a:t>
            </a:r>
            <a:r>
              <a:rPr lang="en-US" baseline="0" dirty="0"/>
              <a:t>. </a:t>
            </a:r>
          </a:p>
          <a:p>
            <a:endParaRPr lang="en-US" baseline="0" dirty="0"/>
          </a:p>
          <a:p>
            <a:r>
              <a:rPr lang="en-US" dirty="0"/>
              <a:t>We</a:t>
            </a:r>
            <a:r>
              <a:rPr lang="en-US" baseline="0" dirty="0"/>
              <a:t> want to not only be able to calculate power usage per breaker but also per device. </a:t>
            </a:r>
          </a:p>
          <a:p>
            <a:r>
              <a:rPr lang="en-US" baseline="0" dirty="0"/>
              <a:t>Large power consumers like an electric stove or water heater have different capacitance and inductance. </a:t>
            </a:r>
          </a:p>
          <a:p>
            <a:r>
              <a:rPr lang="en-US" baseline="0" dirty="0"/>
              <a:t>By observing the effects of this capacitance or inductance, we hope to use some machine learning to classify devices. </a:t>
            </a:r>
          </a:p>
          <a:p>
            <a:endParaRPr lang="en-US" baseline="0" dirty="0"/>
          </a:p>
          <a:p>
            <a:r>
              <a:rPr lang="en-US" baseline="0" dirty="0"/>
              <a:t>If we implement this we would be able to tell that Nathan's room is using more electricity because of his space heater. </a:t>
            </a:r>
          </a:p>
          <a:p>
            <a:endParaRPr lang="en-US" baseline="0" dirty="0"/>
          </a:p>
          <a:p>
            <a:r>
              <a:rPr lang="en-US" b="1" baseline="0" dirty="0"/>
              <a:t>Solar power Generation</a:t>
            </a:r>
          </a:p>
          <a:p>
            <a:endParaRPr lang="en-US" b="1" baseline="0" dirty="0"/>
          </a:p>
          <a:p>
            <a:r>
              <a:rPr lang="en-US" b="0" baseline="0" dirty="0"/>
              <a:t>We would eventually like to be able to also account for power generation in our design. </a:t>
            </a:r>
          </a:p>
          <a:p>
            <a:r>
              <a:rPr lang="en-US" b="0" baseline="0" dirty="0"/>
              <a:t>This is not a high priority because Dr. </a:t>
            </a:r>
            <a:r>
              <a:rPr lang="en-US" b="0" baseline="0" dirty="0" err="1"/>
              <a:t>Frohne’s</a:t>
            </a:r>
            <a:r>
              <a:rPr lang="en-US" b="0" baseline="0" dirty="0"/>
              <a:t> solar array is isolated from the main </a:t>
            </a:r>
            <a:r>
              <a:rPr lang="en-US" b="0" baseline="0" dirty="0" err="1"/>
              <a:t>pannel</a:t>
            </a:r>
            <a:r>
              <a:rPr lang="en-US" b="0" baseline="0" dirty="0"/>
              <a:t>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9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Nathan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Neurio</a:t>
            </a:r>
            <a:r>
              <a:rPr lang="en-US" baseline="0" dirty="0"/>
              <a:t> Home - </a:t>
            </a:r>
            <a:r>
              <a:rPr lang="en-US" dirty="0"/>
              <a:t>Inconsistent when identifying large devices. </a:t>
            </a:r>
          </a:p>
          <a:p>
            <a:endParaRPr lang="en-US" dirty="0"/>
          </a:p>
          <a:p>
            <a:r>
              <a:rPr lang="en-US" dirty="0"/>
              <a:t>Sense</a:t>
            </a:r>
            <a:r>
              <a:rPr lang="en-US" baseline="0" dirty="0"/>
              <a:t> </a:t>
            </a:r>
            <a:r>
              <a:rPr lang="mr-IN" baseline="0" dirty="0"/>
              <a:t>–</a:t>
            </a:r>
            <a:r>
              <a:rPr lang="en-US" baseline="0" dirty="0"/>
              <a:t>  Only gives data for main feeds. Doesn’t break down into each breaker. </a:t>
            </a:r>
          </a:p>
          <a:p>
            <a:endParaRPr lang="en-US" baseline="0" dirty="0"/>
          </a:p>
          <a:p>
            <a:r>
              <a:rPr lang="en-US" baseline="0" dirty="0"/>
              <a:t>TED Pro Home </a:t>
            </a:r>
            <a:r>
              <a:rPr lang="mr-IN" baseline="0" dirty="0"/>
              <a:t>–</a:t>
            </a:r>
            <a:r>
              <a:rPr lang="en-US" baseline="0" dirty="0"/>
              <a:t> Goes down to each breaker but expensive. </a:t>
            </a:r>
          </a:p>
          <a:p>
            <a:endParaRPr lang="en-US" baseline="0" dirty="0"/>
          </a:p>
          <a:p>
            <a:r>
              <a:rPr lang="en-US" baseline="0" dirty="0"/>
              <a:t>CURB </a:t>
            </a:r>
            <a:r>
              <a:rPr lang="mr-IN" baseline="0" dirty="0"/>
              <a:t>–</a:t>
            </a:r>
            <a:r>
              <a:rPr lang="en-US" baseline="0" dirty="0"/>
              <a:t> Expensive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8FEB1-F296-804B-9496-F1E564A6A6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9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hyperlink" Target="http://www.un.org/sustainabledevelopment/sustainable-consumption-production/" TargetMode="External"/><Relationship Id="rId5" Type="http://schemas.openxmlformats.org/officeDocument/2006/relationships/hyperlink" Target="https://www.cia.gov/library/publications/the-world-factbook/rankorder/2233rank.html" TargetMode="External"/><Relationship Id="rId6" Type="http://schemas.openxmlformats.org/officeDocument/2006/relationships/hyperlink" Target="https://www.eia.gov/todayinenergy/detail.php?id=26672" TargetMode="External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5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analyzer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Rabello &amp; Nathan Zimmerly</a:t>
            </a:r>
          </a:p>
          <a:p>
            <a:r>
              <a:rPr lang="en-US" dirty="0"/>
              <a:t>Advisor: Dr. Rob Frohne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47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Cost per sub-panel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board ($30)</a:t>
            </a:r>
          </a:p>
          <a:p>
            <a:r>
              <a:rPr lang="en-US" dirty="0"/>
              <a:t>Measurement Module ($5 + $3/breaker)</a:t>
            </a:r>
          </a:p>
          <a:p>
            <a:r>
              <a:rPr lang="en-US" dirty="0"/>
              <a:t>Miscellaneous Electrical Components ($20)</a:t>
            </a:r>
          </a:p>
          <a:p>
            <a:endParaRPr lang="en-US" dirty="0"/>
          </a:p>
          <a:p>
            <a:r>
              <a:rPr lang="en-US" dirty="0"/>
              <a:t>Total : $85 (10 breakers)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58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102">
            <a:extLst>
              <a:ext uri="{FF2B5EF4-FFF2-40B4-BE49-F238E27FC236}">
                <a16:creationId xmlns:a16="http://schemas.microsoft.com/office/drawing/2014/main" xmlns="" id="{363C4056-482C-45BF-9399-48C725309C11}"/>
              </a:ext>
            </a:extLst>
          </p:cNvPr>
          <p:cNvGrpSpPr>
            <a:grpSpLocks/>
          </p:cNvGrpSpPr>
          <p:nvPr/>
        </p:nvGrpSpPr>
        <p:grpSpPr bwMode="auto">
          <a:xfrm>
            <a:off x="462987" y="1897262"/>
            <a:ext cx="11192720" cy="3201471"/>
            <a:chOff x="0" y="-19"/>
            <a:chExt cx="688" cy="97"/>
          </a:xfrm>
        </p:grpSpPr>
        <p:sp>
          <p:nvSpPr>
            <p:cNvPr id="79" name="Rectangle 128">
              <a:extLst>
                <a:ext uri="{FF2B5EF4-FFF2-40B4-BE49-F238E27FC236}">
                  <a16:creationId xmlns:a16="http://schemas.microsoft.com/office/drawing/2014/main" xmlns="" id="{85349A81-0B6A-43BD-A532-FB63A380D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8" cy="78"/>
            </a:xfrm>
            <a:prstGeom prst="rect">
              <a:avLst/>
            </a:prstGeom>
            <a:noFill/>
            <a:ln w="1">
              <a:solidFill>
                <a:srgbClr val="444444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2" name="Rectangle 125" descr="Dec 17, '17">
              <a:extLst>
                <a:ext uri="{FF2B5EF4-FFF2-40B4-BE49-F238E27FC236}">
                  <a16:creationId xmlns:a16="http://schemas.microsoft.com/office/drawing/2014/main" xmlns="" id="{B6444F2A-FB15-43B8-AFBC-A51785E77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-19"/>
              <a:ext cx="70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i="0" u="none" strike="noStrike" normalizeH="0" baseline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Dec 17, '17</a:t>
              </a:r>
              <a:endParaRPr kumimoji="0" lang="en-US" altLang="en-US" sz="1100" i="0" u="none" strike="noStrike" normalizeH="0" baseline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3" name="Freeform 124">
              <a:extLst>
                <a:ext uri="{FF2B5EF4-FFF2-40B4-BE49-F238E27FC236}">
                  <a16:creationId xmlns:a16="http://schemas.microsoft.com/office/drawing/2014/main" xmlns="" id="{8A68C9A9-3FB2-498A-9A86-1B23520B8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4" name="Rectangle 123" descr="Jan 14, '18">
              <a:extLst>
                <a:ext uri="{FF2B5EF4-FFF2-40B4-BE49-F238E27FC236}">
                  <a16:creationId xmlns:a16="http://schemas.microsoft.com/office/drawing/2014/main" xmlns="" id="{34D34B75-0187-405A-A78D-B74AA3486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-19"/>
              <a:ext cx="66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i="0" u="none" strike="noStrike" normalizeH="0" baseline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Jan 14, '18</a:t>
              </a:r>
              <a:endParaRPr kumimoji="0" lang="en-US" altLang="en-US" sz="11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5" name="Freeform 122">
              <a:extLst>
                <a:ext uri="{FF2B5EF4-FFF2-40B4-BE49-F238E27FC236}">
                  <a16:creationId xmlns:a16="http://schemas.microsoft.com/office/drawing/2014/main" xmlns="" id="{D7A9647C-EF0D-455A-96CF-3E2506E1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6" name="Rectangle 121" descr="Feb 11, '18">
              <a:extLst>
                <a:ext uri="{FF2B5EF4-FFF2-40B4-BE49-F238E27FC236}">
                  <a16:creationId xmlns:a16="http://schemas.microsoft.com/office/drawing/2014/main" xmlns="" id="{CCD2401E-7535-4E87-9617-D4E967D4B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-19"/>
              <a:ext cx="68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i="0" u="none" strike="noStrike" normalizeH="0" baseline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Feb 11, '18</a:t>
              </a:r>
              <a:endParaRPr kumimoji="0" lang="en-US" altLang="en-US" sz="11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7" name="Freeform 120">
              <a:extLst>
                <a:ext uri="{FF2B5EF4-FFF2-40B4-BE49-F238E27FC236}">
                  <a16:creationId xmlns:a16="http://schemas.microsoft.com/office/drawing/2014/main" xmlns="" id="{6F498A75-CFD2-4E9F-BBFE-9BB239D3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88" name="Rectangle 119" descr="Mar 11, '18">
              <a:extLst>
                <a:ext uri="{FF2B5EF4-FFF2-40B4-BE49-F238E27FC236}">
                  <a16:creationId xmlns:a16="http://schemas.microsoft.com/office/drawing/2014/main" xmlns="" id="{B2E01296-0E6D-4554-8C19-6CF299695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-19"/>
              <a:ext cx="71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i="0" u="none" strike="noStrike" normalizeH="0" baseline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Mar 11, '18</a:t>
              </a:r>
              <a:endParaRPr kumimoji="0" lang="en-US" altLang="en-US" sz="1100" i="0" u="none" strike="noStrike" normalizeH="0" baseline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89" name="Freeform 118">
              <a:extLst>
                <a:ext uri="{FF2B5EF4-FFF2-40B4-BE49-F238E27FC236}">
                  <a16:creationId xmlns:a16="http://schemas.microsoft.com/office/drawing/2014/main" xmlns="" id="{4C2553F0-B775-46F6-AEF7-E5B7FE80A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0" name="Rectangle 117" descr="Apr 8, '18">
              <a:extLst>
                <a:ext uri="{FF2B5EF4-FFF2-40B4-BE49-F238E27FC236}">
                  <a16:creationId xmlns:a16="http://schemas.microsoft.com/office/drawing/2014/main" xmlns="" id="{4FF48933-18B0-4BE0-8A37-6665A4356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-19"/>
              <a:ext cx="61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i="0" u="none" strike="noStrike" normalizeH="0" baseline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Apr 8, '18</a:t>
              </a:r>
              <a:endParaRPr kumimoji="0" lang="en-US" altLang="en-US" sz="11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1" name="Freeform 116">
              <a:extLst>
                <a:ext uri="{FF2B5EF4-FFF2-40B4-BE49-F238E27FC236}">
                  <a16:creationId xmlns:a16="http://schemas.microsoft.com/office/drawing/2014/main" xmlns="" id="{8F3D3147-B0C9-4997-8C61-9EEBEC87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2" name="Rectangle 115" descr="May 6, '18">
              <a:extLst>
                <a:ext uri="{FF2B5EF4-FFF2-40B4-BE49-F238E27FC236}">
                  <a16:creationId xmlns:a16="http://schemas.microsoft.com/office/drawing/2014/main" xmlns="" id="{EA5F8EE0-0B0B-43F3-AC40-A2ACA4C19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-19"/>
              <a:ext cx="65" cy="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28575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i="0" u="none" strike="noStrike" normalizeH="0" baseline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egoe UI" panose="020B0502040204020203" pitchFamily="34" charset="0"/>
                  <a:cs typeface="Segoe UI" panose="020B0502040204020203" pitchFamily="34" charset="0"/>
                </a:rPr>
                <a:t>May 6, '18</a:t>
              </a:r>
              <a:endParaRPr kumimoji="0" lang="en-US" altLang="en-US" sz="1100" i="0" u="none" strike="noStrike" normalizeH="0" baseline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93" name="Freeform 114">
              <a:extLst>
                <a:ext uri="{FF2B5EF4-FFF2-40B4-BE49-F238E27FC236}">
                  <a16:creationId xmlns:a16="http://schemas.microsoft.com/office/drawing/2014/main" xmlns="" id="{3F342F58-622F-421F-9AD5-1C88DC7D1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" y="-14"/>
              <a:ext cx="0" cy="14"/>
            </a:xfrm>
            <a:custGeom>
              <a:avLst/>
              <a:gdLst>
                <a:gd name="T0" fmla="*/ 14 h 14"/>
                <a:gd name="T1" fmla="*/ 0 h 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</a:cxnLst>
              <a:rect l="0" t="0" r="r" b="b"/>
              <a:pathLst>
                <a:path h="14">
                  <a:moveTo>
                    <a:pt x="0" y="14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 w="1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94" name="Rectangle 113" descr="Designing embedded module&#10;11/29/17 - 2/12/18">
              <a:extLst>
                <a:ext uri="{FF2B5EF4-FFF2-40B4-BE49-F238E27FC236}">
                  <a16:creationId xmlns:a16="http://schemas.microsoft.com/office/drawing/2014/main" xmlns="" id="{49F0362F-FABE-4C0F-839D-51E7249E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"/>
              <a:ext cx="298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Designing embedded module - Nathan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11/29/17 - 2/12/18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112" descr="Backend&#10;11/29/17 - 2/26/18">
              <a:extLst>
                <a:ext uri="{FF2B5EF4-FFF2-40B4-BE49-F238E27FC236}">
                  <a16:creationId xmlns:a16="http://schemas.microsoft.com/office/drawing/2014/main" xmlns="" id="{1575A8FD-10DE-405C-9ED3-48328CFF8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40"/>
              <a:ext cx="353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Backend - Ryan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11/29/17 - 2/26/18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111" descr="Frontend &#10;2/16/18 - 4/5/18">
              <a:extLst>
                <a:ext uri="{FF2B5EF4-FFF2-40B4-BE49-F238E27FC236}">
                  <a16:creationId xmlns:a16="http://schemas.microsoft.com/office/drawing/2014/main" xmlns="" id="{C544772D-687A-485E-B166-87FF7C1BF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"/>
              <a:ext cx="203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Frontend – Ryan &amp; Nathan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2/16/18 - 4/5/18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110" descr="Design review&#10;4/6/18 - 4/12/18">
              <a:extLst>
                <a:ext uri="{FF2B5EF4-FFF2-40B4-BE49-F238E27FC236}">
                  <a16:creationId xmlns:a16="http://schemas.microsoft.com/office/drawing/2014/main" xmlns="" id="{0453CD8E-2B86-4250-8745-50DFF3D30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"/>
              <a:ext cx="27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vert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Design review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4/6/18 - 4/12/18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109" descr="Design revision&#10;4/13/18 - 4/26/18">
              <a:extLst>
                <a:ext uri="{FF2B5EF4-FFF2-40B4-BE49-F238E27FC236}">
                  <a16:creationId xmlns:a16="http://schemas.microsoft.com/office/drawing/2014/main" xmlns="" id="{AAB3682F-7A19-4682-B3E9-B41178EAE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1"/>
              <a:ext cx="47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vert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Design revision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4/13/18 - 4/26/18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108" descr="Draft report&#10;4/27/18 - 5/3/18">
              <a:extLst>
                <a:ext uri="{FF2B5EF4-FFF2-40B4-BE49-F238E27FC236}">
                  <a16:creationId xmlns:a16="http://schemas.microsoft.com/office/drawing/2014/main" xmlns="" id="{C3FAFFBB-4776-40D3-9BB9-96E8B1671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"/>
              <a:ext cx="26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vert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Draft report</a:t>
              </a: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4/27/18 - 5/3/18</a:t>
              </a:r>
              <a:endParaRPr kumimoji="0" lang="en-US" altLang="en-US" sz="11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107" descr="Presentation&#10;5/4/18 - 5/10/18">
              <a:extLst>
                <a:ext uri="{FF2B5EF4-FFF2-40B4-BE49-F238E27FC236}">
                  <a16:creationId xmlns:a16="http://schemas.microsoft.com/office/drawing/2014/main" xmlns="" id="{7F3861BB-5998-4475-93E6-38F4B5356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1"/>
              <a:ext cx="27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vert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Presentation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5/4/18 - 5/10/18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106" descr="Report&#10;5/11/18 - 5/15/18">
              <a:extLst>
                <a:ext uri="{FF2B5EF4-FFF2-40B4-BE49-F238E27FC236}">
                  <a16:creationId xmlns:a16="http://schemas.microsoft.com/office/drawing/2014/main" xmlns="" id="{FD72B7D0-A848-4C6C-A320-D330BB342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1"/>
              <a:ext cx="26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vert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Report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5/11/18 - 5/15/18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105" descr="Poster&#10;5/16/18 - 5/22/18">
              <a:extLst>
                <a:ext uri="{FF2B5EF4-FFF2-40B4-BE49-F238E27FC236}">
                  <a16:creationId xmlns:a16="http://schemas.microsoft.com/office/drawing/2014/main" xmlns="" id="{FDB7C9D6-962C-471A-9008-36A9AB9F1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1"/>
              <a:ext cx="26" cy="38"/>
            </a:xfrm>
            <a:prstGeom prst="rect">
              <a:avLst/>
            </a:prstGeom>
            <a:solidFill>
              <a:srgbClr val="329EE9"/>
            </a:solidFill>
            <a:ln w="9525">
              <a:noFill/>
              <a:miter lim="800000"/>
              <a:headEnd/>
              <a:tailEnd/>
            </a:ln>
          </p:spPr>
          <p:txBody>
            <a:bodyPr vert="vert" wrap="square" lIns="95250" tIns="9525" rIns="9525" bIns="952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1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Poster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  <a:t/>
              </a:r>
              <a:b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</a:rPr>
              </a:b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5/16/18 - 5/22/18</a:t>
              </a:r>
              <a:endPara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5" name="Title 1"/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Schedule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194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UN Quote - </a:t>
            </a:r>
            <a:r>
              <a:rPr lang="en-US" dirty="0">
                <a:hlinkClick r:id="rId4"/>
              </a:rPr>
              <a:t>http://www.un.org/sustainabledevelopment/sustainable-consumption-production/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CIA Quote - </a:t>
            </a:r>
            <a:r>
              <a:rPr lang="en-US" dirty="0">
                <a:hlinkClick r:id="rId5"/>
              </a:rPr>
              <a:t>https://www.cia.gov/library/publications/the-world-factbook/rankorder/2233rank.html</a:t>
            </a:r>
            <a:r>
              <a:rPr lang="en-US" dirty="0"/>
              <a:t> </a:t>
            </a:r>
          </a:p>
          <a:p>
            <a:pPr lvl="0"/>
            <a:r>
              <a:rPr lang="x-none" altLang="x-none" dirty="0"/>
              <a:t>Figure 1 -  U.S. </a:t>
            </a:r>
            <a:r>
              <a:rPr lang="en-US" altLang="x-none" dirty="0"/>
              <a:t>EIA </a:t>
            </a:r>
            <a:r>
              <a:rPr lang="x-none" altLang="x-none" dirty="0">
                <a:hlinkClick r:id="rId6"/>
              </a:rPr>
              <a:t>https://www.eia.gov/todayinenergy/detail.php?id=26672</a:t>
            </a:r>
            <a:endParaRPr lang="en-US" altLang="x-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87300" y="2003300"/>
            <a:ext cx="8414223" cy="41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and statistics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191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lower power consumption through intuitive data visualization.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94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power analyzer?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Breaks down power consumption data. </a:t>
            </a:r>
          </a:p>
          <a:p>
            <a:r>
              <a:rPr lang="en-US" dirty="0"/>
              <a:t>Graphs of power usage trends. </a:t>
            </a:r>
          </a:p>
          <a:p>
            <a:r>
              <a:rPr lang="en-US" dirty="0"/>
              <a:t>Notifications for various power usage events.</a:t>
            </a:r>
          </a:p>
          <a:p>
            <a:r>
              <a:rPr lang="en-US" dirty="0"/>
              <a:t>Power bill predictions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1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Block Diagram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06" y="2097088"/>
            <a:ext cx="5532011" cy="3541712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22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824F393F-1B42-4E12-8276-C7D69B27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107" y="1719327"/>
            <a:ext cx="7926609" cy="4494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413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75000" y="175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0.25 L -1.04167E-6 -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7.40741E-7 L -0.34701 -0.37153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1858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01 -0.37153 L 0.33451 -0.3648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76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36102"/>
            <a:ext cx="9905998" cy="1478570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en-US" dirty="0"/>
              <a:t>Requirements</a:t>
            </a:r>
          </a:p>
          <a:p>
            <a:pPr lvl="1"/>
            <a:r>
              <a:rPr lang="en-US" dirty="0"/>
              <a:t>Build an embedded device for data collection</a:t>
            </a:r>
          </a:p>
          <a:p>
            <a:pPr lvl="1"/>
            <a:r>
              <a:rPr lang="en-US" dirty="0"/>
              <a:t>Store data from embedded device</a:t>
            </a:r>
          </a:p>
          <a:p>
            <a:pPr lvl="1"/>
            <a:r>
              <a:rPr lang="en-US" dirty="0"/>
              <a:t>Display information online</a:t>
            </a:r>
          </a:p>
          <a:p>
            <a:pPr lvl="1"/>
            <a:r>
              <a:rPr lang="en-US" dirty="0"/>
              <a:t>Event Notifications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r>
              <a:rPr lang="en-US" dirty="0"/>
              <a:t>Ideal goals</a:t>
            </a:r>
          </a:p>
          <a:p>
            <a:pPr lvl="1"/>
            <a:r>
              <a:rPr lang="en-US" dirty="0"/>
              <a:t>Authentication </a:t>
            </a:r>
          </a:p>
          <a:p>
            <a:pPr lvl="1"/>
            <a:r>
              <a:rPr lang="en-US" dirty="0"/>
              <a:t>Electric bill prediction</a:t>
            </a:r>
          </a:p>
          <a:p>
            <a:pPr lvl="1"/>
            <a:r>
              <a:rPr lang="en-US" dirty="0"/>
              <a:t>In-depth data analysis</a:t>
            </a:r>
          </a:p>
          <a:p>
            <a:pPr lvl="1"/>
            <a:r>
              <a:rPr lang="en-US" dirty="0"/>
              <a:t>Export data feature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2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Stretch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Consumption classification using machine learning </a:t>
            </a:r>
          </a:p>
          <a:p>
            <a:r>
              <a:rPr lang="en-US" dirty="0"/>
              <a:t>Solar power generation monitoring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000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Neurio</a:t>
            </a:r>
            <a:r>
              <a:rPr lang="en-US" dirty="0"/>
              <a:t> Home Energy Monitoring system ($240)</a:t>
            </a:r>
          </a:p>
          <a:p>
            <a:r>
              <a:rPr lang="en-US" dirty="0"/>
              <a:t>Sense ($200) </a:t>
            </a:r>
          </a:p>
          <a:p>
            <a:r>
              <a:rPr lang="en-US" dirty="0"/>
              <a:t>TED Pro Home with </a:t>
            </a:r>
            <a:r>
              <a:rPr lang="en-US" dirty="0" err="1"/>
              <a:t>Spyder</a:t>
            </a:r>
            <a:r>
              <a:rPr lang="en-US" dirty="0"/>
              <a:t> module ($300 + $170)</a:t>
            </a:r>
          </a:p>
          <a:p>
            <a:r>
              <a:rPr lang="en-US" dirty="0"/>
              <a:t>Curb ($400)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03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329EE9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473</TotalTime>
  <Words>810</Words>
  <Application>Microsoft Macintosh PowerPoint</Application>
  <PresentationFormat>Widescreen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Mangal</vt:lpstr>
      <vt:lpstr>Segoe UI</vt:lpstr>
      <vt:lpstr>Trebuchet MS</vt:lpstr>
      <vt:lpstr>Tw Cen MT</vt:lpstr>
      <vt:lpstr>Circuit</vt:lpstr>
      <vt:lpstr>Power analyzer </vt:lpstr>
      <vt:lpstr>Facts and statistics</vt:lpstr>
      <vt:lpstr>Objective</vt:lpstr>
      <vt:lpstr>What is a power analyzer?</vt:lpstr>
      <vt:lpstr>Project Block Diagram</vt:lpstr>
      <vt:lpstr>Breakdown</vt:lpstr>
      <vt:lpstr>Goals</vt:lpstr>
      <vt:lpstr>Stretch Goals</vt:lpstr>
      <vt:lpstr>Similar products</vt:lpstr>
      <vt:lpstr>Estimated Cost per sub-panel</vt:lpstr>
      <vt:lpstr>PowerPoint Presentation</vt:lpstr>
      <vt:lpstr>Sources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analyzer</dc:title>
  <dc:creator>Ryan Rabello</dc:creator>
  <cp:lastModifiedBy>Nathan Zimmerly</cp:lastModifiedBy>
  <cp:revision>50</cp:revision>
  <dcterms:created xsi:type="dcterms:W3CDTF">2017-11-30T05:38:27Z</dcterms:created>
  <dcterms:modified xsi:type="dcterms:W3CDTF">2017-12-07T18:56:11Z</dcterms:modified>
</cp:coreProperties>
</file>