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4"/>
  </p:notesMasterIdLst>
  <p:sldIdLst>
    <p:sldId id="387" r:id="rId2"/>
    <p:sldId id="336" r:id="rId3"/>
    <p:sldId id="342" r:id="rId4"/>
    <p:sldId id="381" r:id="rId5"/>
    <p:sldId id="385" r:id="rId6"/>
    <p:sldId id="481" r:id="rId7"/>
    <p:sldId id="389" r:id="rId8"/>
    <p:sldId id="391" r:id="rId9"/>
    <p:sldId id="482" r:id="rId10"/>
    <p:sldId id="566" r:id="rId11"/>
    <p:sldId id="392" r:id="rId12"/>
    <p:sldId id="422" r:id="rId13"/>
    <p:sldId id="423" r:id="rId14"/>
    <p:sldId id="388" r:id="rId15"/>
    <p:sldId id="428" r:id="rId16"/>
    <p:sldId id="429" r:id="rId17"/>
    <p:sldId id="430" r:id="rId18"/>
    <p:sldId id="431" r:id="rId19"/>
    <p:sldId id="432" r:id="rId20"/>
    <p:sldId id="439" r:id="rId21"/>
    <p:sldId id="433" r:id="rId22"/>
    <p:sldId id="434" r:id="rId23"/>
    <p:sldId id="435" r:id="rId24"/>
    <p:sldId id="436" r:id="rId25"/>
    <p:sldId id="438" r:id="rId26"/>
    <p:sldId id="440" r:id="rId27"/>
    <p:sldId id="442" r:id="rId28"/>
    <p:sldId id="441" r:id="rId29"/>
    <p:sldId id="444" r:id="rId30"/>
    <p:sldId id="393" r:id="rId31"/>
    <p:sldId id="445" r:id="rId32"/>
    <p:sldId id="449" r:id="rId33"/>
    <p:sldId id="455" r:id="rId34"/>
    <p:sldId id="452" r:id="rId35"/>
    <p:sldId id="456" r:id="rId36"/>
    <p:sldId id="454" r:id="rId37"/>
    <p:sldId id="457" r:id="rId38"/>
    <p:sldId id="459" r:id="rId39"/>
    <p:sldId id="458" r:id="rId40"/>
    <p:sldId id="461" r:id="rId41"/>
    <p:sldId id="460" r:id="rId42"/>
    <p:sldId id="462" r:id="rId43"/>
    <p:sldId id="464" r:id="rId44"/>
    <p:sldId id="465" r:id="rId45"/>
    <p:sldId id="466" r:id="rId46"/>
    <p:sldId id="463" r:id="rId47"/>
    <p:sldId id="468" r:id="rId48"/>
    <p:sldId id="469" r:id="rId49"/>
    <p:sldId id="470" r:id="rId50"/>
    <p:sldId id="471" r:id="rId51"/>
    <p:sldId id="472" r:id="rId52"/>
    <p:sldId id="473" r:id="rId53"/>
    <p:sldId id="483" r:id="rId54"/>
    <p:sldId id="484" r:id="rId55"/>
    <p:sldId id="487" r:id="rId56"/>
    <p:sldId id="488" r:id="rId57"/>
    <p:sldId id="490" r:id="rId58"/>
    <p:sldId id="491" r:id="rId59"/>
    <p:sldId id="492" r:id="rId60"/>
    <p:sldId id="493" r:id="rId61"/>
    <p:sldId id="494" r:id="rId62"/>
    <p:sldId id="495" r:id="rId63"/>
    <p:sldId id="496" r:id="rId64"/>
    <p:sldId id="498" r:id="rId65"/>
    <p:sldId id="497" r:id="rId66"/>
    <p:sldId id="499" r:id="rId67"/>
    <p:sldId id="568" r:id="rId68"/>
    <p:sldId id="569" r:id="rId69"/>
    <p:sldId id="570" r:id="rId70"/>
    <p:sldId id="571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8" r:id="rId79"/>
    <p:sldId id="507" r:id="rId80"/>
    <p:sldId id="509" r:id="rId81"/>
    <p:sldId id="510" r:id="rId82"/>
    <p:sldId id="511" r:id="rId83"/>
    <p:sldId id="512" r:id="rId84"/>
    <p:sldId id="513" r:id="rId85"/>
    <p:sldId id="514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3" r:id="rId94"/>
    <p:sldId id="522" r:id="rId95"/>
    <p:sldId id="524" r:id="rId96"/>
    <p:sldId id="525" r:id="rId97"/>
    <p:sldId id="567" r:id="rId98"/>
    <p:sldId id="528" r:id="rId99"/>
    <p:sldId id="526" r:id="rId100"/>
    <p:sldId id="527" r:id="rId101"/>
    <p:sldId id="534" r:id="rId102"/>
    <p:sldId id="535" r:id="rId103"/>
    <p:sldId id="536" r:id="rId104"/>
    <p:sldId id="537" r:id="rId105"/>
    <p:sldId id="538" r:id="rId106"/>
    <p:sldId id="539" r:id="rId107"/>
    <p:sldId id="540" r:id="rId108"/>
    <p:sldId id="541" r:id="rId109"/>
    <p:sldId id="542" r:id="rId110"/>
    <p:sldId id="543" r:id="rId111"/>
    <p:sldId id="544" r:id="rId112"/>
    <p:sldId id="545" r:id="rId113"/>
    <p:sldId id="546" r:id="rId114"/>
    <p:sldId id="547" r:id="rId115"/>
    <p:sldId id="548" r:id="rId116"/>
    <p:sldId id="549" r:id="rId117"/>
    <p:sldId id="550" r:id="rId118"/>
    <p:sldId id="551" r:id="rId119"/>
    <p:sldId id="552" r:id="rId120"/>
    <p:sldId id="553" r:id="rId121"/>
    <p:sldId id="554" r:id="rId122"/>
    <p:sldId id="555" r:id="rId123"/>
    <p:sldId id="556" r:id="rId124"/>
    <p:sldId id="560" r:id="rId125"/>
    <p:sldId id="557" r:id="rId126"/>
    <p:sldId id="558" r:id="rId127"/>
    <p:sldId id="559" r:id="rId128"/>
    <p:sldId id="561" r:id="rId129"/>
    <p:sldId id="562" r:id="rId130"/>
    <p:sldId id="563" r:id="rId131"/>
    <p:sldId id="564" r:id="rId132"/>
    <p:sldId id="565" r:id="rId133"/>
    <p:sldId id="572" r:id="rId134"/>
    <p:sldId id="573" r:id="rId135"/>
    <p:sldId id="574" r:id="rId136"/>
    <p:sldId id="575" r:id="rId137"/>
    <p:sldId id="479" r:id="rId138"/>
    <p:sldId id="576" r:id="rId139"/>
    <p:sldId id="478" r:id="rId140"/>
    <p:sldId id="480" r:id="rId141"/>
    <p:sldId id="448" r:id="rId142"/>
    <p:sldId id="447" r:id="rId143"/>
  </p:sldIdLst>
  <p:sldSz cx="18288000" cy="10287000"/>
  <p:notesSz cx="6858000" cy="9144000"/>
  <p:defaultTextStyle>
    <a:defPPr>
      <a:defRPr lang="en-US"/>
    </a:defPPr>
    <a:lvl1pPr marL="0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CB4D"/>
    <a:srgbClr val="31BD9F"/>
    <a:srgbClr val="BE991B"/>
    <a:srgbClr val="C8A325"/>
    <a:srgbClr val="139F81"/>
    <a:srgbClr val="27B395"/>
    <a:srgbClr val="45D1B3"/>
    <a:srgbClr val="E6C143"/>
    <a:srgbClr val="CBD7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4"/>
    <p:restoredTop sz="94674"/>
  </p:normalViewPr>
  <p:slideViewPr>
    <p:cSldViewPr>
      <p:cViewPr varScale="1">
        <p:scale>
          <a:sx n="46" d="100"/>
          <a:sy n="46" d="100"/>
        </p:scale>
        <p:origin x="-660" y="-10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6270-C077-48CE-B513-9F321C58E79E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3205-A862-4D26-96FE-869D6C36C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95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6"/>
            <a:ext cx="15544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9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9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9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9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3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0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50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65"/>
            <a:ext cx="41148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65"/>
            <a:ext cx="12039600" cy="8777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7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92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6610358"/>
            <a:ext cx="15544800" cy="2043113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360071"/>
            <a:ext cx="15544800" cy="2250280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98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976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96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95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9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93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9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390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3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4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6" y="2302670"/>
            <a:ext cx="8083551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6" y="3262313"/>
            <a:ext cx="8083551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8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2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10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6" y="409575"/>
            <a:ext cx="6016627" cy="17430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09583"/>
            <a:ext cx="10223500" cy="877967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6" y="2152655"/>
            <a:ext cx="6016627" cy="7036595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89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4400"/>
            </a:lvl1pPr>
            <a:lvl2pPr marL="629884" indent="0">
              <a:buNone/>
              <a:defRPr sz="3900"/>
            </a:lvl2pPr>
            <a:lvl3pPr marL="1259769" indent="0">
              <a:buNone/>
              <a:defRPr sz="3300"/>
            </a:lvl3pPr>
            <a:lvl4pPr marL="1889653" indent="0">
              <a:buNone/>
              <a:defRPr sz="2800"/>
            </a:lvl4pPr>
            <a:lvl5pPr marL="2519538" indent="0">
              <a:buNone/>
              <a:defRPr sz="2800"/>
            </a:lvl5pPr>
            <a:lvl6pPr marL="3149422" indent="0">
              <a:buNone/>
              <a:defRPr sz="2800"/>
            </a:lvl6pPr>
            <a:lvl7pPr marL="3779307" indent="0">
              <a:buNone/>
              <a:defRPr sz="2800"/>
            </a:lvl7pPr>
            <a:lvl8pPr marL="4409191" indent="0">
              <a:buNone/>
              <a:defRPr sz="2800"/>
            </a:lvl8pPr>
            <a:lvl9pPr marL="5039076" indent="0">
              <a:buNone/>
              <a:defRPr sz="2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8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25977" tIns="62988" rIns="125977" bIns="629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9"/>
            <a:ext cx="16459200" cy="6788944"/>
          </a:xfrm>
          <a:prstGeom prst="rect">
            <a:avLst/>
          </a:prstGeom>
        </p:spPr>
        <p:txBody>
          <a:bodyPr vert="horz" lIns="125977" tIns="62988" rIns="125977" bIns="6298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B2BB-FB55-48B0-A19E-8A5C84AE7597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4"/>
            <a:ext cx="5791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2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9769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13" indent="-472413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3562" indent="-393678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4711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596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34480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64364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94249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24133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54018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9884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69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9653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9538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9422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9307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09191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39076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What%20are%20the%20benefits%20of%20being%20a%20web%20developer.mp4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Feed%20Your%20Mind%20With%20Success%20-%20Motivational%20Video.mp4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Never%20Quit%20-%20Motivational%20Speech%20(V1)%20Fearless%20Motivation.mp4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\\G-POWER\Users\Public\Pictures\web.c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0"/>
            <a:ext cx="10287000" cy="1028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3464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41428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68251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17318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5969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i="1" dirty="0" smtClean="0">
                <a:latin typeface="Candara" pitchFamily="34" charset="0"/>
              </a:rPr>
              <a:t>Lab Content: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Basics (of CSS)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Properties (of CSS)</a:t>
            </a:r>
            <a:endParaRPr lang="en-US" sz="4400" b="1" dirty="0" smtClean="0">
              <a:latin typeface="Candara" pitchFamily="34" charset="0"/>
            </a:endParaRP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Position and Layout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20782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display: block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Every element on a web page is a rectangular </a:t>
              </a:r>
              <a:r>
                <a:rPr lang="en-US" sz="2800" dirty="0" err="1" smtClean="0"/>
                <a:t>box.The</a:t>
              </a:r>
              <a:r>
                <a:rPr lang="en-US" sz="2800" dirty="0" smtClean="0"/>
                <a:t> </a:t>
              </a:r>
              <a:r>
                <a:rPr lang="en-US" sz="2800" b="1" dirty="0" smtClean="0"/>
                <a:t>display </a:t>
              </a:r>
              <a:r>
                <a:rPr lang="en-US" sz="2800" dirty="0" smtClean="0"/>
                <a:t>property determines how that rectangular box behaves. A block element is an element that takes up the fullest width available, with line breaks before and after.</a:t>
              </a:r>
              <a:br>
                <a:rPr lang="en-US" sz="2800" dirty="0" smtClean="0"/>
              </a:br>
              <a:r>
                <a:rPr lang="en-US" sz="2800" dirty="0" smtClean="0"/>
                <a:t>The style rules in the following example display the inline &lt;span&gt; elements as block-level elements: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33"/>
          <p:cNvGrpSpPr/>
          <p:nvPr/>
        </p:nvGrpSpPr>
        <p:grpSpPr>
          <a:xfrm>
            <a:off x="1014663" y="5191628"/>
            <a:ext cx="16363902" cy="2466472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&lt;span&gt;First paragraph.&lt;/span&gt;</a:t>
              </a:r>
            </a:p>
            <a:p>
              <a:r>
                <a:rPr lang="en-US" sz="2800" dirty="0" smtClean="0"/>
                <a:t>&lt;span&gt;Second paragraph.&lt;/span&gt;</a:t>
              </a:r>
            </a:p>
            <a:p>
              <a:r>
                <a:rPr lang="en-US" sz="2800" dirty="0" smtClean="0"/>
                <a:t>&lt;span&gt;Third paragraph.&lt;/span&gt;</a:t>
              </a:r>
            </a:p>
            <a:p>
              <a:r>
                <a:rPr lang="en-US" sz="2800" dirty="0" smtClean="0"/>
                <a:t>&lt;span&gt;Fourth paragraph.&lt;/span&gt;</a:t>
              </a:r>
            </a:p>
            <a:p>
              <a:r>
                <a:rPr lang="en-US" sz="2800" dirty="0" smtClean="0"/>
                <a:t>&lt;span&gt;Fifth paragraph.&lt;/span&gt;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5" name="Group 33"/>
          <p:cNvGrpSpPr/>
          <p:nvPr/>
        </p:nvGrpSpPr>
        <p:grpSpPr>
          <a:xfrm>
            <a:off x="1038726" y="2628900"/>
            <a:ext cx="16363902" cy="1447800"/>
            <a:chOff x="1014663" y="5372100"/>
            <a:chExt cx="16363902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span {</a:t>
              </a:r>
            </a:p>
            <a:p>
              <a:r>
                <a:rPr lang="en-US" sz="2800" dirty="0" smtClean="0"/>
                <a:t>  display: </a:t>
              </a:r>
              <a:r>
                <a:rPr lang="en-US" sz="2800" b="1" dirty="0" smtClean="0"/>
                <a:t>block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display: inline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An </a:t>
              </a:r>
              <a:r>
                <a:rPr lang="en-US" sz="2800" b="1" dirty="0" smtClean="0"/>
                <a:t>inline </a:t>
              </a:r>
              <a:r>
                <a:rPr lang="en-US" sz="2800" dirty="0" smtClean="0"/>
                <a:t>element only takes up as much width as necessary, and does not force line breaks.</a:t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The code above will make the paragraph tags stack next to each other―a text-like behaviour.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3467100"/>
            <a:ext cx="16363902" cy="1704472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36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p {</a:t>
              </a:r>
            </a:p>
            <a:p>
              <a:r>
                <a:rPr lang="en-US" sz="2800" dirty="0" smtClean="0"/>
                <a:t>  display: </a:t>
              </a:r>
              <a:r>
                <a:rPr lang="en-US" sz="2800" b="1" dirty="0" smtClean="0"/>
                <a:t>inline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990600" y="7810500"/>
            <a:ext cx="16358937" cy="16002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Setting the display property of an element only changes how the element is displayed, not what kind of element it is. So, an inline element with </a:t>
              </a:r>
              <a:r>
                <a:rPr lang="en-US" sz="2400" b="1" u="sng" dirty="0" smtClean="0"/>
                <a:t>display:</a:t>
              </a:r>
              <a:r>
                <a:rPr lang="en-US" sz="2400" dirty="0" smtClean="0"/>
                <a:t> </a:t>
              </a:r>
              <a:r>
                <a:rPr lang="en-US" sz="2400" b="1" dirty="0" smtClean="0"/>
                <a:t>block</a:t>
              </a:r>
              <a:r>
                <a:rPr lang="en-US" sz="2400" dirty="0" smtClean="0"/>
                <a:t> is not allowed to have other block elements inside it.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display: none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display: none</a:t>
              </a:r>
              <a:r>
                <a:rPr lang="en-US" sz="2800" dirty="0" smtClean="0"/>
                <a:t> hides an element, so it does not take up any space. The element will be hidden, and the page will be displayed as if the element is not there.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000" b="1" dirty="0" smtClean="0"/>
            </a:p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3876174"/>
            <a:ext cx="16363902" cy="1247274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94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</a:t>
              </a:r>
              <a:r>
                <a:rPr lang="en-US" sz="2800" dirty="0" err="1" smtClean="0"/>
                <a:t>h1</a:t>
              </a:r>
              <a:r>
                <a:rPr lang="en-US" sz="2800" dirty="0" smtClean="0"/>
                <a:t>&gt;This text will not display, as we set the value to none.&lt;/</a:t>
              </a:r>
              <a:r>
                <a:rPr lang="en-US" sz="2800" dirty="0" err="1" smtClean="0"/>
                <a:t>h1</a:t>
              </a:r>
              <a:r>
                <a:rPr lang="en-US" sz="2800" dirty="0" smtClean="0"/>
                <a:t>&gt;</a:t>
              </a:r>
              <a:br>
                <a:rPr lang="en-US" sz="2800" dirty="0" smtClean="0"/>
              </a:br>
              <a:r>
                <a:rPr lang="en-US" sz="2800" dirty="0" smtClean="0"/>
                <a:t>&lt;p&gt;Headline of this paragraph is not displayed, as we set the value to none.&lt;/p&gt;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990600" y="8115300"/>
            <a:ext cx="16358937" cy="12954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There are plenty of other display values, such as </a:t>
              </a:r>
              <a:r>
                <a:rPr lang="en-US" sz="2400" b="1" dirty="0" smtClean="0"/>
                <a:t>list-item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table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table-cell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table-column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grid, flex</a:t>
              </a:r>
              <a:r>
                <a:rPr lang="en-US" sz="2400" dirty="0" smtClean="0"/>
                <a:t> etc. Just play with values to see the difference.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1014663" y="5905500"/>
            <a:ext cx="16363902" cy="1676400"/>
            <a:chOff x="1014663" y="5372100"/>
            <a:chExt cx="16363902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45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h1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display: </a:t>
              </a:r>
              <a:r>
                <a:rPr lang="en-US" sz="2800" b="1" dirty="0" smtClean="0"/>
                <a:t>none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The visibility Property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visibility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600" dirty="0" smtClean="0"/>
                <a:t>The </a:t>
              </a:r>
              <a:r>
                <a:rPr lang="en-US" sz="2600" b="1" dirty="0" smtClean="0"/>
                <a:t>visibility </a:t>
              </a:r>
              <a:r>
                <a:rPr lang="en-US" sz="2600" dirty="0" smtClean="0"/>
                <a:t>property specifies whether an element is visible or hidden. The most common values are </a:t>
              </a:r>
              <a:r>
                <a:rPr lang="en-US" sz="2600" b="1" dirty="0" smtClean="0"/>
                <a:t>visible </a:t>
              </a:r>
              <a:r>
                <a:rPr lang="en-US" sz="2600" dirty="0" smtClean="0"/>
                <a:t>and </a:t>
              </a:r>
              <a:r>
                <a:rPr lang="en-US" sz="2600" b="1" dirty="0" smtClean="0"/>
                <a:t>hidden</a:t>
              </a:r>
              <a:r>
                <a:rPr lang="en-US" sz="2600" dirty="0" smtClean="0"/>
                <a:t>.</a:t>
              </a:r>
            </a:p>
            <a:p>
              <a:endParaRPr lang="en-US" sz="1800" dirty="0" smtClean="0"/>
            </a:p>
            <a:p>
              <a:r>
                <a:rPr lang="en-US" sz="2600" dirty="0" smtClean="0"/>
                <a:t>Hiding an element can be done by setting the display property to "none" or the visibility property to "hidden". However, notice that these two methods produce different results:</a:t>
              </a:r>
              <a:br>
                <a:rPr lang="en-US" sz="2600" dirty="0" smtClean="0"/>
              </a:br>
              <a:r>
                <a:rPr lang="en-US" sz="2600" b="1" dirty="0" smtClean="0"/>
                <a:t>visibility: hidden</a:t>
              </a:r>
              <a:r>
                <a:rPr lang="en-US" sz="2600" dirty="0" smtClean="0"/>
                <a:t> hides an element, but it will still take up the same space as before. The element will be hidden, but it will still affect the layout:</a:t>
              </a:r>
              <a:br>
                <a:rPr lang="en-US" sz="2600" dirty="0" smtClean="0"/>
              </a:br>
              <a:r>
                <a:rPr lang="en-US" sz="2600" dirty="0" smtClean="0"/>
                <a:t>Here is an example:</a:t>
              </a:r>
              <a:br>
                <a:rPr lang="en-US" sz="2600" dirty="0" smtClean="0"/>
              </a:br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2600" b="1" dirty="0" smtClean="0"/>
                <a:t>The HTML: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6" name="Group 33"/>
          <p:cNvGrpSpPr/>
          <p:nvPr/>
        </p:nvGrpSpPr>
        <p:grpSpPr>
          <a:xfrm>
            <a:off x="1014663" y="5909511"/>
            <a:ext cx="16363902" cy="3469104"/>
            <a:chOff x="1014663" y="5372100"/>
            <a:chExt cx="16363902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611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&lt;</a:t>
              </a:r>
              <a:r>
                <a:rPr lang="en-US" sz="2600" dirty="0" err="1" smtClean="0"/>
                <a:t>h1</a:t>
              </a:r>
              <a:r>
                <a:rPr lang="en-US" sz="2600" dirty="0" smtClean="0"/>
                <a:t>&gt;This is a heading&lt;/</a:t>
              </a:r>
              <a:r>
                <a:rPr lang="en-US" sz="2600" dirty="0" err="1" smtClean="0"/>
                <a:t>h1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&lt;div class="hidden"&gt;</a:t>
              </a:r>
            </a:p>
            <a:p>
              <a:r>
                <a:rPr lang="en-US" sz="2600" dirty="0" smtClean="0"/>
                <a:t>   This text will not display in browser.</a:t>
              </a:r>
            </a:p>
            <a:p>
              <a:r>
                <a:rPr lang="en-US" sz="2600" dirty="0" smtClean="0"/>
                <a:t>&lt;/div&gt;</a:t>
              </a:r>
            </a:p>
            <a:p>
              <a:r>
                <a:rPr lang="en-US" sz="2600" dirty="0" smtClean="0"/>
                <a:t>&lt;p&gt;</a:t>
              </a:r>
            </a:p>
            <a:p>
              <a:r>
                <a:rPr lang="en-US" sz="2600" dirty="0" smtClean="0"/>
                <a:t>   The space above this paragraph is empty because </a:t>
              </a:r>
            </a:p>
            <a:p>
              <a:r>
                <a:rPr lang="en-US" sz="2600" dirty="0" smtClean="0"/>
                <a:t>   the visibility of the div element is set to hidden.</a:t>
              </a:r>
            </a:p>
            <a:p>
              <a:r>
                <a:rPr lang="en-US" sz="2600" dirty="0" smtClean="0"/>
                <a:t>&lt;/p&gt;</a:t>
              </a:r>
              <a:endParaRPr lang="en-US" sz="2600" dirty="0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display: none</a:t>
              </a:r>
              <a:r>
                <a:rPr lang="en-US" sz="2800" dirty="0" smtClean="0"/>
                <a:t> hides an element, without holding a place for that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Changing </a:t>
              </a:r>
              <a:r>
                <a:rPr lang="en-US" sz="2800" b="1" dirty="0" smtClean="0"/>
                <a:t>visibility: hidden; </a:t>
              </a:r>
              <a:r>
                <a:rPr lang="en-US" sz="2800" dirty="0" smtClean="0"/>
                <a:t>to </a:t>
              </a:r>
              <a:r>
                <a:rPr lang="en-US" sz="2800" b="1" dirty="0" smtClean="0"/>
                <a:t>display: none; </a:t>
              </a:r>
              <a:r>
                <a:rPr lang="en-US" sz="2800" dirty="0" smtClean="0"/>
                <a:t>will produce the following result:</a:t>
              </a:r>
            </a:p>
            <a:p>
              <a:endParaRPr lang="en-US" sz="2800" b="1" dirty="0" smtClean="0"/>
            </a:p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28900"/>
            <a:ext cx="16363902" cy="1644314"/>
            <a:chOff x="1014663" y="5372100"/>
            <a:chExt cx="16363902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611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div.hidden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visibility: hidden;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33"/>
          <p:cNvGrpSpPr/>
          <p:nvPr/>
        </p:nvGrpSpPr>
        <p:grpSpPr>
          <a:xfrm>
            <a:off x="990600" y="6515100"/>
            <a:ext cx="16363902" cy="1644314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611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div.hidden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</a:t>
              </a:r>
              <a:r>
                <a:rPr lang="en-US" sz="2800" b="1" dirty="0" smtClean="0"/>
                <a:t> display: none;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Positioning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Positioning Elements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CSS positioning properties allow you to position an element. It can also place an element behind another, and specify what should happen when an element's content is too big.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Elements can be positioned using the top, bottom, left, and right properties. However, these properties will not work unless the </a:t>
              </a:r>
              <a:r>
                <a:rPr lang="en-US" sz="2800" b="1" dirty="0" smtClean="0"/>
                <a:t>position </a:t>
              </a:r>
              <a:r>
                <a:rPr lang="en-US" sz="2800" dirty="0" smtClean="0"/>
                <a:t>property is set first. They also work differently depending on the positioning method.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Static Positioning</a:t>
              </a:r>
            </a:p>
            <a:p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HTML elements are positioned </a:t>
              </a:r>
              <a:r>
                <a:rPr lang="en-US" sz="2800" b="1" dirty="0" smtClean="0"/>
                <a:t>static </a:t>
              </a:r>
              <a:r>
                <a:rPr lang="en-US" sz="2800" dirty="0" smtClean="0"/>
                <a:t>by default. A static positioned element is always positioned according to the normal flow of the page.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1714500"/>
            <a:ext cx="16363902" cy="2819400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36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&lt;p&gt;Paragraph with no position.&lt;/p&gt;</a:t>
              </a:r>
            </a:p>
            <a:p>
              <a:r>
                <a:rPr lang="en-US" sz="2600" dirty="0" smtClean="0"/>
                <a:t>&lt;p&gt;Paragraph with no position.&lt;/p&gt;</a:t>
              </a:r>
            </a:p>
            <a:p>
              <a:r>
                <a:rPr lang="en-US" sz="2600" dirty="0" smtClean="0"/>
                <a:t>&lt;p&gt;Paragraph with no position.&lt;/p&gt;</a:t>
              </a:r>
            </a:p>
            <a:p>
              <a:r>
                <a:rPr lang="en-US" sz="2600" dirty="0" smtClean="0"/>
                <a:t>&lt;p&gt;Paragraph with no position.&lt;/p&gt;</a:t>
              </a:r>
            </a:p>
            <a:p>
              <a:r>
                <a:rPr lang="en-US" sz="2600" dirty="0" smtClean="0"/>
                <a:t>&lt;p&gt;Paragraph with no position.&lt;/p&gt;</a:t>
              </a:r>
            </a:p>
            <a:p>
              <a:r>
                <a:rPr lang="en-US" sz="2600" dirty="0" smtClean="0"/>
                <a:t>&lt;p class="</a:t>
              </a:r>
              <a:r>
                <a:rPr lang="en-US" sz="2600" dirty="0" err="1" smtClean="0"/>
                <a:t>position_static</a:t>
              </a:r>
              <a:r>
                <a:rPr lang="en-US" sz="2600" dirty="0" smtClean="0"/>
                <a:t>"&gt;This paragraph has a static position.&lt;/p&gt;</a:t>
              </a:r>
              <a:endParaRPr lang="en-US" sz="26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1014663" y="8572500"/>
            <a:ext cx="16358937" cy="8382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Static positioned elements are not affected by the top, bottom, left, and right properties.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33"/>
          <p:cNvGrpSpPr/>
          <p:nvPr/>
        </p:nvGrpSpPr>
        <p:grpSpPr>
          <a:xfrm>
            <a:off x="1014663" y="5600700"/>
            <a:ext cx="16363902" cy="2667000"/>
            <a:chOff x="1014663" y="5372100"/>
            <a:chExt cx="16363902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36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err="1" smtClean="0"/>
                <a:t>p.position_static</a:t>
              </a:r>
              <a:r>
                <a:rPr lang="en-US" sz="2600" dirty="0" smtClean="0"/>
                <a:t> {</a:t>
              </a:r>
            </a:p>
            <a:p>
              <a:r>
                <a:rPr lang="en-US" sz="2600" dirty="0" smtClean="0"/>
                <a:t>  </a:t>
              </a:r>
              <a:r>
                <a:rPr lang="en-US" sz="2600" b="1" dirty="0" smtClean="0"/>
                <a:t>position: static;</a:t>
              </a:r>
            </a:p>
            <a:p>
              <a:r>
                <a:rPr lang="en-US" sz="2600" dirty="0" smtClean="0"/>
                <a:t>  top: </a:t>
              </a:r>
              <a:r>
                <a:rPr lang="en-US" sz="2600" dirty="0" err="1" smtClean="0"/>
                <a:t>30px</a:t>
              </a:r>
              <a:r>
                <a:rPr lang="en-US" sz="2600" dirty="0" smtClean="0"/>
                <a:t>;</a:t>
              </a:r>
            </a:p>
            <a:p>
              <a:r>
                <a:rPr lang="en-US" sz="2600" dirty="0" smtClean="0"/>
                <a:t>  right: </a:t>
              </a:r>
              <a:r>
                <a:rPr lang="en-US" sz="2600" dirty="0" err="1" smtClean="0"/>
                <a:t>5px</a:t>
              </a:r>
              <a:r>
                <a:rPr lang="en-US" sz="2600" dirty="0" smtClean="0"/>
                <a:t>;</a:t>
              </a:r>
            </a:p>
            <a:p>
              <a:r>
                <a:rPr lang="en-US" sz="2600" dirty="0" smtClean="0"/>
                <a:t>  color: red;</a:t>
              </a:r>
            </a:p>
            <a:p>
              <a:r>
                <a:rPr lang="en-US" sz="2600" dirty="0" smtClean="0"/>
                <a:t>}</a:t>
              </a:r>
              <a:endParaRPr lang="en-US" sz="2600" dirty="0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>
                <a:latin typeface="Candara" pitchFamily="34" charset="0"/>
              </a:rPr>
              <a:t>Basics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Fixed Positioning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600" dirty="0" smtClean="0"/>
                <a:t>An element with a fixed position is positioned relative to the browser window, and will not move even if the window is scrolled.</a:t>
              </a:r>
              <a:br>
                <a:rPr lang="en-US" sz="2600" dirty="0" smtClean="0"/>
              </a:br>
              <a:r>
                <a:rPr lang="en-US" sz="2600" dirty="0" smtClean="0"/>
                <a:t>The position can be specified using one or more of the properties </a:t>
              </a:r>
              <a:r>
                <a:rPr lang="en-US" sz="2600" b="1" dirty="0" smtClean="0"/>
                <a:t>top</a:t>
              </a:r>
              <a:r>
                <a:rPr lang="en-US" sz="2600" dirty="0" smtClean="0"/>
                <a:t>, </a:t>
              </a:r>
              <a:r>
                <a:rPr lang="en-US" sz="2600" b="1" dirty="0" smtClean="0"/>
                <a:t>right</a:t>
              </a:r>
              <a:r>
                <a:rPr lang="en-US" sz="2600" dirty="0" smtClean="0"/>
                <a:t>, </a:t>
              </a:r>
              <a:r>
                <a:rPr lang="en-US" sz="2600" b="1" dirty="0" smtClean="0"/>
                <a:t>bottom</a:t>
              </a:r>
              <a:r>
                <a:rPr lang="en-US" sz="2600" dirty="0" smtClean="0"/>
                <a:t>, and </a:t>
              </a:r>
              <a:r>
                <a:rPr lang="en-US" sz="2600" b="1" dirty="0" smtClean="0"/>
                <a:t>left</a:t>
              </a:r>
              <a:r>
                <a:rPr lang="en-US" sz="2600" dirty="0" smtClean="0"/>
                <a:t>.</a:t>
              </a:r>
              <a:br>
                <a:rPr lang="en-US" sz="2600" dirty="0" smtClean="0"/>
              </a:br>
              <a:r>
                <a:rPr lang="en-US" sz="2600" dirty="0" smtClean="0"/>
                <a:t>In the example below, the paragraph is fixed to </a:t>
              </a:r>
              <a:r>
                <a:rPr lang="en-US" sz="2600" dirty="0" err="1" smtClean="0"/>
                <a:t>30px</a:t>
              </a:r>
              <a:r>
                <a:rPr lang="en-US" sz="2600" dirty="0" smtClean="0"/>
                <a:t> from the top and </a:t>
              </a:r>
              <a:r>
                <a:rPr lang="en-US" sz="2600" dirty="0" err="1" smtClean="0"/>
                <a:t>5px</a:t>
              </a:r>
              <a:r>
                <a:rPr lang="en-US" sz="2600" dirty="0" smtClean="0"/>
                <a:t> from the right.</a:t>
              </a:r>
              <a:br>
                <a:rPr lang="en-US" sz="2600" dirty="0" smtClean="0"/>
              </a:br>
              <a:r>
                <a:rPr lang="en-US" sz="2600" dirty="0" smtClean="0"/>
                <a:t/>
              </a:r>
              <a:br>
                <a:rPr lang="en-US" sz="2600" dirty="0" smtClean="0"/>
              </a:br>
              <a:r>
                <a:rPr lang="en-US" sz="26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4" name="Group 33"/>
          <p:cNvGrpSpPr/>
          <p:nvPr/>
        </p:nvGrpSpPr>
        <p:grpSpPr>
          <a:xfrm>
            <a:off x="1014663" y="4991100"/>
            <a:ext cx="16363902" cy="24384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36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400" dirty="0" err="1" smtClean="0"/>
                <a:t>p.position_fixed</a:t>
              </a:r>
              <a:r>
                <a:rPr lang="en-US" sz="2400" dirty="0" smtClean="0"/>
                <a:t> {</a:t>
              </a:r>
            </a:p>
            <a:p>
              <a:r>
                <a:rPr lang="en-US" sz="2400" dirty="0" smtClean="0"/>
                <a:t>  </a:t>
              </a:r>
              <a:r>
                <a:rPr lang="en-US" sz="2400" b="1" dirty="0" smtClean="0"/>
                <a:t>position: fixed;</a:t>
              </a:r>
            </a:p>
            <a:p>
              <a:r>
                <a:rPr lang="en-US" sz="2400" dirty="0" smtClean="0"/>
                <a:t>  top: </a:t>
              </a:r>
              <a:r>
                <a:rPr lang="en-US" sz="2400" dirty="0" err="1" smtClean="0"/>
                <a:t>30px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  right: </a:t>
              </a:r>
              <a:r>
                <a:rPr lang="en-US" sz="2400" dirty="0" err="1" smtClean="0"/>
                <a:t>5px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  color: red;</a:t>
              </a:r>
            </a:p>
            <a:p>
              <a:r>
                <a:rPr lang="en-US" sz="2400" dirty="0" smtClean="0"/>
                <a:t>}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1014663" y="7886700"/>
            <a:ext cx="16358937" cy="1524000"/>
            <a:chOff x="890190" y="8267699"/>
            <a:chExt cx="16459200" cy="1066801"/>
          </a:xfrm>
        </p:grpSpPr>
        <p:sp>
          <p:nvSpPr>
            <p:cNvPr id="28" name="Rounded Rectangle 27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Fixed positioned elements are removed from the normal flow. The document and other elements behave like the fixed positioned element does not exist.</a:t>
              </a:r>
              <a:br>
                <a:rPr lang="en-US" sz="2400" dirty="0" smtClean="0"/>
              </a:br>
              <a:r>
                <a:rPr lang="en-US" sz="2400" dirty="0" smtClean="0"/>
                <a:t>Fixed positioned elements can overlap other elements.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Relative Positioning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 relative positioned element is positioned relative to its normal position.</a:t>
              </a:r>
              <a:br>
                <a:rPr lang="en-US" sz="2800" dirty="0" smtClean="0"/>
              </a:br>
              <a:r>
                <a:rPr lang="en-US" sz="2800" dirty="0" smtClean="0"/>
                <a:t>The properties </a:t>
              </a:r>
              <a:r>
                <a:rPr lang="en-US" sz="2800" b="1" dirty="0" smtClean="0"/>
                <a:t>top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right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bottom</a:t>
              </a:r>
              <a:r>
                <a:rPr lang="en-US" sz="2800" dirty="0" smtClean="0"/>
                <a:t>, and </a:t>
              </a:r>
              <a:r>
                <a:rPr lang="en-US" sz="2800" b="1" dirty="0" smtClean="0"/>
                <a:t>left </a:t>
              </a:r>
              <a:r>
                <a:rPr lang="en-US" sz="2800" dirty="0" smtClean="0"/>
                <a:t>can be used to specify how the rendered box will be shifted.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305301"/>
            <a:ext cx="16363902" cy="51054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p {</a:t>
              </a:r>
            </a:p>
            <a:p>
              <a:r>
                <a:rPr lang="en-US" sz="2600" dirty="0" smtClean="0"/>
                <a:t>  width: </a:t>
              </a:r>
              <a:r>
                <a:rPr lang="en-US" sz="2600" dirty="0" err="1" smtClean="0"/>
                <a:t>350px</a:t>
              </a:r>
              <a:r>
                <a:rPr lang="en-US" sz="2600" dirty="0" smtClean="0"/>
                <a:t>;</a:t>
              </a:r>
            </a:p>
            <a:p>
              <a:r>
                <a:rPr lang="en-US" sz="2600" dirty="0" smtClean="0"/>
                <a:t>  border: </a:t>
              </a:r>
              <a:r>
                <a:rPr lang="en-US" sz="2600" dirty="0" err="1" smtClean="0"/>
                <a:t>1px</a:t>
              </a:r>
              <a:r>
                <a:rPr lang="en-US" sz="2600" dirty="0" smtClean="0"/>
                <a:t> black solid;</a:t>
              </a:r>
            </a:p>
            <a:p>
              <a:r>
                <a:rPr lang="en-US" sz="2600" dirty="0" smtClean="0"/>
                <a:t>  </a:t>
              </a:r>
              <a:r>
                <a:rPr lang="en-US" sz="2600" b="1" dirty="0" smtClean="0"/>
                <a:t>position: fixed;</a:t>
              </a:r>
            </a:p>
            <a:p>
              <a:r>
                <a:rPr lang="en-US" sz="2600" dirty="0" smtClean="0"/>
                <a:t>}</a:t>
              </a:r>
            </a:p>
            <a:p>
              <a:r>
                <a:rPr lang="en-US" sz="2600" dirty="0" smtClean="0"/>
                <a:t>span {</a:t>
              </a:r>
            </a:p>
            <a:p>
              <a:r>
                <a:rPr lang="en-US" sz="2600" dirty="0" smtClean="0"/>
                <a:t>  background: green;</a:t>
              </a:r>
            </a:p>
            <a:p>
              <a:r>
                <a:rPr lang="en-US" sz="2600" dirty="0" smtClean="0"/>
                <a:t>  color: white;</a:t>
              </a:r>
            </a:p>
            <a:p>
              <a:r>
                <a:rPr lang="en-US" sz="2600" dirty="0" smtClean="0"/>
                <a:t>  </a:t>
              </a:r>
              <a:r>
                <a:rPr lang="en-US" sz="2600" b="1" dirty="0" smtClean="0"/>
                <a:t>position: relative;</a:t>
              </a:r>
            </a:p>
            <a:p>
              <a:r>
                <a:rPr lang="en-US" sz="2600" dirty="0" smtClean="0"/>
                <a:t>  top: </a:t>
              </a:r>
              <a:r>
                <a:rPr lang="en-US" sz="2600" dirty="0" err="1" smtClean="0"/>
                <a:t>150px</a:t>
              </a:r>
              <a:r>
                <a:rPr lang="en-US" sz="2600" dirty="0" smtClean="0"/>
                <a:t>;</a:t>
              </a:r>
            </a:p>
            <a:p>
              <a:r>
                <a:rPr lang="en-US" sz="2600" dirty="0" smtClean="0"/>
                <a:t>  left: </a:t>
              </a:r>
              <a:r>
                <a:rPr lang="en-US" sz="2600" dirty="0" err="1" smtClean="0"/>
                <a:t>50px</a:t>
              </a:r>
              <a:r>
                <a:rPr lang="en-US" sz="2600" dirty="0" smtClean="0"/>
                <a:t>;</a:t>
              </a:r>
            </a:p>
            <a:p>
              <a:r>
                <a:rPr lang="en-US" sz="2600" dirty="0" smtClean="0"/>
                <a:t>}</a:t>
              </a:r>
              <a:endParaRPr lang="en-US" sz="26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content of relatively positioned elements can be moved and overlap other elements, but the reserved space for the element is still preserved in the normal flow.</a:t>
              </a:r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14663" y="8267701"/>
            <a:ext cx="16358937" cy="1142999"/>
            <a:chOff x="890190" y="8267699"/>
            <a:chExt cx="16459200" cy="1066802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This value cannot be used for </a:t>
              </a:r>
              <a:r>
                <a:rPr lang="en-US" sz="2400" b="1" dirty="0" smtClean="0"/>
                <a:t>table cells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columns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column groups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rows</a:t>
              </a:r>
              <a:r>
                <a:rPr lang="en-US" sz="2400" dirty="0" smtClean="0"/>
                <a:t>, </a:t>
              </a:r>
              <a:r>
                <a:rPr lang="en-US" sz="2400" b="1" dirty="0" smtClean="0"/>
                <a:t>row groups</a:t>
              </a:r>
              <a:r>
                <a:rPr lang="en-US" sz="2400" dirty="0" smtClean="0"/>
                <a:t>, or </a:t>
              </a:r>
              <a:r>
                <a:rPr lang="en-US" sz="2400" b="1" dirty="0" smtClean="0"/>
                <a:t>captions</a:t>
              </a:r>
              <a:r>
                <a:rPr lang="en-US" sz="2400" dirty="0" smtClean="0"/>
                <a:t>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Absolute Positioning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An absolute position element is positioned relative to the first parent element that has a position other than static. If no such element is found, the containing block is &lt;html&gt;.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Absolutely positioned elements are removed from the normal flow. The document and other elements behave like the absolutely positioned element does not exist.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14663" y="8420100"/>
            <a:ext cx="16358937" cy="990600"/>
            <a:chOff x="890190" y="8267699"/>
            <a:chExt cx="16459200" cy="1066802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Absolutely positioned elements can overlap other elements.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Floating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Floating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With CSS float, an element can be pushed to the left or right, allowing other elements to wrap around it.</a:t>
              </a:r>
              <a:br>
                <a:rPr lang="en-US" sz="2800" dirty="0" smtClean="0"/>
              </a:br>
              <a:r>
                <a:rPr lang="en-US" sz="2800" dirty="0" smtClean="0"/>
                <a:t>Float is often used with images, but it is also useful when working with layouts.</a:t>
              </a:r>
              <a:br>
                <a:rPr lang="en-US" sz="2800" dirty="0" smtClean="0"/>
              </a:br>
              <a:r>
                <a:rPr lang="en-US" sz="2800" dirty="0" smtClean="0"/>
                <a:t>The values for the float property are </a:t>
              </a:r>
              <a:r>
                <a:rPr lang="en-US" sz="2800" b="1" dirty="0" smtClean="0"/>
                <a:t>left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right</a:t>
              </a:r>
              <a:r>
                <a:rPr lang="en-US" sz="2800" dirty="0" smtClean="0"/>
                <a:t>, and </a:t>
              </a:r>
              <a:r>
                <a:rPr lang="en-US" sz="2800" b="1" dirty="0" smtClean="0"/>
                <a:t>none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>Left and right float elements in those directions, respectively. </a:t>
              </a:r>
              <a:r>
                <a:rPr lang="en-US" sz="2800" b="1" dirty="0" smtClean="0"/>
                <a:t>none </a:t>
              </a:r>
              <a:r>
                <a:rPr lang="en-US" sz="2800" dirty="0" smtClean="0"/>
                <a:t>(the default) ensures that the element will not float.</a:t>
              </a:r>
              <a:br>
                <a:rPr lang="en-US" sz="2800" dirty="0" smtClean="0"/>
              </a:br>
              <a:r>
                <a:rPr lang="en-US" sz="2800" dirty="0" smtClean="0"/>
                <a:t>Below is an example of an image that is floated to the right.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33"/>
          <p:cNvGrpSpPr/>
          <p:nvPr/>
        </p:nvGrpSpPr>
        <p:grpSpPr>
          <a:xfrm>
            <a:off x="1014663" y="6057900"/>
            <a:ext cx="16363902" cy="3352800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&lt;p&gt;&lt;</a:t>
              </a:r>
              <a:r>
                <a:rPr lang="en-US" sz="2800" dirty="0" err="1" smtClean="0"/>
                <a:t>img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src</a:t>
              </a:r>
              <a:r>
                <a:rPr lang="en-US" sz="2800" dirty="0" smtClean="0"/>
                <a:t>="css_logo.png" /&gt;</a:t>
              </a:r>
              <a:br>
                <a:rPr lang="en-US" sz="2800" dirty="0" smtClean="0"/>
              </a:br>
              <a:r>
                <a:rPr lang="en-US" sz="2800" dirty="0" smtClean="0"/>
                <a:t>This paragraph has an image that is floated to the &lt;strong&gt;right.&lt;/strong&gt; </a:t>
              </a:r>
              <a:br>
                <a:rPr lang="en-US" sz="2800" dirty="0" smtClean="0"/>
              </a:br>
              <a:r>
                <a:rPr lang="en-US" sz="2800" dirty="0" smtClean="0"/>
                <a:t>It is highly recommended to add a margin to images so that the text does </a:t>
              </a:r>
              <a:br>
                <a:rPr lang="en-US" sz="2800" dirty="0" smtClean="0"/>
              </a:br>
              <a:r>
                <a:rPr lang="en-US" sz="2800" dirty="0" smtClean="0"/>
                <a:t>not get too close to the image. If you want your text to be easily read, you </a:t>
              </a:r>
              <a:br>
                <a:rPr lang="en-US" sz="2800" dirty="0" smtClean="0"/>
              </a:br>
              <a:r>
                <a:rPr lang="en-US" sz="2800" dirty="0" smtClean="0"/>
                <a:t>should always add a few pixels between words and borders, images, </a:t>
              </a:r>
              <a:br>
                <a:rPr lang="en-US" sz="2800" dirty="0" smtClean="0"/>
              </a:br>
              <a:r>
                <a:rPr lang="en-US" sz="2800" dirty="0" smtClean="0"/>
                <a:t>and other content. </a:t>
              </a:r>
              <a:br>
                <a:rPr lang="en-US" sz="2800" dirty="0" smtClean="0"/>
              </a:br>
              <a:r>
                <a:rPr lang="en-US" sz="2800" dirty="0" smtClean="0"/>
                <a:t>&lt;/p&gt;</a:t>
              </a:r>
              <a:endParaRPr lang="en-US" sz="26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5" name="Group 33"/>
          <p:cNvGrpSpPr/>
          <p:nvPr/>
        </p:nvGrpSpPr>
        <p:grpSpPr>
          <a:xfrm>
            <a:off x="1014663" y="2628900"/>
            <a:ext cx="16363902" cy="1676400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img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float: right;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14663" y="8115300"/>
            <a:ext cx="16358937" cy="1295400"/>
            <a:chOff x="890190" y="8267699"/>
            <a:chExt cx="16459200" cy="1066802"/>
          </a:xfrm>
        </p:grpSpPr>
        <p:sp>
          <p:nvSpPr>
            <p:cNvPr id="29" name="Rounded Rectangle 28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Elements are floated horizontally, meaning that an element can only be floated left or right, not up or down.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Elements Next to Each Other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If you place several floating elements one after the other, they will float next to each other if there is enough room.</a:t>
              </a:r>
              <a:br>
                <a:rPr lang="en-US" sz="2800" dirty="0" smtClean="0"/>
              </a:br>
              <a:r>
                <a:rPr lang="en-US" sz="2800" dirty="0" smtClean="0"/>
                <a:t>As an example, in a print layout, images may be set into the page such that text wraps around them as needed.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762500"/>
            <a:ext cx="16363902" cy="4267200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img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float:</a:t>
              </a:r>
              <a:r>
                <a:rPr lang="en-US" sz="2800" dirty="0" smtClean="0"/>
                <a:t> left;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width: </a:t>
              </a:r>
              <a:r>
                <a:rPr lang="en-US" sz="2800" b="1" dirty="0" err="1" smtClean="0"/>
                <a:t>120px</a:t>
              </a:r>
              <a:r>
                <a:rPr lang="en-US" sz="2800" b="1" dirty="0" smtClean="0"/>
                <a:t>;</a:t>
              </a:r>
            </a:p>
            <a:p>
              <a:r>
                <a:rPr lang="en-US" sz="2800" dirty="0" smtClean="0"/>
                <a:t>  margin-right: </a:t>
              </a:r>
              <a:r>
                <a:rPr lang="en-US" sz="2800" dirty="0" err="1" smtClean="0"/>
                <a:t>10px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smtClean="0"/>
                <a:t>p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width: </a:t>
              </a:r>
              <a:r>
                <a:rPr lang="en-US" sz="2800" b="1" dirty="0" err="1" smtClean="0"/>
                <a:t>120px</a:t>
              </a:r>
              <a:r>
                <a:rPr lang="en-US" sz="2800" b="1" dirty="0" smtClean="0"/>
                <a:t>; </a:t>
              </a:r>
              <a:r>
                <a:rPr lang="en-US" sz="2800" dirty="0" smtClean="0"/>
                <a:t>  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float:</a:t>
              </a:r>
              <a:r>
                <a:rPr lang="en-US" sz="2800" dirty="0" smtClean="0"/>
                <a:t> left;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The clear Property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Clearing the Float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Elements that come after the floating element will flow around it. To avoid this, use the clear property.</a:t>
              </a:r>
              <a:br>
                <a:rPr lang="en-US" sz="2800" dirty="0" smtClean="0"/>
              </a:br>
              <a:r>
                <a:rPr lang="en-US" sz="2800" dirty="0" smtClean="0"/>
                <a:t>The </a:t>
              </a:r>
              <a:r>
                <a:rPr lang="en-US" sz="2800" b="1" dirty="0" smtClean="0"/>
                <a:t>clear </a:t>
              </a:r>
              <a:r>
                <a:rPr lang="en-US" sz="2800" dirty="0" smtClean="0"/>
                <a:t>property specifies the sides of an element where other floating elements are not allowed to be.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In the example below, if we set the float property to the div, only the paragraph that comes after the div will be wrapped around the image.</a:t>
              </a:r>
            </a:p>
            <a:p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is CSS?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1485900"/>
            <a:ext cx="16363902" cy="5257800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This paragraph is above the div element </a:t>
              </a:r>
              <a:br>
                <a:rPr lang="en-US" sz="2600" dirty="0" smtClean="0"/>
              </a:br>
              <a:r>
                <a:rPr lang="en-US" sz="2600" dirty="0" smtClean="0"/>
                <a:t>and is not affected by the float right property. </a:t>
              </a:r>
              <a:br>
                <a:rPr lang="en-US" sz="2600" dirty="0" smtClean="0"/>
              </a:br>
              <a:r>
                <a:rPr lang="en-US" sz="2600" dirty="0" smtClean="0"/>
                <a:t>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</a:t>
              </a:r>
              <a:br>
                <a:rPr lang="en-US" sz="2600" dirty="0" smtClean="0"/>
              </a:br>
              <a:r>
                <a:rPr lang="en-US" sz="2600" dirty="0" smtClean="0"/>
                <a:t>&lt;div class="floating"&gt;</a:t>
              </a:r>
              <a:br>
                <a:rPr lang="en-US" sz="2600" dirty="0" smtClean="0"/>
              </a:br>
              <a:r>
                <a:rPr lang="en-US" sz="2600" dirty="0" smtClean="0"/>
                <a:t>&lt;</a:t>
              </a:r>
              <a:r>
                <a:rPr lang="en-US" sz="2600" dirty="0" err="1" smtClean="0"/>
                <a:t>img</a:t>
              </a:r>
              <a:r>
                <a:rPr lang="en-US" sz="2600" dirty="0" smtClean="0"/>
                <a:t> </a:t>
              </a:r>
              <a:r>
                <a:rPr lang="en-US" sz="2600" dirty="0" err="1" smtClean="0"/>
                <a:t>src</a:t>
              </a:r>
              <a:r>
                <a:rPr lang="en-US" sz="2600" dirty="0" smtClean="0"/>
                <a:t>="css_logo.png" /&gt;</a:t>
              </a:r>
              <a:br>
                <a:rPr lang="en-US" sz="2600" dirty="0" smtClean="0"/>
              </a:br>
              <a:r>
                <a:rPr lang="en-US" sz="2600" dirty="0" smtClean="0"/>
                <a:t>&lt;/div&gt;</a:t>
              </a:r>
              <a:br>
                <a:rPr lang="en-US" sz="2600" dirty="0" smtClean="0"/>
              </a:br>
              <a:r>
                <a:rPr lang="en-US" sz="2600" dirty="0" smtClean="0"/>
                <a:t>This paragraph comes after the div element </a:t>
              </a:r>
              <a:br>
                <a:rPr lang="en-US" sz="2600" dirty="0" smtClean="0"/>
              </a:br>
              <a:r>
                <a:rPr lang="en-US" sz="2600" dirty="0" smtClean="0"/>
                <a:t>and is affected by the float right property. </a:t>
              </a:r>
              <a:br>
                <a:rPr lang="en-US" sz="2600" dirty="0" smtClean="0"/>
              </a:br>
              <a:r>
                <a:rPr lang="en-US" sz="2600" dirty="0" smtClean="0"/>
                <a:t>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</a:t>
              </a:r>
              <a:br>
                <a:rPr lang="en-US" sz="2600" dirty="0" smtClean="0"/>
              </a:br>
              <a:r>
                <a:rPr lang="en-US" sz="2600" dirty="0" smtClean="0"/>
                <a:t>This paragraph also comes after the div element</a:t>
              </a:r>
              <a:br>
                <a:rPr lang="en-US" sz="2600" dirty="0" smtClean="0"/>
              </a:br>
              <a:r>
                <a:rPr lang="en-US" sz="2600" dirty="0" smtClean="0"/>
                <a:t>and is affected by the float right property.</a:t>
              </a:r>
              <a:br>
                <a:rPr lang="en-US" sz="2600" dirty="0" smtClean="0"/>
              </a:br>
              <a:r>
                <a:rPr lang="en-US" sz="2600" dirty="0" smtClean="0"/>
                <a:t>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 &lt;</a:t>
              </a:r>
              <a:r>
                <a:rPr lang="en-US" sz="2600" dirty="0" err="1" smtClean="0"/>
                <a:t>br</a:t>
              </a:r>
              <a:r>
                <a:rPr lang="en-US" sz="2600" dirty="0" smtClean="0"/>
                <a:t> /&gt;</a:t>
              </a:r>
              <a:endParaRPr lang="en-US" sz="26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33"/>
          <p:cNvGrpSpPr/>
          <p:nvPr/>
        </p:nvGrpSpPr>
        <p:grpSpPr>
          <a:xfrm>
            <a:off x="1014663" y="7758362"/>
            <a:ext cx="16363902" cy="1576138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.floating {</a:t>
              </a:r>
            </a:p>
            <a:p>
              <a:r>
                <a:rPr lang="en-US" sz="2600" dirty="0" smtClean="0"/>
                <a:t>  </a:t>
              </a:r>
              <a:r>
                <a:rPr lang="en-US" sz="2600" u="sng" dirty="0" smtClean="0"/>
                <a:t>float:</a:t>
              </a:r>
              <a:r>
                <a:rPr lang="en-US" sz="2600" dirty="0" smtClean="0"/>
                <a:t> right;</a:t>
              </a:r>
            </a:p>
            <a:p>
              <a:r>
                <a:rPr lang="en-US" sz="2600" dirty="0" smtClean="0"/>
                <a:t>}</a:t>
              </a:r>
              <a:endParaRPr lang="en-US" sz="26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Using clear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Use the values </a:t>
              </a:r>
              <a:r>
                <a:rPr lang="en-US" sz="2800" b="1" dirty="0" smtClean="0"/>
                <a:t>right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left</a:t>
              </a:r>
              <a:r>
                <a:rPr lang="en-US" sz="2800" dirty="0" smtClean="0"/>
                <a:t>, and </a:t>
              </a:r>
              <a:r>
                <a:rPr lang="en-US" sz="2800" b="1" dirty="0" smtClean="0"/>
                <a:t>both </a:t>
              </a:r>
              <a:r>
                <a:rPr lang="en-US" sz="2800" dirty="0" smtClean="0"/>
                <a:t>to specify the sides of an element where other floating elements are not allowed to be.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14663" y="8420100"/>
            <a:ext cx="16358937" cy="990600"/>
            <a:chOff x="890190" y="8267699"/>
            <a:chExt cx="16459200" cy="1066802"/>
          </a:xfrm>
        </p:grpSpPr>
        <p:sp>
          <p:nvSpPr>
            <p:cNvPr id="16" name="Rounded Rectangle 15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The default value is </a:t>
              </a:r>
              <a:r>
                <a:rPr lang="en-US" sz="2600" b="1" dirty="0" smtClean="0"/>
                <a:t>none</a:t>
              </a:r>
              <a:r>
                <a:rPr lang="en-US" sz="2600" dirty="0" smtClean="0"/>
                <a:t>, which allows floating elements on both sides.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Clearing Floats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both </a:t>
              </a:r>
              <a:r>
                <a:rPr lang="en-US" sz="2800" dirty="0" smtClean="0"/>
                <a:t>is used to clear floats coming from either direction.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33"/>
          <p:cNvGrpSpPr/>
          <p:nvPr/>
        </p:nvGrpSpPr>
        <p:grpSpPr>
          <a:xfrm>
            <a:off x="1014663" y="3467100"/>
            <a:ext cx="16363902" cy="56388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This paragraph is above the div element </a:t>
              </a:r>
              <a:br>
                <a:rPr lang="en-US" sz="2800" dirty="0" smtClean="0"/>
              </a:br>
              <a:r>
                <a:rPr lang="en-US" sz="2800" dirty="0" smtClean="0"/>
                <a:t>and is not affected by the float right property. </a:t>
              </a:r>
              <a:br>
                <a:rPr lang="en-US" sz="2800" dirty="0" smtClean="0"/>
              </a:br>
              <a:r>
                <a:rPr lang="en-US" sz="2800" dirty="0" smtClean="0"/>
                <a:t>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/&gt;&lt;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/&gt;</a:t>
              </a:r>
              <a:br>
                <a:rPr lang="en-US" sz="2800" dirty="0" smtClean="0"/>
              </a:br>
              <a:r>
                <a:rPr lang="en-US" sz="2800" dirty="0" smtClean="0"/>
                <a:t>&lt;div class="floating"&gt;</a:t>
              </a:r>
              <a:br>
                <a:rPr lang="en-US" sz="2800" dirty="0" smtClean="0"/>
              </a:br>
              <a:r>
                <a:rPr lang="en-US" sz="2800" dirty="0" smtClean="0"/>
                <a:t>&lt;</a:t>
              </a:r>
              <a:r>
                <a:rPr lang="en-US" sz="2800" dirty="0" err="1" smtClean="0"/>
                <a:t>img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src</a:t>
              </a:r>
              <a:r>
                <a:rPr lang="en-US" sz="2800" dirty="0" smtClean="0"/>
                <a:t>="css_logo.png" /&gt;</a:t>
              </a:r>
              <a:br>
                <a:rPr lang="en-US" sz="2800" dirty="0" smtClean="0"/>
              </a:br>
              <a:r>
                <a:rPr lang="en-US" sz="2800" dirty="0" smtClean="0"/>
                <a:t>&lt;/div&gt;</a:t>
              </a:r>
              <a:br>
                <a:rPr lang="en-US" sz="2800" dirty="0" smtClean="0"/>
              </a:br>
              <a:r>
                <a:rPr lang="en-US" sz="2800" dirty="0" smtClean="0"/>
                <a:t>This paragraph comes after the div element </a:t>
              </a:r>
              <a:br>
                <a:rPr lang="en-US" sz="2800" dirty="0" smtClean="0"/>
              </a:br>
              <a:r>
                <a:rPr lang="en-US" sz="2800" dirty="0" smtClean="0"/>
                <a:t>and is affected by the float right property. </a:t>
              </a:r>
              <a:br>
                <a:rPr lang="en-US" sz="2800" dirty="0" smtClean="0"/>
              </a:br>
              <a:r>
                <a:rPr lang="en-US" sz="2800" dirty="0" smtClean="0"/>
                <a:t>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/&gt;&lt;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 class="clearing"/&gt;</a:t>
              </a:r>
              <a:br>
                <a:rPr lang="en-US" sz="2800" dirty="0" smtClean="0"/>
              </a:br>
              <a:r>
                <a:rPr lang="en-US" sz="2800" dirty="0" smtClean="0"/>
                <a:t>This paragraph is out of the floating group </a:t>
              </a:r>
              <a:br>
                <a:rPr lang="en-US" sz="2800" dirty="0" smtClean="0"/>
              </a:br>
              <a:r>
                <a:rPr lang="en-US" sz="2800" dirty="0" smtClean="0"/>
                <a:t>and is not affected by the float right property.</a:t>
              </a:r>
              <a:br>
                <a:rPr lang="en-US" sz="2800" dirty="0" smtClean="0"/>
              </a:br>
              <a:r>
                <a:rPr lang="en-US" sz="2800" dirty="0" smtClean="0"/>
                <a:t>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/&gt; &lt;</a:t>
              </a:r>
              <a:r>
                <a:rPr lang="en-US" sz="2800" dirty="0" err="1" smtClean="0"/>
                <a:t>br</a:t>
              </a:r>
              <a:r>
                <a:rPr lang="en-US" sz="2800" dirty="0" smtClean="0"/>
                <a:t>/&gt;</a:t>
              </a:r>
              <a:endParaRPr lang="en-US" sz="26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28900"/>
            <a:ext cx="16363902" cy="31242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335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.floating {</a:t>
              </a:r>
            </a:p>
            <a:p>
              <a:r>
                <a:rPr lang="en-US" sz="2800" dirty="0" smtClean="0"/>
                <a:t>  float: right;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smtClean="0"/>
                <a:t>.clearing {    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clear: both;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The clear Property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overflow Property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As discussed earlier, every element on the page is a </a:t>
              </a:r>
              <a:r>
                <a:rPr lang="en-US" sz="2800" b="1" dirty="0" smtClean="0"/>
                <a:t>box</a:t>
              </a:r>
              <a:r>
                <a:rPr lang="en-US" sz="2800" dirty="0" smtClean="0"/>
                <a:t>. If the height of the box is not set, the height of that box will grow as large as necessary to accommodate the content.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329363"/>
            <a:ext cx="16363902" cy="31242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&lt;div&gt;</a:t>
              </a:r>
            </a:p>
            <a:p>
              <a:r>
                <a:rPr lang="en-US" sz="2800" dirty="0" smtClean="0"/>
                <a:t>  This text is inside the div element, which has a blue </a:t>
              </a:r>
            </a:p>
            <a:p>
              <a:r>
                <a:rPr lang="en-US" sz="2800" dirty="0" smtClean="0"/>
                <a:t>  background color and is floated to the left. We set a specific </a:t>
              </a:r>
            </a:p>
            <a:p>
              <a:r>
                <a:rPr lang="en-US" sz="2800" dirty="0" smtClean="0"/>
                <a:t>  height and width for the div element, and as you can see, </a:t>
              </a:r>
            </a:p>
            <a:p>
              <a:r>
                <a:rPr lang="en-US" sz="2800" dirty="0" smtClean="0"/>
                <a:t>  the content cannot fit. </a:t>
              </a:r>
            </a:p>
            <a:p>
              <a:r>
                <a:rPr lang="en-US" sz="2800" dirty="0" smtClean="0"/>
                <a:t>&lt;/div&gt;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As discussed earlier, every element on the page is a </a:t>
              </a:r>
              <a:r>
                <a:rPr lang="en-US" sz="2800" b="1" dirty="0" smtClean="0"/>
                <a:t>box</a:t>
              </a:r>
              <a:r>
                <a:rPr lang="en-US" sz="2800" dirty="0" smtClean="0"/>
                <a:t>. If the height of the box is not set, the height of that box will grow as large as necessary to accommodate the content.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095500"/>
            <a:ext cx="16363902" cy="31242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div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width</a:t>
              </a:r>
              <a:r>
                <a:rPr lang="en-US" sz="2800" dirty="0" smtClean="0"/>
                <a:t>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height</a:t>
              </a:r>
              <a:r>
                <a:rPr lang="en-US" sz="2800" dirty="0" smtClean="0"/>
                <a:t>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background-color</a:t>
              </a:r>
              <a:r>
                <a:rPr lang="en-US" sz="2800" dirty="0" smtClean="0"/>
                <a:t>: </a:t>
              </a:r>
              <a:r>
                <a:rPr lang="en-US" sz="2800" dirty="0" err="1" smtClean="0"/>
                <a:t>LightBlue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float</a:t>
              </a:r>
              <a:r>
                <a:rPr lang="en-US" sz="2800" dirty="0" smtClean="0"/>
                <a:t>: left;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4663" y="8039100"/>
            <a:ext cx="16358937" cy="1371600"/>
            <a:chOff x="890190" y="8267699"/>
            <a:chExt cx="16459200" cy="1066802"/>
          </a:xfrm>
        </p:grpSpPr>
        <p:sp>
          <p:nvSpPr>
            <p:cNvPr id="24" name="Rounded Rectangle 23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The CSS </a:t>
              </a:r>
              <a:r>
                <a:rPr lang="en-US" sz="2600" b="1" dirty="0" smtClean="0"/>
                <a:t>overflow </a:t>
              </a:r>
              <a:r>
                <a:rPr lang="en-US" sz="2600" dirty="0" smtClean="0"/>
                <a:t>property specifies the behavior that occurs when an element's content overflows the element's box.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overflow Property Values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There are four values for the overflow property: </a:t>
              </a:r>
              <a:r>
                <a:rPr lang="en-US" sz="2800" b="1" dirty="0" smtClean="0"/>
                <a:t>visible</a:t>
              </a:r>
              <a:r>
                <a:rPr lang="en-US" sz="2800" dirty="0" smtClean="0"/>
                <a:t> (the default value), </a:t>
              </a:r>
              <a:r>
                <a:rPr lang="en-US" sz="2800" b="1" dirty="0" smtClean="0"/>
                <a:t>scroll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hidden</a:t>
              </a:r>
              <a:r>
                <a:rPr lang="en-US" sz="2800" dirty="0" smtClean="0"/>
                <a:t>, and </a:t>
              </a:r>
              <a:r>
                <a:rPr lang="en-US" sz="2800" b="1" dirty="0" smtClean="0"/>
                <a:t>auto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The value </a:t>
              </a:r>
              <a:r>
                <a:rPr lang="en-US" sz="2800" b="1" dirty="0" smtClean="0"/>
                <a:t>scroll </a:t>
              </a:r>
              <a:r>
                <a:rPr lang="en-US" sz="2800" dirty="0" smtClean="0"/>
                <a:t>results in clipped overflow, but a scrollbar is added, so the rest of the content may be seen.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The code above will produce both </a:t>
              </a:r>
              <a:r>
                <a:rPr lang="en-US" sz="2800" b="1" dirty="0" smtClean="0"/>
                <a:t>horizontal </a:t>
              </a:r>
              <a:r>
                <a:rPr lang="en-US" sz="2800" dirty="0" smtClean="0"/>
                <a:t>and </a:t>
              </a:r>
              <a:r>
                <a:rPr lang="en-US" sz="2800" b="1" dirty="0" smtClean="0"/>
                <a:t>vertical </a:t>
              </a:r>
              <a:r>
                <a:rPr lang="en-US" sz="2800" dirty="0" smtClean="0"/>
                <a:t>scrollbars.</a:t>
              </a:r>
              <a:br>
                <a:rPr lang="en-US" sz="2800" dirty="0" smtClean="0"/>
              </a:b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5195637"/>
            <a:ext cx="16363902" cy="3404938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div {</a:t>
              </a:r>
            </a:p>
            <a:p>
              <a:r>
                <a:rPr lang="en-US" sz="2800" dirty="0" smtClean="0"/>
                <a:t>  width: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height: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background-color: </a:t>
              </a:r>
              <a:r>
                <a:rPr lang="en-US" sz="2800" dirty="0" err="1" smtClean="0"/>
                <a:t>LightBlue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float</a:t>
              </a:r>
              <a:r>
                <a:rPr lang="en-US" sz="2800" dirty="0" smtClean="0"/>
                <a:t>: left;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overflow: scroll;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auto and hidden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auto </a:t>
              </a:r>
              <a:r>
                <a:rPr lang="en-US" sz="2800" dirty="0" smtClean="0"/>
                <a:t>- If overflow is clipped, a scroll-bar should be added to make it possible to see the rest of the content.</a:t>
              </a:r>
              <a:br>
                <a:rPr lang="en-US" sz="2800" dirty="0" smtClean="0"/>
              </a:br>
              <a:r>
                <a:rPr lang="en-US" sz="2800" b="1" dirty="0" smtClean="0"/>
                <a:t>hidden </a:t>
              </a:r>
              <a:r>
                <a:rPr lang="en-US" sz="2800" dirty="0" smtClean="0"/>
                <a:t>- The overflow is clipped, and the rest of the content will be invisible.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353426"/>
            <a:ext cx="16363902" cy="3404938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div {</a:t>
              </a:r>
            </a:p>
            <a:p>
              <a:r>
                <a:rPr lang="en-US" sz="2800" dirty="0" smtClean="0"/>
                <a:t>  width: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height: </a:t>
              </a:r>
              <a:r>
                <a:rPr lang="en-US" sz="2800" dirty="0" err="1" smtClean="0"/>
                <a:t>150px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background-color: </a:t>
              </a:r>
              <a:r>
                <a:rPr lang="en-US" sz="2800" dirty="0" err="1" smtClean="0"/>
                <a:t>LightBlue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float</a:t>
              </a:r>
              <a:r>
                <a:rPr lang="en-US" sz="2800" dirty="0" smtClean="0"/>
                <a:t>: left;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overflow: hidden;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4663" y="8420100"/>
            <a:ext cx="16358937" cy="990600"/>
            <a:chOff x="890190" y="8267699"/>
            <a:chExt cx="16459200" cy="1066802"/>
          </a:xfrm>
        </p:grpSpPr>
        <p:sp>
          <p:nvSpPr>
            <p:cNvPr id="24" name="Rounded Rectangle 23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The default value for the overflow property is </a:t>
              </a:r>
              <a:r>
                <a:rPr lang="en-US" sz="2600" b="1" dirty="0" smtClean="0"/>
                <a:t>visible</a:t>
              </a:r>
              <a:r>
                <a:rPr lang="en-US" sz="2600" dirty="0" smtClean="0"/>
                <a:t>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The z-index Property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Welcome to CSS!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stands for </a:t>
              </a:r>
              <a:r>
                <a:rPr lang="en-US" sz="3200" b="1" dirty="0" smtClean="0">
                  <a:latin typeface="Candara" pitchFamily="34" charset="0"/>
                </a:rPr>
                <a:t>C</a:t>
              </a:r>
              <a:r>
                <a:rPr lang="en-US" sz="3200" dirty="0" smtClean="0">
                  <a:latin typeface="Candara" pitchFamily="34" charset="0"/>
                </a:rPr>
                <a:t>ascading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tyle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heets.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Cascading </a:t>
              </a:r>
              <a:r>
                <a:rPr lang="en-US" sz="3200" dirty="0" smtClean="0">
                  <a:latin typeface="Candara" pitchFamily="34" charset="0"/>
                </a:rPr>
                <a:t>refers to the way CSS applies one style on top of another.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Style Sheets</a:t>
              </a:r>
              <a:r>
                <a:rPr lang="en-US" sz="3200" dirty="0" smtClean="0">
                  <a:latin typeface="Candara" pitchFamily="34" charset="0"/>
                </a:rPr>
                <a:t> control the look and feel of web documents.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CSS </a:t>
              </a:r>
              <a:r>
                <a:rPr lang="en-US" sz="3200" dirty="0" smtClean="0">
                  <a:latin typeface="Candara" pitchFamily="34" charset="0"/>
                </a:rPr>
                <a:t>and </a:t>
              </a:r>
              <a:r>
                <a:rPr lang="en-US" sz="3200" b="1" dirty="0" smtClean="0">
                  <a:latin typeface="Candara" pitchFamily="34" charset="0"/>
                </a:rPr>
                <a:t>HTML </a:t>
              </a:r>
              <a:r>
                <a:rPr lang="en-US" sz="3200" dirty="0" smtClean="0">
                  <a:latin typeface="Candara" pitchFamily="34" charset="0"/>
                </a:rPr>
                <a:t>work hand in hand: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HTML sorts out the page structure.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CSS defines how HTML elements are displayed.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343900"/>
            <a:ext cx="16358937" cy="9906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 understand CSS, you should already have a basic knowledge of HTML.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z-index Property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When elements are positioned outside the normal flow, they can overlap other elements.</a:t>
              </a:r>
              <a:br>
                <a:rPr lang="en-US" sz="2800" dirty="0" smtClean="0"/>
              </a:br>
              <a:r>
                <a:rPr lang="en-US" sz="2800" dirty="0" smtClean="0"/>
                <a:t>The </a:t>
              </a:r>
              <a:r>
                <a:rPr lang="en-US" sz="2800" b="1" dirty="0" smtClean="0"/>
                <a:t>z-index</a:t>
              </a:r>
              <a:r>
                <a:rPr lang="en-US" sz="2800" dirty="0" smtClean="0"/>
                <a:t> property specifies the stack order of an element (which element should be placed in front of, or behind, the others).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786562"/>
            <a:ext cx="16363902" cy="4114801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.blue { 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background-color:</a:t>
              </a:r>
              <a:r>
                <a:rPr lang="en-US" sz="2800" dirty="0" smtClean="0"/>
                <a:t> #</a:t>
              </a:r>
              <a:r>
                <a:rPr lang="en-US" sz="2800" dirty="0" err="1" smtClean="0"/>
                <a:t>8EC4D0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margin-bottom: </a:t>
              </a:r>
              <a:r>
                <a:rPr lang="en-US" sz="2800" dirty="0" err="1" smtClean="0"/>
                <a:t>15px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width: </a:t>
              </a:r>
              <a:r>
                <a:rPr lang="en-US" sz="2800" dirty="0" err="1" smtClean="0"/>
                <a:t>120px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height: </a:t>
              </a:r>
              <a:r>
                <a:rPr lang="en-US" sz="2800" dirty="0" err="1" smtClean="0"/>
                <a:t>120px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color: #</a:t>
              </a:r>
              <a:r>
                <a:rPr lang="en-US" sz="2800" dirty="0" err="1" smtClean="0"/>
                <a:t>FFF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</a:p>
            <a:p>
              <a:endParaRPr lang="en-US" sz="2800" dirty="0" smtClean="0"/>
            </a:p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095500"/>
            <a:ext cx="16363902" cy="4191000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.red {</a:t>
              </a:r>
            </a:p>
            <a:p>
              <a:r>
                <a:rPr lang="en-US" sz="2800" dirty="0" smtClean="0"/>
                <a:t>  </a:t>
              </a:r>
              <a:r>
                <a:rPr lang="en-US" sz="2800" u="sng" dirty="0" smtClean="0"/>
                <a:t>background-color</a:t>
              </a:r>
              <a:r>
                <a:rPr lang="en-US" sz="2800" dirty="0" smtClean="0"/>
                <a:t>: #</a:t>
              </a:r>
              <a:r>
                <a:rPr lang="en-US" sz="2800" dirty="0" err="1" smtClean="0"/>
                <a:t>FF4D4D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position: relative;</a:t>
              </a:r>
            </a:p>
            <a:p>
              <a:r>
                <a:rPr lang="en-US" sz="2800" dirty="0" smtClean="0"/>
                <a:t>  width: </a:t>
              </a:r>
              <a:r>
                <a:rPr lang="en-US" sz="2800" dirty="0" err="1" smtClean="0"/>
                <a:t>120px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height: </a:t>
              </a:r>
              <a:r>
                <a:rPr lang="en-US" sz="2800" dirty="0" err="1" smtClean="0"/>
                <a:t>120px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color: #</a:t>
              </a:r>
              <a:r>
                <a:rPr lang="en-US" sz="2800" dirty="0" err="1" smtClean="0"/>
                <a:t>FFF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margin-top: -</a:t>
              </a:r>
              <a:r>
                <a:rPr lang="en-US" sz="2800" dirty="0" err="1" smtClean="0"/>
                <a:t>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margin-left: </a:t>
              </a:r>
              <a:r>
                <a:rPr lang="en-US" sz="2800" dirty="0" err="1" smtClean="0"/>
                <a:t>50px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014663" y="7429500"/>
            <a:ext cx="16358937" cy="1981200"/>
            <a:chOff x="890190" y="8267699"/>
            <a:chExt cx="16459200" cy="1066802"/>
          </a:xfrm>
        </p:grpSpPr>
        <p:sp>
          <p:nvSpPr>
            <p:cNvPr id="24" name="Rounded Rectangle 23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/>
                <a:t>The red box overlaps the blue box, because it was placed </a:t>
              </a:r>
              <a:r>
                <a:rPr lang="en-US" sz="2800" b="1" dirty="0" smtClean="0"/>
                <a:t>later </a:t>
              </a:r>
              <a:r>
                <a:rPr lang="en-US" sz="2800" dirty="0" smtClean="0"/>
                <a:t>in the HTML markup.</a:t>
              </a:r>
              <a:br>
                <a:rPr lang="en-US" sz="2800" dirty="0" smtClean="0"/>
              </a:br>
              <a:r>
                <a:rPr lang="en-US" sz="2800" dirty="0" smtClean="0"/>
                <a:t>The </a:t>
              </a:r>
              <a:r>
                <a:rPr lang="en-US" sz="2800" b="1" dirty="0" smtClean="0"/>
                <a:t>z-index</a:t>
              </a:r>
              <a:r>
                <a:rPr lang="en-US" sz="2800" dirty="0" smtClean="0"/>
                <a:t> property can change this order.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Assigning the z-index Property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Assigning a higher z-index value to the blue div and a lower z-index value to the red div will result in the following: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3900237"/>
            <a:ext cx="16363902" cy="3910263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6"/>
            </a:xfrm>
            <a:prstGeom prst="roundRect">
              <a:avLst>
                <a:gd name="adj" fmla="val 16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.blue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z-index: 3; </a:t>
              </a:r>
            </a:p>
            <a:p>
              <a:r>
                <a:rPr lang="en-US" sz="2800" dirty="0" smtClean="0"/>
                <a:t>  position: relative;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smtClean="0"/>
                <a:t>.red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z-index: 2;</a:t>
              </a:r>
            </a:p>
            <a:p>
              <a:r>
                <a:rPr lang="en-US" sz="2800" dirty="0" smtClean="0"/>
                <a:t>  position: relative;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14663" y="8115300"/>
            <a:ext cx="16358937" cy="1295400"/>
            <a:chOff x="890190" y="8267699"/>
            <a:chExt cx="16459200" cy="1066802"/>
          </a:xfrm>
        </p:grpSpPr>
        <p:sp>
          <p:nvSpPr>
            <p:cNvPr id="24" name="Rounded Rectangle 23"/>
            <p:cNvSpPr/>
            <p:nvPr/>
          </p:nvSpPr>
          <p:spPr>
            <a:xfrm>
              <a:off x="890190" y="8267702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600" dirty="0" smtClean="0"/>
                <a:t>The z-index works </a:t>
              </a:r>
              <a:r>
                <a:rPr lang="en-US" sz="2600" b="1" dirty="0" smtClean="0"/>
                <a:t>only </a:t>
              </a:r>
              <a:r>
                <a:rPr lang="en-US" sz="2600" dirty="0" smtClean="0"/>
                <a:t>on positioned elements (position: absolute, position: relative, or position: fixed).</a:t>
              </a:r>
              <a:endParaRPr lang="en-US" sz="26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Practice Time…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Task: Create a basic web page like in the image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029" name="Picture 5" descr="C:\Users\Power-of-GOD\codely\genesyscampusclub-unn\code\Web.CSS---22-02-2020\website-splas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848715"/>
            <a:ext cx="14775785" cy="756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Task: Create a basic web page like in the image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4" name="Picture 4" descr="C:\Users\Power-of-GOD\codely\genesyscampusclub-unn\code\Web.CSS---22-02-2020\website-sectio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943099"/>
            <a:ext cx="14464547" cy="7391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Task: Create a basic web page like in the image</a:t>
              </a:r>
              <a:endParaRPr lang="en-US" sz="4800" b="1" dirty="0"/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4" name="Picture 2" descr="C:\Users\Power-of-GOD\codely\genesyscampusclub-unn\code\Web.CSS---22-02-2020\website-sectio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874837"/>
            <a:ext cx="14554200" cy="7448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400" dirty="0" smtClean="0">
                <a:latin typeface="Candara" pitchFamily="34" charset="0"/>
              </a:rPr>
              <a:t>See the link below for a demo of the web page: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400" b="1" dirty="0" smtClean="0">
                <a:latin typeface="Consolas" pitchFamily="49" charset="0"/>
              </a:rPr>
              <a:t>https</a:t>
            </a:r>
            <a:r>
              <a:rPr lang="en-US" sz="4400" b="1" dirty="0" smtClean="0">
                <a:latin typeface="Consolas" pitchFamily="49" charset="0"/>
              </a:rPr>
              <a:t>://power-f-god.github.io/genesyscampusclub-unn/</a:t>
            </a:r>
            <a:endParaRPr lang="en-US" sz="4400" b="1" dirty="0" smtClean="0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are the Benefits of Being a Web Developer?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Sit back and watch the next video…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benefitsOfBeingAWebDeveloper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What are the benefits of being a web develope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8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Why Use CSS?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allows you to apply specific styles to specific HTML elements.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main benefit of CSS is that it allows you to separate </a:t>
              </a:r>
              <a:r>
                <a:rPr lang="en-US" sz="3200" b="1" dirty="0" smtClean="0">
                  <a:latin typeface="Candara" pitchFamily="34" charset="0"/>
                </a:rPr>
                <a:t>style </a:t>
              </a:r>
              <a:r>
                <a:rPr lang="en-US" sz="3200" dirty="0" smtClean="0">
                  <a:latin typeface="Candara" pitchFamily="34" charset="0"/>
                </a:rPr>
                <a:t>from </a:t>
              </a:r>
              <a:r>
                <a:rPr lang="en-US" sz="3200" b="1" dirty="0" smtClean="0">
                  <a:latin typeface="Candara" pitchFamily="34" charset="0"/>
                </a:rPr>
                <a:t>content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Using just HTML, all the styles and formatting are in the same place, which becomes rather difficult to maintain as the page grows.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All formatting can (and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should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) be removed from the HTML document and stored in a separate CSS file.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So, with that, we call it a day.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Thanks for coming!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See you next time!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4800" b="1" dirty="0" smtClean="0">
              <a:latin typeface="Candara" pitchFamily="34" charset="0"/>
            </a:endParaRPr>
          </a:p>
        </p:txBody>
      </p:sp>
      <p:pic>
        <p:nvPicPr>
          <p:cNvPr id="13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4"/>
          <a:srcRect t="14141" b="16568"/>
          <a:stretch>
            <a:fillRect/>
          </a:stretch>
        </p:blipFill>
        <p:spPr bwMode="auto">
          <a:xfrm>
            <a:off x="7380827" y="2476500"/>
            <a:ext cx="3459307" cy="5181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marL="0" marR="0" lvl="0" indent="0" algn="l" defTabSz="125976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A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marL="0" marR="0" lvl="0" indent="0" defTabSz="1259769" rtl="0" eaLnBrk="1" fontAlgn="base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ndara" pitchFamily="34" charset="0"/>
                </a:rPr>
                <a:t>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Inline, Embedded, External CSS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Inline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Using an inline style is one of the ways to insert a style sheet. With an inline style, a unique style is applied to a single element.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order to use an inline style, add the </a:t>
              </a:r>
              <a:r>
                <a:rPr lang="en-US" sz="3200" b="1" dirty="0" smtClean="0">
                  <a:latin typeface="Candara" pitchFamily="34" charset="0"/>
                </a:rPr>
                <a:t>style attribute</a:t>
              </a:r>
              <a:r>
                <a:rPr lang="en-US" sz="3200" dirty="0" smtClean="0">
                  <a:latin typeface="Candara" pitchFamily="34" charset="0"/>
                </a:rPr>
                <a:t> to the </a:t>
              </a:r>
              <a:r>
                <a:rPr lang="en-US" sz="3200" b="1" dirty="0" smtClean="0">
                  <a:latin typeface="Candara" pitchFamily="34" charset="0"/>
                </a:rPr>
                <a:t>relevant tag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shows how to create a paragraph with a gray background and white text: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38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536131"/>
            <a:ext cx="11606460" cy="174096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</a:rPr>
                <a:t>The style attribute can contain any CSS property.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Embedded/Internal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Internal styles are defined within the </a:t>
              </a:r>
              <a:r>
                <a:rPr lang="en-US" sz="3200" b="1" dirty="0" smtClean="0">
                  <a:latin typeface="Candara" pitchFamily="34" charset="0"/>
                </a:rPr>
                <a:t>&lt;style&gt;</a:t>
              </a:r>
              <a:r>
                <a:rPr lang="en-US" sz="3200" dirty="0" smtClean="0">
                  <a:latin typeface="Candara" pitchFamily="34" charset="0"/>
                </a:rPr>
                <a:t> element, inside the </a:t>
              </a:r>
              <a:r>
                <a:rPr lang="en-US" sz="3200" b="1" dirty="0" smtClean="0">
                  <a:latin typeface="Candara" pitchFamily="34" charset="0"/>
                </a:rPr>
                <a:t>head</a:t>
              </a:r>
              <a:r>
                <a:rPr lang="en-US" sz="3200" dirty="0" smtClean="0">
                  <a:latin typeface="Candara" pitchFamily="34" charset="0"/>
                </a:rPr>
                <a:t> section of an HTML page.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For example, the following code styles </a:t>
              </a:r>
              <a:r>
                <a:rPr lang="en-US" sz="3200" b="1" dirty="0" smtClean="0">
                  <a:latin typeface="Candara" pitchFamily="34" charset="0"/>
                </a:rPr>
                <a:t>all</a:t>
              </a:r>
              <a:r>
                <a:rPr lang="en-US" sz="3200" dirty="0" smtClean="0">
                  <a:latin typeface="Candara" pitchFamily="34" charset="0"/>
                </a:rPr>
                <a:t> paragraphs: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44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All paragraphs will have a white font and a gray background.</a:t>
              </a:r>
              <a:endPara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41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148890"/>
            <a:ext cx="8153400" cy="374097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20626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An internal style sheet may be used if one single page has a unique style.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External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With this method, all styling rules are contained in a single text file, which is saved with the </a:t>
              </a:r>
              <a:r>
                <a:rPr lang="en-US" sz="3200" b="1" dirty="0" smtClean="0">
                  <a:latin typeface="Candara" pitchFamily="34" charset="0"/>
                </a:rPr>
                <a:t>.</a:t>
              </a:r>
              <a:r>
                <a:rPr lang="en-US" sz="3200" b="1" dirty="0" err="1" smtClean="0">
                  <a:latin typeface="Candara" pitchFamily="34" charset="0"/>
                </a:rPr>
                <a:t>css</a:t>
              </a:r>
              <a:r>
                <a:rPr lang="en-US" sz="3200" dirty="0" smtClean="0">
                  <a:latin typeface="Candara" pitchFamily="34" charset="0"/>
                </a:rPr>
                <a:t> extension.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This CSS file is then referenced in the HTML using the </a:t>
              </a:r>
              <a:r>
                <a:rPr lang="en-US" sz="3200" b="1" dirty="0" smtClean="0">
                  <a:latin typeface="Candara" pitchFamily="34" charset="0"/>
                </a:rPr>
                <a:t>&lt;link&gt;</a:t>
              </a:r>
              <a:r>
                <a:rPr lang="en-US" sz="3200" dirty="0" smtClean="0">
                  <a:latin typeface="Candara" pitchFamily="34" charset="0"/>
                </a:rPr>
                <a:t> tag. The &lt;link&gt; element goes inside the head section.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is an example: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843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599" y="6081963"/>
            <a:ext cx="11277601" cy="3283773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45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573000" cy="225574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039100"/>
            <a:ext cx="16358937" cy="12954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Both relative and absolute paths can be used to define the </a:t>
              </a:r>
              <a:r>
                <a:rPr lang="en-US" b="1" dirty="0" err="1" smtClean="0">
                  <a:solidFill>
                    <a:schemeClr val="tx1"/>
                  </a:solidFill>
                  <a:latin typeface="Candara" pitchFamily="34" charset="0"/>
                </a:rPr>
                <a:t>href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for the CSS file. In our example, the path is relative, as the CSS file is in the same directory as the HTML file.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685800" y="571500"/>
            <a:ext cx="1131971" cy="9220200"/>
          </a:xfrm>
          <a:prstGeom prst="roundRect">
            <a:avLst>
              <a:gd name="adj" fmla="val 50000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977" tIns="62988" rIns="125977" bIns="62988"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4F20525-46D1-40DA-9E54-CA1B07831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359" t="33318" r="27107" b="28618"/>
          <a:stretch/>
        </p:blipFill>
        <p:spPr>
          <a:xfrm rot="5400000">
            <a:off x="15360072" y="25682"/>
            <a:ext cx="2929321" cy="307893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6819900"/>
            <a:ext cx="13792200" cy="21931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100" b="1" dirty="0" smtClean="0">
                <a:latin typeface="AvenirNext LT Pro Bold" pitchFamily="34" charset="0"/>
              </a:rPr>
              <a:t>Web.CSS: </a:t>
            </a:r>
            <a:r>
              <a:rPr lang="en-US" altLang="en-US" sz="4100" dirty="0" smtClean="0">
                <a:latin typeface="AvenirNext LT Pro Bold" pitchFamily="34" charset="0"/>
              </a:rPr>
              <a:t>A CSS </a:t>
            </a:r>
            <a:r>
              <a:rPr lang="en-US" altLang="en-US" sz="4100" dirty="0" err="1" smtClean="0">
                <a:latin typeface="AvenirNext LT Pro Bold" pitchFamily="34" charset="0"/>
              </a:rPr>
              <a:t>Codelab</a:t>
            </a: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2800" b="1" dirty="0" smtClean="0">
                <a:latin typeface="AvenirNext LT Pro Demi" pitchFamily="34" charset="0"/>
              </a:rPr>
              <a:t>Saturday, February 22, 2020</a:t>
            </a:r>
            <a:endParaRPr lang="en-US" altLang="en-US" sz="2800" b="1" dirty="0">
              <a:latin typeface="AvenirNext LT Pro Dem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D35D111-BC4A-AF41-9506-871DC3188223}"/>
              </a:ext>
            </a:extLst>
          </p:cNvPr>
          <p:cNvCxnSpPr/>
          <p:nvPr/>
        </p:nvCxnSpPr>
        <p:spPr>
          <a:xfrm rot="5400000">
            <a:off x="-2086841" y="5190259"/>
            <a:ext cx="8267700" cy="20782"/>
          </a:xfrm>
          <a:prstGeom prst="line">
            <a:avLst/>
          </a:prstGeom>
          <a:ln w="317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650347" y="9193910"/>
            <a:ext cx="2312071" cy="839823"/>
          </a:xfrm>
          <a:prstGeom prst="rect">
            <a:avLst/>
          </a:prstGeom>
        </p:spPr>
      </p:pic>
      <p:pic>
        <p:nvPicPr>
          <p:cNvPr id="1027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4"/>
          <a:srcRect t="14141" b="16568"/>
          <a:stretch>
            <a:fillRect/>
          </a:stretch>
        </p:blipFill>
        <p:spPr bwMode="auto">
          <a:xfrm>
            <a:off x="7513493" y="1181100"/>
            <a:ext cx="3459307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8536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CSS Rules and Selectors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CSS Syntax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is composed of style rules that the browser interprets and then applies to the corresponding elements in your document.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A style rule has three parts: </a:t>
              </a:r>
              <a:r>
                <a:rPr lang="en-US" sz="3200" b="1" dirty="0" smtClean="0">
                  <a:latin typeface="Candara" pitchFamily="34" charset="0"/>
                </a:rPr>
                <a:t>selector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property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value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For example, the headline color can be defined as: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Where: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selector points to the HTML element you want to style.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048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85262"/>
            <a:ext cx="9982200" cy="939501"/>
          </a:xfrm>
          <a:prstGeom prst="rect">
            <a:avLst/>
          </a:prstGeom>
          <a:noFill/>
        </p:spPr>
      </p:pic>
      <p:pic>
        <p:nvPicPr>
          <p:cNvPr id="2048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5905500"/>
            <a:ext cx="4648199" cy="107850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1915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declaration block contains one or more declarations, separated by semicolons.</a:t>
              </a:r>
              <a:b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Each declaration includes a property name and a value, separated by a colon.</a:t>
              </a:r>
              <a:endParaRPr lang="en-US" b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Type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most common and easy to understand selectors are </a:t>
              </a:r>
              <a:r>
                <a:rPr lang="en-US" sz="3200" b="1" dirty="0" smtClean="0">
                  <a:latin typeface="Candara" pitchFamily="34" charset="0"/>
                </a:rPr>
                <a:t>type selectors</a:t>
              </a:r>
              <a:r>
                <a:rPr lang="en-US" sz="3200" dirty="0" smtClean="0">
                  <a:latin typeface="Candara" pitchFamily="34" charset="0"/>
                </a:rPr>
                <a:t>. This selector targets element types on the page.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to target all the paragraphs on the page: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150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4381500"/>
            <a:ext cx="12801601" cy="2296758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 CSS declaration always ends with a semicolon, and declaration groups are surrounded by curly braces.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id and class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id selectors</a:t>
              </a:r>
              <a:r>
                <a:rPr lang="en-US" sz="3200" dirty="0" smtClean="0">
                  <a:latin typeface="Candara" pitchFamily="34" charset="0"/>
                </a:rPr>
                <a:t> allow you to style an HTML element that has an </a:t>
              </a:r>
              <a:r>
                <a:rPr lang="en-US" sz="3200" b="1" dirty="0" smtClean="0">
                  <a:latin typeface="Candara" pitchFamily="34" charset="0"/>
                </a:rPr>
                <a:t>id </a:t>
              </a:r>
              <a:r>
                <a:rPr lang="en-US" sz="3200" dirty="0" smtClean="0">
                  <a:latin typeface="Candara" pitchFamily="34" charset="0"/>
                </a:rPr>
                <a:t>attribute, regardless of their position in the document tree. Here is an example of an id selector: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53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5" y="4076700"/>
            <a:ext cx="9577136" cy="1718251"/>
          </a:xfrm>
          <a:prstGeom prst="rect">
            <a:avLst/>
          </a:prstGeom>
          <a:noFill/>
        </p:spPr>
      </p:pic>
      <p:pic>
        <p:nvPicPr>
          <p:cNvPr id="22531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663" y="6515100"/>
            <a:ext cx="9653337" cy="173192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 select an element with a specific id, use a hash [#] character, and then follow it with the id of the element.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Class selectors</a:t>
              </a:r>
              <a:r>
                <a:rPr lang="en-US" sz="2800" dirty="0" smtClean="0">
                  <a:latin typeface="Candara" pitchFamily="34" charset="0"/>
                </a:rPr>
                <a:t> work in a similar way. The major difference is that IDs can only be applied once per page, while classes can be used as many times on a page as needed.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 the example below, both paragraphs having the class "first" will be affected by the 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The HTML:</a:t>
              </a:r>
              <a:endParaRPr lang="en-US" sz="1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6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355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8674" y="4662238"/>
            <a:ext cx="9168063" cy="2157192"/>
          </a:xfrm>
          <a:prstGeom prst="rect">
            <a:avLst/>
          </a:prstGeom>
          <a:noFill/>
        </p:spPr>
      </p:pic>
      <p:pic>
        <p:nvPicPr>
          <p:cNvPr id="23555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8674" y="7353300"/>
            <a:ext cx="9168063" cy="862877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343900"/>
            <a:ext cx="16358937" cy="10668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Note: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To select elements with a specific class, use a period character, followed by the name of the class. Do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NOT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start a class or id name with a number!</a:t>
              </a:r>
              <a:endParaRPr lang="en-US" b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Descendant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These selectors are used to select elements that are descendants of another element. When selecting levels, you can select as many levels deep as you need to.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to target only &lt;</a:t>
              </a:r>
              <a:r>
                <a:rPr lang="en-US" sz="3200" dirty="0" err="1" smtClean="0">
                  <a:latin typeface="Candara" pitchFamily="34" charset="0"/>
                </a:rPr>
                <a:t>em</a:t>
              </a:r>
              <a:r>
                <a:rPr lang="en-US" sz="3200" dirty="0" smtClean="0">
                  <a:latin typeface="Candara" pitchFamily="34" charset="0"/>
                </a:rPr>
                <a:t>&gt; elements in the first paragraph of the "intro" section: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457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524500"/>
            <a:ext cx="12954000" cy="304800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As a result, only the elements selected will be affected.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560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3" y="2705100"/>
            <a:ext cx="12472737" cy="223775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descendant selector matches all elements that are descendants of a specified element.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CSS Comments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Comments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Comments are used to explain your code, and may help you when you edit the source code later. Comments are ignored by browsers.</a:t>
              </a:r>
            </a:p>
            <a:p>
              <a:endParaRPr lang="en-US" sz="3200" dirty="0" smtClean="0">
                <a:latin typeface="Candara" pitchFamily="34" charset="0"/>
              </a:endParaRPr>
            </a:p>
            <a:p>
              <a:r>
                <a:rPr lang="en-US" sz="3200" dirty="0" smtClean="0">
                  <a:latin typeface="Candara" pitchFamily="34" charset="0"/>
                </a:rPr>
                <a:t>A CSS comment looks like this:</a:t>
              </a:r>
            </a:p>
            <a:p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Example: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5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comment does not appear in the browser.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662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4152900"/>
            <a:ext cx="9168063" cy="862877"/>
          </a:xfrm>
          <a:prstGeom prst="rect">
            <a:avLst/>
          </a:prstGeom>
          <a:noFill/>
        </p:spPr>
      </p:pic>
      <p:pic>
        <p:nvPicPr>
          <p:cNvPr id="26627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5829300"/>
            <a:ext cx="9168063" cy="1901026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Comments can also span multiple lines.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Style Cascade and Inheritance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10578"/>
            <a:ext cx="18287999" cy="10283541"/>
          </a:xfrm>
          <a:prstGeom prst="rect">
            <a:avLst/>
          </a:prstGeom>
        </p:spPr>
      </p:pic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400" dirty="0" smtClean="0">
                <a:latin typeface="Candara" pitchFamily="34" charset="0"/>
              </a:rPr>
              <a:t>First things first: 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- Introduction -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dirty="0" smtClean="0">
                <a:latin typeface="Candara" pitchFamily="34" charset="0"/>
              </a:rPr>
              <a:t>Let’s introduce ourselves to the community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dirty="0" smtClean="0">
                <a:latin typeface="Candara" pitchFamily="34" charset="0"/>
              </a:rPr>
              <a:t>Protocol: Name, Department and Level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27386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54209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77800" y="10026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Cascade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final appearance of a web page is a result of different styling rules.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three main sources of style information that form a cascade are: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The </a:t>
              </a:r>
              <a:r>
                <a:rPr lang="en-US" sz="3200" dirty="0" err="1" smtClean="0">
                  <a:latin typeface="Candara" pitchFamily="34" charset="0"/>
                </a:rPr>
                <a:t>stylesheet</a:t>
              </a:r>
              <a:r>
                <a:rPr lang="en-US" sz="3200" dirty="0" smtClean="0">
                  <a:latin typeface="Candara" pitchFamily="34" charset="0"/>
                </a:rPr>
                <a:t> created by the </a:t>
              </a:r>
              <a:r>
                <a:rPr lang="en-US" sz="3200" b="1" dirty="0" smtClean="0">
                  <a:latin typeface="Candara" pitchFamily="34" charset="0"/>
                </a:rPr>
                <a:t>author of the page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The </a:t>
              </a:r>
              <a:r>
                <a:rPr lang="en-US" sz="3200" b="1" dirty="0" smtClean="0">
                  <a:latin typeface="Candara" pitchFamily="34" charset="0"/>
                </a:rPr>
                <a:t>browser's default styles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Styles specified </a:t>
              </a:r>
              <a:r>
                <a:rPr lang="en-US" sz="3200" b="1" dirty="0" smtClean="0">
                  <a:latin typeface="Candara" pitchFamily="34" charset="0"/>
                </a:rPr>
                <a:t>by the user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CSS is an acronym for Cascading Style Sheets.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Inheritance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Inheritance refers to the way properties flow through the page. A child element will usually take on the characteristics of the parent element unless otherwise defined.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For example: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Since the paragraph tag (child element) is inside the body tag (parent element), it takes on any styles assigned to the body tag.</a:t>
              </a: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3924300"/>
            <a:ext cx="8896121" cy="434340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>
                <a:latin typeface="Candara" pitchFamily="34" charset="0"/>
              </a:rPr>
              <a:t>Properties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Introducing the Box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CSS Box Model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All HTML elements can be considered as boxes. The CSS box model represents the design and layout of the site. It consists of </a:t>
              </a:r>
              <a:r>
                <a:rPr lang="en-US" sz="3200" b="1" dirty="0" smtClean="0">
                  <a:latin typeface="Candara" pitchFamily="34" charset="0"/>
                </a:rPr>
                <a:t>margins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borders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, and the actual </a:t>
              </a:r>
              <a:r>
                <a:rPr lang="en-US" sz="3200" b="1" dirty="0" smtClean="0">
                  <a:latin typeface="Candara" pitchFamily="34" charset="0"/>
                </a:rPr>
                <a:t>content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properties work in the same order: </a:t>
              </a:r>
              <a:r>
                <a:rPr lang="en-US" sz="3200" b="1" dirty="0" smtClean="0">
                  <a:latin typeface="Candara" pitchFamily="34" charset="0"/>
                </a:rPr>
                <a:t>top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right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bottom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left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image below illustrates the box model:</a:t>
              </a: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765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4437648"/>
            <a:ext cx="6019800" cy="392871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</a:rPr>
                <a:t>The term "box model" is used when talking about design and layout.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Understanding the Box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More on Box Models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Every element of the webpage is a </a:t>
              </a:r>
              <a:r>
                <a:rPr lang="en-US" sz="3200" b="1" dirty="0" smtClean="0">
                  <a:latin typeface="Candara" pitchFamily="34" charset="0"/>
                </a:rPr>
                <a:t>box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CSS uses the box model to determine how big the boxes are and how to place them.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The box model is also used to calculate the actual width and height of the HTML elements.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Total Width of an 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When working with boxes, it is important to understand how the total width of an element is calculated.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the total width of the box with </a:t>
              </a:r>
              <a:r>
                <a:rPr lang="en-US" sz="3200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 will be the sum of </a:t>
              </a:r>
              <a:r>
                <a:rPr lang="en-US" sz="3200" b="1" dirty="0" smtClean="0">
                  <a:latin typeface="Candara" pitchFamily="34" charset="0"/>
                </a:rPr>
                <a:t>width</a:t>
              </a:r>
              <a:r>
                <a:rPr lang="en-US" sz="3200" dirty="0" smtClean="0">
                  <a:latin typeface="Candara" pitchFamily="34" charset="0"/>
                </a:rPr>
                <a:t> plus </a:t>
              </a:r>
              <a:r>
                <a:rPr lang="en-US" sz="3200" b="1" dirty="0" smtClean="0">
                  <a:latin typeface="Candara" pitchFamily="34" charset="0"/>
                </a:rPr>
                <a:t>padding left</a:t>
              </a:r>
              <a:r>
                <a:rPr lang="en-US" sz="3200" dirty="0" smtClean="0">
                  <a:latin typeface="Candara" pitchFamily="34" charset="0"/>
                </a:rPr>
                <a:t> and </a:t>
              </a:r>
              <a:r>
                <a:rPr lang="en-US" sz="3200" b="1" dirty="0" smtClean="0">
                  <a:latin typeface="Candara" pitchFamily="34" charset="0"/>
                </a:rPr>
                <a:t>padding right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2867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381500"/>
            <a:ext cx="6553200" cy="4276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is another box with margins, border, and </a:t>
              </a:r>
              <a:r>
                <a:rPr lang="en-US" sz="3200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total width is the sum of </a:t>
              </a:r>
              <a:r>
                <a:rPr lang="en-US" sz="3200" b="1" dirty="0" smtClean="0">
                  <a:latin typeface="Candara" pitchFamily="34" charset="0"/>
                </a:rPr>
                <a:t>left and right margins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left and right borders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left and right </a:t>
              </a:r>
              <a:r>
                <a:rPr lang="en-US" sz="3200" b="1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, and the </a:t>
              </a:r>
              <a:r>
                <a:rPr lang="en-US" sz="3200" b="1" dirty="0" smtClean="0">
                  <a:latin typeface="Candara" pitchFamily="34" charset="0"/>
                </a:rPr>
                <a:t>actual width</a:t>
              </a:r>
              <a:r>
                <a:rPr lang="en-US" sz="3200" dirty="0" smtClean="0">
                  <a:latin typeface="Candara" pitchFamily="34" charset="0"/>
                </a:rPr>
                <a:t> of the content.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2969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924300"/>
            <a:ext cx="5486400" cy="3580598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990600" y="7810500"/>
            <a:ext cx="16358937" cy="16002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When you set the width and height properties of an element with CSS, you set the width and height of the content area.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When setting a background-color to a box, it covers the content area, as well as the padding.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Total Height of an 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total height of an element is calculated the same way as the width.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is the same box from the previous lesson with padding, border and margin.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3" name="Group 18"/>
          <p:cNvGrpSpPr/>
          <p:nvPr/>
        </p:nvGrpSpPr>
        <p:grpSpPr>
          <a:xfrm>
            <a:off x="990600" y="82677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Summary: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Total element height = height + top padding + bottom padding + top border + bottom border + top margin + bottom margin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2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95699"/>
            <a:ext cx="6477000" cy="4227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3464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41428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68251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17318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5969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i="1" dirty="0" smtClean="0">
                <a:latin typeface="Candara" pitchFamily="34" charset="0"/>
              </a:rPr>
              <a:t>Course prerequisites: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 laptop (PC)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b="1" dirty="0" smtClean="0">
                <a:latin typeface="Candara" pitchFamily="34" charset="0"/>
              </a:rPr>
              <a:t>Basic knowledge of HTML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Basic computer operation skill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Average typing speed of </a:t>
            </a:r>
            <a:r>
              <a:rPr lang="en-US" sz="4400" dirty="0" err="1" smtClean="0">
                <a:latin typeface="Candara" pitchFamily="34" charset="0"/>
              </a:rPr>
              <a:t>15WPM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i="1" dirty="0" smtClean="0">
                <a:latin typeface="Candara" pitchFamily="34" charset="0"/>
              </a:rPr>
              <a:t>(optional)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Patience, perseverance and the will to go 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20782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Borders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border Property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CSS border property allows you to customize the borders of HTML elements.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order to add a border to the element, you need to specify the </a:t>
              </a:r>
              <a:r>
                <a:rPr lang="en-US" sz="3200" b="1" dirty="0" smtClean="0">
                  <a:latin typeface="Candara" pitchFamily="34" charset="0"/>
                </a:rPr>
                <a:t>size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style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color</a:t>
              </a:r>
              <a:r>
                <a:rPr lang="en-US" sz="3200" dirty="0" smtClean="0">
                  <a:latin typeface="Candara" pitchFamily="34" charset="0"/>
                </a:rPr>
                <a:t> of the border.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shows how to add a solid green border to the paragraph.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174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5219700"/>
            <a:ext cx="10525129" cy="990600"/>
          </a:xfrm>
          <a:prstGeom prst="rect">
            <a:avLst/>
          </a:prstGeom>
          <a:noFill/>
        </p:spPr>
      </p:pic>
      <p:pic>
        <p:nvPicPr>
          <p:cNvPr id="31747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944226"/>
            <a:ext cx="10515600" cy="1886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Border Width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properties for the border can be set separately. The </a:t>
              </a:r>
              <a:r>
                <a:rPr lang="en-US" sz="3200" b="1" dirty="0" smtClean="0"/>
                <a:t>border-width</a:t>
              </a:r>
              <a:r>
                <a:rPr lang="en-US" sz="3200" dirty="0" smtClean="0"/>
                <a:t> property specifies the width of the border.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277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1" y="4157382"/>
            <a:ext cx="10668000" cy="2510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379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2781300"/>
            <a:ext cx="10538845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Border Color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border color of the element can be defined using a color name, </a:t>
              </a:r>
              <a:r>
                <a:rPr lang="en-US" sz="3200" dirty="0" err="1" smtClean="0"/>
                <a:t>RGB</a:t>
              </a:r>
              <a:r>
                <a:rPr lang="en-US" sz="3200" dirty="0" smtClean="0"/>
                <a:t>, or Hex values.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b="1" dirty="0" smtClean="0"/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481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4686300"/>
            <a:ext cx="9790121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584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05101"/>
            <a:ext cx="9553074" cy="546492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None of the border properties will have any effect unless the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border-style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property is set.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The border-style Property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default value of border-style is </a:t>
              </a:r>
              <a:r>
                <a:rPr lang="en-US" sz="3200" b="1" dirty="0" smtClean="0"/>
                <a:t>none</a:t>
              </a:r>
              <a:r>
                <a:rPr lang="en-US" sz="3200" dirty="0" smtClean="0"/>
                <a:t>, which defines no border.</a:t>
              </a:r>
              <a:br>
                <a:rPr lang="en-US" sz="3200" dirty="0" smtClean="0"/>
              </a:br>
              <a:r>
                <a:rPr lang="en-US" sz="3200" dirty="0" smtClean="0"/>
                <a:t>There are various styles supported for the border-style property: </a:t>
              </a:r>
              <a:r>
                <a:rPr lang="en-US" sz="3200" b="1" dirty="0" smtClean="0"/>
                <a:t>dotted</a:t>
              </a:r>
              <a:r>
                <a:rPr lang="en-US" sz="3200" dirty="0" smtClean="0"/>
                <a:t>, </a:t>
              </a:r>
              <a:r>
                <a:rPr lang="en-US" sz="3200" b="1" dirty="0" smtClean="0"/>
                <a:t>dashed</a:t>
              </a:r>
              <a:r>
                <a:rPr lang="en-US" sz="3200" dirty="0" smtClean="0"/>
                <a:t>, </a:t>
              </a:r>
              <a:r>
                <a:rPr lang="en-US" sz="3200" b="1" dirty="0" smtClean="0"/>
                <a:t>double</a:t>
              </a:r>
              <a:r>
                <a:rPr lang="en-US" sz="3200" dirty="0" smtClean="0"/>
                <a:t>, etc. The example below illustrates the differences between them.</a:t>
              </a:r>
              <a:br>
                <a:rPr lang="en-US" sz="3200" dirty="0" smtClean="0"/>
              </a:b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b="1" dirty="0" smtClean="0"/>
                <a:t>The HTML: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686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528086"/>
            <a:ext cx="10972800" cy="3501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3" name="Group 18"/>
          <p:cNvGrpSpPr/>
          <p:nvPr/>
        </p:nvGrpSpPr>
        <p:grpSpPr>
          <a:xfrm>
            <a:off x="990600" y="82677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In CSS, it is possible to specify different borders for different sides, using the following properties: border-top-style, border-right-style, border-bottom-style, and border-left-style for the corresponding sides.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738" y="2705100"/>
            <a:ext cx="10745254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Width and Height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CSS Width and Height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To style a </a:t>
              </a:r>
              <a:r>
                <a:rPr lang="en-US" sz="3200" b="1" dirty="0" smtClean="0">
                  <a:latin typeface="Candara" pitchFamily="34" charset="0"/>
                </a:rPr>
                <a:t>&lt;div&gt;</a:t>
              </a:r>
              <a:r>
                <a:rPr lang="en-US" sz="3200" dirty="0" smtClean="0">
                  <a:latin typeface="Candara" pitchFamily="34" charset="0"/>
                </a:rPr>
                <a:t> element to have a total width and height of </a:t>
              </a:r>
              <a:r>
                <a:rPr lang="en-US" sz="3200" b="1" dirty="0" err="1" smtClean="0">
                  <a:latin typeface="Candara" pitchFamily="34" charset="0"/>
                </a:rPr>
                <a:t>100px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total width and height of the box will be the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90px+5px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(border)+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5px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(border) =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100px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;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89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3619500"/>
            <a:ext cx="10668000" cy="1004047"/>
          </a:xfrm>
          <a:prstGeom prst="rect">
            <a:avLst/>
          </a:prstGeom>
          <a:noFill/>
        </p:spPr>
      </p:pic>
      <p:pic>
        <p:nvPicPr>
          <p:cNvPr id="37891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5598459"/>
            <a:ext cx="10668000" cy="2212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Alright. Before we begin proper, I want you all to know (or be reminded) that, in terms of knowledge and information, after…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Width and Height Measurement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The width and height of an element can be also assigned using </a:t>
              </a:r>
              <a:r>
                <a:rPr lang="en-US" sz="3200" b="1" dirty="0" smtClean="0">
                  <a:latin typeface="Candara" pitchFamily="34" charset="0"/>
                </a:rPr>
                <a:t>percents.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the example below the width of an element is assigned in percentages, the height is in pixels.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891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7048500"/>
            <a:ext cx="9922213" cy="2057400"/>
          </a:xfrm>
          <a:prstGeom prst="rect">
            <a:avLst/>
          </a:prstGeom>
          <a:noFill/>
        </p:spPr>
      </p:pic>
      <p:pic>
        <p:nvPicPr>
          <p:cNvPr id="38918" name="Picture 6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4586037"/>
            <a:ext cx="14403296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The Minimum and Maximum Sizes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>
                <a:spcAft>
                  <a:spcPts val="1800"/>
                </a:spcAft>
              </a:pPr>
              <a:r>
                <a:rPr lang="en-US" sz="3200" dirty="0" smtClean="0">
                  <a:latin typeface="Candara" pitchFamily="34" charset="0"/>
                </a:rPr>
                <a:t>To set the minimum and maximum height and width of an element, you can use the following properties:</a:t>
              </a:r>
            </a:p>
            <a:p>
              <a:pPr>
                <a:spcAft>
                  <a:spcPts val="1800"/>
                </a:spcAft>
              </a:pPr>
              <a:r>
                <a:rPr lang="en-US" sz="3200" b="1" dirty="0" smtClean="0">
                  <a:latin typeface="Candara" pitchFamily="34" charset="0"/>
                </a:rPr>
                <a:t>min-width</a:t>
              </a:r>
              <a:r>
                <a:rPr lang="en-US" sz="3200" dirty="0" smtClean="0">
                  <a:latin typeface="Candara" pitchFamily="34" charset="0"/>
                </a:rPr>
                <a:t> - the minimum width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min-height </a:t>
              </a:r>
              <a:r>
                <a:rPr lang="en-US" sz="3200" dirty="0" smtClean="0">
                  <a:latin typeface="Candara" pitchFamily="34" charset="0"/>
                </a:rPr>
                <a:t>- the minimum height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max-width</a:t>
              </a:r>
              <a:r>
                <a:rPr lang="en-US" sz="3200" dirty="0" smtClean="0">
                  <a:latin typeface="Candara" pitchFamily="34" charset="0"/>
                </a:rPr>
                <a:t> - the maximum width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max-height </a:t>
              </a:r>
              <a:r>
                <a:rPr lang="en-US" sz="3200" dirty="0" smtClean="0">
                  <a:latin typeface="Candara" pitchFamily="34" charset="0"/>
                </a:rPr>
                <a:t>- the maximum height of an element</a:t>
              </a:r>
            </a:p>
            <a:p>
              <a:pPr>
                <a:spcAft>
                  <a:spcPts val="1800"/>
                </a:spcAft>
              </a:pPr>
              <a:r>
                <a:rPr lang="en-US" sz="3200" dirty="0" smtClean="0">
                  <a:latin typeface="Candara" pitchFamily="34" charset="0"/>
                </a:rPr>
                <a:t>In the example below, we set the minimum height and maximum width of different paragraphs to </a:t>
              </a:r>
              <a:r>
                <a:rPr lang="en-US" sz="3200" dirty="0" err="1" smtClean="0">
                  <a:latin typeface="Candara" pitchFamily="34" charset="0"/>
                </a:rPr>
                <a:t>100px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993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599" y="7529763"/>
            <a:ext cx="12881860" cy="127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>
                <a:spcAft>
                  <a:spcPts val="18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4096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954000" cy="37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background-color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onsolas" pitchFamily="49" charset="0"/>
                </a:rPr>
                <a:t>The background-color Property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background-color</a:t>
              </a:r>
              <a:r>
                <a:rPr lang="en-US" sz="2800" dirty="0" smtClean="0"/>
                <a:t> property is used to specify the background color of an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 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endParaRPr lang="en-US" sz="2800" b="1" dirty="0" smtClean="0"/>
            </a:p>
            <a:p>
              <a:endParaRPr lang="en-US" sz="2800" b="1" i="1" dirty="0" smtClean="0">
                <a:solidFill>
                  <a:srgbClr val="002060"/>
                </a:solidFill>
              </a:endParaRPr>
            </a:p>
            <a:p>
              <a:endParaRPr lang="en-US" sz="2800" b="1" i="1" dirty="0" smtClean="0">
                <a:solidFill>
                  <a:srgbClr val="002060"/>
                </a:solidFill>
              </a:endParaRPr>
            </a:p>
            <a:p>
              <a:r>
                <a:rPr lang="en-US" sz="2800" b="1" dirty="0" smtClean="0"/>
                <a:t>The CSS:</a:t>
              </a:r>
              <a:endParaRPr lang="en-US" sz="2800" b="1" i="1" dirty="0" smtClean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018674" y="3896226"/>
            <a:ext cx="16358937" cy="838200"/>
            <a:chOff x="1066800" y="4152900"/>
            <a:chExt cx="16358937" cy="838200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4152902"/>
              <a:ext cx="16358937" cy="838198"/>
            </a:xfrm>
            <a:prstGeom prst="roundRect">
              <a:avLst>
                <a:gd name="adj" fmla="val 1578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ysClr val="windowText" lastClr="000000"/>
                  </a:solidFill>
                  <a:latin typeface="Consolas" pitchFamily="49" charset="0"/>
                </a:rPr>
                <a:t>&lt;p&gt;The background color of this page is set to </a:t>
              </a:r>
              <a:r>
                <a:rPr lang="en-US" sz="2800" dirty="0" err="1" smtClean="0">
                  <a:solidFill>
                    <a:sysClr val="windowText" lastClr="000000"/>
                  </a:solidFill>
                  <a:latin typeface="Consolas" pitchFamily="49" charset="0"/>
                </a:rPr>
                <a:t>LightSkyBlue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Consolas" pitchFamily="49" charset="0"/>
                </a:rPr>
                <a:t>.&lt;/p&gt;</a:t>
              </a:r>
              <a:endParaRPr lang="en-US" sz="2800" b="1" dirty="0" smtClean="0">
                <a:solidFill>
                  <a:sysClr val="windowText" lastClr="000000"/>
                </a:solidFill>
                <a:latin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66800" y="4152900"/>
              <a:ext cx="151472" cy="838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14663" y="6029826"/>
            <a:ext cx="16363902" cy="1828800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rmAutofit/>
            </a:bodyPr>
            <a:lstStyle/>
            <a:p>
              <a:pPr marL="241300"/>
              <a:r>
                <a:rPr lang="en-US" sz="2800" dirty="0" smtClean="0">
                  <a:solidFill>
                    <a:sysClr val="windowText" lastClr="000000"/>
                  </a:solidFill>
                </a:rPr>
                <a:t>body {</a:t>
              </a:r>
            </a:p>
            <a:p>
              <a:pPr marL="241300"/>
              <a:r>
                <a:rPr lang="en-US" sz="2800" dirty="0" smtClean="0">
                  <a:solidFill>
                    <a:sysClr val="windowText" lastClr="000000"/>
                  </a:solidFill>
                </a:rPr>
                <a:t>   </a:t>
              </a:r>
              <a:r>
                <a:rPr lang="en-US" sz="2800" b="1" dirty="0" smtClean="0">
                  <a:solidFill>
                    <a:sysClr val="windowText" lastClr="000000"/>
                  </a:solidFill>
                </a:rPr>
                <a:t> background-color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>: #</a:t>
              </a:r>
              <a:r>
                <a:rPr lang="en-US" sz="2800" dirty="0" err="1" smtClean="0">
                  <a:solidFill>
                    <a:sysClr val="windowText" lastClr="000000"/>
                  </a:solidFill>
                </a:rPr>
                <a:t>87CEFA</a:t>
              </a:r>
              <a:r>
                <a:rPr lang="en-US" sz="2800" dirty="0" smtClean="0">
                  <a:solidFill>
                    <a:sysClr val="windowText" lastClr="000000"/>
                  </a:solidFill>
                </a:rPr>
                <a:t>;</a:t>
              </a:r>
            </a:p>
            <a:p>
              <a:pPr marL="241300"/>
              <a:r>
                <a:rPr lang="en-US" sz="2800" dirty="0" smtClean="0">
                  <a:solidFill>
                    <a:sysClr val="windowText" lastClr="000000"/>
                  </a:solidFill>
                </a:rPr>
                <a:t>}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Background Color Values</a:t>
              </a:r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000" dirty="0" smtClean="0"/>
                <a:t>The </a:t>
              </a:r>
              <a:r>
                <a:rPr lang="en-US" sz="3000" b="1" dirty="0" smtClean="0"/>
                <a:t>background-color</a:t>
              </a:r>
              <a:r>
                <a:rPr lang="en-US" sz="3000" dirty="0" smtClean="0"/>
                <a:t> property is used to specify the background color of an element.</a:t>
              </a:r>
              <a:br>
                <a:rPr lang="en-US" sz="3000" dirty="0" smtClean="0"/>
              </a:br>
              <a:r>
                <a:rPr lang="en-US" sz="3000" dirty="0" smtClean="0"/>
                <a:t/>
              </a:r>
              <a:br>
                <a:rPr lang="en-US" sz="3000" dirty="0" smtClean="0"/>
              </a:br>
              <a:r>
                <a:rPr lang="en-US" sz="3000" b="1" dirty="0" smtClean="0"/>
                <a:t>The HTML: </a:t>
              </a:r>
              <a:r>
                <a:rPr lang="en-US" sz="3000" dirty="0" smtClean="0"/>
                <a:t/>
              </a:r>
              <a:br>
                <a:rPr lang="en-US" sz="3000" dirty="0" smtClean="0"/>
              </a:br>
              <a:r>
                <a:rPr lang="en-US" sz="3000" dirty="0" smtClean="0"/>
                <a:t/>
              </a:r>
              <a:br>
                <a:rPr lang="en-US" sz="3000" dirty="0" smtClean="0"/>
              </a:br>
              <a:endParaRPr lang="en-US" sz="3000" b="1" dirty="0" smtClean="0"/>
            </a:p>
            <a:p>
              <a:endParaRPr lang="en-US" sz="3000" b="1" i="1" dirty="0" smtClean="0">
                <a:solidFill>
                  <a:srgbClr val="002060"/>
                </a:solidFill>
              </a:endParaRPr>
            </a:p>
            <a:p>
              <a:endParaRPr lang="en-US" sz="3000" b="1" dirty="0" smtClean="0"/>
            </a:p>
            <a:p>
              <a:r>
                <a:rPr lang="en-US" sz="3000" b="1" dirty="0" smtClean="0"/>
                <a:t>The CSS:</a:t>
              </a:r>
            </a:p>
            <a:p>
              <a:endParaRPr lang="en-US" sz="3000" b="1" i="1" dirty="0" smtClean="0">
                <a:solidFill>
                  <a:srgbClr val="002060"/>
                </a:solidFill>
              </a:endParaRPr>
            </a:p>
            <a:p>
              <a:endParaRPr lang="en-US" sz="3000" b="1" i="1" dirty="0" smtClean="0">
                <a:solidFill>
                  <a:srgbClr val="002060"/>
                </a:solidFill>
              </a:endParaRPr>
            </a:p>
            <a:p>
              <a:r>
                <a:rPr lang="en-US" sz="3000" b="1" i="1" dirty="0" smtClean="0">
                  <a:solidFill>
                    <a:srgbClr val="002060"/>
                  </a:solidFill>
                </a:rPr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27"/>
          <p:cNvGrpSpPr/>
          <p:nvPr/>
        </p:nvGrpSpPr>
        <p:grpSpPr>
          <a:xfrm>
            <a:off x="1018674" y="4076700"/>
            <a:ext cx="16358937" cy="1143000"/>
            <a:chOff x="1066800" y="4152900"/>
            <a:chExt cx="16358937" cy="838200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4152902"/>
              <a:ext cx="16358937" cy="838198"/>
            </a:xfrm>
            <a:prstGeom prst="roundRect">
              <a:avLst>
                <a:gd name="adj" fmla="val 1578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/>
                <a:t>&lt;</a:t>
              </a:r>
              <a:r>
                <a:rPr lang="en-US" sz="2800" dirty="0" err="1" smtClean="0"/>
                <a:t>h1</a:t>
              </a:r>
              <a:r>
                <a:rPr lang="en-US" sz="2800" dirty="0" smtClean="0"/>
                <a:t>&gt;This is a heading&lt;/</a:t>
              </a:r>
              <a:r>
                <a:rPr lang="en-US" sz="2800" dirty="0" err="1" smtClean="0"/>
                <a:t>h1</a:t>
              </a:r>
              <a:r>
                <a:rPr lang="en-US" sz="2800" dirty="0" smtClean="0"/>
                <a:t>&gt;</a:t>
              </a:r>
              <a:br>
                <a:rPr lang="en-US" sz="2800" dirty="0" smtClean="0"/>
              </a:br>
              <a:r>
                <a:rPr lang="en-US" sz="2800" dirty="0" smtClean="0"/>
                <a:t>&lt;p&gt;This is a paragraph&lt;/p&gt;</a:t>
              </a:r>
              <a:endParaRPr lang="en-US" sz="2800" b="1" dirty="0" smtClean="0">
                <a:solidFill>
                  <a:sysClr val="windowText" lastClr="000000"/>
                </a:solidFill>
                <a:latin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66800" y="4152900"/>
              <a:ext cx="151472" cy="838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3000" b="1" i="1" dirty="0" smtClean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147965" y="952500"/>
            <a:ext cx="16358937" cy="4419590"/>
          </a:xfrm>
          <a:prstGeom prst="roundRect">
            <a:avLst>
              <a:gd name="adj" fmla="val 2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marL="241300"/>
            <a:r>
              <a:rPr lang="en-US" sz="2800" dirty="0" smtClean="0"/>
              <a:t>body {</a:t>
            </a:r>
          </a:p>
          <a:p>
            <a:pPr marL="241300"/>
            <a:r>
              <a:rPr lang="en-US" sz="2800" dirty="0" smtClean="0"/>
              <a:t>   background-color: #</a:t>
            </a:r>
            <a:r>
              <a:rPr lang="en-US" sz="2800" dirty="0" err="1" smtClean="0"/>
              <a:t>C0C0C0</a:t>
            </a:r>
            <a:r>
              <a:rPr lang="en-US" sz="2800" dirty="0" smtClean="0"/>
              <a:t>;</a:t>
            </a:r>
          </a:p>
          <a:p>
            <a:pPr marL="241300"/>
            <a:r>
              <a:rPr lang="en-US" sz="2800" dirty="0" smtClean="0"/>
              <a:t>}</a:t>
            </a:r>
          </a:p>
          <a:p>
            <a:pPr marL="241300"/>
            <a:r>
              <a:rPr lang="en-US" sz="2800" dirty="0" err="1" smtClean="0"/>
              <a:t>h1</a:t>
            </a:r>
            <a:r>
              <a:rPr lang="en-US" sz="2800" dirty="0" smtClean="0"/>
              <a:t> {</a:t>
            </a:r>
          </a:p>
          <a:p>
            <a:pPr marL="241300"/>
            <a:r>
              <a:rPr lang="en-US" sz="2800" dirty="0" smtClean="0"/>
              <a:t>   background-color: </a:t>
            </a:r>
            <a:r>
              <a:rPr lang="en-US" sz="2800" dirty="0" err="1" smtClean="0"/>
              <a:t>rgb</a:t>
            </a:r>
            <a:r>
              <a:rPr lang="en-US" sz="2800" dirty="0" smtClean="0"/>
              <a:t>(135,206,235);</a:t>
            </a:r>
          </a:p>
          <a:p>
            <a:pPr marL="241300"/>
            <a:r>
              <a:rPr lang="en-US" sz="2800" dirty="0" smtClean="0"/>
              <a:t>}</a:t>
            </a:r>
          </a:p>
          <a:p>
            <a:pPr marL="241300"/>
            <a:r>
              <a:rPr lang="en-US" sz="2800" dirty="0" smtClean="0"/>
              <a:t>p {</a:t>
            </a:r>
          </a:p>
          <a:p>
            <a:pPr marL="241300"/>
            <a:r>
              <a:rPr lang="en-US" sz="2800" dirty="0" smtClean="0"/>
              <a:t>   background-color: </a:t>
            </a:r>
            <a:r>
              <a:rPr lang="en-US" sz="2800" dirty="0" err="1" smtClean="0"/>
              <a:t>LightGreen</a:t>
            </a:r>
            <a:r>
              <a:rPr lang="en-US" sz="2800" dirty="0" smtClean="0"/>
              <a:t>;</a:t>
            </a:r>
          </a:p>
          <a:p>
            <a:pPr marL="241300"/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 flipH="1">
            <a:off x="1143000" y="952500"/>
            <a:ext cx="151472" cy="441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background-image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background-image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background-image</a:t>
              </a:r>
              <a:r>
                <a:rPr lang="en-US" sz="2800" dirty="0" smtClean="0"/>
                <a:t> property sets one or several background images in an element. Let's set a background-image for the &lt;body&gt;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The </a:t>
              </a:r>
              <a:r>
                <a:rPr lang="en-US" sz="2800" b="1" dirty="0" err="1" smtClean="0"/>
                <a:t>url</a:t>
              </a:r>
              <a:r>
                <a:rPr lang="en-US" sz="2800" b="1" dirty="0" smtClean="0"/>
                <a:t> </a:t>
              </a:r>
              <a:r>
                <a:rPr lang="en-US" sz="2800" dirty="0" smtClean="0"/>
                <a:t>specifies the path to the image file. Both relative and absolute paths are supported.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5" name="Group 33"/>
          <p:cNvGrpSpPr/>
          <p:nvPr/>
        </p:nvGrpSpPr>
        <p:grpSpPr>
          <a:xfrm>
            <a:off x="1014663" y="3876174"/>
            <a:ext cx="16363902" cy="2161674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marL="241300"/>
              <a:r>
                <a:rPr lang="en-US" sz="2800" dirty="0" smtClean="0"/>
                <a:t>body {</a:t>
              </a:r>
            </a:p>
            <a:p>
              <a:pPr marL="241300"/>
              <a:r>
                <a:rPr lang="en-US" sz="2800" dirty="0" smtClean="0"/>
                <a:t>   </a:t>
              </a:r>
              <a:r>
                <a:rPr lang="en-US" sz="2800" b="1" dirty="0" smtClean="0"/>
                <a:t>background-image: </a:t>
              </a:r>
              <a:r>
                <a:rPr lang="en-US" sz="2800" b="1" dirty="0" err="1" smtClean="0"/>
                <a:t>url</a:t>
              </a:r>
              <a:r>
                <a:rPr lang="en-US" sz="2800" b="1" dirty="0" smtClean="0"/>
                <a:t>("css_logo.png");</a:t>
              </a:r>
            </a:p>
            <a:p>
              <a:pPr marL="241300"/>
              <a:r>
                <a:rPr lang="en-US" sz="2800" dirty="0" smtClean="0"/>
                <a:t>   background-color: #</a:t>
              </a:r>
              <a:r>
                <a:rPr lang="en-US" sz="2800" dirty="0" err="1" smtClean="0"/>
                <a:t>e9e9e9</a:t>
              </a:r>
              <a:r>
                <a:rPr lang="en-US" sz="2800" dirty="0" smtClean="0"/>
                <a:t>;</a:t>
              </a:r>
            </a:p>
            <a:p>
              <a:pPr marL="241300"/>
              <a:r>
                <a:rPr lang="en-US" sz="2800" dirty="0" smtClean="0"/>
                <a:t>}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3"/>
          <p:cNvGrpSpPr/>
          <p:nvPr/>
        </p:nvGrpSpPr>
        <p:grpSpPr>
          <a:xfrm>
            <a:off x="990600" y="8191500"/>
            <a:ext cx="16358937" cy="1219200"/>
            <a:chOff x="890190" y="8267699"/>
            <a:chExt cx="16459200" cy="1066801"/>
          </a:xfrm>
        </p:grpSpPr>
        <p:sp>
          <p:nvSpPr>
            <p:cNvPr id="26" name="Rounded Rectangle 25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By default, a background-image is placed at the top-left corner of an element, and is repeated both vertically and horizontally to cover the entire element.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Background-image can be set not only for the whole page, but for individual elements, as well.</a:t>
              </a:r>
              <a:br>
                <a:rPr lang="en-US" sz="2800" dirty="0" smtClean="0"/>
              </a:br>
              <a:r>
                <a:rPr lang="en-US" sz="2800" dirty="0" smtClean="0"/>
                <a:t>Below we set a background image for the &lt;p&gt; element.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309311"/>
            <a:ext cx="16363902" cy="918411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marL="241300"/>
              <a:r>
                <a:rPr lang="en-US" sz="2800" dirty="0" smtClean="0"/>
                <a:t>&lt;p&gt;This paragraph has a background image.&lt;/p&gt;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1014663" y="8648700"/>
            <a:ext cx="16358937" cy="762000"/>
            <a:chOff x="890190" y="8267699"/>
            <a:chExt cx="16459200" cy="1066801"/>
          </a:xfrm>
        </p:grpSpPr>
        <p:sp>
          <p:nvSpPr>
            <p:cNvPr id="26" name="Rounded Rectangle 25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To specify more than one image, just separate the URLs with </a:t>
              </a:r>
              <a:r>
                <a:rPr lang="en-US" sz="2400" b="1" dirty="0" smtClean="0"/>
                <a:t>commas</a:t>
              </a:r>
              <a:r>
                <a:rPr lang="en-US" sz="2400" dirty="0" smtClean="0"/>
                <a:t>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33"/>
          <p:cNvGrpSpPr/>
          <p:nvPr/>
        </p:nvGrpSpPr>
        <p:grpSpPr>
          <a:xfrm>
            <a:off x="1014663" y="6029826"/>
            <a:ext cx="16363902" cy="2390274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182880" rIns="274320" bIns="182880" rtlCol="0" anchor="ctr">
              <a:noAutofit/>
            </a:bodyPr>
            <a:lstStyle/>
            <a:p>
              <a:r>
                <a:rPr lang="en-US" sz="2800" dirty="0" smtClean="0"/>
                <a:t>p {</a:t>
              </a:r>
            </a:p>
            <a:p>
              <a:r>
                <a:rPr lang="en-US" sz="2800" dirty="0" smtClean="0"/>
                <a:t>   padding: </a:t>
              </a:r>
              <a:r>
                <a:rPr lang="en-US" sz="2800" dirty="0" err="1" smtClean="0"/>
                <a:t>30px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background-image: </a:t>
              </a:r>
              <a:r>
                <a:rPr lang="en-US" sz="2800" b="1" dirty="0" err="1" smtClean="0"/>
                <a:t>url</a:t>
              </a:r>
              <a:r>
                <a:rPr lang="en-US" sz="2800" dirty="0" smtClean="0"/>
                <a:t>("green_photo.jpg");</a:t>
              </a:r>
            </a:p>
            <a:p>
              <a:r>
                <a:rPr lang="en-US" sz="2800" dirty="0" smtClean="0"/>
                <a:t>   color: white;   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410200" y="3381375"/>
            <a:ext cx="7467600" cy="4124325"/>
            <a:chOff x="2895600" y="3076575"/>
            <a:chExt cx="7467600" cy="4124325"/>
          </a:xfrm>
        </p:grpSpPr>
        <p:pic>
          <p:nvPicPr>
            <p:cNvPr id="16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r="38750"/>
            <a:stretch>
              <a:fillRect/>
            </a:stretch>
          </p:blipFill>
          <p:spPr bwMode="auto">
            <a:xfrm>
              <a:off x="2895600" y="3076575"/>
              <a:ext cx="7467600" cy="4124325"/>
            </a:xfrm>
            <a:prstGeom prst="rect">
              <a:avLst/>
            </a:prstGeom>
            <a:noFill/>
          </p:spPr>
        </p:pic>
        <p:pic>
          <p:nvPicPr>
            <p:cNvPr id="17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l="78125" r="16875" b="22402"/>
            <a:stretch>
              <a:fillRect/>
            </a:stretch>
          </p:blipFill>
          <p:spPr bwMode="auto">
            <a:xfrm>
              <a:off x="9677400" y="3127664"/>
              <a:ext cx="609600" cy="3200400"/>
            </a:xfrm>
            <a:prstGeom prst="rect">
              <a:avLst/>
            </a:prstGeom>
            <a:noFill/>
          </p:spPr>
        </p:pic>
      </p:grpSp>
      <p:sp>
        <p:nvSpPr>
          <p:cNvPr id="18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…in this world is…</a:t>
            </a:r>
            <a:r>
              <a:rPr lang="en-US" sz="36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3600" b="1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background-repeat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background-repeat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background repeat property specifies how background images are repeated. A background image can be repeated along the </a:t>
              </a:r>
              <a:r>
                <a:rPr lang="en-US" sz="2800" b="1" dirty="0" smtClean="0"/>
                <a:t>horizontal axis</a:t>
              </a:r>
              <a:r>
                <a:rPr lang="en-US" sz="2800" dirty="0" smtClean="0"/>
                <a:t>, the </a:t>
              </a:r>
              <a:r>
                <a:rPr lang="en-US" sz="2800" b="1" dirty="0" smtClean="0"/>
                <a:t>vertical axis</a:t>
              </a:r>
              <a:r>
                <a:rPr lang="en-US" sz="2800" dirty="0" smtClean="0"/>
                <a:t>,</a:t>
              </a:r>
              <a:r>
                <a:rPr lang="en-US" sz="2800" b="1" dirty="0" smtClean="0"/>
                <a:t> both axes</a:t>
              </a:r>
              <a:r>
                <a:rPr lang="en-US" sz="2800" dirty="0" smtClean="0"/>
                <a:t>, or </a:t>
              </a:r>
              <a:r>
                <a:rPr lang="en-US" sz="2800" b="1" dirty="0" smtClean="0"/>
                <a:t>not repeated at all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The </a:t>
              </a:r>
              <a:r>
                <a:rPr lang="en-US" sz="2800" b="1" dirty="0" smtClean="0"/>
                <a:t>repeat-x</a:t>
              </a:r>
              <a:r>
                <a:rPr lang="en-US" sz="2800" dirty="0" smtClean="0"/>
                <a:t> will repeat a background image only </a:t>
              </a:r>
              <a:r>
                <a:rPr lang="en-US" sz="2800" b="1" dirty="0" smtClean="0"/>
                <a:t>horizontally</a:t>
              </a:r>
              <a:r>
                <a:rPr lang="en-US" sz="2800" dirty="0" smtClean="0"/>
                <a:t>.</a:t>
              </a:r>
            </a:p>
            <a:p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repeat-y</a:t>
              </a:r>
              <a:r>
                <a:rPr lang="en-US" sz="2800" dirty="0" smtClean="0"/>
                <a:t> will repeat a background-image only </a:t>
              </a:r>
              <a:r>
                <a:rPr lang="en-US" sz="2800" b="1" dirty="0" smtClean="0"/>
                <a:t>vertically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  <a:p>
              <a:r>
                <a:rPr lang="en-US" sz="2800" b="1" dirty="0" smtClean="0"/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5163552"/>
            <a:ext cx="16363902" cy="2161674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marL="241300"/>
              <a:r>
                <a:rPr lang="en-US" sz="2800" dirty="0" smtClean="0"/>
                <a:t>body {</a:t>
              </a:r>
            </a:p>
            <a:p>
              <a:pPr marL="241300"/>
              <a:r>
                <a:rPr lang="en-US" sz="2800" dirty="0" smtClean="0"/>
                <a:t>   background-image: </a:t>
              </a:r>
              <a:r>
                <a:rPr lang="en-US" sz="2800" dirty="0" err="1" smtClean="0"/>
                <a:t>url</a:t>
              </a:r>
              <a:r>
                <a:rPr lang="en-US" sz="2800" dirty="0" smtClean="0"/>
                <a:t>("css_logo.png");</a:t>
              </a:r>
            </a:p>
            <a:p>
              <a:pPr marL="241300"/>
              <a:r>
                <a:rPr lang="en-US" sz="2800" dirty="0" smtClean="0"/>
                <a:t>   </a:t>
              </a:r>
              <a:r>
                <a:rPr lang="en-US" sz="2800" b="1" dirty="0" smtClean="0"/>
                <a:t>background-repeat: repeat-x; </a:t>
              </a:r>
              <a:r>
                <a:rPr lang="en-US" sz="2800" dirty="0" smtClean="0"/>
                <a:t> </a:t>
              </a:r>
            </a:p>
            <a:p>
              <a:pPr marL="241300"/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5" name="Group 23"/>
          <p:cNvGrpSpPr/>
          <p:nvPr/>
        </p:nvGrpSpPr>
        <p:grpSpPr>
          <a:xfrm>
            <a:off x="1014663" y="8496300"/>
            <a:ext cx="16358937" cy="914400"/>
            <a:chOff x="890190" y="8267699"/>
            <a:chExt cx="16459200" cy="1066801"/>
          </a:xfrm>
        </p:grpSpPr>
        <p:sp>
          <p:nvSpPr>
            <p:cNvPr id="26" name="Rounded Rectangle 25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If you want the image to be shown only </a:t>
              </a:r>
              <a:r>
                <a:rPr lang="en-US" sz="2400" b="1" dirty="0" smtClean="0"/>
                <a:t>once</a:t>
              </a:r>
              <a:r>
                <a:rPr lang="en-US" sz="2400" dirty="0" smtClean="0"/>
                <a:t>, use the </a:t>
              </a:r>
              <a:r>
                <a:rPr lang="en-US" sz="2400" b="1" dirty="0" smtClean="0"/>
                <a:t>no-repeat</a:t>
              </a:r>
              <a:r>
                <a:rPr lang="en-US" sz="2400" dirty="0" smtClean="0"/>
                <a:t> value.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014663" y="2143626"/>
            <a:ext cx="16363902" cy="2390274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182880" rIns="274320" bIns="182880" rtlCol="0" anchor="ctr">
              <a:noAutofit/>
            </a:bodyPr>
            <a:lstStyle/>
            <a:p>
              <a:r>
                <a:rPr lang="en-US" sz="2800" dirty="0" smtClean="0"/>
                <a:t>body {</a:t>
              </a:r>
            </a:p>
            <a:p>
              <a:r>
                <a:rPr lang="en-US" sz="2800" dirty="0" smtClean="0"/>
                <a:t>   background-image: </a:t>
              </a:r>
              <a:r>
                <a:rPr lang="en-US" sz="2800" dirty="0" err="1" smtClean="0"/>
                <a:t>url</a:t>
              </a:r>
              <a:r>
                <a:rPr lang="en-US" sz="2800" dirty="0" smtClean="0"/>
                <a:t>("css_logo.png");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background-repeat: repeat-y;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Setting the Value to Inherit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600" dirty="0" smtClean="0"/>
                <a:t>When you set the background-repeat property to </a:t>
              </a:r>
              <a:r>
                <a:rPr lang="en-US" sz="2600" b="1" dirty="0" smtClean="0"/>
                <a:t>inherit</a:t>
              </a:r>
              <a:r>
                <a:rPr lang="en-US" sz="2600" dirty="0" smtClean="0"/>
                <a:t>, it will take the same specified value as the property for the element's parent.</a:t>
              </a:r>
              <a:br>
                <a:rPr lang="en-US" sz="2600" dirty="0" smtClean="0"/>
              </a:br>
              <a:r>
                <a:rPr lang="en-US" sz="2600" dirty="0" smtClean="0"/>
                <a:t/>
              </a:r>
              <a:br>
                <a:rPr lang="en-US" sz="2600" dirty="0" smtClean="0"/>
              </a:br>
              <a:r>
                <a:rPr lang="en-US" sz="2600" dirty="0" smtClean="0"/>
                <a:t>For example, we set the body background repeat only horizontally. If we set some paragraph background-repeat values to be inherited, they will take the same property value as the body element.</a:t>
              </a:r>
              <a:br>
                <a:rPr lang="en-US" sz="2600" dirty="0" smtClean="0"/>
              </a:br>
              <a:r>
                <a:rPr lang="en-US" sz="2600" dirty="0" smtClean="0"/>
                <a:t/>
              </a:r>
              <a:br>
                <a:rPr lang="en-US" sz="2600" dirty="0" smtClean="0"/>
              </a:br>
              <a:r>
                <a:rPr lang="en-US" sz="2600" b="1" dirty="0" smtClean="0"/>
                <a:t>The CSS:</a:t>
              </a:r>
            </a:p>
            <a:p>
              <a:endParaRPr lang="en-US" sz="2600" b="1" dirty="0" smtClean="0"/>
            </a:p>
            <a:p>
              <a:endParaRPr lang="en-US" sz="2600" b="1" dirty="0" smtClean="0"/>
            </a:p>
            <a:p>
              <a:endParaRPr lang="en-US" sz="2600" b="1" dirty="0" smtClean="0"/>
            </a:p>
            <a:p>
              <a:endParaRPr lang="en-US" sz="2600" b="1" dirty="0" smtClean="0"/>
            </a:p>
            <a:p>
              <a:endParaRPr lang="en-US" sz="26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5348037"/>
            <a:ext cx="16363902" cy="4062663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82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marL="241300"/>
              <a:r>
                <a:rPr lang="en-US" dirty="0" smtClean="0"/>
                <a:t>body {</a:t>
              </a:r>
            </a:p>
            <a:p>
              <a:pPr marL="241300"/>
              <a:r>
                <a:rPr lang="en-US" dirty="0" smtClean="0"/>
                <a:t>   background-image: </a:t>
              </a:r>
              <a:r>
                <a:rPr lang="en-US" dirty="0" err="1" smtClean="0"/>
                <a:t>url</a:t>
              </a:r>
              <a:r>
                <a:rPr lang="en-US" dirty="0" smtClean="0"/>
                <a:t>("css_logo.png");</a:t>
              </a:r>
            </a:p>
            <a:p>
              <a:pPr marL="241300"/>
              <a:r>
                <a:rPr lang="en-US" dirty="0" smtClean="0"/>
                <a:t>   background-repeat: repeat-x;</a:t>
              </a:r>
            </a:p>
            <a:p>
              <a:pPr marL="241300"/>
              <a:r>
                <a:rPr lang="en-US" dirty="0" smtClean="0"/>
                <a:t>}</a:t>
              </a:r>
            </a:p>
            <a:p>
              <a:pPr marL="241300"/>
              <a:r>
                <a:rPr lang="en-US" dirty="0" smtClean="0"/>
                <a:t>p {</a:t>
              </a:r>
            </a:p>
            <a:p>
              <a:pPr marL="241300"/>
              <a:r>
                <a:rPr lang="en-US" dirty="0" smtClean="0"/>
                <a:t>   background-image: </a:t>
              </a:r>
              <a:r>
                <a:rPr lang="en-US" dirty="0" err="1" smtClean="0"/>
                <a:t>url</a:t>
              </a:r>
              <a:r>
                <a:rPr lang="en-US" dirty="0" smtClean="0"/>
                <a:t>("css_logo.png");</a:t>
              </a:r>
            </a:p>
            <a:p>
              <a:pPr marL="241300"/>
              <a:r>
                <a:rPr lang="en-US" dirty="0" smtClean="0"/>
                <a:t>   </a:t>
              </a:r>
              <a:r>
                <a:rPr lang="en-US" b="1" dirty="0" smtClean="0"/>
                <a:t>background-repeat: inherit;</a:t>
              </a:r>
            </a:p>
            <a:p>
              <a:pPr marL="241300"/>
              <a:r>
                <a:rPr lang="en-US" dirty="0" smtClean="0"/>
                <a:t>   margin-top: </a:t>
              </a:r>
              <a:r>
                <a:rPr lang="en-US" dirty="0" err="1" smtClean="0"/>
                <a:t>100px</a:t>
              </a:r>
              <a:r>
                <a:rPr lang="en-US" dirty="0" smtClean="0"/>
                <a:t>;</a:t>
              </a:r>
            </a:p>
            <a:p>
              <a:pPr marL="241300"/>
              <a:r>
                <a:rPr lang="en-US" dirty="0" smtClean="0"/>
                <a:t>   padding: </a:t>
              </a:r>
              <a:r>
                <a:rPr lang="en-US" dirty="0" err="1" smtClean="0"/>
                <a:t>40px</a:t>
              </a:r>
              <a:r>
                <a:rPr lang="en-US" dirty="0" smtClean="0"/>
                <a:t>;</a:t>
              </a:r>
            </a:p>
            <a:p>
              <a:pPr marL="241300"/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background-attachment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background-attachment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background-attachment property sets whether a background image is fixed or scrolls with the rest of the page.</a:t>
              </a:r>
              <a:br>
                <a:rPr lang="en-US" sz="2800" dirty="0" smtClean="0"/>
              </a:br>
              <a:r>
                <a:rPr lang="en-US" sz="2800" dirty="0" smtClean="0"/>
                <a:t>Even if an element has a scrolling mechanism, a "fixed" background doesn't move with the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742448"/>
            <a:ext cx="16363902" cy="2562726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marL="241300"/>
              <a:r>
                <a:rPr lang="en-US" sz="2800" dirty="0" smtClean="0"/>
                <a:t>body {</a:t>
              </a:r>
            </a:p>
            <a:p>
              <a:pPr marL="241300"/>
              <a:r>
                <a:rPr lang="en-US" sz="2800" dirty="0" smtClean="0"/>
                <a:t>   background-image: </a:t>
              </a:r>
              <a:r>
                <a:rPr lang="en-US" sz="2800" dirty="0" err="1" smtClean="0"/>
                <a:t>url</a:t>
              </a:r>
              <a:r>
                <a:rPr lang="en-US" sz="2800" dirty="0" smtClean="0"/>
                <a:t>("css_logo.png");</a:t>
              </a:r>
            </a:p>
            <a:p>
              <a:pPr marL="241300"/>
              <a:r>
                <a:rPr lang="en-US" sz="2800" dirty="0" smtClean="0"/>
                <a:t>   background-repeat: no-repeat;</a:t>
              </a:r>
            </a:p>
            <a:p>
              <a:pPr marL="241300"/>
              <a:r>
                <a:rPr lang="en-US" sz="2800" dirty="0" smtClean="0"/>
                <a:t>   </a:t>
              </a:r>
              <a:r>
                <a:rPr lang="en-US" sz="2800" b="1" dirty="0" smtClean="0"/>
                <a:t>background-attachment: fixed;</a:t>
              </a:r>
            </a:p>
            <a:p>
              <a:pPr marL="241300"/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background-attachment Values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You can also set the background-attachment to </a:t>
              </a:r>
              <a:r>
                <a:rPr lang="en-US" sz="2800" b="1" dirty="0" smtClean="0"/>
                <a:t>inherit</a:t>
              </a:r>
              <a:r>
                <a:rPr lang="en-US" sz="2800" dirty="0" smtClean="0"/>
                <a:t> or </a:t>
              </a:r>
              <a:r>
                <a:rPr lang="en-US" sz="2800" b="1" dirty="0" smtClean="0"/>
                <a:t>scroll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>When you set the background-attachment to </a:t>
              </a:r>
              <a:r>
                <a:rPr lang="en-US" sz="2800" b="1" dirty="0" smtClean="0"/>
                <a:t>inherit</a:t>
              </a:r>
              <a:r>
                <a:rPr lang="en-US" sz="2800" dirty="0" smtClean="0"/>
                <a:t>, it will inherit the value from its parent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When you set the background-attachment to </a:t>
              </a:r>
              <a:r>
                <a:rPr lang="en-US" sz="2800" b="1" dirty="0" smtClean="0"/>
                <a:t>scroll</a:t>
              </a:r>
              <a:r>
                <a:rPr lang="en-US" sz="2800" dirty="0" smtClean="0"/>
                <a:t>, the background image will scroll with the rest of the content.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5628774"/>
            <a:ext cx="16363902" cy="2562726"/>
            <a:chOff x="1014663" y="5372100"/>
            <a:chExt cx="16363902" cy="1828800"/>
          </a:xfrm>
        </p:grpSpPr>
        <p:sp>
          <p:nvSpPr>
            <p:cNvPr id="30" name="Rounded Rectangle 29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789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body {</a:t>
              </a:r>
            </a:p>
            <a:p>
              <a:r>
                <a:rPr lang="en-US" sz="2800" dirty="0" smtClean="0"/>
                <a:t>   background-image: </a:t>
              </a:r>
              <a:r>
                <a:rPr lang="en-US" sz="2800" dirty="0" err="1" smtClean="0"/>
                <a:t>url</a:t>
              </a:r>
              <a:r>
                <a:rPr lang="en-US" sz="2800" dirty="0" smtClean="0"/>
                <a:t>("css_logo.png");</a:t>
              </a:r>
            </a:p>
            <a:p>
              <a:r>
                <a:rPr lang="en-US" sz="2800" dirty="0" smtClean="0"/>
                <a:t>   background-repeat: no-repeat;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background-attachment: scroll;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Ok. So much stuff, right?</a:t>
            </a: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5400" b="1" dirty="0" smtClean="0">
                <a:latin typeface="Candara" pitchFamily="34" charset="0"/>
              </a:rPr>
              <a:t>A Short Break: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In case you feel overwhelmed, watch these two videos for some (success) motivation…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feedYourMindWithSuccess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8" name="Feed Your Mind With Success - Motivational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28437"/>
            <a:ext cx="18287999" cy="838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…Feed your mind with success.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This is the time to invest in yourself, your personality.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Read the more; learn the more; code the more; practice the more; ask </a:t>
            </a:r>
            <a:r>
              <a:rPr lang="en-US" sz="5400" b="1" i="1" dirty="0" smtClean="0">
                <a:latin typeface="Candara" pitchFamily="34" charset="0"/>
              </a:rPr>
              <a:t>(Google) </a:t>
            </a:r>
            <a:r>
              <a:rPr lang="en-US" sz="5400" b="1" dirty="0" smtClean="0">
                <a:latin typeface="Candara" pitchFamily="34" charset="0"/>
              </a:rPr>
              <a:t>the more.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“Invest in yourself!” Your future self is begging you!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It’ll be worth it at the end!</a:t>
            </a: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5400" b="1" dirty="0" smtClean="0">
                <a:latin typeface="Candara" pitchFamily="34" charset="0"/>
              </a:rPr>
              <a:t>#</a:t>
            </a:r>
            <a:r>
              <a:rPr lang="en-US" sz="5400" b="1" dirty="0" err="1" smtClean="0">
                <a:latin typeface="Candara" pitchFamily="34" charset="0"/>
              </a:rPr>
              <a:t>feedYourMindWithSuccess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ower'f-GOD\Documents\Web101\Google_2015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305175"/>
            <a:ext cx="12192000" cy="4124325"/>
          </a:xfrm>
          <a:prstGeom prst="rect">
            <a:avLst/>
          </a:prstGeom>
          <a:noFill/>
        </p:spPr>
      </p:pic>
      <p:sp>
        <p:nvSpPr>
          <p:cNvPr id="3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Whenever you get stuck, remember that you can always Google your way out!</a:t>
            </a:r>
          </a:p>
        </p:txBody>
      </p: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8763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neverQuit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Never Quit - Motivational Speech (V1) Fearless Motiv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05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Styling the Lists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list-style-type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CSS list properties allow us to set different list item markers. In HTML, there are two types of lists:</a:t>
              </a:r>
              <a:br>
                <a:rPr lang="en-US" sz="2800" dirty="0" smtClean="0"/>
              </a:br>
              <a:r>
                <a:rPr lang="en-US" sz="2800" b="1" dirty="0" smtClean="0"/>
                <a:t>unordered lists</a:t>
              </a:r>
              <a:r>
                <a:rPr lang="en-US" sz="2800" dirty="0" smtClean="0"/>
                <a:t> (&lt;</a:t>
              </a:r>
              <a:r>
                <a:rPr lang="en-US" sz="2800" dirty="0" err="1" smtClean="0"/>
                <a:t>ul</a:t>
              </a:r>
              <a:r>
                <a:rPr lang="en-US" sz="2800" dirty="0" smtClean="0"/>
                <a:t>&gt;) - the list items are marked with bullets</a:t>
              </a:r>
              <a:br>
                <a:rPr lang="en-US" sz="2800" dirty="0" smtClean="0"/>
              </a:br>
              <a:r>
                <a:rPr lang="en-US" sz="2800" b="1" dirty="0" smtClean="0"/>
                <a:t>ordered lists</a:t>
              </a:r>
              <a:r>
                <a:rPr lang="en-US" sz="2800" dirty="0" smtClean="0"/>
                <a:t> (&lt;</a:t>
              </a:r>
              <a:r>
                <a:rPr lang="en-US" sz="2800" dirty="0" err="1" smtClean="0"/>
                <a:t>ol</a:t>
              </a:r>
              <a:r>
                <a:rPr lang="en-US" sz="2800" dirty="0" smtClean="0"/>
                <a:t>&gt;) - the list items are marked with numbers or letters</a:t>
              </a:r>
              <a:br>
                <a:rPr lang="en-US" sz="2800" dirty="0" smtClean="0"/>
              </a:br>
              <a:r>
                <a:rPr lang="en-US" sz="2800" dirty="0" smtClean="0"/>
                <a:t>With CSS, lists can be styled further, and images can be used as the list item marker.</a:t>
              </a:r>
              <a:br>
                <a:rPr lang="en-US" sz="2800" dirty="0" smtClean="0"/>
              </a:br>
              <a:r>
                <a:rPr lang="en-US" sz="2800" dirty="0" smtClean="0"/>
                <a:t>One of the ways is to use the </a:t>
              </a:r>
              <a:r>
                <a:rPr lang="en-US" sz="2800" b="1" dirty="0" smtClean="0"/>
                <a:t>list-style-type</a:t>
              </a:r>
              <a:r>
                <a:rPr lang="en-US" sz="2800" dirty="0" smtClean="0"/>
                <a:t> property, which can be set to </a:t>
              </a:r>
              <a:r>
                <a:rPr lang="en-US" sz="2800" b="1" dirty="0" smtClean="0"/>
                <a:t>circle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square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decimal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disc</a:t>
              </a:r>
              <a:r>
                <a:rPr lang="en-US" sz="2800" dirty="0" smtClean="0"/>
                <a:t>, </a:t>
              </a:r>
              <a:r>
                <a:rPr lang="en-US" sz="2800" b="1" dirty="0" smtClean="0"/>
                <a:t>lower-alpha</a:t>
              </a:r>
              <a:r>
                <a:rPr lang="en-US" sz="2800" dirty="0" smtClean="0"/>
                <a:t>, etc.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4" name="Group 33"/>
          <p:cNvGrpSpPr/>
          <p:nvPr/>
        </p:nvGrpSpPr>
        <p:grpSpPr>
          <a:xfrm>
            <a:off x="1014663" y="2171700"/>
            <a:ext cx="16363902" cy="70104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it-IT" sz="2800" dirty="0" smtClean="0"/>
                <a:t>&lt;ol class="lower-alpha"&gt;</a:t>
              </a:r>
            </a:p>
            <a:p>
              <a:r>
                <a:rPr lang="it-IT" sz="2800" dirty="0" smtClean="0"/>
                <a:t>   &lt;li&gt;Red&lt;/li&gt;</a:t>
              </a:r>
            </a:p>
            <a:p>
              <a:r>
                <a:rPr lang="it-IT" sz="2800" dirty="0" smtClean="0"/>
                <a:t>   &lt;li&gt;Green&lt;/li&gt;</a:t>
              </a:r>
            </a:p>
            <a:p>
              <a:r>
                <a:rPr lang="it-IT" sz="2800" dirty="0" smtClean="0"/>
                <a:t>   &lt;li&gt;Blue&lt;/li&gt;</a:t>
              </a:r>
            </a:p>
            <a:p>
              <a:r>
                <a:rPr lang="it-IT" sz="2800" dirty="0" smtClean="0"/>
                <a:t>&lt;/ol&gt;</a:t>
              </a:r>
            </a:p>
            <a:p>
              <a:r>
                <a:rPr lang="it-IT" sz="2800" dirty="0" smtClean="0"/>
                <a:t>&lt;ul class="circle"&gt;</a:t>
              </a:r>
            </a:p>
            <a:p>
              <a:r>
                <a:rPr lang="it-IT" sz="2800" dirty="0" smtClean="0"/>
                <a:t>   &lt;li&gt;Red&lt;/li&gt;</a:t>
              </a:r>
            </a:p>
            <a:p>
              <a:r>
                <a:rPr lang="it-IT" sz="2800" dirty="0" smtClean="0"/>
                <a:t>   &lt;li&gt;Green&lt;/li&gt;</a:t>
              </a:r>
            </a:p>
            <a:p>
              <a:r>
                <a:rPr lang="it-IT" sz="2800" dirty="0" smtClean="0"/>
                <a:t>   &lt;li&gt;Blue&lt;/li&gt;</a:t>
              </a:r>
            </a:p>
            <a:p>
              <a:r>
                <a:rPr lang="it-IT" sz="2800" dirty="0" smtClean="0"/>
                <a:t>&lt;/ul&gt;</a:t>
              </a:r>
            </a:p>
            <a:p>
              <a:r>
                <a:rPr lang="it-IT" sz="2800" dirty="0" smtClean="0"/>
                <a:t>&lt;ul class="square"&gt;</a:t>
              </a:r>
            </a:p>
            <a:p>
              <a:r>
                <a:rPr lang="it-IT" sz="2800" dirty="0" smtClean="0"/>
                <a:t>   &lt;li&gt;Red&lt;/li&gt;</a:t>
              </a:r>
            </a:p>
            <a:p>
              <a:r>
                <a:rPr lang="it-IT" sz="2800" dirty="0" smtClean="0"/>
                <a:t>   &lt;li&gt;Green&lt;/li&gt;</a:t>
              </a:r>
            </a:p>
            <a:p>
              <a:r>
                <a:rPr lang="it-IT" sz="2800" dirty="0" smtClean="0"/>
                <a:t>   &lt;li&gt;Blue&lt;/li&gt;</a:t>
              </a:r>
            </a:p>
            <a:p>
              <a:r>
                <a:rPr lang="it-IT" sz="2800" dirty="0" smtClean="0"/>
                <a:t>&lt;/ul&gt;</a:t>
              </a:r>
              <a:endParaRPr lang="it-IT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28900"/>
            <a:ext cx="16363902" cy="44958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ol.lower</a:t>
              </a:r>
              <a:r>
                <a:rPr lang="en-US" sz="2800" dirty="0" smtClean="0"/>
                <a:t>-alpha {</a:t>
              </a:r>
            </a:p>
            <a:p>
              <a:r>
                <a:rPr lang="en-US" sz="2800" dirty="0" smtClean="0"/>
                <a:t>   list-style-type: </a:t>
              </a:r>
              <a:r>
                <a:rPr lang="en-US" sz="2800" b="1" dirty="0" smtClean="0"/>
                <a:t>lower-alpha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err="1" smtClean="0"/>
                <a:t>ul.circle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list-style-type: </a:t>
              </a:r>
              <a:r>
                <a:rPr lang="en-US" sz="2800" b="1" dirty="0" smtClean="0"/>
                <a:t>circle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err="1" smtClean="0"/>
                <a:t>ul.square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list-style-type: </a:t>
              </a:r>
              <a:r>
                <a:rPr lang="en-US" sz="2800" b="1" dirty="0" smtClean="0"/>
                <a:t>square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Some of the values are for unordered lists, and some for ordered lists.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List Image and Position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There are also other list properties, such as:</a:t>
              </a:r>
              <a:br>
                <a:rPr lang="en-US" sz="2800" dirty="0" smtClean="0"/>
              </a:br>
              <a:r>
                <a:rPr lang="en-US" sz="2800" b="1" dirty="0" smtClean="0"/>
                <a:t>list-style-image</a:t>
              </a:r>
              <a:r>
                <a:rPr lang="en-US" sz="2800" dirty="0" smtClean="0"/>
                <a:t> - specifies an image to be used as the list item marker.</a:t>
              </a:r>
              <a:br>
                <a:rPr lang="en-US" sz="2800" dirty="0" smtClean="0"/>
              </a:br>
              <a:r>
                <a:rPr lang="en-US" sz="2800" b="1" dirty="0" smtClean="0"/>
                <a:t>list-style-position</a:t>
              </a:r>
              <a:r>
                <a:rPr lang="en-US" sz="2800" dirty="0" smtClean="0"/>
                <a:t> - specifies the position of the marker box (inside, outside).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In the example below, we use an image as the list item marker, and specify the position to be inside of the content flow.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4" name="Group 33"/>
          <p:cNvGrpSpPr/>
          <p:nvPr/>
        </p:nvGrpSpPr>
        <p:grpSpPr>
          <a:xfrm>
            <a:off x="1014663" y="5624763"/>
            <a:ext cx="16363902" cy="32004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&lt;p&gt;The following list has list-style-position: &lt;strong&gt;inside&lt;/strong&gt;.&lt;/p&gt;</a:t>
              </a:r>
            </a:p>
            <a:p>
              <a:r>
                <a:rPr lang="en-US" sz="2800" dirty="0" smtClean="0"/>
                <a:t>&lt;</a:t>
              </a:r>
              <a:r>
                <a:rPr lang="en-US" sz="2800" dirty="0" err="1" smtClean="0"/>
                <a:t>ul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&lt;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&gt;Red&lt;/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&lt;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&gt;Green&lt;/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&lt;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&gt;Blue&lt;/</a:t>
              </a:r>
              <a:r>
                <a:rPr lang="en-US" sz="2800" dirty="0" err="1" smtClean="0"/>
                <a:t>li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</a:t>
              </a:r>
              <a:r>
                <a:rPr lang="en-US" sz="2800" dirty="0" err="1" smtClean="0"/>
                <a:t>ul</a:t>
              </a:r>
              <a:r>
                <a:rPr lang="en-US" sz="2800" dirty="0" smtClean="0"/>
                <a:t>&gt;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28900"/>
            <a:ext cx="16363902" cy="22098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ul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 list-style-image: </a:t>
              </a:r>
              <a:r>
                <a:rPr lang="en-US" sz="2800" b="1" dirty="0" err="1" smtClean="0"/>
                <a:t>url</a:t>
              </a:r>
              <a:r>
                <a:rPr lang="en-US" sz="2800" dirty="0" smtClean="0"/>
                <a:t>("logo.jpg");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list-style-position: inside;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"list-style-position: </a:t>
              </a:r>
              <a:r>
                <a:rPr lang="en-US" sz="2400" b="1" dirty="0" smtClean="0"/>
                <a:t>outside</a:t>
              </a:r>
              <a:r>
                <a:rPr lang="en-US" sz="2400" dirty="0" smtClean="0"/>
                <a:t>" is the default value.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list-style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list-style</a:t>
              </a:r>
              <a:r>
                <a:rPr lang="en-US" sz="2800" dirty="0" smtClean="0"/>
                <a:t> property is a shorthand property for setting list-style-type, list-style-image and list-style-position. It is used to set all of the list properties in one declaration: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This would be the same as the longhand version.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3467100"/>
            <a:ext cx="16363902" cy="1624262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ul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list-style: square outside none;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 33"/>
          <p:cNvGrpSpPr/>
          <p:nvPr/>
        </p:nvGrpSpPr>
        <p:grpSpPr>
          <a:xfrm>
            <a:off x="1014663" y="6057900"/>
            <a:ext cx="16363902" cy="1624262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err="1" smtClean="0"/>
                <a:t>ul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list-style: square outside none;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990600" y="8267700"/>
            <a:ext cx="16358937" cy="1143000"/>
            <a:chOff x="890190" y="8267699"/>
            <a:chExt cx="16459200" cy="1066801"/>
          </a:xfrm>
        </p:grpSpPr>
        <p:sp>
          <p:nvSpPr>
            <p:cNvPr id="28" name="Rounded Rectangle 27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If one of the property values are missing, the default value for the missing property will be inserted, if any.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Styling the Tables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Table Properties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 look of an HTML table can be greatly improved with CSS.</a:t>
              </a:r>
              <a:br>
                <a:rPr lang="en-US" sz="2800" dirty="0" smtClean="0"/>
              </a:br>
              <a:r>
                <a:rPr lang="en-US" sz="2800" dirty="0" smtClean="0"/>
                <a:t>The </a:t>
              </a:r>
              <a:r>
                <a:rPr lang="en-US" sz="2800" b="1" dirty="0" smtClean="0"/>
                <a:t>border-collapse</a:t>
              </a:r>
              <a:r>
                <a:rPr lang="en-US" sz="2800" dirty="0" smtClean="0"/>
                <a:t> property specifies whether the table borders are collapsed into a single border or separated as default. If the borders are separate, the </a:t>
              </a:r>
              <a:r>
                <a:rPr lang="en-US" sz="2800" b="1" dirty="0" smtClean="0"/>
                <a:t>border-spacing</a:t>
              </a:r>
              <a:r>
                <a:rPr lang="en-US" sz="2800" dirty="0" smtClean="0"/>
                <a:t> property can be used to change the spacing.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762500"/>
            <a:ext cx="16363902" cy="46482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&lt;table border="1"&gt;</a:t>
              </a:r>
            </a:p>
            <a:p>
              <a:r>
                <a:rPr lang="en-US" sz="2800" dirty="0" smtClean="0"/>
                <a:t> 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 &lt;td&gt;Red&lt;/td&gt;</a:t>
              </a:r>
            </a:p>
            <a:p>
              <a:r>
                <a:rPr lang="en-US" sz="2800" dirty="0" smtClean="0"/>
                <a:t>     &lt;td&gt;Green&lt;/td&gt;</a:t>
              </a:r>
            </a:p>
            <a:p>
              <a:r>
                <a:rPr lang="en-US" sz="2800" dirty="0" smtClean="0"/>
                <a:t> 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  &lt;td&gt;Blue&lt;/td&gt;</a:t>
              </a:r>
            </a:p>
            <a:p>
              <a:r>
                <a:rPr lang="en-US" sz="2800" dirty="0" smtClean="0"/>
                <a:t>      &lt;td&gt;Yellow&lt;/td&gt;</a:t>
              </a:r>
            </a:p>
            <a:p>
              <a:r>
                <a:rPr lang="en-US" sz="2800" dirty="0" smtClean="0"/>
                <a:t> 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&lt;/table&gt;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="" xmlns:a16="http://schemas.microsoft.com/office/drawing/2014/main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 Little Recap from the Last Study Jam!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28900"/>
            <a:ext cx="16363902" cy="21336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table {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border-collapse:</a:t>
              </a:r>
              <a:r>
                <a:rPr lang="en-US" sz="2800" dirty="0" smtClean="0"/>
                <a:t> separate;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border-spacing</a:t>
              </a:r>
              <a:r>
                <a:rPr lang="en-US" sz="2800" dirty="0" smtClean="0"/>
                <a:t>: </a:t>
              </a:r>
              <a:r>
                <a:rPr lang="en-US" sz="2800" dirty="0" err="1" smtClean="0"/>
                <a:t>20px</a:t>
              </a:r>
              <a:r>
                <a:rPr lang="en-US" sz="2800" dirty="0" smtClean="0"/>
                <a:t> </a:t>
              </a:r>
              <a:r>
                <a:rPr lang="en-US" sz="2800" dirty="0" err="1" smtClean="0"/>
                <a:t>40px</a:t>
              </a:r>
              <a:r>
                <a:rPr lang="en-US" sz="2800" dirty="0" smtClean="0"/>
                <a:t>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caption-side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caption-side</a:t>
              </a:r>
              <a:r>
                <a:rPr lang="en-US" sz="2800" dirty="0" smtClean="0"/>
                <a:t> property specifies the position of a table caption. The values can be set as </a:t>
              </a:r>
              <a:r>
                <a:rPr lang="en-US" sz="2800" b="1" dirty="0" smtClean="0"/>
                <a:t>top</a:t>
              </a:r>
              <a:r>
                <a:rPr lang="en-US" sz="2800" dirty="0" smtClean="0"/>
                <a:t> or </a:t>
              </a:r>
              <a:r>
                <a:rPr lang="en-US" sz="2800" b="1" dirty="0" smtClean="0"/>
                <a:t>bottom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>In the example below, we specify the placement of a table caption to </a:t>
              </a:r>
              <a:r>
                <a:rPr lang="en-US" sz="2800" b="1" dirty="0" smtClean="0"/>
                <a:t>top</a:t>
              </a:r>
              <a:r>
                <a:rPr lang="en-US" sz="2800" dirty="0" smtClean="0"/>
                <a:t>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33"/>
          <p:cNvGrpSpPr/>
          <p:nvPr/>
        </p:nvGrpSpPr>
        <p:grpSpPr>
          <a:xfrm>
            <a:off x="1014663" y="4329363"/>
            <a:ext cx="16363902" cy="50292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600" dirty="0" smtClean="0"/>
                <a:t>&lt;table border="1"&gt;</a:t>
              </a:r>
            </a:p>
            <a:p>
              <a:r>
                <a:rPr lang="en-US" sz="2600" dirty="0" smtClean="0"/>
                <a:t>  &lt;caption&gt;Some of Our Courses&lt;/caption&gt;</a:t>
              </a:r>
            </a:p>
            <a:p>
              <a:r>
                <a:rPr lang="en-US" sz="2600" dirty="0" smtClean="0"/>
                <a:t>  &lt;</a:t>
              </a:r>
              <a:r>
                <a:rPr lang="en-US" sz="2600" dirty="0" err="1" smtClean="0"/>
                <a:t>tr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  &lt;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&gt;Course name&lt;/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  &lt;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&gt;Lessons&lt;/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  &lt;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&gt;Quizzes&lt;/</a:t>
              </a:r>
              <a:r>
                <a:rPr lang="en-US" sz="2600" dirty="0" err="1" smtClean="0"/>
                <a:t>th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&lt;/</a:t>
              </a:r>
              <a:r>
                <a:rPr lang="en-US" sz="2600" dirty="0" err="1" smtClean="0"/>
                <a:t>tr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&lt;</a:t>
              </a:r>
              <a:r>
                <a:rPr lang="en-US" sz="2600" dirty="0" err="1" smtClean="0"/>
                <a:t>tr</a:t>
              </a:r>
              <a:r>
                <a:rPr lang="en-US" sz="2600" dirty="0" smtClean="0"/>
                <a:t>&gt;</a:t>
              </a:r>
            </a:p>
            <a:p>
              <a:r>
                <a:rPr lang="en-US" sz="2600" dirty="0" smtClean="0"/>
                <a:t>    &lt;td&gt;C++&lt;/td&gt;</a:t>
              </a:r>
            </a:p>
            <a:p>
              <a:r>
                <a:rPr lang="en-US" sz="2600" dirty="0" smtClean="0"/>
                <a:t>    &lt;td&gt;81&lt;/td&gt;</a:t>
              </a:r>
            </a:p>
            <a:p>
              <a:r>
                <a:rPr lang="en-US" sz="2600" dirty="0" smtClean="0"/>
                <a:t>    &lt;td&gt;363&lt;/td&gt;</a:t>
              </a:r>
            </a:p>
            <a:p>
              <a:r>
                <a:rPr lang="en-US" sz="2600" dirty="0" smtClean="0"/>
                <a:t>  &lt;/</a:t>
              </a:r>
              <a:r>
                <a:rPr lang="en-US" sz="2600" dirty="0" err="1" smtClean="0"/>
                <a:t>tr</a:t>
              </a:r>
              <a:r>
                <a:rPr lang="en-US" sz="2600" dirty="0" smtClean="0"/>
                <a:t>&gt;</a:t>
              </a:r>
              <a:endParaRPr lang="en-US" sz="26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1485900"/>
            <a:ext cx="16363902" cy="7162800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&lt;td&gt;JavaScript&lt;/td&gt;</a:t>
              </a:r>
            </a:p>
            <a:p>
              <a:r>
                <a:rPr lang="en-US" sz="2800" dirty="0" smtClean="0"/>
                <a:t>    &lt;td&gt;48&lt;/td&gt;</a:t>
              </a:r>
            </a:p>
            <a:p>
              <a:r>
                <a:rPr lang="en-US" sz="2800" dirty="0" smtClean="0"/>
                <a:t>    &lt;td&gt;144&lt;/td&gt;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&lt;td&gt;HTML&lt;/td&gt;</a:t>
              </a:r>
            </a:p>
            <a:p>
              <a:r>
                <a:rPr lang="en-US" sz="2800" dirty="0" smtClean="0"/>
                <a:t>    &lt;td&gt;38&lt;/td&gt;</a:t>
              </a:r>
            </a:p>
            <a:p>
              <a:r>
                <a:rPr lang="en-US" sz="2800" dirty="0" smtClean="0"/>
                <a:t>    &lt;td&gt;119&lt;/td&gt;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&lt;td&gt;CSS&lt;/td&gt;</a:t>
              </a:r>
            </a:p>
            <a:p>
              <a:r>
                <a:rPr lang="en-US" sz="2800" dirty="0" smtClean="0"/>
                <a:t>    &lt;td&gt;70&lt;/td&gt;</a:t>
              </a:r>
            </a:p>
            <a:p>
              <a:r>
                <a:rPr lang="en-US" sz="2800" dirty="0" smtClean="0"/>
                <a:t>    &lt;td&gt;174&lt;/td&gt;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&lt;/table&gt;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00826"/>
            <a:ext cx="16363902" cy="1624262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caption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 caption-side</a:t>
              </a:r>
              <a:r>
                <a:rPr lang="en-US" sz="2800" dirty="0" smtClean="0"/>
                <a:t>: top;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empty-cells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empty-cells</a:t>
              </a:r>
              <a:r>
                <a:rPr lang="en-US" sz="2800" dirty="0" smtClean="0"/>
                <a:t> property specifies whether or not to display borders and background on empty cells in a table.</a:t>
              </a:r>
              <a:br>
                <a:rPr lang="en-US" sz="2800" dirty="0" smtClean="0"/>
              </a:br>
              <a:r>
                <a:rPr lang="en-US" sz="2800" dirty="0" smtClean="0"/>
                <a:t>Possible values are:</a:t>
              </a:r>
              <a:br>
                <a:rPr lang="en-US" sz="2800" dirty="0" smtClean="0"/>
              </a:br>
              <a:r>
                <a:rPr lang="en-US" sz="2800" b="1" dirty="0" smtClean="0"/>
                <a:t>show</a:t>
              </a:r>
              <a:r>
                <a:rPr lang="en-US" sz="2800" dirty="0" smtClean="0"/>
                <a:t>: the borders of an empty cell are rendered</a:t>
              </a:r>
              <a:br>
                <a:rPr lang="en-US" sz="2800" dirty="0" smtClean="0"/>
              </a:br>
              <a:r>
                <a:rPr lang="en-US" sz="2800" b="1" dirty="0" smtClean="0"/>
                <a:t>hide</a:t>
              </a:r>
              <a:r>
                <a:rPr lang="en-US" sz="2800" dirty="0" smtClean="0"/>
                <a:t>: the borders of an empty cell are not drawn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Here is the empty-cells property that is used to hide borders of empty cells in the &lt;table&gt; element.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r>
                <a:rPr lang="en-US" sz="2800" b="1" dirty="0" smtClean="0"/>
                <a:t>...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1714500"/>
            <a:ext cx="16363902" cy="46482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&lt;table border="1"&gt;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&lt;td&gt;HTML&lt;/td&gt;</a:t>
              </a:r>
            </a:p>
            <a:p>
              <a:r>
                <a:rPr lang="en-US" sz="2800" dirty="0" smtClean="0"/>
                <a:t>    &lt;td&gt;CSS&lt;/td&gt;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&lt;td&gt;JavaScript&lt;/td&gt;</a:t>
              </a:r>
            </a:p>
            <a:p>
              <a:r>
                <a:rPr lang="en-US" sz="2800" dirty="0" smtClean="0"/>
                <a:t>    &lt;td&gt;&lt;/td&gt;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&lt;/table&gt;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33"/>
          <p:cNvGrpSpPr/>
          <p:nvPr/>
        </p:nvGrpSpPr>
        <p:grpSpPr>
          <a:xfrm>
            <a:off x="1018674" y="7301162"/>
            <a:ext cx="16363902" cy="2033338"/>
            <a:chOff x="1014663" y="5372100"/>
            <a:chExt cx="16363902" cy="1828800"/>
          </a:xfrm>
        </p:grpSpPr>
        <p:sp>
          <p:nvSpPr>
            <p:cNvPr id="24" name="Rounded Rectangle 23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table {</a:t>
              </a:r>
            </a:p>
            <a:p>
              <a:r>
                <a:rPr lang="en-US" sz="2800" dirty="0" smtClean="0"/>
                <a:t>   border-collapse: separate;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empty-cells: hide;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table-layout Property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 </a:t>
              </a:r>
              <a:r>
                <a:rPr lang="en-US" sz="2800" b="1" dirty="0" smtClean="0"/>
                <a:t>table-layout</a:t>
              </a:r>
              <a:r>
                <a:rPr lang="en-US" sz="2800" dirty="0" smtClean="0"/>
                <a:t> specifies how the width of table columns is calculated. The possible values are:</a:t>
              </a:r>
              <a:br>
                <a:rPr lang="en-US" sz="2800" dirty="0" smtClean="0"/>
              </a:br>
              <a:r>
                <a:rPr lang="en-US" sz="2800" b="1" dirty="0" smtClean="0"/>
                <a:t>auto </a:t>
              </a:r>
              <a:r>
                <a:rPr lang="en-US" sz="2800" dirty="0" smtClean="0"/>
                <a:t>- when column or cell width are not explicitly set, the column width will be in proportion to the amount of content in the cells that make up the column</a:t>
              </a:r>
              <a:br>
                <a:rPr lang="en-US" sz="2800" dirty="0" smtClean="0"/>
              </a:br>
              <a:r>
                <a:rPr lang="en-US" sz="2800" b="1" dirty="0" smtClean="0"/>
                <a:t>fixed </a:t>
              </a:r>
              <a:r>
                <a:rPr lang="en-US" sz="2800" dirty="0" smtClean="0"/>
                <a:t>- when column or cell width are not explicitly set, the column width will not be affected by the amount of content in the cells that make up the column.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The table layout is set to </a:t>
              </a:r>
              <a:r>
                <a:rPr lang="en-US" sz="2800" b="1" dirty="0" smtClean="0"/>
                <a:t>auto </a:t>
              </a:r>
              <a:r>
                <a:rPr lang="en-US" sz="2800" dirty="0" smtClean="0"/>
                <a:t>by default.</a:t>
              </a:r>
              <a:br>
                <a:rPr lang="en-US" sz="2800" dirty="0" smtClean="0"/>
              </a:br>
              <a:r>
                <a:rPr lang="en-US" sz="2800" dirty="0" smtClean="0"/>
                <a:t>The example below shows the difference between auto and fixed.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HTML: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04837"/>
            <a:ext cx="16363902" cy="67818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&lt;p&gt;Table-layout is set to &lt;strong&gt;auto&lt;/strong&gt;&lt;/p&gt;</a:t>
              </a:r>
            </a:p>
            <a:p>
              <a:r>
                <a:rPr lang="en-US" sz="2800" dirty="0" smtClean="0"/>
                <a:t>&lt;table class="auto"&gt;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 width=“10%"&gt;500.000.000.000.000&lt;/td&gt;</a:t>
              </a:r>
            </a:p>
            <a:p>
              <a:r>
                <a:rPr lang="en-US" sz="2800" dirty="0" smtClean="0"/>
                <a:t>    &lt;td width="90%"&gt;20.000&lt;/td&gt;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&lt;/table&gt;</a:t>
              </a:r>
            </a:p>
            <a:p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&lt;p&gt;Table-layout is set to &lt;strong&gt;fixed&lt;/strong&gt;&lt;/p&gt;</a:t>
              </a:r>
            </a:p>
            <a:p>
              <a:r>
                <a:rPr lang="en-US" sz="2800" dirty="0" smtClean="0"/>
                <a:t>&lt;table class="fixed"&gt;</a:t>
              </a:r>
            </a:p>
            <a:p>
              <a:r>
                <a:rPr lang="en-US" sz="2800" dirty="0" smtClean="0"/>
                <a:t>  &lt;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    &lt;td width="10%"&gt;500.000.000.000.000&lt;/td&gt;</a:t>
              </a:r>
            </a:p>
            <a:p>
              <a:r>
                <a:rPr lang="en-US" sz="2800" dirty="0" smtClean="0"/>
                <a:t>    &lt;td width="90%"&gt;20.000&lt;/td&gt;</a:t>
              </a:r>
            </a:p>
            <a:p>
              <a:r>
                <a:rPr lang="en-US" sz="2800" dirty="0" smtClean="0"/>
                <a:t>  &lt;/</a:t>
              </a:r>
              <a:r>
                <a:rPr lang="en-US" sz="2800" dirty="0" err="1" smtClean="0"/>
                <a:t>tr</a:t>
              </a:r>
              <a:r>
                <a:rPr lang="en-US" sz="2800" dirty="0" smtClean="0"/>
                <a:t>&gt;</a:t>
              </a:r>
            </a:p>
            <a:p>
              <a:r>
                <a:rPr lang="en-US" sz="2800" dirty="0" smtClean="0"/>
                <a:t>&lt;/table&gt;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04837"/>
            <a:ext cx="16363902" cy="6781800"/>
            <a:chOff x="1014663" y="5372100"/>
            <a:chExt cx="16363902" cy="1828800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table {</a:t>
              </a:r>
            </a:p>
            <a:p>
              <a:r>
                <a:rPr lang="en-US" sz="2800" dirty="0" smtClean="0"/>
                <a:t>   border-collapse: separate;</a:t>
              </a:r>
            </a:p>
            <a:p>
              <a:r>
                <a:rPr lang="en-US" sz="2800" dirty="0" smtClean="0"/>
                <a:t>   width: 100%;</a:t>
              </a:r>
            </a:p>
            <a:p>
              <a:r>
                <a:rPr lang="en-US" sz="2800" dirty="0" smtClean="0"/>
                <a:t>   border: </a:t>
              </a:r>
              <a:r>
                <a:rPr lang="en-US" sz="2800" dirty="0" err="1" smtClean="0"/>
                <a:t>1px</a:t>
              </a:r>
              <a:r>
                <a:rPr lang="en-US" sz="2800" dirty="0" smtClean="0"/>
                <a:t> solid gray;</a:t>
              </a:r>
            </a:p>
            <a:p>
              <a:r>
                <a:rPr lang="en-US" sz="2800" dirty="0" smtClean="0"/>
                <a:t>} </a:t>
              </a:r>
            </a:p>
            <a:p>
              <a:r>
                <a:rPr lang="en-US" sz="2800" dirty="0" smtClean="0"/>
                <a:t>td {</a:t>
              </a:r>
            </a:p>
            <a:p>
              <a:r>
                <a:rPr lang="en-US" sz="2800" dirty="0" smtClean="0"/>
                <a:t>   border: </a:t>
              </a:r>
              <a:r>
                <a:rPr lang="en-US" sz="2800" dirty="0" err="1" smtClean="0"/>
                <a:t>1px</a:t>
              </a:r>
              <a:r>
                <a:rPr lang="en-US" sz="2800" dirty="0" smtClean="0"/>
                <a:t> solid gray;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err="1" smtClean="0"/>
                <a:t>table.auto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table-layout: auto;</a:t>
              </a:r>
            </a:p>
            <a:p>
              <a:r>
                <a:rPr lang="en-US" sz="2800" dirty="0" smtClean="0"/>
                <a:t>}</a:t>
              </a:r>
            </a:p>
            <a:p>
              <a:r>
                <a:rPr lang="en-US" sz="2800" dirty="0" err="1" smtClean="0"/>
                <a:t>table.fixed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 </a:t>
              </a:r>
              <a:r>
                <a:rPr lang="en-US" sz="2800" b="1" dirty="0" smtClean="0"/>
                <a:t>table-layout: fixed;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Styling the Links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smtClean="0">
                  <a:latin typeface="Candara" pitchFamily="34" charset="0"/>
                </a:rPr>
                <a:t>Recap - HTML 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HTML stands for </a:t>
              </a:r>
              <a:r>
                <a:rPr lang="en-US" sz="3200" b="1" dirty="0" smtClean="0">
                  <a:latin typeface="Candara" pitchFamily="34" charset="0"/>
                </a:rPr>
                <a:t>H</a:t>
              </a:r>
              <a:r>
                <a:rPr lang="en-US" sz="3200" dirty="0" smtClean="0">
                  <a:latin typeface="Candara" pitchFamily="34" charset="0"/>
                </a:rPr>
                <a:t>yper</a:t>
              </a:r>
              <a:r>
                <a:rPr lang="en-US" sz="3200" b="1" dirty="0" smtClean="0">
                  <a:latin typeface="Candara" pitchFamily="34" charset="0"/>
                </a:rPr>
                <a:t>T</a:t>
              </a:r>
              <a:r>
                <a:rPr lang="en-US" sz="3200" dirty="0" smtClean="0">
                  <a:latin typeface="Candara" pitchFamily="34" charset="0"/>
                </a:rPr>
                <a:t>ext</a:t>
              </a:r>
              <a:r>
                <a:rPr lang="en-US" sz="3200" b="1" dirty="0" smtClean="0">
                  <a:latin typeface="Candara" pitchFamily="34" charset="0"/>
                </a:rPr>
                <a:t> M</a:t>
              </a:r>
              <a:r>
                <a:rPr lang="en-US" sz="3200" dirty="0" smtClean="0">
                  <a:latin typeface="Candara" pitchFamily="34" charset="0"/>
                </a:rPr>
                <a:t>arkup</a:t>
              </a:r>
              <a:r>
                <a:rPr lang="en-US" sz="3200" b="1" dirty="0" smtClean="0">
                  <a:latin typeface="Candara" pitchFamily="34" charset="0"/>
                </a:rPr>
                <a:t> L</a:t>
              </a:r>
              <a:r>
                <a:rPr lang="en-US" sz="3200" dirty="0" smtClean="0">
                  <a:latin typeface="Candara" pitchFamily="34" charset="0"/>
                </a:rPr>
                <a:t>anguage.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Unlike a scripting or programming language that uses scripts to perform functions, a markup language uses tags to identify content.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Some common HTML tags discussed last time are: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0" name="Group 33"/>
          <p:cNvGrpSpPr/>
          <p:nvPr/>
        </p:nvGrpSpPr>
        <p:grpSpPr>
          <a:xfrm>
            <a:off x="1014663" y="4686301"/>
            <a:ext cx="16363902" cy="4495800"/>
            <a:chOff x="1014663" y="5372100"/>
            <a:chExt cx="16363902" cy="1828800"/>
          </a:xfrm>
        </p:grpSpPr>
        <p:sp>
          <p:nvSpPr>
            <p:cNvPr id="21" name="Rounded Rectangle 20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2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- &lt;head&gt;	- &lt;title&gt;	- &lt;body&gt;	- &lt;div&gt;	- &lt;span&gt; 	- &lt;p&gt;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ul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ol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li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-  &lt;a&gt;	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br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 /&gt;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h1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h6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img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 /&gt;	- &lt;table&gt;	- &lt;form&gt;	- &lt;input /&gt;	- &lt;audio&gt;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- &lt;video&gt;	- &lt;strong&gt;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i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	- &lt;button&gt;	- &lt;link /&gt;	- &lt;style&gt;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- &lt;script&gt;	- &lt;meta&gt;	- &lt;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nav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itchFamily="49" charset="0"/>
                </a:rPr>
                <a:t>&gt;	- &lt;header&gt;	- &lt;aside&gt;	- &lt;section&gt;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itchFamily="34" charset="0"/>
                </a:rPr>
                <a:t>		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Setting Styles to Links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Links can be styled with any CSS property (e.g., color, font-family, background, etc.).</a:t>
              </a:r>
              <a:br>
                <a:rPr lang="en-US" sz="2800" dirty="0" smtClean="0"/>
              </a:br>
              <a:r>
                <a:rPr lang="en-US" sz="2800" dirty="0" smtClean="0"/>
                <a:t>In addition, links can be styled differently, depending on what state they are in. The following pseudo selectors are available:</a:t>
              </a:r>
              <a:br>
                <a:rPr lang="en-US" sz="2800" dirty="0" smtClean="0"/>
              </a:br>
              <a:r>
                <a:rPr lang="en-US" sz="2800" b="1" dirty="0" smtClean="0"/>
                <a:t>a:link</a:t>
              </a:r>
              <a:r>
                <a:rPr lang="en-US" sz="2800" dirty="0" smtClean="0"/>
                <a:t> - defines the style for normal unvisited links</a:t>
              </a:r>
              <a:br>
                <a:rPr lang="en-US" sz="2800" dirty="0" smtClean="0"/>
              </a:br>
              <a:r>
                <a:rPr lang="en-US" sz="2800" b="1" dirty="0" smtClean="0"/>
                <a:t>a:visited</a:t>
              </a:r>
              <a:r>
                <a:rPr lang="en-US" sz="2800" dirty="0" smtClean="0"/>
                <a:t> - defines the style for visited links</a:t>
              </a:r>
              <a:br>
                <a:rPr lang="en-US" sz="2800" dirty="0" smtClean="0"/>
              </a:br>
              <a:r>
                <a:rPr lang="en-US" sz="2800" b="1" dirty="0" smtClean="0"/>
                <a:t>a:active</a:t>
              </a:r>
              <a:r>
                <a:rPr lang="en-US" sz="2800" dirty="0" smtClean="0"/>
                <a:t> - a link becomes active once you click on it</a:t>
              </a:r>
              <a:br>
                <a:rPr lang="en-US" sz="2800" dirty="0" smtClean="0"/>
              </a:br>
              <a:r>
                <a:rPr lang="en-US" sz="2800" b="1" dirty="0" smtClean="0"/>
                <a:t>a:hover</a:t>
              </a:r>
              <a:r>
                <a:rPr lang="en-US" sz="2800" dirty="0" smtClean="0"/>
                <a:t> - a link is hovered when the mouse is over it</a:t>
              </a:r>
              <a:br>
                <a:rPr lang="en-US" sz="2800" dirty="0" smtClean="0"/>
              </a:br>
              <a:r>
                <a:rPr lang="en-US" sz="2800" dirty="0" smtClean="0"/>
                <a:t>The example below creates a link that will change the style when the mouse is moved over it.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4" name="Group 33"/>
          <p:cNvGrpSpPr/>
          <p:nvPr/>
        </p:nvGrpSpPr>
        <p:grpSpPr>
          <a:xfrm>
            <a:off x="1014663" y="7305174"/>
            <a:ext cx="16363902" cy="1957136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&lt;p&gt;</a:t>
              </a:r>
            </a:p>
            <a:p>
              <a:r>
                <a:rPr lang="en-US" sz="2800" dirty="0" smtClean="0"/>
                <a:t>  &lt;a </a:t>
              </a:r>
              <a:r>
                <a:rPr lang="en-US" sz="2800" dirty="0" err="1" smtClean="0"/>
                <a:t>href</a:t>
              </a:r>
              <a:r>
                <a:rPr lang="en-US" sz="2800" dirty="0" smtClean="0"/>
                <a:t>="http://www.genesystechhub.com" target="_blank"&gt;This link is hovered when we mouse over it&lt;/a&gt;</a:t>
              </a:r>
            </a:p>
            <a:p>
              <a:r>
                <a:rPr lang="en-US" sz="2800" dirty="0" smtClean="0"/>
                <a:t>&lt;/p&gt;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b="1" dirty="0" smtClean="0"/>
                <a:t>The CSS: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dirty="0" smtClean="0"/>
                <a:t>The link from the above example would have a blue </a:t>
              </a:r>
              <a:r>
                <a:rPr lang="en-US" sz="2800" dirty="0" err="1" smtClean="0"/>
                <a:t>colour</a:t>
              </a:r>
              <a:r>
                <a:rPr lang="en-US" sz="2800" dirty="0" smtClean="0"/>
                <a:t> (and underlined), but when we mouse over it, it becomes red, as we defined in our </a:t>
              </a:r>
              <a:r>
                <a:rPr lang="en-US" sz="2800" dirty="0" err="1" smtClean="0"/>
                <a:t>stylesheet</a:t>
              </a:r>
              <a:r>
                <a:rPr lang="en-US" sz="2800" dirty="0" smtClean="0"/>
                <a:t>.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2604837"/>
            <a:ext cx="16363902" cy="1957136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b="1" dirty="0" smtClean="0"/>
                <a:t>a:hover</a:t>
              </a:r>
              <a:r>
                <a:rPr lang="en-US" sz="2800" dirty="0" smtClean="0"/>
                <a:t> {</a:t>
              </a:r>
            </a:p>
            <a:p>
              <a:r>
                <a:rPr lang="en-US" sz="2800" dirty="0" smtClean="0"/>
                <a:t>  color: red;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0600" y="7734300"/>
            <a:ext cx="16358937" cy="16764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When setting the style for several link states, there are some order rules:</a:t>
              </a:r>
              <a:br>
                <a:rPr lang="en-US" sz="2400" dirty="0" smtClean="0"/>
              </a:br>
              <a:r>
                <a:rPr lang="en-US" sz="2400" dirty="0" smtClean="0"/>
                <a:t>- a</a:t>
              </a:r>
              <a:r>
                <a:rPr lang="en-US" sz="2400" u="sng" dirty="0" smtClean="0"/>
                <a:t>:hover</a:t>
              </a:r>
              <a:r>
                <a:rPr lang="en-US" sz="2400" dirty="0" smtClean="0"/>
                <a:t> MUST come after a</a:t>
              </a:r>
              <a:r>
                <a:rPr lang="en-US" sz="2400" u="sng" dirty="0" smtClean="0"/>
                <a:t>:link</a:t>
              </a:r>
              <a:r>
                <a:rPr lang="en-US" sz="2400" dirty="0" smtClean="0"/>
                <a:t> and a</a:t>
              </a:r>
              <a:r>
                <a:rPr lang="en-US" sz="2400" u="sng" dirty="0" smtClean="0"/>
                <a:t>:visited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- a</a:t>
              </a:r>
              <a:r>
                <a:rPr lang="en-US" sz="2400" u="sng" dirty="0" smtClean="0"/>
                <a:t>:active</a:t>
              </a:r>
              <a:r>
                <a:rPr lang="en-US" sz="2400" dirty="0" smtClean="0"/>
                <a:t> MUST come after a</a:t>
              </a:r>
              <a:r>
                <a:rPr lang="en-US" sz="2400" u="sng" dirty="0" smtClean="0"/>
                <a:t>:hover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Links' Text Decoration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By default, text links are underlined by the browser.</a:t>
              </a:r>
              <a:br>
                <a:rPr lang="en-US" sz="2800" dirty="0" smtClean="0"/>
              </a:br>
              <a:r>
                <a:rPr lang="en-US" sz="2800" dirty="0" smtClean="0"/>
                <a:t>One of the most common uses of CSS with links is to </a:t>
              </a:r>
              <a:r>
                <a:rPr lang="en-US" sz="2800" b="1" dirty="0" smtClean="0"/>
                <a:t>remove the underline</a:t>
              </a:r>
              <a:r>
                <a:rPr lang="en-US" sz="2800" dirty="0" smtClean="0"/>
                <a:t>. In the example below, the </a:t>
              </a:r>
              <a:r>
                <a:rPr lang="en-US" sz="2800" b="1" dirty="0" smtClean="0"/>
                <a:t>text-decoration</a:t>
              </a:r>
              <a:r>
                <a:rPr lang="en-US" sz="2800" dirty="0" smtClean="0"/>
                <a:t> property is used to remove the underline.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b="1" dirty="0" smtClean="0"/>
                <a:t>The HTML:</a:t>
              </a:r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endParaRPr lang="en-US" sz="2800" b="1" dirty="0" smtClean="0"/>
            </a:p>
            <a:p>
              <a:r>
                <a:rPr lang="en-US" sz="2800" b="1" dirty="0" smtClean="0"/>
                <a:t>The CSS:</a:t>
              </a: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329363"/>
            <a:ext cx="16363902" cy="1957136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&lt;p&gt;</a:t>
              </a:r>
            </a:p>
            <a:p>
              <a:r>
                <a:rPr lang="en-US" sz="2800" dirty="0" smtClean="0"/>
                <a:t>  &lt;a </a:t>
              </a:r>
              <a:r>
                <a:rPr lang="en-US" sz="2800" dirty="0" err="1" smtClean="0"/>
                <a:t>href</a:t>
              </a:r>
              <a:r>
                <a:rPr lang="en-US" sz="2800" dirty="0" smtClean="0"/>
                <a:t>="http://www.genesystechhub.com" target="_blank"&gt;This link has no underline.&lt;/a&gt;</a:t>
              </a:r>
            </a:p>
            <a:p>
              <a:r>
                <a:rPr lang="en-US" sz="2800" dirty="0" smtClean="0"/>
                <a:t>&lt;/p&gt;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Group 33"/>
          <p:cNvGrpSpPr/>
          <p:nvPr/>
        </p:nvGrpSpPr>
        <p:grpSpPr>
          <a:xfrm>
            <a:off x="1014663" y="7301163"/>
            <a:ext cx="16363902" cy="1676401"/>
            <a:chOff x="1014663" y="5372099"/>
            <a:chExt cx="16363902" cy="1828801"/>
          </a:xfrm>
        </p:grpSpPr>
        <p:sp>
          <p:nvSpPr>
            <p:cNvPr id="25" name="Rounded Rectangle 24"/>
            <p:cNvSpPr/>
            <p:nvPr/>
          </p:nvSpPr>
          <p:spPr>
            <a:xfrm>
              <a:off x="1019628" y="5372099"/>
              <a:ext cx="16358937" cy="1828795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a:link {</a:t>
              </a:r>
            </a:p>
            <a:p>
              <a:r>
                <a:rPr lang="en-US" sz="2800" dirty="0" smtClean="0"/>
                <a:t>  </a:t>
              </a:r>
              <a:r>
                <a:rPr lang="en-US" sz="2800" b="1" dirty="0" smtClean="0"/>
                <a:t>text-decoration: none;</a:t>
              </a:r>
            </a:p>
            <a:p>
              <a:r>
                <a:rPr lang="en-US" sz="2800" dirty="0" smtClean="0"/>
                <a:t>}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Customizing the Mouse Cursor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Setting the Mouse Cursor Style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CSS allows you to set your desired cursor style when you mouse over an element. For example, you can change your cursor into a hand icon, help icon, and much more, rather than using the default pointer.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In the example below, the mouse pointer is set to a help icon when we mouse over the span element: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33"/>
          <p:cNvGrpSpPr/>
          <p:nvPr/>
        </p:nvGrpSpPr>
        <p:grpSpPr>
          <a:xfrm>
            <a:off x="1014663" y="4838700"/>
            <a:ext cx="16363902" cy="1600198"/>
            <a:chOff x="1014663" y="5372100"/>
            <a:chExt cx="16363902" cy="1828800"/>
          </a:xfrm>
        </p:grpSpPr>
        <p:sp>
          <p:nvSpPr>
            <p:cNvPr id="16" name="Rounded Rectangle 15"/>
            <p:cNvSpPr/>
            <p:nvPr/>
          </p:nvSpPr>
          <p:spPr>
            <a:xfrm>
              <a:off x="1019628" y="5372100"/>
              <a:ext cx="16358937" cy="1828796"/>
            </a:xfrm>
            <a:prstGeom prst="roundRect">
              <a:avLst>
                <a:gd name="adj" fmla="val 171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91440" rIns="274320" bIns="91440" rtlCol="0" anchor="ctr">
              <a:noAutofit/>
            </a:bodyPr>
            <a:lstStyle/>
            <a:p>
              <a:r>
                <a:rPr lang="en-US" sz="2800" dirty="0" smtClean="0"/>
                <a:t>&lt;span style="cursor: help;"&gt;</a:t>
              </a:r>
            </a:p>
            <a:p>
              <a:r>
                <a:rPr lang="en-US" sz="2800" dirty="0" smtClean="0"/>
                <a:t>  Do you need help?</a:t>
              </a:r>
            </a:p>
            <a:p>
              <a:r>
                <a:rPr lang="en-US" sz="2800" dirty="0" smtClean="0"/>
                <a:t>&lt;/span&gt;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1014663" y="5372100"/>
              <a:ext cx="151472" cy="1828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cursor Property Values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There are numerous other possible values for the </a:t>
              </a:r>
              <a:r>
                <a:rPr lang="en-US" sz="2800" b="1" dirty="0" smtClean="0"/>
                <a:t>cursor </a:t>
              </a:r>
              <a:r>
                <a:rPr lang="en-US" sz="2800" dirty="0" smtClean="0"/>
                <a:t>property, such as:</a:t>
              </a:r>
              <a:br>
                <a:rPr lang="en-US" sz="2800" dirty="0" smtClean="0"/>
              </a:br>
              <a:r>
                <a:rPr lang="en-US" sz="2800" b="1" dirty="0" smtClean="0"/>
                <a:t>default </a:t>
              </a:r>
              <a:r>
                <a:rPr lang="en-US" sz="2800" dirty="0" smtClean="0"/>
                <a:t>- default cursor</a:t>
              </a:r>
              <a:br>
                <a:rPr lang="en-US" sz="2800" dirty="0" smtClean="0"/>
              </a:br>
              <a:r>
                <a:rPr lang="en-US" sz="2800" b="1" dirty="0" smtClean="0"/>
                <a:t>crosshair </a:t>
              </a:r>
              <a:r>
                <a:rPr lang="en-US" sz="2800" dirty="0" smtClean="0"/>
                <a:t>- cursor displays as crosshair</a:t>
              </a:r>
              <a:br>
                <a:rPr lang="en-US" sz="2800" dirty="0" smtClean="0"/>
              </a:br>
              <a:r>
                <a:rPr lang="en-US" sz="2800" b="1" dirty="0" smtClean="0"/>
                <a:t>pointer </a:t>
              </a:r>
              <a:r>
                <a:rPr lang="en-US" sz="2800" dirty="0" smtClean="0"/>
                <a:t>- cursor displays hand icon</a:t>
              </a:r>
              <a:br>
                <a:rPr lang="en-US" sz="2800" dirty="0" smtClean="0"/>
              </a:br>
              <a:r>
                <a:rPr lang="en-US" sz="2800" dirty="0" smtClean="0"/>
                <a:t>The list of possible values is quite long. The image below demonstrates the various available styles: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026" name="Picture 2" descr="C:\Users\Power-of-GOD\Downloads\DownloadFile.png"/>
          <p:cNvPicPr>
            <a:picLocks noChangeAspect="1" noChangeArrowheads="1"/>
          </p:cNvPicPr>
          <p:nvPr/>
        </p:nvPicPr>
        <p:blipFill>
          <a:blip r:embed="rId4"/>
          <a:srcRect l="1424"/>
          <a:stretch>
            <a:fillRect/>
          </a:stretch>
        </p:blipFill>
        <p:spPr bwMode="auto">
          <a:xfrm>
            <a:off x="6400800" y="4533900"/>
            <a:ext cx="5276053" cy="3733800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990600" y="8496300"/>
            <a:ext cx="16358937" cy="9144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CSS allows you to set your desired cursor style when you mouse over an element.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/>
                <a:t>The default Value</a:t>
              </a:r>
              <a:endParaRPr lang="en-US" sz="4800" b="1" dirty="0" smtClean="0">
                <a:latin typeface="Consolas" pitchFamily="49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2800" dirty="0" smtClean="0"/>
                <a:t>Usually, the appearance of the mouse cursor is altered to provide a more interesting experience for website visitors. However, choosing the wrong cursor style can be misleading, as well.</a:t>
              </a:r>
              <a:br>
                <a:rPr lang="en-US" sz="2800" dirty="0" smtClean="0"/>
              </a:b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For example, if the cursor value is set to </a:t>
              </a:r>
              <a:r>
                <a:rPr lang="en-US" sz="2800" b="1" dirty="0" smtClean="0"/>
                <a:t>default</a:t>
              </a:r>
              <a:r>
                <a:rPr lang="en-US" sz="2800" dirty="0" smtClean="0"/>
                <a:t>, users may not "see" the links.</a:t>
              </a:r>
              <a:endParaRPr lang="en-US" sz="2800" b="1" dirty="0" smtClean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23"/>
          <p:cNvGrpSpPr/>
          <p:nvPr/>
        </p:nvGrpSpPr>
        <p:grpSpPr>
          <a:xfrm>
            <a:off x="990600" y="8496300"/>
            <a:ext cx="16358937" cy="9144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dirty="0" smtClean="0"/>
                <a:t>Choose your mouse cursor styles carefully.</a:t>
              </a:r>
              <a:endParaRPr lang="en-US" sz="2400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Tweets time: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dirty="0" smtClean="0">
                <a:latin typeface="Candara" pitchFamily="34" charset="0"/>
              </a:rPr>
              <a:t>#</a:t>
            </a:r>
            <a:r>
              <a:rPr lang="en-US" sz="5400" dirty="0" err="1" smtClean="0">
                <a:latin typeface="Candara" pitchFamily="34" charset="0"/>
              </a:rPr>
              <a:t>web_css</a:t>
            </a:r>
            <a:endParaRPr lang="en-US" sz="5400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dirty="0" smtClean="0">
                <a:latin typeface="Candara" pitchFamily="34" charset="0"/>
              </a:rPr>
              <a:t>@</a:t>
            </a:r>
            <a:r>
              <a:rPr lang="en-US" sz="5400" dirty="0" smtClean="0">
                <a:latin typeface="Candara" pitchFamily="34" charset="0"/>
              </a:rPr>
              <a:t>genesystechhub</a:t>
            </a:r>
            <a:r>
              <a:rPr lang="en-US" sz="5400" dirty="0" smtClean="0">
                <a:latin typeface="Candara" pitchFamily="34" charset="0"/>
              </a:rPr>
              <a:t/>
            </a:r>
            <a:br>
              <a:rPr lang="en-US" sz="5400" dirty="0" smtClean="0">
                <a:latin typeface="Candara" pitchFamily="34" charset="0"/>
              </a:rPr>
            </a:br>
            <a:r>
              <a:rPr lang="en-US" sz="5400" dirty="0" smtClean="0">
                <a:latin typeface="Candara" pitchFamily="34" charset="0"/>
              </a:rPr>
              <a:t>@genesysclubunn</a:t>
            </a:r>
            <a:r>
              <a:rPr lang="en-US" sz="5400" dirty="0" smtClean="0">
                <a:latin typeface="Candara" pitchFamily="34" charset="0"/>
              </a:rPr>
              <a:t/>
            </a:r>
            <a:br>
              <a:rPr lang="en-US" sz="5400" dirty="0" smtClean="0">
                <a:latin typeface="Candara" pitchFamily="34" charset="0"/>
              </a:rPr>
            </a:br>
            <a:r>
              <a:rPr lang="en-US" sz="5400" dirty="0" smtClean="0">
                <a:latin typeface="Candara" pitchFamily="34" charset="0"/>
              </a:rPr>
              <a:t>@</a:t>
            </a:r>
            <a:r>
              <a:rPr lang="en-US" sz="5400" dirty="0" err="1" smtClean="0">
                <a:latin typeface="Candara" pitchFamily="34" charset="0"/>
              </a:rPr>
              <a:t>genesysclubfuto</a:t>
            </a:r>
            <a:endParaRPr lang="en-US" sz="5400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dirty="0" smtClean="0">
                <a:latin typeface="Candara" pitchFamily="34" charset="0"/>
              </a:rPr>
              <a:t>@</a:t>
            </a:r>
            <a:r>
              <a:rPr lang="en-US" sz="5400" dirty="0" err="1" smtClean="0">
                <a:latin typeface="Candara" pitchFamily="34" charset="0"/>
              </a:rPr>
              <a:t>genesysclubunizik</a:t>
            </a:r>
            <a:endParaRPr lang="en-US" sz="5400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dirty="0" smtClean="0">
                <a:latin typeface="Candara" pitchFamily="34" charset="0"/>
              </a:rPr>
              <a:t>@_</a:t>
            </a:r>
            <a:r>
              <a:rPr lang="en-US" sz="5400" dirty="0" err="1" smtClean="0">
                <a:latin typeface="Candara" pitchFamily="34" charset="0"/>
              </a:rPr>
              <a:t>powerofgod</a:t>
            </a:r>
            <a:endParaRPr lang="en-US" sz="5400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dirty="0" smtClean="0">
                <a:latin typeface="Candara" pitchFamily="34" charset="0"/>
              </a:rPr>
              <a:t>@</a:t>
            </a:r>
            <a:r>
              <a:rPr lang="en-US" sz="5400" dirty="0" err="1" smtClean="0">
                <a:latin typeface="Candara" pitchFamily="34" charset="0"/>
              </a:rPr>
              <a:t>ukejerry</a:t>
            </a:r>
            <a:r>
              <a:rPr lang="en-US" sz="5400" dirty="0" smtClean="0">
                <a:latin typeface="Candara" pitchFamily="34" charset="0"/>
              </a:rPr>
              <a:t/>
            </a:r>
            <a:br>
              <a:rPr lang="en-US" sz="5400" dirty="0" smtClean="0">
                <a:latin typeface="Candara" pitchFamily="34" charset="0"/>
              </a:rPr>
            </a:br>
            <a:r>
              <a:rPr lang="en-US" sz="5400" dirty="0" smtClean="0">
                <a:latin typeface="Candara" pitchFamily="34" charset="0"/>
              </a:rPr>
              <a:t>#weAreGenesys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/>
              <a:t>Positioning and Layout</a:t>
            </a:r>
            <a:endParaRPr lang="en-US" sz="8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The display Property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 Custom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P MGT - BOOT CAMP" id="{2A18E5DD-9F2C-4C0D-888D-297AEFF46EFA}" vid="{04288D86-F80C-4C52-A48E-EF596C31FA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Genesys Presentation Template</Template>
  <TotalTime>7550</TotalTime>
  <Words>2955</Words>
  <Application>Microsoft Office PowerPoint</Application>
  <PresentationFormat>Custom</PresentationFormat>
  <Paragraphs>1065</Paragraphs>
  <Slides>142</Slides>
  <Notes>0</Notes>
  <HiddenSlides>2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3" baseType="lpstr">
      <vt:lpstr>Office Theme</vt:lpstr>
      <vt:lpstr>Slide 1</vt:lpstr>
      <vt:lpstr>Web.CSS: A CSS Codelab  Saturday, February 22, 2020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25 July 2019</dc:title>
  <dc:creator>Uduma</dc:creator>
  <cp:lastModifiedBy>Windows User</cp:lastModifiedBy>
  <cp:revision>441</cp:revision>
  <dcterms:created xsi:type="dcterms:W3CDTF">2019-07-25T09:47:45Z</dcterms:created>
  <dcterms:modified xsi:type="dcterms:W3CDTF">2020-02-24T06:18:47Z</dcterms:modified>
</cp:coreProperties>
</file>