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87" r:id="rId2"/>
    <p:sldId id="336" r:id="rId3"/>
    <p:sldId id="342" r:id="rId4"/>
    <p:sldId id="381" r:id="rId5"/>
    <p:sldId id="385" r:id="rId6"/>
    <p:sldId id="481" r:id="rId7"/>
    <p:sldId id="389" r:id="rId8"/>
    <p:sldId id="391" r:id="rId9"/>
    <p:sldId id="380" r:id="rId10"/>
    <p:sldId id="424" r:id="rId11"/>
    <p:sldId id="425" r:id="rId12"/>
    <p:sldId id="399" r:id="rId13"/>
    <p:sldId id="426" r:id="rId14"/>
    <p:sldId id="398" r:id="rId15"/>
    <p:sldId id="395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10" r:id="rId26"/>
    <p:sldId id="409" r:id="rId27"/>
    <p:sldId id="411" r:id="rId28"/>
    <p:sldId id="412" r:id="rId29"/>
    <p:sldId id="414" r:id="rId30"/>
    <p:sldId id="413" r:id="rId31"/>
    <p:sldId id="416" r:id="rId32"/>
    <p:sldId id="415" r:id="rId33"/>
    <p:sldId id="418" r:id="rId34"/>
    <p:sldId id="417" r:id="rId35"/>
    <p:sldId id="419" r:id="rId36"/>
    <p:sldId id="420" r:id="rId37"/>
    <p:sldId id="394" r:id="rId38"/>
    <p:sldId id="475" r:id="rId39"/>
    <p:sldId id="477" r:id="rId40"/>
    <p:sldId id="476" r:id="rId41"/>
    <p:sldId id="386" r:id="rId42"/>
    <p:sldId id="474" r:id="rId43"/>
    <p:sldId id="396" r:id="rId44"/>
    <p:sldId id="421" r:id="rId45"/>
    <p:sldId id="427" r:id="rId46"/>
    <p:sldId id="392" r:id="rId47"/>
    <p:sldId id="422" r:id="rId48"/>
    <p:sldId id="423" r:id="rId49"/>
    <p:sldId id="388" r:id="rId50"/>
    <p:sldId id="453" r:id="rId51"/>
    <p:sldId id="451" r:id="rId52"/>
    <p:sldId id="479" r:id="rId53"/>
    <p:sldId id="478" r:id="rId54"/>
    <p:sldId id="480" r:id="rId55"/>
    <p:sldId id="448" r:id="rId56"/>
    <p:sldId id="447" r:id="rId57"/>
  </p:sldIdLst>
  <p:sldSz cx="18288000" cy="10287000"/>
  <p:notesSz cx="6858000" cy="9144000"/>
  <p:defaultTextStyle>
    <a:defPPr>
      <a:defRPr lang="en-US"/>
    </a:defPPr>
    <a:lvl1pPr marL="0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E991B"/>
    <a:srgbClr val="C8A325"/>
    <a:srgbClr val="F0CB4D"/>
    <a:srgbClr val="139F81"/>
    <a:srgbClr val="27B395"/>
    <a:srgbClr val="45D1B3"/>
    <a:srgbClr val="31BD9F"/>
    <a:srgbClr val="E6C143"/>
    <a:srgbClr val="CBD73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04"/>
    <p:restoredTop sz="94674"/>
  </p:normalViewPr>
  <p:slideViewPr>
    <p:cSldViewPr>
      <p:cViewPr varScale="1">
        <p:scale>
          <a:sx n="46" d="100"/>
          <a:sy n="46" d="100"/>
        </p:scale>
        <p:origin x="-642" y="-10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6270-C077-48CE-B513-9F321C58E79E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3205-A862-4D26-96FE-869D6C36C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95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6"/>
            <a:ext cx="15544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9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9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9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9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3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0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50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65"/>
            <a:ext cx="41148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65"/>
            <a:ext cx="12039600" cy="8777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27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92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6610358"/>
            <a:ext cx="15544800" cy="2043113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360071"/>
            <a:ext cx="15544800" cy="2250280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98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976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96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95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9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93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9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390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3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4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6" y="2302670"/>
            <a:ext cx="8083551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6" y="3262313"/>
            <a:ext cx="8083551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8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82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10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6" y="409575"/>
            <a:ext cx="6016627" cy="17430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09583"/>
            <a:ext cx="10223500" cy="877967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6" y="2152655"/>
            <a:ext cx="6016627" cy="7036595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89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4400"/>
            </a:lvl1pPr>
            <a:lvl2pPr marL="629884" indent="0">
              <a:buNone/>
              <a:defRPr sz="3900"/>
            </a:lvl2pPr>
            <a:lvl3pPr marL="1259769" indent="0">
              <a:buNone/>
              <a:defRPr sz="3300"/>
            </a:lvl3pPr>
            <a:lvl4pPr marL="1889653" indent="0">
              <a:buNone/>
              <a:defRPr sz="2800"/>
            </a:lvl4pPr>
            <a:lvl5pPr marL="2519538" indent="0">
              <a:buNone/>
              <a:defRPr sz="2800"/>
            </a:lvl5pPr>
            <a:lvl6pPr marL="3149422" indent="0">
              <a:buNone/>
              <a:defRPr sz="2800"/>
            </a:lvl6pPr>
            <a:lvl7pPr marL="3779307" indent="0">
              <a:buNone/>
              <a:defRPr sz="2800"/>
            </a:lvl7pPr>
            <a:lvl8pPr marL="4409191" indent="0">
              <a:buNone/>
              <a:defRPr sz="2800"/>
            </a:lvl8pPr>
            <a:lvl9pPr marL="5039076" indent="0">
              <a:buNone/>
              <a:defRPr sz="2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8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25977" tIns="62988" rIns="125977" bIns="629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9"/>
            <a:ext cx="16459200" cy="6788944"/>
          </a:xfrm>
          <a:prstGeom prst="rect">
            <a:avLst/>
          </a:prstGeom>
        </p:spPr>
        <p:txBody>
          <a:bodyPr vert="horz" lIns="125977" tIns="62988" rIns="125977" bIns="6298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B2BB-FB55-48B0-A19E-8A5C84AE7597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4"/>
            <a:ext cx="5791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2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9769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13" indent="-472413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3562" indent="-393678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4711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596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34480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64364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94249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24133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54018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9884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69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9653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9538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9422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9307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09191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39076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Feed%20Your%20Mind%20With%20Success%20-%20Motivational%20Video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Never%20Quit%20-%20Motivational%20Speech%20(V1)%20Fearless%20Motivation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-of-GOD\codely\genesyscampusclub-unn\slides\What%20are%20the%20benefits%20of%20being%20a%20web%20developer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 descr="C:\Users\Power'f-GOD\Documents\Web101\Web 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-166437"/>
            <a:ext cx="10668000" cy="1066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="" xmlns:a16="http://schemas.microsoft.com/office/drawing/2014/main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We didn’t do this last time…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3292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Project: My First Website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Create a basic website similar to the one in the image in the next slide, which has three different pages: </a:t>
              </a:r>
              <a:r>
                <a:rPr lang="en-US" sz="3200" b="1" dirty="0" smtClean="0">
                  <a:latin typeface="Candara" pitchFamily="34" charset="0"/>
                </a:rPr>
                <a:t>Home, About Us </a:t>
              </a:r>
              <a:r>
                <a:rPr lang="en-US" sz="3200" dirty="0" smtClean="0">
                  <a:latin typeface="Candara" pitchFamily="34" charset="0"/>
                </a:rPr>
                <a:t>and </a:t>
              </a:r>
              <a:r>
                <a:rPr lang="en-US" sz="3200" b="1" dirty="0" smtClean="0">
                  <a:latin typeface="Candara" pitchFamily="34" charset="0"/>
                </a:rPr>
                <a:t>Contact Us</a:t>
              </a:r>
              <a:r>
                <a:rPr lang="en-US" sz="3200" dirty="0" smtClean="0">
                  <a:latin typeface="Candara" pitchFamily="34" charset="0"/>
                </a:rPr>
                <a:t>. Include any image of your choice from your PC. All your links must be active and not dead or broken.</a:t>
              </a: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Your </a:t>
              </a:r>
              <a:r>
                <a:rPr lang="en-US" sz="3200" b="1" dirty="0" smtClean="0">
                  <a:latin typeface="Candara" pitchFamily="34" charset="0"/>
                </a:rPr>
                <a:t>Home</a:t>
              </a:r>
              <a:r>
                <a:rPr lang="en-US" sz="3200" dirty="0" smtClean="0">
                  <a:latin typeface="Candara" pitchFamily="34" charset="0"/>
                </a:rPr>
                <a:t>, </a:t>
              </a:r>
              <a:r>
                <a:rPr lang="en-US" sz="3200" b="1" dirty="0" smtClean="0">
                  <a:latin typeface="Candara" pitchFamily="34" charset="0"/>
                </a:rPr>
                <a:t>Contact Us </a:t>
              </a:r>
              <a:r>
                <a:rPr lang="en-US" sz="3200" dirty="0" smtClean="0">
                  <a:latin typeface="Candara" pitchFamily="34" charset="0"/>
                </a:rPr>
                <a:t>and </a:t>
              </a:r>
              <a:r>
                <a:rPr lang="en-US" sz="3200" b="1" dirty="0" smtClean="0">
                  <a:latin typeface="Candara" pitchFamily="34" charset="0"/>
                </a:rPr>
                <a:t>About Us </a:t>
              </a:r>
              <a:r>
                <a:rPr lang="en-US" sz="3200" dirty="0" smtClean="0">
                  <a:latin typeface="Candara" pitchFamily="34" charset="0"/>
                </a:rPr>
                <a:t>links, when clicked, should link to the </a:t>
              </a:r>
              <a:r>
                <a:rPr lang="en-US" sz="3200" b="1" dirty="0" smtClean="0">
                  <a:latin typeface="Candara" pitchFamily="34" charset="0"/>
                </a:rPr>
                <a:t>Home</a:t>
              </a:r>
              <a:r>
                <a:rPr lang="en-US" sz="3200" dirty="0" smtClean="0">
                  <a:latin typeface="Candara" pitchFamily="34" charset="0"/>
                </a:rPr>
                <a:t> page, </a:t>
              </a:r>
              <a:r>
                <a:rPr lang="en-US" sz="3200" b="1" dirty="0" smtClean="0">
                  <a:latin typeface="Candara" pitchFamily="34" charset="0"/>
                </a:rPr>
                <a:t>Contact Us </a:t>
              </a:r>
              <a:r>
                <a:rPr lang="en-US" sz="3200" dirty="0" smtClean="0">
                  <a:latin typeface="Candara" pitchFamily="34" charset="0"/>
                </a:rPr>
                <a:t>page and </a:t>
              </a:r>
              <a:r>
                <a:rPr lang="en-US" sz="3200" b="1" dirty="0" smtClean="0">
                  <a:latin typeface="Candara" pitchFamily="34" charset="0"/>
                </a:rPr>
                <a:t>About Us </a:t>
              </a:r>
              <a:r>
                <a:rPr lang="en-US" sz="3200" dirty="0" smtClean="0">
                  <a:latin typeface="Candara" pitchFamily="34" charset="0"/>
                </a:rPr>
                <a:t>page of your website respectively.</a:t>
              </a: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90600" y="6362700"/>
            <a:ext cx="16358937" cy="30480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4736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Create three HTML files; name them 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home.html, contact.html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and 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about.html;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add links to these files/pages in each file created.</a:t>
              </a:r>
            </a:p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The Genesys and Google links should open in a new tab when clicked. Take not of the text formatting. And don’t forget to add title to your page in the head tag.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="" xmlns:a16="http://schemas.microsoft.com/office/drawing/2014/main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723900"/>
            <a:ext cx="15849600" cy="865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="" xmlns:a16="http://schemas.microsoft.com/office/drawing/2014/main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Today on HTML Basics…</a:t>
            </a:r>
            <a:endParaRPr lang="en-US" sz="54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8100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Tables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smtClean="0">
                  <a:latin typeface="Candara" pitchFamily="34" charset="0"/>
                </a:rPr>
                <a:t>Creating a Table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Tables are defined by using the </a:t>
              </a:r>
              <a:r>
                <a:rPr lang="en-US" sz="3200" b="1" dirty="0" smtClean="0">
                  <a:latin typeface="Candara" pitchFamily="34" charset="0"/>
                </a:rPr>
                <a:t>&lt;table&gt; </a:t>
              </a:r>
              <a:r>
                <a:rPr lang="en-US" sz="3200" dirty="0" smtClean="0">
                  <a:latin typeface="Candara" pitchFamily="34" charset="0"/>
                </a:rPr>
                <a:t>tag.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Tables are divided into table rows with the </a:t>
              </a:r>
              <a:r>
                <a:rPr lang="en-US" sz="3200" b="1" dirty="0" smtClean="0">
                  <a:latin typeface="Candara" pitchFamily="34" charset="0"/>
                </a:rPr>
                <a:t>&lt;</a:t>
              </a:r>
              <a:r>
                <a:rPr lang="en-US" sz="3200" b="1" dirty="0" err="1" smtClean="0">
                  <a:latin typeface="Candara" pitchFamily="34" charset="0"/>
                </a:rPr>
                <a:t>tr</a:t>
              </a:r>
              <a:r>
                <a:rPr lang="en-US" sz="3200" b="1" dirty="0" smtClean="0">
                  <a:latin typeface="Candara" pitchFamily="34" charset="0"/>
                </a:rPr>
                <a:t>&gt;</a:t>
              </a:r>
              <a:r>
                <a:rPr lang="en-US" sz="3200" dirty="0" smtClean="0">
                  <a:latin typeface="Candara" pitchFamily="34" charset="0"/>
                </a:rPr>
                <a:t> tag.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Table rows are divided into table columns (table data) with the &lt;</a:t>
              </a:r>
              <a:r>
                <a:rPr lang="en-US" sz="3200" b="1" dirty="0" smtClean="0">
                  <a:latin typeface="Candara" pitchFamily="34" charset="0"/>
                </a:rPr>
                <a:t>td</a:t>
              </a:r>
              <a:r>
                <a:rPr lang="en-US" sz="3200" dirty="0" smtClean="0">
                  <a:latin typeface="Candara" pitchFamily="34" charset="0"/>
                </a:rPr>
                <a:t>&gt; tag.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is an example of a table with </a:t>
              </a:r>
              <a:r>
                <a:rPr lang="en-US" sz="3200" b="1" dirty="0" smtClean="0">
                  <a:latin typeface="Candara" pitchFamily="34" charset="0"/>
                </a:rPr>
                <a:t>one row</a:t>
              </a:r>
              <a:r>
                <a:rPr lang="en-US" sz="3200" dirty="0" smtClean="0">
                  <a:latin typeface="Candara" pitchFamily="34" charset="0"/>
                </a:rPr>
                <a:t> and </a:t>
              </a:r>
              <a:r>
                <a:rPr lang="en-US" sz="3200" b="1" dirty="0" smtClean="0">
                  <a:latin typeface="Candara" pitchFamily="34" charset="0"/>
                </a:rPr>
                <a:t>three columns: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029" name="Picture 5" descr="C:\Users\Power'f-GOD\Documents\Web101\Web101_Intro-HTML5-CSS3\code_screenshoots\ttrt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705350"/>
            <a:ext cx="10591800" cy="2788135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90601" y="8267699"/>
            <a:ext cx="16383000" cy="1066801"/>
            <a:chOff x="890190" y="8267699"/>
            <a:chExt cx="16483410" cy="1066801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Table data tags </a:t>
              </a:r>
              <a:r>
                <a:rPr lang="en-US" u="sng" dirty="0" smtClean="0">
                  <a:solidFill>
                    <a:schemeClr val="tx1"/>
                  </a:solidFill>
                  <a:latin typeface="Candara" pitchFamily="34" charset="0"/>
                </a:rPr>
                <a:t>&lt;td&gt;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act as data containers within the table.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They can contain all sorts of HTML elements, such as text, images, lists, other tables, and so on.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smtClean="0"/>
                <a:t>The border and </a:t>
              </a:r>
              <a:r>
                <a:rPr lang="en-US" sz="4800" b="1" dirty="0" err="1" smtClean="0"/>
                <a:t>colspan</a:t>
              </a:r>
              <a:r>
                <a:rPr lang="en-US" sz="4800" b="1" dirty="0" smtClean="0"/>
                <a:t> Attributes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border can be added using the </a:t>
              </a:r>
              <a:r>
                <a:rPr lang="en-US" sz="3200" b="1" dirty="0" smtClean="0">
                  <a:latin typeface="Candara" pitchFamily="34" charset="0"/>
                </a:rPr>
                <a:t>border </a:t>
              </a:r>
              <a:r>
                <a:rPr lang="en-US" sz="3200" dirty="0" smtClean="0">
                  <a:latin typeface="Candara" pitchFamily="34" charset="0"/>
                </a:rPr>
                <a:t>attribute: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5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table </a:t>
              </a:r>
              <a:r>
                <a:rPr lang="en-US" sz="3200" b="1" dirty="0" smtClean="0">
                  <a:latin typeface="Candara" pitchFamily="34" charset="0"/>
                </a:rPr>
                <a:t>cell</a:t>
              </a:r>
              <a:r>
                <a:rPr lang="en-US" sz="3200" dirty="0" smtClean="0">
                  <a:latin typeface="Candara" pitchFamily="34" charset="0"/>
                </a:rPr>
                <a:t> can span two or more columns: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053" name="Picture 5" descr="C:\Users\Power'f-GOD\Documents\Web101\Web101_Intro-HTML5-CSS3\code_screenshoots\t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9448800" cy="889298"/>
          </a:xfrm>
          <a:prstGeom prst="rect">
            <a:avLst/>
          </a:prstGeom>
          <a:noFill/>
        </p:spPr>
      </p:pic>
      <p:pic>
        <p:nvPicPr>
          <p:cNvPr id="2054" name="Picture 6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838700"/>
            <a:ext cx="9448800" cy="35433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2" name="Rounded Rectangle 21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border attribute is not supported in HTML5</a:t>
              </a:r>
              <a:r>
                <a:rPr lang="en-US" dirty="0" smtClean="0">
                  <a:latin typeface="Candara" pitchFamily="34" charset="0"/>
                </a:rPr>
                <a:t>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err="1" smtClean="0">
                  <a:latin typeface="Candara" pitchFamily="34" charset="0"/>
                </a:rPr>
                <a:t>Colspan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example below demonstrates the </a:t>
              </a:r>
              <a:r>
                <a:rPr lang="en-US" sz="3200" b="1" dirty="0" err="1" smtClean="0">
                  <a:latin typeface="Candara" pitchFamily="34" charset="0"/>
                </a:rPr>
                <a:t>colspan</a:t>
              </a:r>
              <a:r>
                <a:rPr lang="en-US" sz="3200" dirty="0" smtClean="0">
                  <a:latin typeface="Candara" pitchFamily="34" charset="0"/>
                </a:rPr>
                <a:t> attribute in action:</a:t>
              </a:r>
              <a:endParaRPr lang="en-US" sz="5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table </a:t>
              </a:r>
              <a:r>
                <a:rPr lang="en-US" sz="3200" b="1" dirty="0" smtClean="0">
                  <a:latin typeface="Candara" pitchFamily="34" charset="0"/>
                </a:rPr>
                <a:t>cell</a:t>
              </a:r>
              <a:r>
                <a:rPr lang="en-US" sz="3200" dirty="0" smtClean="0">
                  <a:latin typeface="Candara" pitchFamily="34" charset="0"/>
                </a:rPr>
                <a:t> can span two or more columns: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You can see that the cell containing "Orange" spans two cells.</a:t>
              </a: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307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619500"/>
            <a:ext cx="9220200" cy="3457575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To make a cell span more than one row, use the 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rowspan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 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attribute.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The align and </a:t>
              </a:r>
              <a:r>
                <a:rPr lang="en-US" sz="4800" b="1" dirty="0" err="1" smtClean="0"/>
                <a:t>bgcolor</a:t>
              </a:r>
              <a:r>
                <a:rPr lang="en-US" sz="4800" b="1" dirty="0" smtClean="0"/>
                <a:t> Attributes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To change your table's position, use the </a:t>
              </a:r>
              <a:r>
                <a:rPr lang="en-US" sz="2800" b="1" dirty="0" smtClean="0">
                  <a:latin typeface="Candara" pitchFamily="34" charset="0"/>
                </a:rPr>
                <a:t>align </a:t>
              </a:r>
              <a:r>
                <a:rPr lang="en-US" sz="2800" dirty="0" smtClean="0">
                  <a:latin typeface="Candara" pitchFamily="34" charset="0"/>
                </a:rPr>
                <a:t>attribute inside your table tag: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Now let's specify a background color of red for a table cell. To do that, just use the </a:t>
              </a:r>
              <a:r>
                <a:rPr lang="en-US" sz="2800" dirty="0" err="1" smtClean="0">
                  <a:latin typeface="Candara" pitchFamily="34" charset="0"/>
                </a:rPr>
                <a:t>bgcolor</a:t>
              </a:r>
              <a:r>
                <a:rPr lang="en-US" sz="2800" dirty="0" smtClean="0">
                  <a:latin typeface="Candara" pitchFamily="34" charset="0"/>
                </a:rPr>
                <a:t> attribute.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409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630410"/>
            <a:ext cx="10210800" cy="961016"/>
          </a:xfrm>
          <a:prstGeom prst="rect">
            <a:avLst/>
          </a:prstGeom>
          <a:noFill/>
        </p:spPr>
      </p:pic>
      <p:pic>
        <p:nvPicPr>
          <p:cNvPr id="4099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4238625"/>
            <a:ext cx="10134600" cy="3800475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267699"/>
            <a:ext cx="16358937" cy="1066801"/>
            <a:chOff x="91440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In the case of styling elements, CSS is more effective than HTML. Try our free "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Learn CSS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" course to learn more about CSS and styles.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0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906654" y="9370074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26089" y="696897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515941" y="-7722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61234" y="-2336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Tables Practice…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49428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685800" y="571500"/>
            <a:ext cx="1131971" cy="9220200"/>
          </a:xfrm>
          <a:prstGeom prst="roundRect">
            <a:avLst>
              <a:gd name="adj" fmla="val 50000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977" tIns="62988" rIns="125977" bIns="62988"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4F20525-46D1-40DA-9E54-CA1B07831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359" t="33318" r="27107" b="28618"/>
          <a:stretch/>
        </p:blipFill>
        <p:spPr>
          <a:xfrm rot="5400000">
            <a:off x="15360072" y="25682"/>
            <a:ext cx="2929321" cy="307893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6819900"/>
            <a:ext cx="13792200" cy="21931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100" b="1" dirty="0" err="1" smtClean="0">
                <a:latin typeface="AvenirNext LT Pro Bold" pitchFamily="34" charset="0"/>
              </a:rPr>
              <a:t>Web101</a:t>
            </a:r>
            <a:r>
              <a:rPr lang="en-US" altLang="en-US" sz="4100" b="1" dirty="0" smtClean="0">
                <a:latin typeface="AvenirNext LT Pro Bold" pitchFamily="34" charset="0"/>
              </a:rPr>
              <a:t>: Introduction to &lt;HTML5 /&gt; &amp;&amp; {</a:t>
            </a:r>
            <a:r>
              <a:rPr lang="en-US" altLang="en-US" sz="4100" b="1" dirty="0" err="1" smtClean="0">
                <a:latin typeface="AvenirNext LT Pro Bold" pitchFamily="34" charset="0"/>
              </a:rPr>
              <a:t>CSS3</a:t>
            </a:r>
            <a:r>
              <a:rPr lang="en-US" altLang="en-US" sz="4100" b="1" dirty="0" smtClean="0">
                <a:latin typeface="AvenirNext LT Pro Bold" pitchFamily="34" charset="0"/>
              </a:rPr>
              <a:t>}</a:t>
            </a: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2800" b="1" dirty="0" smtClean="0">
                <a:latin typeface="AvenirNext LT Pro Demi" pitchFamily="34" charset="0"/>
              </a:rPr>
              <a:t>Saturday, October 19, 2019</a:t>
            </a:r>
            <a:endParaRPr lang="en-US" altLang="en-US" sz="2800" b="1" dirty="0">
              <a:latin typeface="AvenirNext LT Pro Dem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D35D111-BC4A-AF41-9506-871DC3188223}"/>
              </a:ext>
            </a:extLst>
          </p:cNvPr>
          <p:cNvCxnSpPr/>
          <p:nvPr/>
        </p:nvCxnSpPr>
        <p:spPr>
          <a:xfrm rot="5400000">
            <a:off x="-2086841" y="5190259"/>
            <a:ext cx="8267700" cy="20782"/>
          </a:xfrm>
          <a:prstGeom prst="line">
            <a:avLst/>
          </a:prstGeom>
          <a:ln w="317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650347" y="9193910"/>
            <a:ext cx="2312071" cy="839823"/>
          </a:xfrm>
          <a:prstGeom prst="rect">
            <a:avLst/>
          </a:prstGeom>
        </p:spPr>
      </p:pic>
      <p:pic>
        <p:nvPicPr>
          <p:cNvPr id="1026" name="Picture 2" descr="C:\Users\Power'f-GOD\Documents\Web101\htm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599" y="1257301"/>
            <a:ext cx="3520641" cy="4977966"/>
          </a:xfrm>
          <a:prstGeom prst="rect">
            <a:avLst/>
          </a:prstGeom>
          <a:noFill/>
        </p:spPr>
      </p:pic>
      <p:pic>
        <p:nvPicPr>
          <p:cNvPr id="1027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5"/>
          <a:srcRect t="14141" b="16568"/>
          <a:stretch>
            <a:fillRect/>
          </a:stretch>
        </p:blipFill>
        <p:spPr bwMode="auto">
          <a:xfrm>
            <a:off x="10591800" y="1181100"/>
            <a:ext cx="3459307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8536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Task: Create a Table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Create a web page that displays a table just like in the image below.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2" descr="C:\Users\Power'f-GOD\Documents\Web101\Web101_Intro-HTML5-CSS3\code_screenshoots\table_practice.png"/>
          <p:cNvPicPr>
            <a:picLocks noChangeAspect="1" noChangeArrowheads="1"/>
          </p:cNvPicPr>
          <p:nvPr/>
        </p:nvPicPr>
        <p:blipFill>
          <a:blip r:embed="rId4"/>
          <a:srcRect l="28604" r="28247" b="51948"/>
          <a:stretch>
            <a:fillRect/>
          </a:stretch>
        </p:blipFill>
        <p:spPr bwMode="auto">
          <a:xfrm>
            <a:off x="2971801" y="2705100"/>
            <a:ext cx="10997514" cy="457200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267699"/>
            <a:ext cx="16358937" cy="1066801"/>
            <a:chOff x="91440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Use the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h1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&lt;table&gt;,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th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tr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&lt;td&gt; tags, and the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colspan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and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rowspan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attributes.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Colours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used are grey,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lightgrey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, lime, pink, orange, yellow and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skyblue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. Don’t forget to align your table to the center.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Inline and Block Elements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Types of Elements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 HTML, most elements are defined as </a:t>
              </a:r>
              <a:r>
                <a:rPr lang="en-US" sz="2800" b="1" dirty="0" smtClean="0">
                  <a:latin typeface="Candara" pitchFamily="34" charset="0"/>
                </a:rPr>
                <a:t>block level</a:t>
              </a:r>
              <a:r>
                <a:rPr lang="en-US" sz="2800" dirty="0" smtClean="0">
                  <a:latin typeface="Candara" pitchFamily="34" charset="0"/>
                </a:rPr>
                <a:t> or </a:t>
              </a:r>
              <a:r>
                <a:rPr lang="en-US" sz="2800" b="1" dirty="0" smtClean="0">
                  <a:latin typeface="Candara" pitchFamily="34" charset="0"/>
                </a:rPr>
                <a:t>inline </a:t>
              </a:r>
              <a:r>
                <a:rPr lang="en-US" sz="2800" dirty="0" smtClean="0">
                  <a:latin typeface="Candara" pitchFamily="34" charset="0"/>
                </a:rPr>
                <a:t>elements.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Block level elements start from a new line.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For example</a:t>
              </a:r>
              <a:r>
                <a:rPr lang="en-US" sz="2800" dirty="0" smtClean="0">
                  <a:latin typeface="Candara" pitchFamily="34" charset="0"/>
                </a:rPr>
                <a:t>: &lt;</a:t>
              </a:r>
              <a:r>
                <a:rPr lang="en-US" sz="2800" dirty="0" err="1" smtClean="0">
                  <a:latin typeface="Candara" pitchFamily="34" charset="0"/>
                </a:rPr>
                <a:t>h1</a:t>
              </a:r>
              <a:r>
                <a:rPr lang="en-US" sz="2800" dirty="0" smtClean="0">
                  <a:latin typeface="Candara" pitchFamily="34" charset="0"/>
                </a:rPr>
                <a:t>&gt;, &lt;form&gt;, &lt;</a:t>
              </a:r>
              <a:r>
                <a:rPr lang="en-US" sz="2800" dirty="0" err="1" smtClean="0">
                  <a:latin typeface="Candara" pitchFamily="34" charset="0"/>
                </a:rPr>
                <a:t>li</a:t>
              </a:r>
              <a:r>
                <a:rPr lang="en-US" sz="2800" dirty="0" smtClean="0">
                  <a:latin typeface="Candara" pitchFamily="34" charset="0"/>
                </a:rPr>
                <a:t>&gt;, &lt;</a:t>
              </a:r>
              <a:r>
                <a:rPr lang="en-US" sz="2800" dirty="0" err="1" smtClean="0">
                  <a:latin typeface="Candara" pitchFamily="34" charset="0"/>
                </a:rPr>
                <a:t>ol</a:t>
              </a:r>
              <a:r>
                <a:rPr lang="en-US" sz="2800" dirty="0" smtClean="0">
                  <a:latin typeface="Candara" pitchFamily="34" charset="0"/>
                </a:rPr>
                <a:t>&gt;, &lt;</a:t>
              </a:r>
              <a:r>
                <a:rPr lang="en-US" sz="2800" dirty="0" err="1" smtClean="0">
                  <a:latin typeface="Candara" pitchFamily="34" charset="0"/>
                </a:rPr>
                <a:t>ul</a:t>
              </a:r>
              <a:r>
                <a:rPr lang="en-US" sz="2800" dirty="0" smtClean="0">
                  <a:latin typeface="Candara" pitchFamily="34" charset="0"/>
                </a:rPr>
                <a:t>&gt;, &lt;p&gt;, &lt;pre&gt;, &lt;table&gt;, &lt;div&gt;, etc.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Inline elements are normally displayed without line breaks.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For example</a:t>
              </a:r>
              <a:r>
                <a:rPr lang="en-US" sz="2800" dirty="0" smtClean="0">
                  <a:latin typeface="Candara" pitchFamily="34" charset="0"/>
                </a:rPr>
                <a:t>: &lt;b&gt;, &lt;a&gt;, &lt;strong&gt;, &lt;</a:t>
              </a:r>
              <a:r>
                <a:rPr lang="en-US" sz="2800" dirty="0" err="1" smtClean="0">
                  <a:latin typeface="Candara" pitchFamily="34" charset="0"/>
                </a:rPr>
                <a:t>img</a:t>
              </a:r>
              <a:r>
                <a:rPr lang="en-US" sz="2800" dirty="0" smtClean="0">
                  <a:latin typeface="Candara" pitchFamily="34" charset="0"/>
                </a:rPr>
                <a:t>&gt;, &lt;input&gt;, &lt;</a:t>
              </a:r>
              <a:r>
                <a:rPr lang="en-US" sz="2800" dirty="0" err="1" smtClean="0">
                  <a:latin typeface="Candara" pitchFamily="34" charset="0"/>
                </a:rPr>
                <a:t>em</a:t>
              </a:r>
              <a:r>
                <a:rPr lang="en-US" sz="2800" dirty="0" smtClean="0">
                  <a:latin typeface="Candara" pitchFamily="34" charset="0"/>
                </a:rPr>
                <a:t>&gt;, &lt;span&gt;, etc.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 </a:t>
              </a:r>
              <a:r>
                <a:rPr lang="en-US" sz="2800" b="1" dirty="0" smtClean="0">
                  <a:latin typeface="Candara" pitchFamily="34" charset="0"/>
                </a:rPr>
                <a:t>&lt;div&gt;</a:t>
              </a:r>
              <a:r>
                <a:rPr lang="en-US" sz="2800" dirty="0" smtClean="0">
                  <a:latin typeface="Candara" pitchFamily="34" charset="0"/>
                </a:rPr>
                <a:t> element is a block-level element that is often used as a</a:t>
              </a:r>
              <a:r>
                <a:rPr lang="en-US" sz="2800" b="1" dirty="0" smtClean="0">
                  <a:latin typeface="Candara" pitchFamily="34" charset="0"/>
                </a:rPr>
                <a:t> container for other HTML elements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When used together with some CSS styling, the &lt;div&gt; element can be used to style blocks of content: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614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253024"/>
            <a:ext cx="9906000" cy="316117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Similarly, the </a:t>
              </a:r>
              <a:r>
                <a:rPr lang="en-US" sz="2800" b="1" dirty="0" smtClean="0">
                  <a:latin typeface="Candara" pitchFamily="34" charset="0"/>
                </a:rPr>
                <a:t>&lt;span&gt;</a:t>
              </a:r>
              <a:r>
                <a:rPr lang="en-US" sz="2800" dirty="0" smtClean="0">
                  <a:latin typeface="Candara" pitchFamily="34" charset="0"/>
                </a:rPr>
                <a:t> element is an inline element that is often used as a container for some text.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When used together with CSS, the &lt;span&gt; element can be used to style </a:t>
              </a:r>
              <a:r>
                <a:rPr lang="en-US" sz="2800" b="1" dirty="0" smtClean="0">
                  <a:latin typeface="Candara" pitchFamily="34" charset="0"/>
                </a:rPr>
                <a:t>parts of the text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717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38500"/>
            <a:ext cx="11868469" cy="31242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4663" y="7658100"/>
            <a:ext cx="16358937" cy="1676401"/>
            <a:chOff x="914400" y="8267699"/>
            <a:chExt cx="16459200" cy="1066801"/>
          </a:xfrm>
        </p:grpSpPr>
        <p:sp>
          <p:nvSpPr>
            <p:cNvPr id="19" name="Rounded Rectangle 18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0526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Summary: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/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 </a:t>
              </a:r>
              <a:r>
                <a:rPr lang="en-US" u="sng" dirty="0" smtClean="0">
                  <a:solidFill>
                    <a:schemeClr val="tx1"/>
                  </a:solidFill>
                  <a:latin typeface="Candara" pitchFamily="34" charset="0"/>
                </a:rPr>
                <a:t>&lt;div&gt;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element defines a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block-level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section in a document.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&lt;span&gt; element defines an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inline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section in a document.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Other elements can be used either as block level elements or inline elements. This includes the following elements: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APPLET</a:t>
              </a:r>
              <a:r>
                <a:rPr lang="en-US" sz="2800" dirty="0" smtClean="0">
                  <a:latin typeface="Candara" pitchFamily="34" charset="0"/>
                </a:rPr>
                <a:t> - embedded Java applet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err="1" smtClean="0">
                  <a:latin typeface="Candara" pitchFamily="34" charset="0"/>
                </a:rPr>
                <a:t>IFRAME</a:t>
              </a:r>
              <a:r>
                <a:rPr lang="en-US" sz="2800" dirty="0" smtClean="0">
                  <a:latin typeface="Candara" pitchFamily="34" charset="0"/>
                </a:rPr>
                <a:t> - Inline frame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INS</a:t>
              </a:r>
              <a:r>
                <a:rPr lang="en-US" sz="2800" dirty="0" smtClean="0">
                  <a:latin typeface="Candara" pitchFamily="34" charset="0"/>
                </a:rPr>
                <a:t> - inserted text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MAP</a:t>
              </a:r>
              <a:r>
                <a:rPr lang="en-US" sz="2800" dirty="0" smtClean="0">
                  <a:latin typeface="Candara" pitchFamily="34" charset="0"/>
                </a:rPr>
                <a:t> - image map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OBJECT</a:t>
              </a:r>
              <a:r>
                <a:rPr lang="en-US" sz="2800" dirty="0" smtClean="0">
                  <a:latin typeface="Candara" pitchFamily="34" charset="0"/>
                </a:rPr>
                <a:t> - embedded object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SCRIPT</a:t>
              </a:r>
              <a:r>
                <a:rPr lang="en-US" sz="2800" dirty="0" smtClean="0">
                  <a:latin typeface="Candara" pitchFamily="34" charset="0"/>
                </a:rPr>
                <a:t> - script within an HTML document</a:t>
              </a: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You can insert inline elements inside block elements. For example, you can have multiple </a:t>
              </a:r>
              <a:r>
                <a:rPr lang="en-US" sz="2800" b="1" dirty="0" smtClean="0">
                  <a:latin typeface="Candara" pitchFamily="34" charset="0"/>
                </a:rPr>
                <a:t>&lt;span&gt;</a:t>
              </a:r>
              <a:r>
                <a:rPr lang="en-US" sz="2800" dirty="0" smtClean="0">
                  <a:latin typeface="Candara" pitchFamily="34" charset="0"/>
                </a:rPr>
                <a:t> elements inside a </a:t>
              </a:r>
              <a:r>
                <a:rPr lang="en-US" sz="2800" b="1" dirty="0" smtClean="0">
                  <a:latin typeface="Candara" pitchFamily="34" charset="0"/>
                </a:rPr>
                <a:t>&lt;div&gt;</a:t>
              </a:r>
              <a:r>
                <a:rPr lang="en-US" sz="2800" dirty="0" smtClean="0">
                  <a:latin typeface="Candara" pitchFamily="34" charset="0"/>
                </a:rPr>
                <a:t> element.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Inline elements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cannot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contain any block level elements.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Forms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Genesys Tech 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 &lt;form&gt; 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HTML forms are used to collect information from the user.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Forms are defined using the </a:t>
              </a:r>
              <a:r>
                <a:rPr lang="en-US" sz="2800" b="1" dirty="0" smtClean="0">
                  <a:latin typeface="Candara" pitchFamily="34" charset="0"/>
                </a:rPr>
                <a:t>&lt;form&gt;</a:t>
              </a:r>
              <a:r>
                <a:rPr lang="en-US" sz="2800" dirty="0" smtClean="0">
                  <a:latin typeface="Candara" pitchFamily="34" charset="0"/>
                </a:rPr>
                <a:t> element, with its opening and closing tags: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Use the </a:t>
              </a:r>
              <a:r>
                <a:rPr lang="en-US" sz="2800" b="1" dirty="0" smtClean="0">
                  <a:latin typeface="Candara" pitchFamily="34" charset="0"/>
                </a:rPr>
                <a:t>action </a:t>
              </a:r>
              <a:r>
                <a:rPr lang="en-US" sz="2800" dirty="0" smtClean="0">
                  <a:latin typeface="Candara" pitchFamily="34" charset="0"/>
                </a:rPr>
                <a:t>attribute to point to a webpage that will load after the user submits the form.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19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00400"/>
            <a:ext cx="12039600" cy="1805940"/>
          </a:xfrm>
          <a:prstGeom prst="rect">
            <a:avLst/>
          </a:prstGeom>
          <a:noFill/>
        </p:spPr>
      </p:pic>
      <p:pic>
        <p:nvPicPr>
          <p:cNvPr id="8196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6414837"/>
            <a:ext cx="12039600" cy="180594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038726" y="8648700"/>
            <a:ext cx="16358937" cy="6858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Usually the form is submitted to a web page on a web server.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method and name Attributes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 </a:t>
              </a:r>
              <a:r>
                <a:rPr lang="en-US" sz="2800" b="1" dirty="0" smtClean="0">
                  <a:latin typeface="Candara" pitchFamily="34" charset="0"/>
                </a:rPr>
                <a:t>method attribute</a:t>
              </a:r>
              <a:r>
                <a:rPr lang="en-US" sz="2800" dirty="0" smtClean="0">
                  <a:latin typeface="Candara" pitchFamily="34" charset="0"/>
                </a:rPr>
                <a:t> specifies the HTTP method (</a:t>
              </a:r>
              <a:r>
                <a:rPr lang="en-US" sz="2800" b="1" dirty="0" smtClean="0">
                  <a:latin typeface="Candara" pitchFamily="34" charset="0"/>
                </a:rPr>
                <a:t>GET </a:t>
              </a:r>
              <a:r>
                <a:rPr lang="en-US" sz="2800" dirty="0" smtClean="0">
                  <a:latin typeface="Candara" pitchFamily="34" charset="0"/>
                </a:rPr>
                <a:t>or </a:t>
              </a:r>
              <a:r>
                <a:rPr lang="en-US" sz="2800" b="1" dirty="0" smtClean="0">
                  <a:latin typeface="Candara" pitchFamily="34" charset="0"/>
                </a:rPr>
                <a:t>POST</a:t>
              </a:r>
              <a:r>
                <a:rPr lang="en-US" sz="2800" dirty="0" smtClean="0">
                  <a:latin typeface="Candara" pitchFamily="34" charset="0"/>
                </a:rPr>
                <a:t>) to be used when forms are submitted (see below for description):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Note: When you use </a:t>
              </a:r>
              <a:r>
                <a:rPr lang="en-US" sz="2800" b="1" i="1" dirty="0" smtClean="0">
                  <a:solidFill>
                    <a:srgbClr val="002060"/>
                  </a:solidFill>
                  <a:latin typeface="Candara" pitchFamily="34" charset="0"/>
                </a:rPr>
                <a:t>GET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, the form data will be visible in the page address. Use </a:t>
              </a:r>
              <a:r>
                <a:rPr lang="en-US" sz="2800" b="1" i="1" dirty="0" smtClean="0">
                  <a:solidFill>
                    <a:srgbClr val="002060"/>
                  </a:solidFill>
                  <a:latin typeface="Candara" pitchFamily="34" charset="0"/>
                </a:rPr>
                <a:t>POST 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if the form is updating data, or includes sensitive information (passwords). POST offers better security because the submitted data is not visible in the page address.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To take in user input, you need the corresponding form elements, such as text fields. The </a:t>
              </a:r>
              <a:r>
                <a:rPr lang="en-US" sz="2800" b="1" dirty="0" smtClean="0">
                  <a:latin typeface="Candara" pitchFamily="34" charset="0"/>
                </a:rPr>
                <a:t>&lt;input&gt;</a:t>
              </a:r>
              <a:r>
                <a:rPr lang="en-US" sz="2800" dirty="0" smtClean="0">
                  <a:latin typeface="Candara" pitchFamily="34" charset="0"/>
                </a:rPr>
                <a:t> element has many variations, depending on the type attribute. It can be a text, password, radio, URL, submit, etc.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21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19450"/>
            <a:ext cx="12586508" cy="260984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>
                <a:spcBef>
                  <a:spcPct val="0"/>
                </a:spcBef>
              </a:pPr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example below shows a form requesting a username and password: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954000" cy="2324100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name attribute specifies a name for a form.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Form Elements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If we change the input type to </a:t>
              </a:r>
              <a:r>
                <a:rPr lang="en-US" sz="2800" b="1" dirty="0" smtClean="0">
                  <a:latin typeface="Candara" pitchFamily="34" charset="0"/>
                </a:rPr>
                <a:t>radio</a:t>
              </a:r>
              <a:r>
                <a:rPr lang="en-US" sz="2800" dirty="0" smtClean="0">
                  <a:latin typeface="Candara" pitchFamily="34" charset="0"/>
                </a:rPr>
                <a:t>, it allows the user select only one of a number of choices: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4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4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type "checkbox" allows the user to select more than one option: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024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700086"/>
            <a:ext cx="13030200" cy="1590451"/>
          </a:xfrm>
          <a:prstGeom prst="rect">
            <a:avLst/>
          </a:prstGeom>
          <a:noFill/>
        </p:spPr>
      </p:pic>
      <p:pic>
        <p:nvPicPr>
          <p:cNvPr id="10244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524500"/>
            <a:ext cx="13030200" cy="1590451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32164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sz="2400" dirty="0" smtClean="0">
                  <a:solidFill>
                    <a:schemeClr val="tx1"/>
                  </a:solidFill>
                  <a:latin typeface="Candara" pitchFamily="34" charset="0"/>
                </a:rPr>
                <a:t>The &lt;input /&gt; tag has no end [closing] tag.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10578"/>
            <a:ext cx="18287999" cy="10283541"/>
          </a:xfrm>
          <a:prstGeom prst="rect">
            <a:avLst/>
          </a:prstGeom>
        </p:spPr>
      </p:pic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400" dirty="0" smtClean="0">
                <a:latin typeface="Candara" pitchFamily="34" charset="0"/>
              </a:rPr>
              <a:t>First things first: 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- Introduction -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dirty="0" smtClean="0">
                <a:latin typeface="Candara" pitchFamily="34" charset="0"/>
              </a:rPr>
              <a:t>Let’s introduce ourselves to the community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dirty="0" smtClean="0">
                <a:latin typeface="Candara" pitchFamily="34" charset="0"/>
              </a:rPr>
              <a:t>Protocol: Name, Department and Level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27386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54209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77800" y="10026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submit button </a:t>
              </a:r>
              <a:r>
                <a:rPr lang="en-US" sz="2800" b="1" dirty="0" smtClean="0">
                  <a:latin typeface="Candara" pitchFamily="34" charset="0"/>
                </a:rPr>
                <a:t>submits a form</a:t>
              </a:r>
              <a:r>
                <a:rPr lang="en-US" sz="2800" dirty="0" smtClean="0">
                  <a:latin typeface="Candara" pitchFamily="34" charset="0"/>
                </a:rPr>
                <a:t> to its action attribute: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705100"/>
            <a:ext cx="11811000" cy="111162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191500"/>
            <a:ext cx="16358937" cy="1143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After the form is submitted, the data should be processed on the server using a programming language, such as PHP.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Forms practice…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Genesys Tech 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Task: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Create a JAMB </a:t>
              </a:r>
              <a:r>
                <a:rPr lang="en-US" sz="4800" b="1" dirty="0" smtClean="0">
                  <a:latin typeface="Candara" pitchFamily="34" charset="0"/>
                  <a:ea typeface="+mj-ea"/>
                  <a:cs typeface="+mj-cs"/>
                </a:rPr>
                <a:t>R</a:t>
              </a:r>
              <a:r>
                <a:rPr kumimoji="0" lang="en-US" sz="4800" b="1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egistration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Form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Create a web page that has a web form embedded just as in the image below.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3" y="2628900"/>
            <a:ext cx="1210304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90600" y="8343900"/>
            <a:ext cx="16358937" cy="10668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300" b="1" dirty="0" smtClean="0">
                  <a:solidFill>
                    <a:srgbClr val="002060"/>
                  </a:solidFill>
                  <a:latin typeface="Candara" pitchFamily="34" charset="0"/>
                </a:rPr>
                <a:t>Hint: 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Use the 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&lt;</a:t>
              </a:r>
              <a:r>
                <a:rPr lang="en-US" sz="2300" dirty="0" err="1" smtClean="0">
                  <a:solidFill>
                    <a:srgbClr val="002060"/>
                  </a:solidFill>
                  <a:latin typeface="Consolas" pitchFamily="49" charset="0"/>
                </a:rPr>
                <a:t>h1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&gt;, &lt;table&gt; 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(for alignment/positioning), 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and &lt;form&gt;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 tags. The background color used is </a:t>
              </a:r>
              <a:r>
                <a:rPr lang="en-US" sz="2300" dirty="0" err="1" smtClean="0">
                  <a:solidFill>
                    <a:srgbClr val="002060"/>
                  </a:solidFill>
                  <a:latin typeface="Candara" pitchFamily="34" charset="0"/>
                </a:rPr>
                <a:t>lightgreen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. Don’t forget to use type=‘radio’ and type=‘checkbox’ where applicable. Set the form action attribute to ‘#’ and method to ‘POST’.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HTML Colors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 Colors!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HTML colors are expressed as hexadecimal values.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pt-BR" sz="2800" b="1" dirty="0" smtClean="0">
                  <a:latin typeface="Candara" pitchFamily="34" charset="0"/>
                </a:rPr>
                <a:t>0, 1, 2, 3, 4, 5, 6, 7, 8, 9, A, B, C, D, E, F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19" name="Rounded Rectangle 18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As you can see, there are 16 values there, 0 through F. Zero represents the lowest value, and F represents the highest.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 Color Model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Colors are displayed in combinations of </a:t>
              </a:r>
              <a:r>
                <a:rPr lang="en-US" sz="2800" b="1" dirty="0" smtClean="0">
                  <a:latin typeface="Candara" pitchFamily="34" charset="0"/>
                </a:rPr>
                <a:t>red</a:t>
              </a:r>
              <a:r>
                <a:rPr lang="en-US" sz="2800" dirty="0" smtClean="0">
                  <a:latin typeface="Candara" pitchFamily="34" charset="0"/>
                </a:rPr>
                <a:t>, </a:t>
              </a:r>
              <a:r>
                <a:rPr lang="en-US" sz="2800" b="1" dirty="0" smtClean="0">
                  <a:latin typeface="Candara" pitchFamily="34" charset="0"/>
                </a:rPr>
                <a:t>green</a:t>
              </a:r>
              <a:r>
                <a:rPr lang="en-US" sz="2800" dirty="0" smtClean="0">
                  <a:latin typeface="Candara" pitchFamily="34" charset="0"/>
                </a:rPr>
                <a:t>, and </a:t>
              </a:r>
              <a:r>
                <a:rPr lang="en-US" sz="2800" b="1" dirty="0" smtClean="0">
                  <a:latin typeface="Candara" pitchFamily="34" charset="0"/>
                </a:rPr>
                <a:t>blue </a:t>
              </a:r>
              <a:r>
                <a:rPr lang="en-US" sz="2800" dirty="0" smtClean="0">
                  <a:latin typeface="Candara" pitchFamily="34" charset="0"/>
                </a:rPr>
                <a:t>light (</a:t>
              </a:r>
              <a:r>
                <a:rPr lang="en-US" sz="2800" b="1" dirty="0" err="1" smtClean="0">
                  <a:latin typeface="Candara" pitchFamily="34" charset="0"/>
                </a:rPr>
                <a:t>RGB</a:t>
              </a:r>
              <a:r>
                <a:rPr lang="en-US" sz="2800" dirty="0" smtClean="0">
                  <a:latin typeface="Candara" pitchFamily="34" charset="0"/>
                </a:rPr>
                <a:t>).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Hex values are written using the </a:t>
              </a:r>
              <a:r>
                <a:rPr lang="en-US" sz="2800" dirty="0" err="1" smtClean="0">
                  <a:latin typeface="Candara" pitchFamily="34" charset="0"/>
                </a:rPr>
                <a:t>hashtag</a:t>
              </a:r>
              <a:r>
                <a:rPr lang="en-US" sz="2800" dirty="0" smtClean="0">
                  <a:latin typeface="Candara" pitchFamily="34" charset="0"/>
                </a:rPr>
                <a:t> symbol (</a:t>
              </a:r>
              <a:r>
                <a:rPr lang="en-US" sz="2800" b="1" dirty="0" smtClean="0">
                  <a:latin typeface="Candara" pitchFamily="34" charset="0"/>
                </a:rPr>
                <a:t>#</a:t>
              </a:r>
              <a:r>
                <a:rPr lang="en-US" sz="2800" dirty="0" smtClean="0">
                  <a:latin typeface="Candara" pitchFamily="34" charset="0"/>
                </a:rPr>
                <a:t>), followed by either three or six hex characters.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As shown in the picture below, the circles overlap, forming new colors: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433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599" y="4076699"/>
            <a:ext cx="4267201" cy="426720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RGB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color values are supported in all browsers.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Color Values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All of the possible </a:t>
              </a:r>
              <a:r>
                <a:rPr lang="en-US" sz="2800" b="1" dirty="0" smtClean="0">
                  <a:latin typeface="Candara" pitchFamily="34" charset="0"/>
                </a:rPr>
                <a:t>red</a:t>
              </a:r>
              <a:r>
                <a:rPr lang="en-US" sz="2800" dirty="0" smtClean="0">
                  <a:latin typeface="Candara" pitchFamily="34" charset="0"/>
                </a:rPr>
                <a:t>, </a:t>
              </a:r>
              <a:r>
                <a:rPr lang="en-US" sz="2800" b="1" dirty="0" smtClean="0">
                  <a:latin typeface="Candara" pitchFamily="34" charset="0"/>
                </a:rPr>
                <a:t>green</a:t>
              </a:r>
              <a:r>
                <a:rPr lang="en-US" sz="2800" dirty="0" smtClean="0">
                  <a:latin typeface="Candara" pitchFamily="34" charset="0"/>
                </a:rPr>
                <a:t>, and </a:t>
              </a:r>
              <a:r>
                <a:rPr lang="en-US" sz="2800" b="1" dirty="0" smtClean="0">
                  <a:latin typeface="Candara" pitchFamily="34" charset="0"/>
                </a:rPr>
                <a:t>blue </a:t>
              </a:r>
              <a:r>
                <a:rPr lang="en-US" sz="2800" dirty="0" smtClean="0">
                  <a:latin typeface="Candara" pitchFamily="34" charset="0"/>
                </a:rPr>
                <a:t>combinations potentially number over 16 million.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Here are only a few of them: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We can mix the colors to form additional colors: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Orange and red mix: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890586"/>
            <a:ext cx="5239084" cy="3929313"/>
          </a:xfrm>
          <a:prstGeom prst="rect">
            <a:avLst/>
          </a:prstGeom>
          <a:noFill/>
        </p:spPr>
      </p:pic>
      <p:pic>
        <p:nvPicPr>
          <p:cNvPr id="1536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599" y="7505700"/>
            <a:ext cx="5135477" cy="9906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Hexadecimal color values are supported in all browsers.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A Short Break: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Watch these two videos for some motivation…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feedYourMindWithSuccess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8" name="Feed Your Mind With Success - Motivational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28437"/>
            <a:ext cx="18287999" cy="838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…Feed your mind with success.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This is the time to invest in yourself, your personality.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Read the more; learn the more; code the more; practice the more; ask </a:t>
            </a:r>
            <a:r>
              <a:rPr lang="en-US" sz="5400" b="1" i="1" dirty="0" smtClean="0">
                <a:latin typeface="Candara" pitchFamily="34" charset="0"/>
              </a:rPr>
              <a:t>(Google) </a:t>
            </a:r>
            <a:r>
              <a:rPr lang="en-US" sz="5400" b="1" dirty="0" smtClean="0">
                <a:latin typeface="Candara" pitchFamily="34" charset="0"/>
              </a:rPr>
              <a:t>the more.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“Invest in yourself!” Your future self is begging you!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It’ll be worth it at the end!</a:t>
            </a: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5400" b="1" dirty="0" smtClean="0">
                <a:latin typeface="Candara" pitchFamily="34" charset="0"/>
              </a:rPr>
              <a:t>#</a:t>
            </a:r>
            <a:r>
              <a:rPr lang="en-US" sz="5400" b="1" dirty="0" err="1" smtClean="0">
                <a:latin typeface="Candara" pitchFamily="34" charset="0"/>
              </a:rPr>
              <a:t>feedYourMindWithSuccess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3464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41428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68251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17318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5969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i="1" dirty="0" smtClean="0">
                <a:latin typeface="Candara" pitchFamily="34" charset="0"/>
              </a:rPr>
              <a:t>Course prerequisites: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 laptop (PC)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Little to no prior coding experience or knowledge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Basic computer operation skill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Average typing speed of </a:t>
            </a:r>
            <a:r>
              <a:rPr lang="en-US" sz="4400" dirty="0" err="1" smtClean="0">
                <a:latin typeface="Candara" pitchFamily="34" charset="0"/>
              </a:rPr>
              <a:t>15WPM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i="1" dirty="0" smtClean="0">
                <a:latin typeface="Candara" pitchFamily="34" charset="0"/>
              </a:rPr>
              <a:t>(optional)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Patience, perseverance and the will to go 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20782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8763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neverQuit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Never Quit - Motivational Speech (V1) Fearless Motiv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05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</p:txBody>
      </p:sp>
      <p:pic>
        <p:nvPicPr>
          <p:cNvPr id="17" name="Picture 2" descr="C:\Users\Power'f-GOD\Documents\Web101\html.png"/>
          <p:cNvPicPr>
            <a:picLocks noChangeAspect="1" noChangeArrowheads="1"/>
          </p:cNvPicPr>
          <p:nvPr/>
        </p:nvPicPr>
        <p:blipFill>
          <a:blip r:embed="rId4"/>
          <a:srcRect r="1619"/>
          <a:stretch>
            <a:fillRect/>
          </a:stretch>
        </p:blipFill>
        <p:spPr bwMode="auto">
          <a:xfrm>
            <a:off x="7356764" y="2628900"/>
            <a:ext cx="3463636" cy="497796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Introduction to HTML5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HTML5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When writing HTML5 documents, one of the first new features that you'll notice is the doc type declaration: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&lt;!</a:t>
              </a:r>
              <a:r>
                <a:rPr lang="en-US" sz="2800" b="1" dirty="0" err="1" smtClean="0">
                  <a:latin typeface="Candara" pitchFamily="34" charset="0"/>
                </a:rPr>
                <a:t>DOCTYPE</a:t>
              </a:r>
              <a:r>
                <a:rPr lang="en-US" sz="2800" b="1" dirty="0" smtClean="0">
                  <a:latin typeface="Candara" pitchFamily="34" charset="0"/>
                </a:rPr>
                <a:t> HTML&gt; 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character encoding (</a:t>
              </a:r>
              <a:r>
                <a:rPr lang="en-US" sz="2800" dirty="0" err="1" smtClean="0">
                  <a:latin typeface="Candara" pitchFamily="34" charset="0"/>
                </a:rPr>
                <a:t>charset</a:t>
              </a:r>
              <a:r>
                <a:rPr lang="en-US" sz="2800" dirty="0" smtClean="0">
                  <a:latin typeface="Candara" pitchFamily="34" charset="0"/>
                </a:rPr>
                <a:t>) declaration is also simplified: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&lt;meta </a:t>
              </a:r>
              <a:r>
                <a:rPr lang="en-US" sz="2800" b="1" dirty="0" err="1" smtClean="0">
                  <a:latin typeface="Candara" pitchFamily="34" charset="0"/>
                </a:rPr>
                <a:t>charset</a:t>
              </a:r>
              <a:r>
                <a:rPr lang="en-US" sz="2800" b="1" dirty="0" smtClean="0">
                  <a:latin typeface="Candara" pitchFamily="34" charset="0"/>
                </a:rPr>
                <a:t>="</a:t>
              </a:r>
              <a:r>
                <a:rPr lang="en-US" sz="2800" b="1" dirty="0" err="1" smtClean="0">
                  <a:latin typeface="Candara" pitchFamily="34" charset="0"/>
                </a:rPr>
                <a:t>UTF</a:t>
              </a:r>
              <a:r>
                <a:rPr lang="en-US" sz="2800" b="1" dirty="0" smtClean="0">
                  <a:latin typeface="Candara" pitchFamily="34" charset="0"/>
                </a:rPr>
                <a:t>-8"&gt;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New Elements in HTML5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&lt;article&gt;, &lt;aside&gt;, &lt;audio&gt;, &lt;canvas&gt;, &lt;</a:t>
              </a:r>
              <a:r>
                <a:rPr lang="en-US" sz="2800" dirty="0" err="1" smtClean="0">
                  <a:latin typeface="Candara" pitchFamily="34" charset="0"/>
                </a:rPr>
                <a:t>datalist</a:t>
              </a:r>
              <a:r>
                <a:rPr lang="en-US" sz="2800" dirty="0" smtClean="0">
                  <a:latin typeface="Candara" pitchFamily="34" charset="0"/>
                </a:rPr>
                <a:t>&gt;, &lt;details&gt;, &lt;embed&gt;, &lt;footer&gt;, &lt;header&gt;, &lt;</a:t>
              </a:r>
              <a:r>
                <a:rPr lang="en-US" sz="2800" dirty="0" err="1" smtClean="0">
                  <a:latin typeface="Candara" pitchFamily="34" charset="0"/>
                </a:rPr>
                <a:t>nav</a:t>
              </a:r>
              <a:r>
                <a:rPr lang="en-US" sz="2800" dirty="0" smtClean="0">
                  <a:latin typeface="Candara" pitchFamily="34" charset="0"/>
                </a:rPr>
                <a:t>&gt;, &lt;output&gt;, &lt;progress&gt;, &lt;section&gt;, &lt;video&gt;, and even more!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default character encoding in HTML5 is </a:t>
              </a:r>
              <a:r>
                <a:rPr lang="en-US" dirty="0" err="1" smtClean="0">
                  <a:solidFill>
                    <a:srgbClr val="002060"/>
                  </a:solidFill>
                  <a:latin typeface="Candara" pitchFamily="34" charset="0"/>
                </a:rPr>
                <a:t>UTF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-8.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New in HTML5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Forms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The Web Forms 2.0 specification allows for creation of more powerful forms and more compelling user experiences.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Date pickers, color pickers, and numeric stepper controls have been added.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Input field types now include email, search, and URL.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PUT and DELETE form methods are now supported.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Integrated API</a:t>
              </a:r>
              <a:r>
                <a:rPr lang="en-US" sz="2800" dirty="0" smtClean="0">
                  <a:latin typeface="Candara" pitchFamily="34" charset="0"/>
                </a:rPr>
                <a:t> (Application Programming Interfaces)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Drag and Drop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Audio and Video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Offline Web Applications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History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Local Storage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</a:t>
              </a:r>
              <a:r>
                <a:rPr lang="en-US" sz="2800" dirty="0" err="1" smtClean="0">
                  <a:latin typeface="Candara" pitchFamily="34" charset="0"/>
                </a:rPr>
                <a:t>Geolocation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Web Messaging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More on HTML5 will be discussed in the next Study Jam.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>
                <a:latin typeface="Candara" pitchFamily="34" charset="0"/>
              </a:rPr>
              <a:t>Introduction to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is CSS?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Welcome to CSS!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stands for </a:t>
              </a:r>
              <a:r>
                <a:rPr lang="en-US" sz="3200" b="1" dirty="0" smtClean="0">
                  <a:latin typeface="Candara" pitchFamily="34" charset="0"/>
                </a:rPr>
                <a:t>C</a:t>
              </a:r>
              <a:r>
                <a:rPr lang="en-US" sz="3200" dirty="0" smtClean="0">
                  <a:latin typeface="Candara" pitchFamily="34" charset="0"/>
                </a:rPr>
                <a:t>ascading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tyle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heets.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Cascading </a:t>
              </a:r>
              <a:r>
                <a:rPr lang="en-US" sz="3200" dirty="0" smtClean="0">
                  <a:latin typeface="Candara" pitchFamily="34" charset="0"/>
                </a:rPr>
                <a:t>refers to the way CSS applies one style on top of another.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Style Sheets</a:t>
              </a:r>
              <a:r>
                <a:rPr lang="en-US" sz="3200" dirty="0" smtClean="0">
                  <a:latin typeface="Candara" pitchFamily="34" charset="0"/>
                </a:rPr>
                <a:t> control the look and feel of web documents.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CSS </a:t>
              </a:r>
              <a:r>
                <a:rPr lang="en-US" sz="3200" dirty="0" smtClean="0">
                  <a:latin typeface="Candara" pitchFamily="34" charset="0"/>
                </a:rPr>
                <a:t>and </a:t>
              </a:r>
              <a:r>
                <a:rPr lang="en-US" sz="3200" b="1" dirty="0" smtClean="0">
                  <a:latin typeface="Candara" pitchFamily="34" charset="0"/>
                </a:rPr>
                <a:t>HTML </a:t>
              </a:r>
              <a:r>
                <a:rPr lang="en-US" sz="3200" dirty="0" smtClean="0">
                  <a:latin typeface="Candara" pitchFamily="34" charset="0"/>
                </a:rPr>
                <a:t>work hand in hand: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HTML sorts out the page structure.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CSS defines how HTML elements are displayed.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 understand CSS, you should already have a basic knowledge of HTML.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Why Use CSS?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allows you to apply specific styles to specific HTML elements.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main benefit of CSS is that it allows you to separate </a:t>
              </a:r>
              <a:r>
                <a:rPr lang="en-US" sz="3200" b="1" dirty="0" smtClean="0">
                  <a:latin typeface="Candara" pitchFamily="34" charset="0"/>
                </a:rPr>
                <a:t>style </a:t>
              </a:r>
              <a:r>
                <a:rPr lang="en-US" sz="3200" dirty="0" smtClean="0">
                  <a:latin typeface="Candara" pitchFamily="34" charset="0"/>
                </a:rPr>
                <a:t>from </a:t>
              </a:r>
              <a:r>
                <a:rPr lang="en-US" sz="3200" b="1" dirty="0" smtClean="0">
                  <a:latin typeface="Candara" pitchFamily="34" charset="0"/>
                </a:rPr>
                <a:t>content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Using just HTML, all the styles and formatting are in the same place, which becomes rather difficult to maintain as the page grows.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All formatting can (and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should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) be removed from the HTML document and stored in a separate CSS file.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Alright. Before we begin proper, I want you all to know (or be reminded) that, in terms of knowledge and information, after…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More on CSS will be discussed in our next Study Jam.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Task: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Tables revisited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Use your current/so-far knowledge of CSS to modify and style the table you created earlier. Style the table to your taste but maintain its alignment.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90600" y="7505700"/>
            <a:ext cx="16358937" cy="1905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Delete or remove every appearance of the 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bgcolor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, border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, and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align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attributes in your HTML and embed a style sheets in the file to style the table. Use class selectors and id selectors where applicable. Note, the equivalent of 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bgcolor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in CSS is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background-color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; use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text-align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and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margin: auto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to align your text and table to the center.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are the Benefits of Being a Web Developer?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Sit back and watch the next video…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benefitsOfBeingAWebDeveloper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What are the benefits of being a web develope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8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So, with that, we call it a day.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Thanks for coming!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See you next time!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4800" b="1" dirty="0" smtClean="0">
              <a:latin typeface="Candara" pitchFamily="34" charset="0"/>
            </a:endParaRPr>
          </a:p>
        </p:txBody>
      </p:sp>
      <p:pic>
        <p:nvPicPr>
          <p:cNvPr id="13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4"/>
          <a:srcRect t="14141" b="16568"/>
          <a:stretch>
            <a:fillRect/>
          </a:stretch>
        </p:blipFill>
        <p:spPr bwMode="auto">
          <a:xfrm>
            <a:off x="7380827" y="2476500"/>
            <a:ext cx="3459307" cy="5181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marL="0" marR="0" lvl="0" indent="0" algn="l" defTabSz="125976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A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marL="0" marR="0" lvl="0" indent="0" defTabSz="1259769" rtl="0" eaLnBrk="1" fontAlgn="base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ndara" pitchFamily="34" charset="0"/>
                </a:rPr>
                <a:t>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410200" y="3381375"/>
            <a:ext cx="7467600" cy="4124325"/>
            <a:chOff x="2895600" y="3076575"/>
            <a:chExt cx="7467600" cy="4124325"/>
          </a:xfrm>
        </p:grpSpPr>
        <p:pic>
          <p:nvPicPr>
            <p:cNvPr id="16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r="38750"/>
            <a:stretch>
              <a:fillRect/>
            </a:stretch>
          </p:blipFill>
          <p:spPr bwMode="auto">
            <a:xfrm>
              <a:off x="2895600" y="3076575"/>
              <a:ext cx="7467600" cy="4124325"/>
            </a:xfrm>
            <a:prstGeom prst="rect">
              <a:avLst/>
            </a:prstGeom>
            <a:noFill/>
          </p:spPr>
        </p:pic>
        <p:pic>
          <p:nvPicPr>
            <p:cNvPr id="17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l="78125" r="16875" b="22402"/>
            <a:stretch>
              <a:fillRect/>
            </a:stretch>
          </p:blipFill>
          <p:spPr bwMode="auto">
            <a:xfrm>
              <a:off x="9677400" y="3127664"/>
              <a:ext cx="609600" cy="3200400"/>
            </a:xfrm>
            <a:prstGeom prst="rect">
              <a:avLst/>
            </a:prstGeom>
            <a:noFill/>
          </p:spPr>
        </p:pic>
      </p:grpSp>
      <p:sp>
        <p:nvSpPr>
          <p:cNvPr id="18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…after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…in this world is…you know what I’m about to say already… </a:t>
            </a:r>
            <a:r>
              <a:rPr lang="en-US" sz="36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3600" b="1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ower'f-GOD\Documents\Web101\Google_2015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305175"/>
            <a:ext cx="12192000" cy="4124325"/>
          </a:xfrm>
          <a:prstGeom prst="rect">
            <a:avLst/>
          </a:prstGeom>
          <a:noFill/>
        </p:spPr>
      </p:pic>
      <p:sp>
        <p:nvSpPr>
          <p:cNvPr id="3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…is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Whenever you get stuck, remember that you can always Google your way out!</a:t>
            </a:r>
          </a:p>
        </p:txBody>
      </p:sp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="" xmlns:a16="http://schemas.microsoft.com/office/drawing/2014/main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 Little Recap from the Last Study Jam!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="" xmlns:a16="http://schemas.microsoft.com/office/drawing/2014/main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0"/>
            <a:ext cx="5806694" cy="5544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8" y="0"/>
            <a:ext cx="2661401" cy="5470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marL="0" marR="0" lvl="0" indent="0" algn="l" defTabSz="125976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1" dirty="0" smtClean="0">
                  <a:latin typeface="Candara" pitchFamily="34" charset="0"/>
                  <a:ea typeface="+mj-ea"/>
                  <a:cs typeface="+mj-cs"/>
                </a:rPr>
                <a:t>Last time on HTML Basics…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HTML stands for </a:t>
              </a:r>
              <a:r>
                <a:rPr lang="en-US" sz="3000" b="1" dirty="0" smtClean="0">
                  <a:latin typeface="Candara" pitchFamily="34" charset="0"/>
                </a:rPr>
                <a:t>H</a:t>
              </a:r>
              <a:r>
                <a:rPr lang="en-US" sz="3000" dirty="0" smtClean="0">
                  <a:latin typeface="Candara" pitchFamily="34" charset="0"/>
                </a:rPr>
                <a:t>yper</a:t>
              </a:r>
              <a:r>
                <a:rPr lang="en-US" sz="3000" b="1" dirty="0" smtClean="0">
                  <a:latin typeface="Candara" pitchFamily="34" charset="0"/>
                </a:rPr>
                <a:t>T</a:t>
              </a:r>
              <a:r>
                <a:rPr lang="en-US" sz="3000" dirty="0" smtClean="0">
                  <a:latin typeface="Candara" pitchFamily="34" charset="0"/>
                </a:rPr>
                <a:t>ext</a:t>
              </a:r>
              <a:r>
                <a:rPr lang="en-US" sz="3000" b="1" dirty="0" smtClean="0">
                  <a:latin typeface="Candara" pitchFamily="34" charset="0"/>
                </a:rPr>
                <a:t> M</a:t>
              </a:r>
              <a:r>
                <a:rPr lang="en-US" sz="3000" dirty="0" smtClean="0">
                  <a:latin typeface="Candara" pitchFamily="34" charset="0"/>
                </a:rPr>
                <a:t>arkup</a:t>
              </a:r>
              <a:r>
                <a:rPr lang="en-US" sz="3000" b="1" dirty="0" smtClean="0">
                  <a:latin typeface="Candara" pitchFamily="34" charset="0"/>
                </a:rPr>
                <a:t> L</a:t>
              </a:r>
              <a:r>
                <a:rPr lang="en-US" sz="3000" dirty="0" smtClean="0">
                  <a:latin typeface="Candara" pitchFamily="34" charset="0"/>
                </a:rPr>
                <a:t>anguage.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Unlike a scripting or programming language that uses scripts to perform functions, a markup language uses tags to identify content. </a:t>
              </a: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A web browser will parse the HTML  (tags) and use it (along with CSS and JavaScript) to render a (web) page.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i="1" dirty="0" smtClean="0">
                  <a:latin typeface="Candara" pitchFamily="34" charset="0"/>
                </a:rPr>
                <a:t>Some HTML tags: 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kumimoji="0" lang="en-US" sz="3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 pitchFamily="49" charset="0"/>
                </a:rPr>
                <a:t>&lt;html&gt;...&lt;/html&gt;</a:t>
              </a:r>
              <a:r>
                <a:rPr kumimoji="0" lang="en-US" sz="3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nsolas" pitchFamily="49" charset="0"/>
                </a:rPr>
                <a:t>	</a:t>
              </a:r>
              <a:r>
                <a:rPr lang="en-US" sz="3000" dirty="0" smtClean="0">
                  <a:latin typeface="Consolas" pitchFamily="49" charset="0"/>
                </a:rPr>
                <a:t>&lt;head&gt;...&lt;/head&gt;	&lt;body&gt;...&lt;/body&gt;	&lt;title&gt;...&lt;/title&gt;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&lt;p&gt;...&lt;/p&gt;		&lt;</a:t>
              </a:r>
              <a:r>
                <a:rPr lang="en-US" sz="3000" dirty="0" err="1" smtClean="0">
                  <a:latin typeface="Consolas" pitchFamily="49" charset="0"/>
                </a:rPr>
                <a:t>i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i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br</a:t>
              </a:r>
              <a:r>
                <a:rPr lang="en-US" sz="3000" dirty="0" smtClean="0">
                  <a:latin typeface="Consolas" pitchFamily="49" charset="0"/>
                </a:rPr>
                <a:t> /&gt;			&lt;sup&gt;...&lt;/sup&gt;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&lt;sub&gt;...&lt;/sub&gt;	&lt;</a:t>
              </a:r>
              <a:r>
                <a:rPr lang="en-US" sz="3000" dirty="0" err="1" smtClean="0">
                  <a:latin typeface="Consolas" pitchFamily="49" charset="0"/>
                </a:rPr>
                <a:t>h1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h1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h6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h6</a:t>
              </a:r>
              <a:r>
                <a:rPr lang="en-US" sz="3000" dirty="0" smtClean="0">
                  <a:latin typeface="Consolas" pitchFamily="49" charset="0"/>
                </a:rPr>
                <a:t>&gt;		&lt;a </a:t>
              </a:r>
              <a:r>
                <a:rPr lang="en-US" sz="3000" dirty="0" err="1" smtClean="0">
                  <a:latin typeface="Consolas" pitchFamily="49" charset="0"/>
                </a:rPr>
                <a:t>href</a:t>
              </a:r>
              <a:r>
                <a:rPr lang="en-US" sz="3000" dirty="0" smtClean="0">
                  <a:latin typeface="Consolas" pitchFamily="49" charset="0"/>
                </a:rPr>
                <a:t>=‘’&gt;...&lt;/a&gt;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</a:t>
              </a:r>
              <a:r>
                <a:rPr lang="en-US" sz="3000" dirty="0" err="1" smtClean="0">
                  <a:latin typeface="Consolas" pitchFamily="49" charset="0"/>
                </a:rPr>
                <a:t>img</a:t>
              </a:r>
              <a:r>
                <a:rPr lang="en-US" sz="3000" dirty="0" smtClean="0">
                  <a:latin typeface="Consolas" pitchFamily="49" charset="0"/>
                </a:rPr>
                <a:t> </a:t>
              </a:r>
              <a:r>
                <a:rPr lang="en-US" sz="3000" dirty="0" err="1" smtClean="0">
                  <a:latin typeface="Consolas" pitchFamily="49" charset="0"/>
                </a:rPr>
                <a:t>src</a:t>
              </a:r>
              <a:r>
                <a:rPr lang="en-US" sz="3000" dirty="0" smtClean="0">
                  <a:latin typeface="Consolas" pitchFamily="49" charset="0"/>
                </a:rPr>
                <a:t>=‘’ /&gt;	&lt;hr /&gt;			&lt;</a:t>
              </a:r>
              <a:r>
                <a:rPr lang="en-US" sz="3000" dirty="0" err="1" smtClean="0">
                  <a:latin typeface="Consolas" pitchFamily="49" charset="0"/>
                </a:rPr>
                <a:t>ul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ul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ol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ol</a:t>
              </a:r>
              <a:r>
                <a:rPr lang="en-US" sz="3000" dirty="0" smtClean="0">
                  <a:latin typeface="Consolas" pitchFamily="49" charset="0"/>
                </a:rPr>
                <a:t>&gt;</a:t>
              </a:r>
              <a:r>
                <a:rPr lang="en-US" sz="3000" dirty="0" smtClean="0">
                  <a:latin typeface="Candara" pitchFamily="34" charset="0"/>
                </a:rPr>
                <a:t>	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P MGT - BOOT CAMP" id="{2A18E5DD-9F2C-4C0D-888D-297AEFF46EFA}" vid="{04288D86-F80C-4C52-A48E-EF596C31FA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Genesys Presentation Template</Template>
  <TotalTime>3742</TotalTime>
  <Words>1380</Words>
  <Application>Microsoft Office PowerPoint</Application>
  <PresentationFormat>Custom</PresentationFormat>
  <Paragraphs>305</Paragraphs>
  <Slides>56</Slides>
  <Notes>0</Notes>
  <HiddenSlides>2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Slide 1</vt:lpstr>
      <vt:lpstr>Web101: Introduction to &lt;HTML5 /&gt; &amp;&amp; {CSS3}  Saturday, October 19, 2019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25 July 2019</dc:title>
  <dc:creator>Uduma</dc:creator>
  <cp:lastModifiedBy>Windows User</cp:lastModifiedBy>
  <cp:revision>262</cp:revision>
  <dcterms:created xsi:type="dcterms:W3CDTF">2019-07-25T09:47:45Z</dcterms:created>
  <dcterms:modified xsi:type="dcterms:W3CDTF">2020-02-21T04:13:42Z</dcterms:modified>
</cp:coreProperties>
</file>