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387" r:id="rId2"/>
    <p:sldId id="336" r:id="rId3"/>
    <p:sldId id="342" r:id="rId4"/>
    <p:sldId id="381" r:id="rId5"/>
    <p:sldId id="385" r:id="rId6"/>
    <p:sldId id="481" r:id="rId7"/>
    <p:sldId id="389" r:id="rId8"/>
    <p:sldId id="391" r:id="rId9"/>
    <p:sldId id="380" r:id="rId10"/>
    <p:sldId id="424" r:id="rId11"/>
    <p:sldId id="425" r:id="rId12"/>
    <p:sldId id="399" r:id="rId13"/>
    <p:sldId id="426" r:id="rId14"/>
    <p:sldId id="398" r:id="rId15"/>
    <p:sldId id="395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10" r:id="rId26"/>
    <p:sldId id="409" r:id="rId27"/>
    <p:sldId id="411" r:id="rId28"/>
    <p:sldId id="412" r:id="rId29"/>
    <p:sldId id="414" r:id="rId30"/>
    <p:sldId id="413" r:id="rId31"/>
    <p:sldId id="416" r:id="rId32"/>
    <p:sldId id="415" r:id="rId33"/>
    <p:sldId id="418" r:id="rId34"/>
    <p:sldId id="417" r:id="rId35"/>
    <p:sldId id="419" r:id="rId36"/>
    <p:sldId id="420" r:id="rId37"/>
    <p:sldId id="394" r:id="rId38"/>
    <p:sldId id="475" r:id="rId39"/>
    <p:sldId id="477" r:id="rId40"/>
    <p:sldId id="476" r:id="rId41"/>
    <p:sldId id="386" r:id="rId42"/>
    <p:sldId id="474" r:id="rId43"/>
    <p:sldId id="396" r:id="rId44"/>
    <p:sldId id="421" r:id="rId45"/>
    <p:sldId id="427" r:id="rId46"/>
    <p:sldId id="392" r:id="rId47"/>
    <p:sldId id="422" r:id="rId48"/>
    <p:sldId id="423" r:id="rId49"/>
    <p:sldId id="388" r:id="rId50"/>
    <p:sldId id="428" r:id="rId51"/>
    <p:sldId id="429" r:id="rId52"/>
    <p:sldId id="430" r:id="rId53"/>
    <p:sldId id="431" r:id="rId54"/>
    <p:sldId id="432" r:id="rId55"/>
    <p:sldId id="439" r:id="rId56"/>
    <p:sldId id="433" r:id="rId57"/>
    <p:sldId id="434" r:id="rId58"/>
    <p:sldId id="435" r:id="rId59"/>
    <p:sldId id="436" r:id="rId60"/>
    <p:sldId id="438" r:id="rId61"/>
    <p:sldId id="440" r:id="rId62"/>
    <p:sldId id="442" r:id="rId63"/>
    <p:sldId id="441" r:id="rId64"/>
    <p:sldId id="444" r:id="rId65"/>
    <p:sldId id="393" r:id="rId66"/>
    <p:sldId id="445" r:id="rId67"/>
    <p:sldId id="449" r:id="rId68"/>
    <p:sldId id="455" r:id="rId69"/>
    <p:sldId id="452" r:id="rId70"/>
    <p:sldId id="456" r:id="rId71"/>
    <p:sldId id="454" r:id="rId72"/>
    <p:sldId id="457" r:id="rId73"/>
    <p:sldId id="459" r:id="rId74"/>
    <p:sldId id="458" r:id="rId75"/>
    <p:sldId id="461" r:id="rId76"/>
    <p:sldId id="460" r:id="rId77"/>
    <p:sldId id="462" r:id="rId78"/>
    <p:sldId id="464" r:id="rId79"/>
    <p:sldId id="465" r:id="rId80"/>
    <p:sldId id="466" r:id="rId81"/>
    <p:sldId id="463" r:id="rId82"/>
    <p:sldId id="468" r:id="rId83"/>
    <p:sldId id="469" r:id="rId84"/>
    <p:sldId id="470" r:id="rId85"/>
    <p:sldId id="471" r:id="rId86"/>
    <p:sldId id="472" r:id="rId87"/>
    <p:sldId id="473" r:id="rId88"/>
    <p:sldId id="453" r:id="rId89"/>
    <p:sldId id="450" r:id="rId90"/>
    <p:sldId id="451" r:id="rId91"/>
    <p:sldId id="479" r:id="rId92"/>
    <p:sldId id="478" r:id="rId93"/>
    <p:sldId id="480" r:id="rId94"/>
    <p:sldId id="448" r:id="rId95"/>
    <p:sldId id="447" r:id="rId96"/>
  </p:sldIdLst>
  <p:sldSz cx="18288000" cy="10287000"/>
  <p:notesSz cx="6858000" cy="9144000"/>
  <p:defaultTextStyle>
    <a:defPPr>
      <a:defRPr lang="en-US"/>
    </a:defPPr>
    <a:lvl1pPr marL="0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E991B"/>
    <a:srgbClr val="C8A325"/>
    <a:srgbClr val="F0CB4D"/>
    <a:srgbClr val="139F81"/>
    <a:srgbClr val="27B395"/>
    <a:srgbClr val="45D1B3"/>
    <a:srgbClr val="31BD9F"/>
    <a:srgbClr val="E6C143"/>
    <a:srgbClr val="CBD7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4"/>
    <p:restoredTop sz="94674"/>
  </p:normalViewPr>
  <p:slideViewPr>
    <p:cSldViewPr>
      <p:cViewPr varScale="1">
        <p:scale>
          <a:sx n="46" d="100"/>
          <a:sy n="46" d="100"/>
        </p:scale>
        <p:origin x="-660" y="-10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6270-C077-48CE-B513-9F321C58E79E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D3205-A862-4D26-96FE-869D6C36C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5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29884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59769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889653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19538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49422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779307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09191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039076" algn="l" defTabSz="125976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6"/>
            <a:ext cx="15544800" cy="2205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9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9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9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9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39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07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65"/>
            <a:ext cx="41148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65"/>
            <a:ext cx="12039600" cy="8777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7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2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6610358"/>
            <a:ext cx="15544800" cy="2043113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4360071"/>
            <a:ext cx="15544800" cy="2250280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98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976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96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95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9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93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9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390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3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9"/>
            <a:ext cx="8077200" cy="6788944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40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2670"/>
            <a:ext cx="8080376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6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6" y="2302670"/>
            <a:ext cx="8083551" cy="959643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884" indent="0">
              <a:buNone/>
              <a:defRPr sz="2800" b="1"/>
            </a:lvl2pPr>
            <a:lvl3pPr marL="1259769" indent="0">
              <a:buNone/>
              <a:defRPr sz="2500" b="1"/>
            </a:lvl3pPr>
            <a:lvl4pPr marL="1889653" indent="0">
              <a:buNone/>
              <a:defRPr sz="2200" b="1"/>
            </a:lvl4pPr>
            <a:lvl5pPr marL="2519538" indent="0">
              <a:buNone/>
              <a:defRPr sz="2200" b="1"/>
            </a:lvl5pPr>
            <a:lvl6pPr marL="3149422" indent="0">
              <a:buNone/>
              <a:defRPr sz="2200" b="1"/>
            </a:lvl6pPr>
            <a:lvl7pPr marL="3779307" indent="0">
              <a:buNone/>
              <a:defRPr sz="2200" b="1"/>
            </a:lvl7pPr>
            <a:lvl8pPr marL="4409191" indent="0">
              <a:buNone/>
              <a:defRPr sz="2200" b="1"/>
            </a:lvl8pPr>
            <a:lvl9pPr marL="5039076" indent="0">
              <a:buNone/>
              <a:defRPr sz="2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6" y="3262313"/>
            <a:ext cx="8083551" cy="592693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8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2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0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6" y="409575"/>
            <a:ext cx="6016627" cy="17430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09583"/>
            <a:ext cx="10223500" cy="877967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6" y="2152655"/>
            <a:ext cx="6016627" cy="7036595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9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4400"/>
            </a:lvl1pPr>
            <a:lvl2pPr marL="629884" indent="0">
              <a:buNone/>
              <a:defRPr sz="3900"/>
            </a:lvl2pPr>
            <a:lvl3pPr marL="1259769" indent="0">
              <a:buNone/>
              <a:defRPr sz="3300"/>
            </a:lvl3pPr>
            <a:lvl4pPr marL="1889653" indent="0">
              <a:buNone/>
              <a:defRPr sz="2800"/>
            </a:lvl4pPr>
            <a:lvl5pPr marL="2519538" indent="0">
              <a:buNone/>
              <a:defRPr sz="2800"/>
            </a:lvl5pPr>
            <a:lvl6pPr marL="3149422" indent="0">
              <a:buNone/>
              <a:defRPr sz="2800"/>
            </a:lvl6pPr>
            <a:lvl7pPr marL="3779307" indent="0">
              <a:buNone/>
              <a:defRPr sz="2800"/>
            </a:lvl7pPr>
            <a:lvl8pPr marL="4409191" indent="0">
              <a:buNone/>
              <a:defRPr sz="2800"/>
            </a:lvl8pPr>
            <a:lvl9pPr marL="5039076" indent="0">
              <a:buNone/>
              <a:defRPr sz="2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7"/>
            <a:ext cx="10972800" cy="1207293"/>
          </a:xfrm>
        </p:spPr>
        <p:txBody>
          <a:bodyPr/>
          <a:lstStyle>
            <a:lvl1pPr marL="0" indent="0">
              <a:buNone/>
              <a:defRPr sz="1900"/>
            </a:lvl1pPr>
            <a:lvl2pPr marL="629884" indent="0">
              <a:buNone/>
              <a:defRPr sz="1700"/>
            </a:lvl2pPr>
            <a:lvl3pPr marL="1259769" indent="0">
              <a:buNone/>
              <a:defRPr sz="1400"/>
            </a:lvl3pPr>
            <a:lvl4pPr marL="1889653" indent="0">
              <a:buNone/>
              <a:defRPr sz="1200"/>
            </a:lvl4pPr>
            <a:lvl5pPr marL="2519538" indent="0">
              <a:buNone/>
              <a:defRPr sz="1200"/>
            </a:lvl5pPr>
            <a:lvl6pPr marL="3149422" indent="0">
              <a:buNone/>
              <a:defRPr sz="1200"/>
            </a:lvl6pPr>
            <a:lvl7pPr marL="3779307" indent="0">
              <a:buNone/>
              <a:defRPr sz="1200"/>
            </a:lvl7pPr>
            <a:lvl8pPr marL="4409191" indent="0">
              <a:buNone/>
              <a:defRPr sz="1200"/>
            </a:lvl8pPr>
            <a:lvl9pPr marL="5039076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8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</p:spPr>
        <p:txBody>
          <a:bodyPr vert="horz" lIns="125977" tIns="62988" rIns="125977" bIns="629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9"/>
            <a:ext cx="16459200" cy="6788944"/>
          </a:xfrm>
          <a:prstGeom prst="rect">
            <a:avLst/>
          </a:prstGeom>
        </p:spPr>
        <p:txBody>
          <a:bodyPr vert="horz" lIns="125977" tIns="62988" rIns="125977" bIns="6298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B2BB-FB55-48B0-A19E-8A5C84AE7597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34"/>
            <a:ext cx="5791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34"/>
            <a:ext cx="4267200" cy="547688"/>
          </a:xfrm>
          <a:prstGeom prst="rect">
            <a:avLst/>
          </a:prstGeom>
        </p:spPr>
        <p:txBody>
          <a:bodyPr vert="horz" lIns="125977" tIns="62988" rIns="125977" bIns="6298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61C5-4A1D-4FD9-BB1C-D5E0C114EC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2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9769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13" indent="-472413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3562" indent="-393678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4711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596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34480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64364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94249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24133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54018" indent="-314942" algn="l" defTabSz="12597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9884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69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9653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9538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9422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9307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09191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39076" algn="l" defTabSz="1259769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'f-GOD\Documents\Web101\Feed%20Your%20Mind%20With%20Success%20-%20Motivational%20Video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'f-GOD\Documents\Web101\Never%20Quit%20-%20Motivational%20Speech%20(V1)%20Fearless%20Motivation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ower'f-GOD\Documents\Web101\What%20are%20the%20benefits%20of%20being%20a%20web%20developer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 descr="C:\Users\Power'f-GOD\Documents\Web101\Web 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-166437"/>
            <a:ext cx="10668000" cy="1066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We didn’t do this last time…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3292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Project: My First Website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Create a basic website similar to the one in the image in the next slide, which has three different pages: </a:t>
              </a:r>
              <a:r>
                <a:rPr lang="en-US" sz="3200" b="1" dirty="0" smtClean="0">
                  <a:latin typeface="Candara" pitchFamily="34" charset="0"/>
                </a:rPr>
                <a:t>Home, About Us </a:t>
              </a:r>
              <a:r>
                <a:rPr lang="en-US" sz="3200" dirty="0" smtClean="0">
                  <a:latin typeface="Candara" pitchFamily="34" charset="0"/>
                </a:rPr>
                <a:t>and </a:t>
              </a:r>
              <a:r>
                <a:rPr lang="en-US" sz="3200" b="1" dirty="0" smtClean="0">
                  <a:latin typeface="Candara" pitchFamily="34" charset="0"/>
                </a:rPr>
                <a:t>Contact Us</a:t>
              </a:r>
              <a:r>
                <a:rPr lang="en-US" sz="3200" dirty="0" smtClean="0">
                  <a:latin typeface="Candara" pitchFamily="34" charset="0"/>
                </a:rPr>
                <a:t>. Include any image of your choice from your PC. All your links must be active and not </a:t>
              </a:r>
              <a:r>
                <a:rPr lang="en-US" sz="3200" dirty="0" smtClean="0">
                  <a:latin typeface="Candara" pitchFamily="34" charset="0"/>
                </a:rPr>
                <a:t>dead or broken.</a:t>
              </a:r>
              <a:endParaRPr lang="en-US" sz="3200" dirty="0" smtClean="0">
                <a:latin typeface="Candara" pitchFamily="34" charset="0"/>
              </a:endParaRP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Your </a:t>
              </a:r>
              <a:r>
                <a:rPr lang="en-US" sz="3200" b="1" dirty="0" smtClean="0">
                  <a:latin typeface="Candara" pitchFamily="34" charset="0"/>
                </a:rPr>
                <a:t>Home</a:t>
              </a:r>
              <a:r>
                <a:rPr lang="en-US" sz="3200" dirty="0" smtClean="0">
                  <a:latin typeface="Candara" pitchFamily="34" charset="0"/>
                </a:rPr>
                <a:t>, </a:t>
              </a:r>
              <a:r>
                <a:rPr lang="en-US" sz="3200" b="1" dirty="0" smtClean="0">
                  <a:latin typeface="Candara" pitchFamily="34" charset="0"/>
                </a:rPr>
                <a:t>Contact </a:t>
              </a:r>
              <a:r>
                <a:rPr lang="en-US" sz="3200" b="1" dirty="0" smtClean="0">
                  <a:latin typeface="Candara" pitchFamily="34" charset="0"/>
                </a:rPr>
                <a:t>Us </a:t>
              </a:r>
              <a:r>
                <a:rPr lang="en-US" sz="3200" dirty="0" smtClean="0">
                  <a:latin typeface="Candara" pitchFamily="34" charset="0"/>
                </a:rPr>
                <a:t>and </a:t>
              </a:r>
              <a:r>
                <a:rPr lang="en-US" sz="3200" b="1" dirty="0" smtClean="0">
                  <a:latin typeface="Candara" pitchFamily="34" charset="0"/>
                </a:rPr>
                <a:t>About Us </a:t>
              </a:r>
              <a:r>
                <a:rPr lang="en-US" sz="3200" dirty="0" smtClean="0">
                  <a:latin typeface="Candara" pitchFamily="34" charset="0"/>
                </a:rPr>
                <a:t>links, </a:t>
              </a:r>
              <a:r>
                <a:rPr lang="en-US" sz="3200" dirty="0" smtClean="0">
                  <a:latin typeface="Candara" pitchFamily="34" charset="0"/>
                </a:rPr>
                <a:t>when clicked, should link to </a:t>
              </a:r>
              <a:r>
                <a:rPr lang="en-US" sz="3200" dirty="0" smtClean="0">
                  <a:latin typeface="Candara" pitchFamily="34" charset="0"/>
                </a:rPr>
                <a:t>the </a:t>
              </a:r>
              <a:r>
                <a:rPr lang="en-US" sz="3200" b="1" dirty="0" smtClean="0">
                  <a:latin typeface="Candara" pitchFamily="34" charset="0"/>
                </a:rPr>
                <a:t>Home</a:t>
              </a:r>
              <a:r>
                <a:rPr lang="en-US" sz="3200" dirty="0" smtClean="0">
                  <a:latin typeface="Candara" pitchFamily="34" charset="0"/>
                </a:rPr>
                <a:t> page, </a:t>
              </a:r>
              <a:r>
                <a:rPr lang="en-US" sz="3200" b="1" dirty="0" smtClean="0">
                  <a:latin typeface="Candara" pitchFamily="34" charset="0"/>
                </a:rPr>
                <a:t>Contact </a:t>
              </a:r>
              <a:r>
                <a:rPr lang="en-US" sz="3200" b="1" dirty="0" smtClean="0">
                  <a:latin typeface="Candara" pitchFamily="34" charset="0"/>
                </a:rPr>
                <a:t>Us </a:t>
              </a:r>
              <a:r>
                <a:rPr lang="en-US" sz="3200" dirty="0" smtClean="0">
                  <a:latin typeface="Candara" pitchFamily="34" charset="0"/>
                </a:rPr>
                <a:t>page and </a:t>
              </a:r>
              <a:r>
                <a:rPr lang="en-US" sz="3200" b="1" dirty="0" smtClean="0">
                  <a:latin typeface="Candara" pitchFamily="34" charset="0"/>
                </a:rPr>
                <a:t>About Us </a:t>
              </a:r>
              <a:r>
                <a:rPr lang="en-US" sz="3200" dirty="0" smtClean="0">
                  <a:latin typeface="Candara" pitchFamily="34" charset="0"/>
                </a:rPr>
                <a:t>page of your </a:t>
              </a:r>
              <a:r>
                <a:rPr lang="en-US" sz="3200" dirty="0" smtClean="0">
                  <a:latin typeface="Candara" pitchFamily="34" charset="0"/>
                </a:rPr>
                <a:t>website respectively.</a:t>
              </a: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90600" y="6362700"/>
            <a:ext cx="16358937" cy="30480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4736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Create three HTML files; name them 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home.html, contact.html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and 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about.html;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add links to these files/pages in each file created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The Genesys and Google links should open in a new tab when clicked. Take not of the text formatting. And don’t forget to add title to your page in the head tag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723900"/>
            <a:ext cx="15849600" cy="865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Today on HTML Basics…</a:t>
            </a:r>
            <a:endParaRPr lang="en-US" sz="54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-38100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Tables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smtClean="0">
                  <a:latin typeface="Candara" pitchFamily="34" charset="0"/>
                </a:rPr>
                <a:t>Creating a Table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Tables are defined by using the </a:t>
              </a:r>
              <a:r>
                <a:rPr lang="en-US" sz="3200" b="1" dirty="0" smtClean="0">
                  <a:latin typeface="Candara" pitchFamily="34" charset="0"/>
                </a:rPr>
                <a:t>&lt;table&gt; </a:t>
              </a:r>
              <a:r>
                <a:rPr lang="en-US" sz="3200" dirty="0" smtClean="0">
                  <a:latin typeface="Candara" pitchFamily="34" charset="0"/>
                </a:rPr>
                <a:t>tag.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Tables are divided into table rows with the </a:t>
              </a:r>
              <a:r>
                <a:rPr lang="en-US" sz="3200" b="1" dirty="0" smtClean="0">
                  <a:latin typeface="Candara" pitchFamily="34" charset="0"/>
                </a:rPr>
                <a:t>&lt;</a:t>
              </a:r>
              <a:r>
                <a:rPr lang="en-US" sz="3200" b="1" dirty="0" err="1" smtClean="0">
                  <a:latin typeface="Candara" pitchFamily="34" charset="0"/>
                </a:rPr>
                <a:t>tr</a:t>
              </a:r>
              <a:r>
                <a:rPr lang="en-US" sz="3200" b="1" dirty="0" smtClean="0">
                  <a:latin typeface="Candara" pitchFamily="34" charset="0"/>
                </a:rPr>
                <a:t>&gt;</a:t>
              </a:r>
              <a:r>
                <a:rPr lang="en-US" sz="3200" dirty="0" smtClean="0">
                  <a:latin typeface="Candara" pitchFamily="34" charset="0"/>
                </a:rPr>
                <a:t> tag.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Table rows are divided into table columns (table data) with the &lt;</a:t>
              </a:r>
              <a:r>
                <a:rPr lang="en-US" sz="3200" b="1" dirty="0" smtClean="0">
                  <a:latin typeface="Candara" pitchFamily="34" charset="0"/>
                </a:rPr>
                <a:t>td</a:t>
              </a:r>
              <a:r>
                <a:rPr lang="en-US" sz="3200" dirty="0" smtClean="0">
                  <a:latin typeface="Candara" pitchFamily="34" charset="0"/>
                </a:rPr>
                <a:t>&gt; tag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is an example of a table with </a:t>
              </a:r>
              <a:r>
                <a:rPr lang="en-US" sz="3200" b="1" dirty="0" smtClean="0">
                  <a:latin typeface="Candara" pitchFamily="34" charset="0"/>
                </a:rPr>
                <a:t>one row</a:t>
              </a:r>
              <a:r>
                <a:rPr lang="en-US" sz="3200" dirty="0" smtClean="0">
                  <a:latin typeface="Candara" pitchFamily="34" charset="0"/>
                </a:rPr>
                <a:t> and </a:t>
              </a:r>
              <a:r>
                <a:rPr lang="en-US" sz="3200" b="1" dirty="0" smtClean="0">
                  <a:latin typeface="Candara" pitchFamily="34" charset="0"/>
                </a:rPr>
                <a:t>three columns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029" name="Picture 5" descr="C:\Users\Power'f-GOD\Documents\Web101\Web101_Intro-HTML5-CSS3\code_screenshoots\ttrt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705350"/>
            <a:ext cx="10591800" cy="2788135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90601" y="8267699"/>
            <a:ext cx="16383000" cy="1066801"/>
            <a:chOff x="890190" y="8267699"/>
            <a:chExt cx="16483410" cy="1066801"/>
          </a:xfrm>
        </p:grpSpPr>
        <p:sp>
          <p:nvSpPr>
            <p:cNvPr id="24" name="Rounded Rectangle 23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Table data tags </a:t>
              </a:r>
              <a:r>
                <a:rPr lang="en-US" u="sng" dirty="0" smtClean="0">
                  <a:solidFill>
                    <a:schemeClr val="tx1"/>
                  </a:solidFill>
                  <a:latin typeface="Candara" pitchFamily="34" charset="0"/>
                </a:rPr>
                <a:t>&lt;td&gt;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act as data containers within the table.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They can contain all sorts of HTML elements, such as text, images, lists, other tables, and so on.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smtClean="0"/>
                <a:t>The border and </a:t>
              </a:r>
              <a:r>
                <a:rPr lang="en-US" sz="4800" b="1" dirty="0" err="1" smtClean="0"/>
                <a:t>colspan</a:t>
              </a:r>
              <a:r>
                <a:rPr lang="en-US" sz="4800" b="1" dirty="0" smtClean="0"/>
                <a:t> Attributes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border can be added using the </a:t>
              </a:r>
              <a:r>
                <a:rPr lang="en-US" sz="3200" b="1" dirty="0" smtClean="0">
                  <a:latin typeface="Candara" pitchFamily="34" charset="0"/>
                </a:rPr>
                <a:t>border </a:t>
              </a:r>
              <a:r>
                <a:rPr lang="en-US" sz="3200" dirty="0" smtClean="0">
                  <a:latin typeface="Candara" pitchFamily="34" charset="0"/>
                </a:rPr>
                <a:t>attribute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5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table </a:t>
              </a:r>
              <a:r>
                <a:rPr lang="en-US" sz="3200" b="1" dirty="0" smtClean="0">
                  <a:latin typeface="Candara" pitchFamily="34" charset="0"/>
                </a:rPr>
                <a:t>cell</a:t>
              </a:r>
              <a:r>
                <a:rPr lang="en-US" sz="3200" dirty="0" smtClean="0">
                  <a:latin typeface="Candara" pitchFamily="34" charset="0"/>
                </a:rPr>
                <a:t> can span two or more columns: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053" name="Picture 5" descr="C:\Users\Power'f-GOD\Documents\Web101\Web101_Intro-HTML5-CSS3\code_screenshoots\t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9448800" cy="889298"/>
          </a:xfrm>
          <a:prstGeom prst="rect">
            <a:avLst/>
          </a:prstGeom>
          <a:noFill/>
        </p:spPr>
      </p:pic>
      <p:pic>
        <p:nvPicPr>
          <p:cNvPr id="2054" name="Picture 6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838700"/>
            <a:ext cx="9448800" cy="35433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2" name="Rounded Rectangle 21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border attribute is not supported in HTML5</a:t>
              </a:r>
              <a:r>
                <a:rPr lang="en-US" dirty="0" smtClean="0">
                  <a:latin typeface="Candara" pitchFamily="34" charset="0"/>
                </a:rPr>
                <a:t>.</a:t>
              </a:r>
              <a:endParaRPr lang="en-US" dirty="0" smtClean="0">
                <a:latin typeface="Candar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algn="just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4800" b="1" dirty="0" err="1" smtClean="0">
                  <a:latin typeface="Candara" pitchFamily="34" charset="0"/>
                </a:rPr>
                <a:t>Colspan</a:t>
              </a:r>
              <a:endParaRPr lang="en-US" sz="4800" b="1" dirty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example below demonstrates the </a:t>
              </a:r>
              <a:r>
                <a:rPr lang="en-US" sz="3200" b="1" dirty="0" err="1" smtClean="0">
                  <a:latin typeface="Candara" pitchFamily="34" charset="0"/>
                </a:rPr>
                <a:t>colspan</a:t>
              </a:r>
              <a:r>
                <a:rPr lang="en-US" sz="3200" dirty="0" smtClean="0">
                  <a:latin typeface="Candara" pitchFamily="34" charset="0"/>
                </a:rPr>
                <a:t> attribute in action:</a:t>
              </a:r>
              <a:endParaRPr lang="en-US" sz="5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 table </a:t>
              </a:r>
              <a:r>
                <a:rPr lang="en-US" sz="3200" b="1" dirty="0" smtClean="0">
                  <a:latin typeface="Candara" pitchFamily="34" charset="0"/>
                </a:rPr>
                <a:t>cell</a:t>
              </a:r>
              <a:r>
                <a:rPr lang="en-US" sz="3200" dirty="0" smtClean="0">
                  <a:latin typeface="Candara" pitchFamily="34" charset="0"/>
                </a:rPr>
                <a:t> can span two or more </a:t>
              </a:r>
              <a:r>
                <a:rPr lang="en-US" sz="3200" dirty="0" smtClean="0">
                  <a:latin typeface="Candara" pitchFamily="34" charset="0"/>
                </a:rPr>
                <a:t>columns: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You can see that the cell containing "Orange" spans two cells.</a:t>
              </a:r>
              <a:endParaRPr lang="en-US" sz="3200" b="1" i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307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619500"/>
            <a:ext cx="9220200" cy="3457575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To make a cell span more than one row, use the 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rowspan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 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attribute.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The align and </a:t>
              </a:r>
              <a:r>
                <a:rPr lang="en-US" sz="4800" b="1" dirty="0" err="1" smtClean="0"/>
                <a:t>bgcolor</a:t>
              </a:r>
              <a:r>
                <a:rPr lang="en-US" sz="4800" b="1" dirty="0" smtClean="0"/>
                <a:t> Attributes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To change your table's position, use the </a:t>
              </a:r>
              <a:r>
                <a:rPr lang="en-US" sz="2800" b="1" dirty="0" smtClean="0">
                  <a:latin typeface="Candara" pitchFamily="34" charset="0"/>
                </a:rPr>
                <a:t>align </a:t>
              </a:r>
              <a:r>
                <a:rPr lang="en-US" sz="2800" dirty="0" smtClean="0">
                  <a:latin typeface="Candara" pitchFamily="34" charset="0"/>
                </a:rPr>
                <a:t>attribute inside your table tag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Now let's specify a background color of red for a table cell. To do that, just use the </a:t>
              </a:r>
              <a:r>
                <a:rPr lang="en-US" sz="2800" dirty="0" err="1" smtClean="0">
                  <a:latin typeface="Candara" pitchFamily="34" charset="0"/>
                </a:rPr>
                <a:t>bgcolor</a:t>
              </a:r>
              <a:r>
                <a:rPr lang="en-US" sz="2800" dirty="0" smtClean="0">
                  <a:latin typeface="Candara" pitchFamily="34" charset="0"/>
                </a:rPr>
                <a:t> attribute.</a:t>
              </a: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409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630410"/>
            <a:ext cx="10210800" cy="961016"/>
          </a:xfrm>
          <a:prstGeom prst="rect">
            <a:avLst/>
          </a:prstGeom>
          <a:noFill/>
        </p:spPr>
      </p:pic>
      <p:pic>
        <p:nvPicPr>
          <p:cNvPr id="4099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4238625"/>
            <a:ext cx="10134600" cy="3800475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267699"/>
            <a:ext cx="16358937" cy="1066801"/>
            <a:chOff x="91440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In the case of styling elements, CSS is more effective than HTML. Try our free "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Learn CSS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" course to learn more about CSS and styles.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2110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906654" y="9370074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26089" y="696897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515941" y="-7722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61234" y="-2336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Tables Practice…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49428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685800" y="571500"/>
            <a:ext cx="1131971" cy="9220200"/>
          </a:xfrm>
          <a:prstGeom prst="roundRect">
            <a:avLst>
              <a:gd name="adj" fmla="val 50000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977" tIns="62988" rIns="125977" bIns="62988"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4F20525-46D1-40DA-9E54-CA1B07831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59" t="33318" r="27107" b="28618"/>
          <a:stretch/>
        </p:blipFill>
        <p:spPr>
          <a:xfrm rot="5400000">
            <a:off x="15360072" y="25682"/>
            <a:ext cx="2929321" cy="3078934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6819900"/>
            <a:ext cx="13792200" cy="219313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100" b="1" dirty="0" err="1" smtClean="0">
                <a:latin typeface="AvenirNext LT Pro Bold" pitchFamily="34" charset="0"/>
              </a:rPr>
              <a:t>Web101</a:t>
            </a:r>
            <a:r>
              <a:rPr lang="en-US" altLang="en-US" sz="4100" b="1" dirty="0" smtClean="0">
                <a:latin typeface="AvenirNext LT Pro Bold" pitchFamily="34" charset="0"/>
              </a:rPr>
              <a:t>: Introduction </a:t>
            </a:r>
            <a:r>
              <a:rPr lang="en-US" altLang="en-US" sz="4100" b="1" dirty="0" smtClean="0">
                <a:latin typeface="AvenirNext LT Pro Bold" pitchFamily="34" charset="0"/>
              </a:rPr>
              <a:t>to &lt;HTML5 /&gt; &amp;&amp; {</a:t>
            </a:r>
            <a:r>
              <a:rPr lang="en-US" altLang="en-US" sz="4100" b="1" dirty="0" err="1" smtClean="0">
                <a:latin typeface="AvenirNext LT Pro Bold" pitchFamily="34" charset="0"/>
              </a:rPr>
              <a:t>CSS3</a:t>
            </a:r>
            <a:r>
              <a:rPr lang="en-US" altLang="en-US" sz="4100" b="1" dirty="0" smtClean="0">
                <a:latin typeface="AvenirNext LT Pro Bold" pitchFamily="34" charset="0"/>
              </a:rPr>
              <a:t>}</a:t>
            </a: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4100" b="1" dirty="0">
                <a:latin typeface="AvenirNext LT Pro Bold" pitchFamily="34" charset="0"/>
              </a:rPr>
              <a:t/>
            </a:r>
            <a:br>
              <a:rPr lang="en-US" altLang="en-US" sz="4100" b="1" dirty="0">
                <a:latin typeface="AvenirNext LT Pro Bold" pitchFamily="34" charset="0"/>
              </a:rPr>
            </a:br>
            <a:r>
              <a:rPr lang="en-US" altLang="en-US" sz="2800" b="1" dirty="0" smtClean="0">
                <a:latin typeface="AvenirNext LT Pro Demi" pitchFamily="34" charset="0"/>
              </a:rPr>
              <a:t>Saturday, October </a:t>
            </a:r>
            <a:r>
              <a:rPr lang="en-US" altLang="en-US" sz="2800" b="1" dirty="0" smtClean="0">
                <a:latin typeface="AvenirNext LT Pro Demi" pitchFamily="34" charset="0"/>
              </a:rPr>
              <a:t>19, 2019</a:t>
            </a:r>
            <a:endParaRPr lang="en-US" altLang="en-US" sz="2800" b="1" dirty="0">
              <a:latin typeface="AvenirNext LT Pro Demi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D35D111-BC4A-AF41-9506-871DC3188223}"/>
              </a:ext>
            </a:extLst>
          </p:cNvPr>
          <p:cNvCxnSpPr/>
          <p:nvPr/>
        </p:nvCxnSpPr>
        <p:spPr>
          <a:xfrm rot="5400000">
            <a:off x="-2086841" y="5190259"/>
            <a:ext cx="8267700" cy="20782"/>
          </a:xfrm>
          <a:prstGeom prst="line">
            <a:avLst/>
          </a:prstGeom>
          <a:ln w="317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650347" y="9193910"/>
            <a:ext cx="2312071" cy="839823"/>
          </a:xfrm>
          <a:prstGeom prst="rect">
            <a:avLst/>
          </a:prstGeom>
        </p:spPr>
      </p:pic>
      <p:pic>
        <p:nvPicPr>
          <p:cNvPr id="1026" name="Picture 2" descr="C:\Users\Power'f-GOD\Documents\Web101\htm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599" y="1257301"/>
            <a:ext cx="3520641" cy="4977966"/>
          </a:xfrm>
          <a:prstGeom prst="rect">
            <a:avLst/>
          </a:prstGeom>
          <a:noFill/>
        </p:spPr>
      </p:pic>
      <p:pic>
        <p:nvPicPr>
          <p:cNvPr id="1027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5"/>
          <a:srcRect t="14141" b="16568"/>
          <a:stretch>
            <a:fillRect/>
          </a:stretch>
        </p:blipFill>
        <p:spPr bwMode="auto">
          <a:xfrm>
            <a:off x="10591800" y="1181100"/>
            <a:ext cx="3459307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28536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Task: Create a Table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Create a web page that displays a table just like in the image below.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2" descr="C:\Users\Power'f-GOD\Documents\Web101\Web101_Intro-HTML5-CSS3\code_screenshoots\table_practice.png"/>
          <p:cNvPicPr>
            <a:picLocks noChangeAspect="1" noChangeArrowheads="1"/>
          </p:cNvPicPr>
          <p:nvPr/>
        </p:nvPicPr>
        <p:blipFill>
          <a:blip r:embed="rId4"/>
          <a:srcRect l="28604" r="28247" b="51948"/>
          <a:stretch>
            <a:fillRect/>
          </a:stretch>
        </p:blipFill>
        <p:spPr bwMode="auto">
          <a:xfrm>
            <a:off x="2971801" y="2705100"/>
            <a:ext cx="10997514" cy="457200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267699"/>
            <a:ext cx="16358937" cy="1066801"/>
            <a:chOff x="91440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Use the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h1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&lt;table&gt;,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th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tr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&gt;, &lt;td&gt; tags, and the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colspan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and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rowspan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attributes.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Colours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used are grey,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lightgrey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, lime, pink, orange, yellow and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skyblue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. Don’t forget to align your table to the center. 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Inline and Block Elements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Types of Elements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 HTML, most elements are defined as </a:t>
              </a:r>
              <a:r>
                <a:rPr lang="en-US" sz="2800" b="1" dirty="0" smtClean="0">
                  <a:latin typeface="Candara" pitchFamily="34" charset="0"/>
                </a:rPr>
                <a:t>block level</a:t>
              </a:r>
              <a:r>
                <a:rPr lang="en-US" sz="2800" dirty="0" smtClean="0">
                  <a:latin typeface="Candara" pitchFamily="34" charset="0"/>
                </a:rPr>
                <a:t> or </a:t>
              </a:r>
              <a:r>
                <a:rPr lang="en-US" sz="2800" b="1" dirty="0" smtClean="0">
                  <a:latin typeface="Candara" pitchFamily="34" charset="0"/>
                </a:rPr>
                <a:t>inline </a:t>
              </a:r>
              <a:r>
                <a:rPr lang="en-US" sz="2800" dirty="0" smtClean="0">
                  <a:latin typeface="Candara" pitchFamily="34" charset="0"/>
                </a:rPr>
                <a:t>elements.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Block level elements start from a new </a:t>
              </a:r>
              <a:r>
                <a:rPr lang="en-US" sz="2800" dirty="0" smtClean="0">
                  <a:latin typeface="Candara" pitchFamily="34" charset="0"/>
                </a:rPr>
                <a:t>line.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For example</a:t>
              </a:r>
              <a:r>
                <a:rPr lang="en-US" sz="2800" dirty="0" smtClean="0">
                  <a:latin typeface="Candara" pitchFamily="34" charset="0"/>
                </a:rPr>
                <a:t>: &lt;</a:t>
              </a:r>
              <a:r>
                <a:rPr lang="en-US" sz="2800" dirty="0" err="1" smtClean="0">
                  <a:latin typeface="Candara" pitchFamily="34" charset="0"/>
                </a:rPr>
                <a:t>h1</a:t>
              </a:r>
              <a:r>
                <a:rPr lang="en-US" sz="2800" dirty="0" smtClean="0">
                  <a:latin typeface="Candara" pitchFamily="34" charset="0"/>
                </a:rPr>
                <a:t>&gt;, &lt;form&gt;, &lt;</a:t>
              </a:r>
              <a:r>
                <a:rPr lang="en-US" sz="2800" dirty="0" err="1" smtClean="0">
                  <a:latin typeface="Candara" pitchFamily="34" charset="0"/>
                </a:rPr>
                <a:t>li</a:t>
              </a:r>
              <a:r>
                <a:rPr lang="en-US" sz="2800" dirty="0" smtClean="0">
                  <a:latin typeface="Candara" pitchFamily="34" charset="0"/>
                </a:rPr>
                <a:t>&gt;, &lt;</a:t>
              </a:r>
              <a:r>
                <a:rPr lang="en-US" sz="2800" dirty="0" err="1" smtClean="0">
                  <a:latin typeface="Candara" pitchFamily="34" charset="0"/>
                </a:rPr>
                <a:t>ol</a:t>
              </a:r>
              <a:r>
                <a:rPr lang="en-US" sz="2800" dirty="0" smtClean="0">
                  <a:latin typeface="Candara" pitchFamily="34" charset="0"/>
                </a:rPr>
                <a:t>&gt;, &lt;</a:t>
              </a:r>
              <a:r>
                <a:rPr lang="en-US" sz="2800" dirty="0" err="1" smtClean="0">
                  <a:latin typeface="Candara" pitchFamily="34" charset="0"/>
                </a:rPr>
                <a:t>ul</a:t>
              </a:r>
              <a:r>
                <a:rPr lang="en-US" sz="2800" dirty="0" smtClean="0">
                  <a:latin typeface="Candara" pitchFamily="34" charset="0"/>
                </a:rPr>
                <a:t>&gt;, &lt;p&gt;, &lt;pre&gt;, &lt;table&gt;, &lt;div&gt;, etc.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Inline </a:t>
              </a:r>
              <a:r>
                <a:rPr lang="en-US" sz="2800" dirty="0" smtClean="0">
                  <a:latin typeface="Candara" pitchFamily="34" charset="0"/>
                </a:rPr>
                <a:t>elements are normally displayed without line </a:t>
              </a:r>
              <a:r>
                <a:rPr lang="en-US" sz="2800" dirty="0" smtClean="0">
                  <a:latin typeface="Candara" pitchFamily="34" charset="0"/>
                </a:rPr>
                <a:t>breaks.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For </a:t>
              </a:r>
              <a:r>
                <a:rPr lang="en-US" sz="2800" b="1" dirty="0" smtClean="0">
                  <a:latin typeface="Candara" pitchFamily="34" charset="0"/>
                </a:rPr>
                <a:t>example</a:t>
              </a:r>
              <a:r>
                <a:rPr lang="en-US" sz="2800" dirty="0" smtClean="0">
                  <a:latin typeface="Candara" pitchFamily="34" charset="0"/>
                </a:rPr>
                <a:t>: &lt;b&gt;, &lt;a&gt;, &lt;strong&gt;, &lt;</a:t>
              </a:r>
              <a:r>
                <a:rPr lang="en-US" sz="2800" dirty="0" err="1" smtClean="0">
                  <a:latin typeface="Candara" pitchFamily="34" charset="0"/>
                </a:rPr>
                <a:t>img</a:t>
              </a:r>
              <a:r>
                <a:rPr lang="en-US" sz="2800" dirty="0" smtClean="0">
                  <a:latin typeface="Candara" pitchFamily="34" charset="0"/>
                </a:rPr>
                <a:t>&gt;, &lt;input&gt;, &lt;</a:t>
              </a:r>
              <a:r>
                <a:rPr lang="en-US" sz="2800" dirty="0" err="1" smtClean="0">
                  <a:latin typeface="Candara" pitchFamily="34" charset="0"/>
                </a:rPr>
                <a:t>em</a:t>
              </a:r>
              <a:r>
                <a:rPr lang="en-US" sz="2800" dirty="0" smtClean="0">
                  <a:latin typeface="Candara" pitchFamily="34" charset="0"/>
                </a:rPr>
                <a:t>&gt;, &lt;span&gt;, </a:t>
              </a:r>
              <a:r>
                <a:rPr lang="en-US" sz="2800" dirty="0" smtClean="0">
                  <a:latin typeface="Candara" pitchFamily="34" charset="0"/>
                </a:rPr>
                <a:t>etc.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</a:t>
              </a:r>
              <a:r>
                <a:rPr lang="en-US" sz="2800" dirty="0" smtClean="0">
                  <a:latin typeface="Candara" pitchFamily="34" charset="0"/>
                </a:rPr>
                <a:t> </a:t>
              </a:r>
              <a:r>
                <a:rPr lang="en-US" sz="2800" b="1" dirty="0" smtClean="0">
                  <a:latin typeface="Candara" pitchFamily="34" charset="0"/>
                </a:rPr>
                <a:t>&lt;div&gt;</a:t>
              </a:r>
              <a:r>
                <a:rPr lang="en-US" sz="2800" dirty="0" smtClean="0">
                  <a:latin typeface="Candara" pitchFamily="34" charset="0"/>
                </a:rPr>
                <a:t> element is a block-level element that is often used as a</a:t>
              </a:r>
              <a:r>
                <a:rPr lang="en-US" sz="2800" b="1" dirty="0" smtClean="0">
                  <a:latin typeface="Candara" pitchFamily="34" charset="0"/>
                </a:rPr>
                <a:t> container for other HTML elements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When used together with some CSS styling, the &lt;div&gt; element can be used to style blocks of content: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614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253024"/>
            <a:ext cx="9906000" cy="316117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Similarly, the </a:t>
              </a:r>
              <a:r>
                <a:rPr lang="en-US" sz="2800" b="1" dirty="0" smtClean="0">
                  <a:latin typeface="Candara" pitchFamily="34" charset="0"/>
                </a:rPr>
                <a:t>&lt;span&gt;</a:t>
              </a:r>
              <a:r>
                <a:rPr lang="en-US" sz="2800" dirty="0" smtClean="0">
                  <a:latin typeface="Candara" pitchFamily="34" charset="0"/>
                </a:rPr>
                <a:t> element is an inline element that is often used as a container for some text.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When used together with CSS, the &lt;span&gt; element can be used to style </a:t>
              </a:r>
              <a:r>
                <a:rPr lang="en-US" sz="2800" b="1" dirty="0" smtClean="0">
                  <a:latin typeface="Candara" pitchFamily="34" charset="0"/>
                </a:rPr>
                <a:t>parts of the text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717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38500"/>
            <a:ext cx="11868469" cy="31242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4663" y="7658100"/>
            <a:ext cx="16358937" cy="1676401"/>
            <a:chOff x="914400" y="8267699"/>
            <a:chExt cx="16459200" cy="1066801"/>
          </a:xfrm>
        </p:grpSpPr>
        <p:sp>
          <p:nvSpPr>
            <p:cNvPr id="19" name="Rounded Rectangle 18"/>
            <p:cNvSpPr/>
            <p:nvPr/>
          </p:nvSpPr>
          <p:spPr>
            <a:xfrm>
              <a:off x="914400" y="8267700"/>
              <a:ext cx="16459200" cy="1066800"/>
            </a:xfrm>
            <a:prstGeom prst="roundRect">
              <a:avLst>
                <a:gd name="adj" fmla="val 10526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Summary: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/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 </a:t>
              </a:r>
              <a:r>
                <a:rPr lang="en-US" u="sng" dirty="0" smtClean="0">
                  <a:solidFill>
                    <a:schemeClr val="tx1"/>
                  </a:solidFill>
                  <a:latin typeface="Candara" pitchFamily="34" charset="0"/>
                </a:rPr>
                <a:t>&lt;div&gt;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element defines a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block-level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section in a document.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&lt;span&gt; element defines an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inline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section in a document.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91440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Other elements can be used either as block level elements or inline elements. This includes the following elements: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APPLET</a:t>
              </a:r>
              <a:r>
                <a:rPr lang="en-US" sz="2800" dirty="0" smtClean="0">
                  <a:latin typeface="Candara" pitchFamily="34" charset="0"/>
                </a:rPr>
                <a:t> - embedded Java applet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err="1" smtClean="0">
                  <a:latin typeface="Candara" pitchFamily="34" charset="0"/>
                </a:rPr>
                <a:t>IFRAME</a:t>
              </a:r>
              <a:r>
                <a:rPr lang="en-US" sz="2800" dirty="0" smtClean="0">
                  <a:latin typeface="Candara" pitchFamily="34" charset="0"/>
                </a:rPr>
                <a:t> - Inline frame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INS</a:t>
              </a:r>
              <a:r>
                <a:rPr lang="en-US" sz="2800" dirty="0" smtClean="0">
                  <a:latin typeface="Candara" pitchFamily="34" charset="0"/>
                </a:rPr>
                <a:t> - inserted text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MAP</a:t>
              </a:r>
              <a:r>
                <a:rPr lang="en-US" sz="2800" dirty="0" smtClean="0">
                  <a:latin typeface="Candara" pitchFamily="34" charset="0"/>
                </a:rPr>
                <a:t> - image map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OBJECT</a:t>
              </a:r>
              <a:r>
                <a:rPr lang="en-US" sz="2800" dirty="0" smtClean="0">
                  <a:latin typeface="Candara" pitchFamily="34" charset="0"/>
                </a:rPr>
                <a:t> - embedded object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SCRIPT</a:t>
              </a:r>
              <a:r>
                <a:rPr lang="en-US" sz="2800" dirty="0" smtClean="0">
                  <a:latin typeface="Candara" pitchFamily="34" charset="0"/>
                </a:rPr>
                <a:t> - script within an HTML </a:t>
              </a:r>
              <a:r>
                <a:rPr lang="en-US" sz="2800" dirty="0" smtClean="0">
                  <a:latin typeface="Candara" pitchFamily="34" charset="0"/>
                </a:rPr>
                <a:t>document</a:t>
              </a: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You can insert inline elements inside block elements. For example, you can have multiple </a:t>
              </a:r>
              <a:r>
                <a:rPr lang="en-US" sz="2800" b="1" dirty="0" smtClean="0">
                  <a:latin typeface="Candara" pitchFamily="34" charset="0"/>
                </a:rPr>
                <a:t>&lt;span&gt;</a:t>
              </a:r>
              <a:r>
                <a:rPr lang="en-US" sz="2800" dirty="0" smtClean="0">
                  <a:latin typeface="Candara" pitchFamily="34" charset="0"/>
                </a:rPr>
                <a:t> elements inside a </a:t>
              </a:r>
              <a:r>
                <a:rPr lang="en-US" sz="2800" b="1" dirty="0" smtClean="0">
                  <a:latin typeface="Candara" pitchFamily="34" charset="0"/>
                </a:rPr>
                <a:t>&lt;div&gt;</a:t>
              </a:r>
              <a:r>
                <a:rPr lang="en-US" sz="2800" dirty="0" smtClean="0">
                  <a:latin typeface="Candara" pitchFamily="34" charset="0"/>
                </a:rPr>
                <a:t> element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Inline elements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cannot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contain any block level elements.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Forms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Genesys Tech 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 &lt;form&gt; 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HTML forms are used to collect information from the user.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Forms are defined using the </a:t>
              </a:r>
              <a:r>
                <a:rPr lang="en-US" sz="2800" b="1" dirty="0" smtClean="0">
                  <a:latin typeface="Candara" pitchFamily="34" charset="0"/>
                </a:rPr>
                <a:t>&lt;form&gt;</a:t>
              </a:r>
              <a:r>
                <a:rPr lang="en-US" sz="2800" dirty="0" smtClean="0">
                  <a:latin typeface="Candara" pitchFamily="34" charset="0"/>
                </a:rPr>
                <a:t> element, with its opening and closing tags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Use the </a:t>
              </a:r>
              <a:r>
                <a:rPr lang="en-US" sz="2800" b="1" dirty="0" smtClean="0">
                  <a:latin typeface="Candara" pitchFamily="34" charset="0"/>
                </a:rPr>
                <a:t>action </a:t>
              </a:r>
              <a:r>
                <a:rPr lang="en-US" sz="2800" dirty="0" smtClean="0">
                  <a:latin typeface="Candara" pitchFamily="34" charset="0"/>
                </a:rPr>
                <a:t>attribute to point to a webpage that will load after the user submits the form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19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00400"/>
            <a:ext cx="12039600" cy="1805940"/>
          </a:xfrm>
          <a:prstGeom prst="rect">
            <a:avLst/>
          </a:prstGeom>
          <a:noFill/>
        </p:spPr>
      </p:pic>
      <p:pic>
        <p:nvPicPr>
          <p:cNvPr id="8196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6414837"/>
            <a:ext cx="12039600" cy="180594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038726" y="8648700"/>
            <a:ext cx="16358937" cy="6858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Usually the form is submitted to a web page on a web server.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method and name Attributes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 </a:t>
              </a:r>
              <a:r>
                <a:rPr lang="en-US" sz="2800" b="1" dirty="0" smtClean="0">
                  <a:latin typeface="Candara" pitchFamily="34" charset="0"/>
                </a:rPr>
                <a:t>method attribute</a:t>
              </a:r>
              <a:r>
                <a:rPr lang="en-US" sz="2800" dirty="0" smtClean="0">
                  <a:latin typeface="Candara" pitchFamily="34" charset="0"/>
                </a:rPr>
                <a:t> specifies the HTTP method (</a:t>
              </a:r>
              <a:r>
                <a:rPr lang="en-US" sz="2800" b="1" dirty="0" smtClean="0">
                  <a:latin typeface="Candara" pitchFamily="34" charset="0"/>
                </a:rPr>
                <a:t>GET </a:t>
              </a:r>
              <a:r>
                <a:rPr lang="en-US" sz="2800" dirty="0" smtClean="0">
                  <a:latin typeface="Candara" pitchFamily="34" charset="0"/>
                </a:rPr>
                <a:t>or </a:t>
              </a:r>
              <a:r>
                <a:rPr lang="en-US" sz="2800" b="1" dirty="0" smtClean="0">
                  <a:latin typeface="Candara" pitchFamily="34" charset="0"/>
                </a:rPr>
                <a:t>POST</a:t>
              </a:r>
              <a:r>
                <a:rPr lang="en-US" sz="2800" dirty="0" smtClean="0">
                  <a:latin typeface="Candara" pitchFamily="34" charset="0"/>
                </a:rPr>
                <a:t>) to be used when forms are submitted (see below for description</a:t>
              </a:r>
              <a:r>
                <a:rPr lang="en-US" sz="2800" dirty="0" smtClean="0">
                  <a:latin typeface="Candara" pitchFamily="34" charset="0"/>
                </a:rPr>
                <a:t>):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Note: 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When you use </a:t>
              </a:r>
              <a:r>
                <a:rPr lang="en-US" sz="2800" b="1" i="1" dirty="0" smtClean="0">
                  <a:solidFill>
                    <a:srgbClr val="002060"/>
                  </a:solidFill>
                  <a:latin typeface="Candara" pitchFamily="34" charset="0"/>
                </a:rPr>
                <a:t>GET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, the form data will be visible in the page 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address. Use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 </a:t>
              </a:r>
              <a:r>
                <a:rPr lang="en-US" sz="2800" b="1" i="1" dirty="0" smtClean="0">
                  <a:solidFill>
                    <a:srgbClr val="002060"/>
                  </a:solidFill>
                  <a:latin typeface="Candara" pitchFamily="34" charset="0"/>
                </a:rPr>
                <a:t>POST 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if the form is updating data, or includes sensitive information (passwords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). POST 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offers better security because the submitted data is not visible in the page address</a:t>
              </a:r>
              <a:r>
                <a:rPr lang="en-US" sz="2800" i="1" dirty="0" smtClean="0">
                  <a:solidFill>
                    <a:srgbClr val="002060"/>
                  </a:solidFill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To take in user input, you need the corresponding form elements, such as text fields. The </a:t>
              </a:r>
              <a:r>
                <a:rPr lang="en-US" sz="2800" b="1" dirty="0" smtClean="0">
                  <a:latin typeface="Candara" pitchFamily="34" charset="0"/>
                </a:rPr>
                <a:t>&lt;input&gt;</a:t>
              </a:r>
              <a:r>
                <a:rPr lang="en-US" sz="2800" dirty="0" smtClean="0">
                  <a:latin typeface="Candara" pitchFamily="34" charset="0"/>
                </a:rPr>
                <a:t> element has many variations, depending on the type attribute. It can be a text, password, radio, URL, submit, etc.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921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19450"/>
            <a:ext cx="12586508" cy="260984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>
                <a:spcBef>
                  <a:spcPct val="0"/>
                </a:spcBef>
              </a:pPr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example below shows a form requesting a username and password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0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954000" cy="2324100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90600" y="8648700"/>
            <a:ext cx="16358937" cy="6858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name attribute specifies a name for a form.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Form Elements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If we change the input type to </a:t>
              </a:r>
              <a:r>
                <a:rPr lang="en-US" sz="2800" b="1" dirty="0" smtClean="0">
                  <a:latin typeface="Candara" pitchFamily="34" charset="0"/>
                </a:rPr>
                <a:t>radio</a:t>
              </a:r>
              <a:r>
                <a:rPr lang="en-US" sz="2800" dirty="0" smtClean="0">
                  <a:latin typeface="Candara" pitchFamily="34" charset="0"/>
                </a:rPr>
                <a:t>, it allows the user select only one of a number of choices:</a:t>
              </a: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4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4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type "checkbox" allows the user to select more than one option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1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024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700086"/>
            <a:ext cx="13030200" cy="1590451"/>
          </a:xfrm>
          <a:prstGeom prst="rect">
            <a:avLst/>
          </a:prstGeom>
          <a:noFill/>
        </p:spPr>
      </p:pic>
      <p:pic>
        <p:nvPicPr>
          <p:cNvPr id="10244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524500"/>
            <a:ext cx="13030200" cy="1590451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32164" y="8648700"/>
            <a:ext cx="16358937" cy="6858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400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sz="2400" dirty="0" smtClean="0">
                  <a:solidFill>
                    <a:schemeClr val="tx1"/>
                  </a:solidFill>
                  <a:latin typeface="Candara" pitchFamily="34" charset="0"/>
                </a:rPr>
                <a:t>The &lt;input /&gt; tag has no end [closing] tag.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10578"/>
            <a:ext cx="18287999" cy="10283541"/>
          </a:xfrm>
          <a:prstGeom prst="rect">
            <a:avLst/>
          </a:prstGeom>
        </p:spPr>
      </p:pic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400" dirty="0" smtClean="0">
                <a:latin typeface="Candara" pitchFamily="34" charset="0"/>
              </a:rPr>
              <a:t>First things first: 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- Introduction -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dirty="0" smtClean="0">
                <a:latin typeface="Candara" pitchFamily="34" charset="0"/>
              </a:rPr>
              <a:t>Let’s introduce ourselves to the community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dirty="0" smtClean="0">
                <a:latin typeface="Candara" pitchFamily="34" charset="0"/>
              </a:rPr>
              <a:t>Protocol: Name, Department and Level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27386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54209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77800" y="10026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submit button </a:t>
              </a:r>
              <a:r>
                <a:rPr lang="en-US" sz="2800" b="1" dirty="0" smtClean="0">
                  <a:latin typeface="Candara" pitchFamily="34" charset="0"/>
                </a:rPr>
                <a:t>submits a form</a:t>
              </a:r>
              <a:r>
                <a:rPr lang="en-US" sz="2800" dirty="0" smtClean="0">
                  <a:latin typeface="Candara" pitchFamily="34" charset="0"/>
                </a:rPr>
                <a:t> to its action attribute: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705100"/>
            <a:ext cx="11811000" cy="111162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191500"/>
            <a:ext cx="16358937" cy="1143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After the form is submitted, the data should be processed on the server using a programming language, such as PHP.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Forms practice…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Genesys Tech 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Task: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Create a JAMB </a:t>
              </a:r>
              <a:r>
                <a:rPr lang="en-US" sz="4800" b="1" dirty="0" smtClean="0">
                  <a:latin typeface="Candara" pitchFamily="34" charset="0"/>
                  <a:ea typeface="+mj-ea"/>
                  <a:cs typeface="+mj-cs"/>
                </a:rPr>
                <a:t>R</a:t>
              </a:r>
              <a:r>
                <a:rPr kumimoji="0" lang="en-US" sz="4800" b="1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egistration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Form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Create a web page that </a:t>
              </a:r>
              <a:r>
                <a:rPr lang="en-US" sz="2800" dirty="0" smtClean="0">
                  <a:latin typeface="Candara" pitchFamily="34" charset="0"/>
                </a:rPr>
                <a:t>has a web form embedded just as </a:t>
              </a:r>
              <a:r>
                <a:rPr lang="en-US" sz="2800" dirty="0" smtClean="0">
                  <a:latin typeface="Candara" pitchFamily="34" charset="0"/>
                </a:rPr>
                <a:t>in the image below.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3" y="2628900"/>
            <a:ext cx="1210304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990600" y="8343900"/>
            <a:ext cx="16358937" cy="1066800"/>
            <a:chOff x="890190" y="8267699"/>
            <a:chExt cx="16459200" cy="1066801"/>
          </a:xfrm>
        </p:grpSpPr>
        <p:sp>
          <p:nvSpPr>
            <p:cNvPr id="23" name="Rounded Rectangle 22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300" b="1" dirty="0" smtClean="0">
                  <a:solidFill>
                    <a:srgbClr val="002060"/>
                  </a:solidFill>
                  <a:latin typeface="Candara" pitchFamily="34" charset="0"/>
                </a:rPr>
                <a:t>Hint</a:t>
              </a:r>
              <a:r>
                <a:rPr lang="en-US" sz="2300" b="1" dirty="0" smtClean="0">
                  <a:solidFill>
                    <a:srgbClr val="002060"/>
                  </a:solidFill>
                  <a:latin typeface="Candara" pitchFamily="34" charset="0"/>
                </a:rPr>
                <a:t>: 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Use the 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&lt;</a:t>
              </a:r>
              <a:r>
                <a:rPr lang="en-US" sz="2300" dirty="0" err="1" smtClean="0">
                  <a:solidFill>
                    <a:srgbClr val="002060"/>
                  </a:solidFill>
                  <a:latin typeface="Consolas" pitchFamily="49" charset="0"/>
                </a:rPr>
                <a:t>h1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&gt;, &lt;table&gt; 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(for alignment/positioning), </a:t>
              </a:r>
              <a:r>
                <a:rPr lang="en-US" sz="2300" dirty="0" smtClean="0">
                  <a:solidFill>
                    <a:srgbClr val="002060"/>
                  </a:solidFill>
                  <a:latin typeface="Consolas" pitchFamily="49" charset="0"/>
                </a:rPr>
                <a:t>and &lt;form&gt;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 tags. The background color used is </a:t>
              </a:r>
              <a:r>
                <a:rPr lang="en-US" sz="2300" dirty="0" err="1" smtClean="0">
                  <a:solidFill>
                    <a:srgbClr val="002060"/>
                  </a:solidFill>
                  <a:latin typeface="Candara" pitchFamily="34" charset="0"/>
                </a:rPr>
                <a:t>lightgreen</a:t>
              </a:r>
              <a:r>
                <a:rPr lang="en-US" sz="2300" dirty="0" smtClean="0">
                  <a:solidFill>
                    <a:srgbClr val="002060"/>
                  </a:solidFill>
                  <a:latin typeface="Candara" pitchFamily="34" charset="0"/>
                </a:rPr>
                <a:t>. Don’t forget to use type=‘radio’ and type=‘checkbox’ where applicable. Set the form action attribute to ‘#’ and method to ‘POST’.</a:t>
              </a:r>
              <a:endParaRPr lang="en-US" sz="2300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HTML Colors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 Colors!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HTML colors are expressed as hexadecimal values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pt-BR" sz="2800" b="1" dirty="0" smtClean="0">
                  <a:latin typeface="Candara" pitchFamily="34" charset="0"/>
                </a:rPr>
                <a:t>0, 1, 2, 3, 4, 5, 6, 7, 8, 9, A, B, C, D, E, </a:t>
              </a:r>
              <a:r>
                <a:rPr lang="pt-BR" sz="2800" b="1" dirty="0" smtClean="0">
                  <a:latin typeface="Candara" pitchFamily="34" charset="0"/>
                </a:rPr>
                <a:t>F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pt-BR" sz="2800" b="1" dirty="0" smtClean="0"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19" name="Rounded Rectangle 18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As you can see, there are 16 values there, 0 through F. Zero represents the lowest value, and F represents the highest.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 Color Model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Colors are displayed in combinations of </a:t>
              </a:r>
              <a:r>
                <a:rPr lang="en-US" sz="2800" b="1" dirty="0" smtClean="0">
                  <a:latin typeface="Candara" pitchFamily="34" charset="0"/>
                </a:rPr>
                <a:t>red</a:t>
              </a:r>
              <a:r>
                <a:rPr lang="en-US" sz="2800" dirty="0" smtClean="0">
                  <a:latin typeface="Candara" pitchFamily="34" charset="0"/>
                </a:rPr>
                <a:t>, </a:t>
              </a:r>
              <a:r>
                <a:rPr lang="en-US" sz="2800" b="1" dirty="0" smtClean="0">
                  <a:latin typeface="Candara" pitchFamily="34" charset="0"/>
                </a:rPr>
                <a:t>green</a:t>
              </a:r>
              <a:r>
                <a:rPr lang="en-US" sz="2800" dirty="0" smtClean="0">
                  <a:latin typeface="Candara" pitchFamily="34" charset="0"/>
                </a:rPr>
                <a:t>, and </a:t>
              </a:r>
              <a:r>
                <a:rPr lang="en-US" sz="2800" b="1" dirty="0" smtClean="0">
                  <a:latin typeface="Candara" pitchFamily="34" charset="0"/>
                </a:rPr>
                <a:t>blue </a:t>
              </a:r>
              <a:r>
                <a:rPr lang="en-US" sz="2800" dirty="0" smtClean="0">
                  <a:latin typeface="Candara" pitchFamily="34" charset="0"/>
                </a:rPr>
                <a:t>light (</a:t>
              </a:r>
              <a:r>
                <a:rPr lang="en-US" sz="2800" b="1" dirty="0" err="1" smtClean="0">
                  <a:latin typeface="Candara" pitchFamily="34" charset="0"/>
                </a:rPr>
                <a:t>RGB</a:t>
              </a:r>
              <a:r>
                <a:rPr lang="en-US" sz="2800" dirty="0" smtClean="0">
                  <a:latin typeface="Candara" pitchFamily="34" charset="0"/>
                </a:rPr>
                <a:t>).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Hex values are written using the </a:t>
              </a:r>
              <a:r>
                <a:rPr lang="en-US" sz="2800" dirty="0" err="1" smtClean="0">
                  <a:latin typeface="Candara" pitchFamily="34" charset="0"/>
                </a:rPr>
                <a:t>hashtag</a:t>
              </a:r>
              <a:r>
                <a:rPr lang="en-US" sz="2800" dirty="0" smtClean="0">
                  <a:latin typeface="Candara" pitchFamily="34" charset="0"/>
                </a:rPr>
                <a:t> symbol (</a:t>
              </a:r>
              <a:r>
                <a:rPr lang="en-US" sz="2800" b="1" dirty="0" smtClean="0">
                  <a:latin typeface="Candara" pitchFamily="34" charset="0"/>
                </a:rPr>
                <a:t>#</a:t>
              </a:r>
              <a:r>
                <a:rPr lang="en-US" sz="2800" dirty="0" smtClean="0">
                  <a:latin typeface="Candara" pitchFamily="34" charset="0"/>
                </a:rPr>
                <a:t>), followed by either three or six hex characters.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As shown in the picture below, the circles overlap, forming new colors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433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599" y="4076699"/>
            <a:ext cx="4267201" cy="426720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RGB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color values are supported in all browsers.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Color Values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All of the possible </a:t>
              </a:r>
              <a:r>
                <a:rPr lang="en-US" sz="2800" b="1" dirty="0" smtClean="0">
                  <a:latin typeface="Candara" pitchFamily="34" charset="0"/>
                </a:rPr>
                <a:t>red</a:t>
              </a:r>
              <a:r>
                <a:rPr lang="en-US" sz="2800" dirty="0" smtClean="0">
                  <a:latin typeface="Candara" pitchFamily="34" charset="0"/>
                </a:rPr>
                <a:t>, </a:t>
              </a:r>
              <a:r>
                <a:rPr lang="en-US" sz="2800" b="1" dirty="0" smtClean="0">
                  <a:latin typeface="Candara" pitchFamily="34" charset="0"/>
                </a:rPr>
                <a:t>green</a:t>
              </a:r>
              <a:r>
                <a:rPr lang="en-US" sz="2800" dirty="0" smtClean="0">
                  <a:latin typeface="Candara" pitchFamily="34" charset="0"/>
                </a:rPr>
                <a:t>, and </a:t>
              </a:r>
              <a:r>
                <a:rPr lang="en-US" sz="2800" b="1" dirty="0" smtClean="0">
                  <a:latin typeface="Candara" pitchFamily="34" charset="0"/>
                </a:rPr>
                <a:t>blue </a:t>
              </a:r>
              <a:r>
                <a:rPr lang="en-US" sz="2800" dirty="0" smtClean="0">
                  <a:latin typeface="Candara" pitchFamily="34" charset="0"/>
                </a:rPr>
                <a:t>combinations potentially number over 16 million.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Here are only a few of them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We can mix the colors to form additional colors: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b="1" dirty="0" smtClean="0">
                  <a:latin typeface="Candara" pitchFamily="34" charset="0"/>
                </a:rPr>
                <a:t>Orange and red mix</a:t>
              </a:r>
              <a:r>
                <a:rPr lang="en-US" sz="28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Facebook: #genesystechhub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890586"/>
            <a:ext cx="5239084" cy="3929313"/>
          </a:xfrm>
          <a:prstGeom prst="rect">
            <a:avLst/>
          </a:prstGeom>
          <a:noFill/>
        </p:spPr>
      </p:pic>
      <p:pic>
        <p:nvPicPr>
          <p:cNvPr id="1536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599" y="7505700"/>
            <a:ext cx="5135477" cy="990600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Hexadecimal color values are supported in all browsers.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A Short Break: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Watch these two videos for some motivation…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feedYourMindWithSuccess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8" name="Feed Your Mind With Success - Motivational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28437"/>
            <a:ext cx="18287999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…Feed your mind with success.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This is the time to invest in yourself, your personality.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Read the more</a:t>
            </a:r>
            <a:r>
              <a:rPr lang="en-US" sz="5400" b="1" dirty="0" smtClean="0">
                <a:latin typeface="Candara" pitchFamily="34" charset="0"/>
              </a:rPr>
              <a:t>;</a:t>
            </a:r>
            <a:r>
              <a:rPr lang="en-US" sz="5400" b="1" dirty="0" smtClean="0">
                <a:latin typeface="Candara" pitchFamily="34" charset="0"/>
              </a:rPr>
              <a:t> learn the more</a:t>
            </a:r>
            <a:r>
              <a:rPr lang="en-US" sz="5400" b="1" dirty="0" smtClean="0">
                <a:latin typeface="Candara" pitchFamily="34" charset="0"/>
              </a:rPr>
              <a:t>;</a:t>
            </a:r>
            <a:r>
              <a:rPr lang="en-US" sz="5400" b="1" dirty="0" smtClean="0">
                <a:latin typeface="Candara" pitchFamily="34" charset="0"/>
              </a:rPr>
              <a:t> code the more; practice the more; ask </a:t>
            </a:r>
            <a:r>
              <a:rPr lang="en-US" sz="5400" b="1" i="1" dirty="0" smtClean="0">
                <a:latin typeface="Candara" pitchFamily="34" charset="0"/>
              </a:rPr>
              <a:t>(Google) </a:t>
            </a:r>
            <a:r>
              <a:rPr lang="en-US" sz="5400" b="1" dirty="0" smtClean="0">
                <a:latin typeface="Candara" pitchFamily="34" charset="0"/>
              </a:rPr>
              <a:t>the more.</a:t>
            </a:r>
          </a:p>
          <a:p>
            <a:pPr algn="ctr"/>
            <a:r>
              <a:rPr lang="en-US" sz="5400" b="1" dirty="0" smtClean="0">
                <a:latin typeface="Candara" pitchFamily="34" charset="0"/>
              </a:rPr>
              <a:t>“Invest in yourself!” Your future self is begging you!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It’ll be worth it at the end!</a:t>
            </a: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5400" b="1" dirty="0" smtClean="0">
                <a:latin typeface="Candara" pitchFamily="34" charset="0"/>
              </a:rPr>
              <a:t>#</a:t>
            </a:r>
            <a:r>
              <a:rPr lang="en-US" sz="5400" b="1" dirty="0" err="1" smtClean="0">
                <a:latin typeface="Candara" pitchFamily="34" charset="0"/>
              </a:rPr>
              <a:t>feedYourMindWithSuccess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3464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41428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68251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17318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5969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i="1" dirty="0" smtClean="0">
                <a:latin typeface="Candara" pitchFamily="34" charset="0"/>
              </a:rPr>
              <a:t>Course prerequisites: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 laptop (PC)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smtClean="0">
                <a:latin typeface="Candara" pitchFamily="34" charset="0"/>
              </a:rPr>
              <a:t>Little to no </a:t>
            </a:r>
            <a:r>
              <a:rPr lang="en-US" sz="4400" dirty="0" smtClean="0">
                <a:latin typeface="Candara" pitchFamily="34" charset="0"/>
              </a:rPr>
              <a:t>prior coding experience or knowledge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Basic computer operation skill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Average typing speed of </a:t>
            </a:r>
            <a:r>
              <a:rPr lang="en-US" sz="4400" dirty="0" err="1" smtClean="0">
                <a:latin typeface="Candara" pitchFamily="34" charset="0"/>
              </a:rPr>
              <a:t>15WPM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i="1" dirty="0" smtClean="0">
                <a:latin typeface="Candara" pitchFamily="34" charset="0"/>
              </a:rPr>
              <a:t>(optional)</a:t>
            </a:r>
          </a:p>
          <a:p>
            <a:pPr algn="just" fontAlgn="base">
              <a:lnSpc>
                <a:spcPct val="114000"/>
              </a:lnSpc>
              <a:spcAft>
                <a:spcPts val="2400"/>
              </a:spcAft>
              <a:buFontTx/>
              <a:buChar char="-"/>
            </a:pPr>
            <a:r>
              <a:rPr lang="en-US" sz="4400" dirty="0" smtClean="0">
                <a:latin typeface="Candara" pitchFamily="34" charset="0"/>
              </a:rPr>
              <a:t> Patience, perseverance and the will to go 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20782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8763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neverQuit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Never Quit - Motivational Speech (V1) Fearless Motiv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</p:txBody>
      </p:sp>
      <p:pic>
        <p:nvPicPr>
          <p:cNvPr id="17" name="Picture 2" descr="C:\Users\Power'f-GOD\Documents\Web101\html.png"/>
          <p:cNvPicPr>
            <a:picLocks noChangeAspect="1" noChangeArrowheads="1"/>
          </p:cNvPicPr>
          <p:nvPr/>
        </p:nvPicPr>
        <p:blipFill>
          <a:blip r:embed="rId4"/>
          <a:srcRect r="1619"/>
          <a:stretch>
            <a:fillRect/>
          </a:stretch>
        </p:blipFill>
        <p:spPr bwMode="auto">
          <a:xfrm>
            <a:off x="7356764" y="2628900"/>
            <a:ext cx="3463636" cy="497796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r>
              <a:rPr lang="en-US" sz="5400" b="1" dirty="0" smtClean="0">
                <a:latin typeface="Candara" pitchFamily="34" charset="0"/>
              </a:rPr>
              <a:t>Introduction </a:t>
            </a:r>
            <a:r>
              <a:rPr lang="en-US" sz="5400" b="1" dirty="0" smtClean="0">
                <a:latin typeface="Candara" pitchFamily="34" charset="0"/>
              </a:rPr>
              <a:t>to HTML5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HTML5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When writing HTML5 documents, one of the first new features that you'll notice is the doc type declaration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&lt;!</a:t>
              </a:r>
              <a:r>
                <a:rPr lang="en-US" sz="2800" b="1" dirty="0" err="1" smtClean="0">
                  <a:latin typeface="Candara" pitchFamily="34" charset="0"/>
                </a:rPr>
                <a:t>DOCTYPE</a:t>
              </a:r>
              <a:r>
                <a:rPr lang="en-US" sz="2800" b="1" dirty="0" smtClean="0">
                  <a:latin typeface="Candara" pitchFamily="34" charset="0"/>
                </a:rPr>
                <a:t> HTML&gt; </a:t>
              </a: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The character encoding (</a:t>
              </a:r>
              <a:r>
                <a:rPr lang="en-US" sz="2800" dirty="0" err="1" smtClean="0">
                  <a:latin typeface="Candara" pitchFamily="34" charset="0"/>
                </a:rPr>
                <a:t>charset</a:t>
              </a:r>
              <a:r>
                <a:rPr lang="en-US" sz="2800" dirty="0" smtClean="0">
                  <a:latin typeface="Candara" pitchFamily="34" charset="0"/>
                </a:rPr>
                <a:t>) declaration is also simplified</a:t>
              </a:r>
              <a:r>
                <a:rPr lang="en-US" sz="28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&lt;meta </a:t>
              </a:r>
              <a:r>
                <a:rPr lang="en-US" sz="2800" b="1" dirty="0" err="1" smtClean="0">
                  <a:latin typeface="Candara" pitchFamily="34" charset="0"/>
                </a:rPr>
                <a:t>charset</a:t>
              </a:r>
              <a:r>
                <a:rPr lang="en-US" sz="2800" b="1" dirty="0" smtClean="0">
                  <a:latin typeface="Candara" pitchFamily="34" charset="0"/>
                </a:rPr>
                <a:t>="</a:t>
              </a:r>
              <a:r>
                <a:rPr lang="en-US" sz="2800" b="1" dirty="0" err="1" smtClean="0">
                  <a:latin typeface="Candara" pitchFamily="34" charset="0"/>
                </a:rPr>
                <a:t>UTF</a:t>
              </a:r>
              <a:r>
                <a:rPr lang="en-US" sz="2800" b="1" dirty="0" smtClean="0">
                  <a:latin typeface="Candara" pitchFamily="34" charset="0"/>
                </a:rPr>
                <a:t>-8</a:t>
              </a:r>
              <a:r>
                <a:rPr lang="en-US" sz="2800" b="1" dirty="0" smtClean="0">
                  <a:latin typeface="Candara" pitchFamily="34" charset="0"/>
                </a:rPr>
                <a:t>"&gt;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New Elements in HTML5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&lt;article&gt;, &lt;aside&gt;, &lt;audio&gt;, &lt;canvas&gt;, &lt;</a:t>
              </a:r>
              <a:r>
                <a:rPr lang="en-US" sz="2800" dirty="0" err="1" smtClean="0">
                  <a:latin typeface="Candara" pitchFamily="34" charset="0"/>
                </a:rPr>
                <a:t>datalist</a:t>
              </a:r>
              <a:r>
                <a:rPr lang="en-US" sz="2800" dirty="0" smtClean="0">
                  <a:latin typeface="Candara" pitchFamily="34" charset="0"/>
                </a:rPr>
                <a:t>&gt;, &lt;details&gt;, &lt;embed&gt;, &lt;footer&gt;, &lt;header&gt;, &lt;</a:t>
              </a:r>
              <a:r>
                <a:rPr lang="en-US" sz="2800" dirty="0" err="1" smtClean="0">
                  <a:latin typeface="Candara" pitchFamily="34" charset="0"/>
                </a:rPr>
                <a:t>nav</a:t>
              </a:r>
              <a:r>
                <a:rPr lang="en-US" sz="2800" dirty="0" smtClean="0">
                  <a:latin typeface="Candara" pitchFamily="34" charset="0"/>
                </a:rPr>
                <a:t>&gt;, &lt;output&gt;, &lt;progress&gt;, &lt;section&gt;, &lt;video&gt;, and even more</a:t>
              </a:r>
              <a:r>
                <a:rPr lang="en-US" sz="2800" dirty="0" smtClean="0">
                  <a:latin typeface="Candara" pitchFamily="34" charset="0"/>
                </a:rPr>
                <a:t>!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default character encoding in HTML5 is </a:t>
              </a:r>
              <a:r>
                <a:rPr lang="en-US" dirty="0" err="1" smtClean="0">
                  <a:solidFill>
                    <a:srgbClr val="002060"/>
                  </a:solidFill>
                  <a:latin typeface="Candara" pitchFamily="34" charset="0"/>
                </a:rPr>
                <a:t>UTF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-8.</a:t>
              </a:r>
              <a:endParaRPr lang="en-US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New in HTML5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Forms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The Web Forms 2.0 specification allows for creation of more powerful forms and more compelling user experiences.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Date pickers, color pickers, and numeric stepper controls have been added.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Input field types now include email, search, and URL.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PUT and DELETE form methods are now supported</a:t>
              </a:r>
              <a:r>
                <a:rPr lang="en-US" sz="28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u="sng" dirty="0" smtClean="0">
                  <a:latin typeface="Candara" pitchFamily="34" charset="0"/>
                </a:rPr>
                <a:t>Integrated API</a:t>
              </a:r>
              <a:r>
                <a:rPr lang="en-US" sz="2800" dirty="0" smtClean="0">
                  <a:latin typeface="Candara" pitchFamily="34" charset="0"/>
                </a:rPr>
                <a:t> (Application Programming Interfaces)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Drag and Drop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Audio and Video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Offline Web Applications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History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Local Storage</a:t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</a:t>
              </a:r>
              <a:r>
                <a:rPr lang="en-US" sz="2800" dirty="0" err="1" smtClean="0">
                  <a:latin typeface="Candara" pitchFamily="34" charset="0"/>
                </a:rPr>
                <a:t>Geolocation</a:t>
              </a:r>
              <a:r>
                <a:rPr lang="en-US" sz="2800" dirty="0" smtClean="0">
                  <a:latin typeface="Candara" pitchFamily="34" charset="0"/>
                </a:rPr>
                <a:t/>
              </a:r>
              <a:br>
                <a:rPr lang="en-US" sz="2800" dirty="0" smtClean="0">
                  <a:latin typeface="Candara" pitchFamily="34" charset="0"/>
                </a:rPr>
              </a:br>
              <a:r>
                <a:rPr lang="en-US" sz="2800" dirty="0" smtClean="0">
                  <a:latin typeface="Candara" pitchFamily="34" charset="0"/>
                </a:rPr>
                <a:t>- Web </a:t>
              </a:r>
              <a:r>
                <a:rPr lang="en-US" sz="2800" dirty="0" smtClean="0">
                  <a:latin typeface="Candara" pitchFamily="34" charset="0"/>
                </a:rPr>
                <a:t>Messaging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More on HTML5 </a:t>
            </a:r>
            <a:r>
              <a:rPr lang="en-US" sz="5400" b="1" dirty="0" smtClean="0">
                <a:latin typeface="Candara" pitchFamily="34" charset="0"/>
              </a:rPr>
              <a:t>will be discussed in </a:t>
            </a:r>
            <a:r>
              <a:rPr lang="en-US" sz="5400" b="1" dirty="0" smtClean="0">
                <a:latin typeface="Candara" pitchFamily="34" charset="0"/>
              </a:rPr>
              <a:t>the next Study Jam</a:t>
            </a:r>
            <a:r>
              <a:rPr lang="en-US" sz="5400" b="1" dirty="0" smtClean="0">
                <a:latin typeface="Candara" pitchFamily="34" charset="0"/>
              </a:rPr>
              <a:t>.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>
                <a:latin typeface="Candara" pitchFamily="34" charset="0"/>
              </a:rPr>
              <a:t>Introduction to 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is CSS?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Welcome to CSS!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stands for </a:t>
              </a:r>
              <a:r>
                <a:rPr lang="en-US" sz="3200" b="1" dirty="0" smtClean="0">
                  <a:latin typeface="Candara" pitchFamily="34" charset="0"/>
                </a:rPr>
                <a:t>C</a:t>
              </a:r>
              <a:r>
                <a:rPr lang="en-US" sz="3200" dirty="0" smtClean="0">
                  <a:latin typeface="Candara" pitchFamily="34" charset="0"/>
                </a:rPr>
                <a:t>ascading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tyle </a:t>
              </a:r>
              <a:r>
                <a:rPr lang="en-US" sz="3200" b="1" dirty="0" smtClean="0">
                  <a:latin typeface="Candara" pitchFamily="34" charset="0"/>
                </a:rPr>
                <a:t>S</a:t>
              </a:r>
              <a:r>
                <a:rPr lang="en-US" sz="3200" dirty="0" smtClean="0">
                  <a:latin typeface="Candara" pitchFamily="34" charset="0"/>
                </a:rPr>
                <a:t>heets.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Cascading </a:t>
              </a:r>
              <a:r>
                <a:rPr lang="en-US" sz="3200" dirty="0" smtClean="0">
                  <a:latin typeface="Candara" pitchFamily="34" charset="0"/>
                </a:rPr>
                <a:t>refers to the way CSS applies one style on top of another.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 </a:t>
              </a:r>
              <a:r>
                <a:rPr lang="en-US" sz="3200" b="1" dirty="0" smtClean="0">
                  <a:latin typeface="Candara" pitchFamily="34" charset="0"/>
                </a:rPr>
                <a:t>Style Sheets</a:t>
              </a:r>
              <a:r>
                <a:rPr lang="en-US" sz="3200" dirty="0" smtClean="0">
                  <a:latin typeface="Candara" pitchFamily="34" charset="0"/>
                </a:rPr>
                <a:t> control the look and feel of web documents.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CSS </a:t>
              </a:r>
              <a:r>
                <a:rPr lang="en-US" sz="3200" dirty="0" smtClean="0">
                  <a:latin typeface="Candara" pitchFamily="34" charset="0"/>
                </a:rPr>
                <a:t>and </a:t>
              </a:r>
              <a:r>
                <a:rPr lang="en-US" sz="3200" b="1" dirty="0" smtClean="0">
                  <a:latin typeface="Candara" pitchFamily="34" charset="0"/>
                </a:rPr>
                <a:t>HTML </a:t>
              </a:r>
              <a:r>
                <a:rPr lang="en-US" sz="3200" dirty="0" smtClean="0">
                  <a:latin typeface="Candara" pitchFamily="34" charset="0"/>
                </a:rPr>
                <a:t>work hand in hand: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HTML sorts out the page structure.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CSS defines how HTML elements are displayed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 understand CSS, you should already have a basic knowledge of HTML.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Why Use CSS?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allows you to apply specific styles to specific HTML elements.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main benefit of CSS is that it allows you to separate </a:t>
              </a:r>
              <a:r>
                <a:rPr lang="en-US" sz="3200" b="1" dirty="0" smtClean="0">
                  <a:latin typeface="Candara" pitchFamily="34" charset="0"/>
                </a:rPr>
                <a:t>style </a:t>
              </a:r>
              <a:r>
                <a:rPr lang="en-US" sz="3200" dirty="0" smtClean="0">
                  <a:latin typeface="Candara" pitchFamily="34" charset="0"/>
                </a:rPr>
                <a:t>from </a:t>
              </a:r>
              <a:r>
                <a:rPr lang="en-US" sz="3200" b="1" dirty="0" smtClean="0">
                  <a:latin typeface="Candara" pitchFamily="34" charset="0"/>
                </a:rPr>
                <a:t>content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Using just HTML, all the styles and formatting are in the same place, which becomes rather difficult to maintain as the page grows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4130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All formatting can (and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should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) be removed from the HTML document and stored in a separate CSS file.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30510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Alright. Before we begin proper, I want you all to know (or be reminded) that, in terms of knowledge and information, after…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/>
              <a:t>Inline, Embedded, External CSS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Inline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Using an inline style is one of the ways to insert a style sheet. With an inline style, a unique style is applied to a single element.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order to use an inline style, add the </a:t>
              </a:r>
              <a:r>
                <a:rPr lang="en-US" sz="3200" b="1" dirty="0" smtClean="0">
                  <a:latin typeface="Candara" pitchFamily="34" charset="0"/>
                </a:rPr>
                <a:t>style attribute</a:t>
              </a:r>
              <a:r>
                <a:rPr lang="en-US" sz="3200" dirty="0" smtClean="0">
                  <a:latin typeface="Candara" pitchFamily="34" charset="0"/>
                </a:rPr>
                <a:t> to the </a:t>
              </a:r>
              <a:r>
                <a:rPr lang="en-US" sz="3200" b="1" dirty="0" smtClean="0">
                  <a:latin typeface="Candara" pitchFamily="34" charset="0"/>
                </a:rPr>
                <a:t>relevant tag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shows how to create a paragraph with a gray background and white text:</a:t>
              </a: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38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536131"/>
            <a:ext cx="11606460" cy="174096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</a:rPr>
                <a:t>The style attribute can contain any CSS property.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Embedded/Internal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Internal styles are defined within the </a:t>
              </a:r>
              <a:r>
                <a:rPr lang="en-US" sz="3200" b="1" dirty="0" smtClean="0">
                  <a:latin typeface="Candara" pitchFamily="34" charset="0"/>
                </a:rPr>
                <a:t>&lt;style&gt;</a:t>
              </a:r>
              <a:r>
                <a:rPr lang="en-US" sz="3200" dirty="0" smtClean="0">
                  <a:latin typeface="Candara" pitchFamily="34" charset="0"/>
                </a:rPr>
                <a:t> element, inside the </a:t>
              </a:r>
              <a:r>
                <a:rPr lang="en-US" sz="3200" b="1" dirty="0" smtClean="0">
                  <a:latin typeface="Candara" pitchFamily="34" charset="0"/>
                </a:rPr>
                <a:t>head</a:t>
              </a:r>
              <a:r>
                <a:rPr lang="en-US" sz="3200" dirty="0" smtClean="0">
                  <a:latin typeface="Candara" pitchFamily="34" charset="0"/>
                </a:rPr>
                <a:t> section of an HTML </a:t>
              </a:r>
              <a:r>
                <a:rPr lang="en-US" sz="3200" dirty="0" smtClean="0">
                  <a:latin typeface="Candara" pitchFamily="34" charset="0"/>
                </a:rPr>
                <a:t>page.</a:t>
              </a: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For </a:t>
              </a:r>
              <a:r>
                <a:rPr lang="en-US" sz="3200" dirty="0" smtClean="0">
                  <a:latin typeface="Candara" pitchFamily="34" charset="0"/>
                </a:rPr>
                <a:t>example, the following code styles </a:t>
              </a:r>
              <a:r>
                <a:rPr lang="en-US" sz="3200" b="1" dirty="0" smtClean="0">
                  <a:latin typeface="Candara" pitchFamily="34" charset="0"/>
                </a:rPr>
                <a:t>all</a:t>
              </a:r>
              <a:r>
                <a:rPr lang="en-US" sz="3200" dirty="0" smtClean="0">
                  <a:latin typeface="Candara" pitchFamily="34" charset="0"/>
                </a:rPr>
                <a:t> paragraphs:</a:t>
              </a: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44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All paragraphs </a:t>
              </a:r>
              <a:r>
                <a:rPr lang="en-US" sz="3200" dirty="0" smtClean="0">
                  <a:latin typeface="Candara" pitchFamily="34" charset="0"/>
                </a:rPr>
                <a:t>will have </a:t>
              </a:r>
              <a:r>
                <a:rPr lang="en-US" sz="3200" dirty="0" smtClean="0">
                  <a:latin typeface="Candara" pitchFamily="34" charset="0"/>
                </a:rPr>
                <a:t>a white font and a gray </a:t>
              </a:r>
              <a:r>
                <a:rPr lang="en-US" sz="3200" dirty="0" smtClean="0">
                  <a:latin typeface="Candara" pitchFamily="34" charset="0"/>
                </a:rPr>
                <a:t>background.</a:t>
              </a:r>
              <a:endPara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41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148890"/>
            <a:ext cx="8153400" cy="374097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20626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An internal style sheet may be used if one single page has a unique style.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External CSS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With this method, all styling rules are contained in a single text file, which is saved with the </a:t>
              </a:r>
              <a:r>
                <a:rPr lang="en-US" sz="3200" b="1" dirty="0" smtClean="0">
                  <a:latin typeface="Candara" pitchFamily="34" charset="0"/>
                </a:rPr>
                <a:t>.</a:t>
              </a:r>
              <a:r>
                <a:rPr lang="en-US" sz="3200" b="1" dirty="0" err="1" smtClean="0">
                  <a:latin typeface="Candara" pitchFamily="34" charset="0"/>
                </a:rPr>
                <a:t>css</a:t>
              </a:r>
              <a:r>
                <a:rPr lang="en-US" sz="3200" dirty="0" smtClean="0">
                  <a:latin typeface="Candara" pitchFamily="34" charset="0"/>
                </a:rPr>
                <a:t> </a:t>
              </a:r>
              <a:r>
                <a:rPr lang="en-US" sz="3200" dirty="0" smtClean="0">
                  <a:latin typeface="Candara" pitchFamily="34" charset="0"/>
                </a:rPr>
                <a:t>extension.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This </a:t>
              </a:r>
              <a:r>
                <a:rPr lang="en-US" sz="3200" dirty="0" smtClean="0">
                  <a:latin typeface="Candara" pitchFamily="34" charset="0"/>
                </a:rPr>
                <a:t>CSS file is then referenced in the HTML using the </a:t>
              </a:r>
              <a:r>
                <a:rPr lang="en-US" sz="3200" b="1" dirty="0" smtClean="0">
                  <a:latin typeface="Candara" pitchFamily="34" charset="0"/>
                </a:rPr>
                <a:t>&lt;link&gt;</a:t>
              </a:r>
              <a:r>
                <a:rPr lang="en-US" sz="3200" dirty="0" smtClean="0">
                  <a:latin typeface="Candara" pitchFamily="34" charset="0"/>
                </a:rPr>
                <a:t> tag. The &lt;link&gt; element goes inside the head </a:t>
              </a:r>
              <a:r>
                <a:rPr lang="en-US" sz="3200" dirty="0" smtClean="0">
                  <a:latin typeface="Candara" pitchFamily="34" charset="0"/>
                </a:rPr>
                <a:t>section.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</a:t>
              </a:r>
              <a:r>
                <a:rPr lang="en-US" sz="3200" dirty="0" smtClean="0">
                  <a:latin typeface="Candara" pitchFamily="34" charset="0"/>
                </a:rPr>
                <a:t>is an example: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843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599" y="6081963"/>
            <a:ext cx="11277601" cy="3283773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945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573000" cy="225574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039100"/>
            <a:ext cx="16358937" cy="12954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Both relative and absolute paths can be used to define the </a:t>
              </a:r>
              <a:r>
                <a:rPr lang="en-US" b="1" dirty="0" err="1" smtClean="0">
                  <a:solidFill>
                    <a:schemeClr val="tx1"/>
                  </a:solidFill>
                  <a:latin typeface="Candara" pitchFamily="34" charset="0"/>
                </a:rPr>
                <a:t>href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 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for the CSS file. In our example, the path is relative, as the CSS file is in the same directory as the HTML file.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CSS Rules and Selectors</a:t>
            </a:r>
            <a:endParaRPr lang="en-US" sz="4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CSS Syntax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CSS is composed of style rules that the browser interprets and then applies to the corresponding elements in your document.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A style rule has three parts: </a:t>
              </a:r>
              <a:r>
                <a:rPr lang="en-US" sz="3200" b="1" dirty="0" smtClean="0">
                  <a:latin typeface="Candara" pitchFamily="34" charset="0"/>
                </a:rPr>
                <a:t>selector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property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value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For </a:t>
              </a:r>
              <a:r>
                <a:rPr lang="en-US" sz="3200" dirty="0" smtClean="0">
                  <a:latin typeface="Candara" pitchFamily="34" charset="0"/>
                </a:rPr>
                <a:t>example, the headline color can be defined as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Where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selector points to the HTML element you want to style.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048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85262"/>
            <a:ext cx="9982200" cy="939501"/>
          </a:xfrm>
          <a:prstGeom prst="rect">
            <a:avLst/>
          </a:prstGeom>
          <a:noFill/>
        </p:spPr>
      </p:pic>
      <p:pic>
        <p:nvPicPr>
          <p:cNvPr id="2048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1" y="5905500"/>
            <a:ext cx="4648199" cy="107850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1915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The declaration block contains one or more declarations, separated by semicolons.</a:t>
              </a:r>
              <a:b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Each declaration includes a property name and a value, separated by a colon.</a:t>
              </a:r>
              <a:endParaRPr lang="en-US" b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Type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most common and easy to understand selectors are </a:t>
              </a:r>
              <a:r>
                <a:rPr lang="en-US" sz="3200" b="1" dirty="0" smtClean="0">
                  <a:latin typeface="Candara" pitchFamily="34" charset="0"/>
                </a:rPr>
                <a:t>type selectors</a:t>
              </a:r>
              <a:r>
                <a:rPr lang="en-US" sz="3200" dirty="0" smtClean="0">
                  <a:latin typeface="Candara" pitchFamily="34" charset="0"/>
                </a:rPr>
                <a:t>. This selector targets element types on the page.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to target all the paragraphs on the page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150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799" y="4381500"/>
            <a:ext cx="12801601" cy="2296758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A CSS declaration always ends with a semicolon, and declaration groups are surrounded by curly braces.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id and class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id selectors</a:t>
              </a:r>
              <a:r>
                <a:rPr lang="en-US" sz="3200" dirty="0" smtClean="0">
                  <a:latin typeface="Candara" pitchFamily="34" charset="0"/>
                </a:rPr>
                <a:t> allow you to style an HTML element that has an </a:t>
              </a:r>
              <a:r>
                <a:rPr lang="en-US" sz="3200" b="1" dirty="0" smtClean="0">
                  <a:latin typeface="Candara" pitchFamily="34" charset="0"/>
                </a:rPr>
                <a:t>id </a:t>
              </a:r>
              <a:r>
                <a:rPr lang="en-US" sz="3200" dirty="0" smtClean="0">
                  <a:latin typeface="Candara" pitchFamily="34" charset="0"/>
                </a:rPr>
                <a:t>attribute, regardless of their position in the document tree. Here is an example of an id </a:t>
              </a:r>
              <a:r>
                <a:rPr lang="en-US" sz="3200" dirty="0" smtClean="0">
                  <a:latin typeface="Candara" pitchFamily="34" charset="0"/>
                </a:rPr>
                <a:t>selector: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HTML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53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5" y="4076700"/>
            <a:ext cx="9577136" cy="1718251"/>
          </a:xfrm>
          <a:prstGeom prst="rect">
            <a:avLst/>
          </a:prstGeom>
          <a:noFill/>
        </p:spPr>
      </p:pic>
      <p:pic>
        <p:nvPicPr>
          <p:cNvPr id="22531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663" y="6515100"/>
            <a:ext cx="9653337" cy="173192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5725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 select an element with a specific id, use a hash [#] character, and then follow it with the id of the element.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Class selectors</a:t>
              </a:r>
              <a:r>
                <a:rPr lang="en-US" sz="2800" dirty="0" smtClean="0">
                  <a:latin typeface="Candara" pitchFamily="34" charset="0"/>
                </a:rPr>
                <a:t> work in a similar way. The major difference is that IDs can only be applied once per page, while classes can be used as many times on a page as </a:t>
              </a:r>
              <a:r>
                <a:rPr lang="en-US" sz="2800" dirty="0" smtClean="0">
                  <a:latin typeface="Candara" pitchFamily="34" charset="0"/>
                </a:rPr>
                <a:t>needed.</a:t>
              </a: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 </a:t>
              </a:r>
              <a:r>
                <a:rPr lang="en-US" sz="2800" dirty="0" smtClean="0">
                  <a:latin typeface="Candara" pitchFamily="34" charset="0"/>
                </a:rPr>
                <a:t>the example below, both paragraphs having the class "first" will be affected by the </a:t>
              </a:r>
              <a:r>
                <a:rPr lang="en-US" sz="2800" dirty="0" smtClean="0">
                  <a:latin typeface="Candara" pitchFamily="34" charset="0"/>
                </a:rPr>
                <a:t>CSS: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The HTML:</a:t>
              </a:r>
              <a:endParaRPr lang="en-US" sz="1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6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The </a:t>
              </a:r>
              <a:r>
                <a:rPr lang="en-US" sz="2800" b="1" dirty="0" smtClean="0">
                  <a:latin typeface="Candara" pitchFamily="34" charset="0"/>
                </a:rPr>
                <a:t>CSS</a:t>
              </a:r>
              <a:r>
                <a:rPr lang="en-US" sz="2800" b="1" dirty="0" smtClean="0">
                  <a:latin typeface="Candara" pitchFamily="34" charset="0"/>
                </a:rPr>
                <a:t>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355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8674" y="4662238"/>
            <a:ext cx="9168063" cy="2157192"/>
          </a:xfrm>
          <a:prstGeom prst="rect">
            <a:avLst/>
          </a:prstGeom>
          <a:noFill/>
        </p:spPr>
      </p:pic>
      <p:pic>
        <p:nvPicPr>
          <p:cNvPr id="23555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8674" y="7353300"/>
            <a:ext cx="9168063" cy="862877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4663" y="8343900"/>
            <a:ext cx="16358937" cy="10668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Note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To select elements with a specific class, use a period character, followed by the name of the class. Do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NOT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start a class or id name with a number!</a:t>
              </a:r>
              <a:endParaRPr lang="en-US" b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410200" y="3381375"/>
            <a:ext cx="7467600" cy="4124325"/>
            <a:chOff x="2895600" y="3076575"/>
            <a:chExt cx="7467600" cy="4124325"/>
          </a:xfrm>
        </p:grpSpPr>
        <p:pic>
          <p:nvPicPr>
            <p:cNvPr id="16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r="38750"/>
            <a:stretch>
              <a:fillRect/>
            </a:stretch>
          </p:blipFill>
          <p:spPr bwMode="auto">
            <a:xfrm>
              <a:off x="2895600" y="3076575"/>
              <a:ext cx="7467600" cy="4124325"/>
            </a:xfrm>
            <a:prstGeom prst="rect">
              <a:avLst/>
            </a:prstGeom>
            <a:noFill/>
          </p:spPr>
        </p:pic>
        <p:pic>
          <p:nvPicPr>
            <p:cNvPr id="17" name="Picture 2" descr="C:\Users\Power'f-GOD\Documents\Web101\Google_2015_logo.svg.png"/>
            <p:cNvPicPr>
              <a:picLocks noChangeAspect="1" noChangeArrowheads="1"/>
            </p:cNvPicPr>
            <p:nvPr/>
          </p:nvPicPr>
          <p:blipFill>
            <a:blip r:embed="rId2"/>
            <a:srcRect l="78125" r="16875" b="22402"/>
            <a:stretch>
              <a:fillRect/>
            </a:stretch>
          </p:blipFill>
          <p:spPr bwMode="auto">
            <a:xfrm>
              <a:off x="9677400" y="3127664"/>
              <a:ext cx="609600" cy="3200400"/>
            </a:xfrm>
            <a:prstGeom prst="rect">
              <a:avLst/>
            </a:prstGeom>
            <a:noFill/>
          </p:spPr>
        </p:pic>
      </p:grpSp>
      <p:sp>
        <p:nvSpPr>
          <p:cNvPr id="18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…after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…in this world is…you know what I’m about to say already… </a:t>
            </a:r>
            <a:r>
              <a:rPr lang="en-US" sz="36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3600" b="1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Descendant Selectors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These selectors are used to select elements that are descendants of another element. When selecting levels, you can select as many levels deep as you need to.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to target only &lt;</a:t>
              </a:r>
              <a:r>
                <a:rPr lang="en-US" sz="3200" dirty="0" err="1" smtClean="0">
                  <a:latin typeface="Candara" pitchFamily="34" charset="0"/>
                </a:rPr>
                <a:t>em</a:t>
              </a:r>
              <a:r>
                <a:rPr lang="en-US" sz="3200" dirty="0" smtClean="0">
                  <a:latin typeface="Candara" pitchFamily="34" charset="0"/>
                </a:rPr>
                <a:t>&gt; elements in the first paragraph of the "intro" section: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0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457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524500"/>
            <a:ext cx="12954000" cy="304800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As a result, only the elements selected will be </a:t>
              </a:r>
              <a:r>
                <a:rPr lang="en-US" sz="3200" dirty="0" smtClean="0">
                  <a:latin typeface="Candara" pitchFamily="34" charset="0"/>
                </a:rPr>
                <a:t>affected.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560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4663" y="2705100"/>
            <a:ext cx="12472737" cy="223775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descendant selector matches all elements that are descendants of a specified element.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CSS Comments</a:t>
            </a:r>
            <a:endParaRPr lang="en-US" sz="5400" b="1" dirty="0" smtClean="0">
              <a:latin typeface="Candar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Comments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Comments are used to explain your code, and may help you when you edit the source code later. Comments are ignored by </a:t>
              </a:r>
              <a:r>
                <a:rPr lang="en-US" sz="3200" dirty="0" smtClean="0">
                  <a:latin typeface="Candara" pitchFamily="34" charset="0"/>
                </a:rPr>
                <a:t>browsers.</a:t>
              </a:r>
              <a:endParaRPr lang="en-US" sz="3200" dirty="0" smtClean="0">
                <a:latin typeface="Candara" pitchFamily="34" charset="0"/>
              </a:endParaRPr>
            </a:p>
            <a:p>
              <a:endParaRPr lang="en-US" sz="3200" dirty="0" smtClean="0">
                <a:latin typeface="Candara" pitchFamily="34" charset="0"/>
              </a:endParaRPr>
            </a:p>
            <a:p>
              <a:r>
                <a:rPr lang="en-US" sz="3200" dirty="0" smtClean="0">
                  <a:latin typeface="Candara" pitchFamily="34" charset="0"/>
                </a:rPr>
                <a:t>A </a:t>
              </a:r>
              <a:r>
                <a:rPr lang="en-US" sz="3200" dirty="0" smtClean="0">
                  <a:latin typeface="Candara" pitchFamily="34" charset="0"/>
                </a:rPr>
                <a:t>CSS comment </a:t>
              </a:r>
              <a:r>
                <a:rPr lang="en-US" sz="3200" dirty="0" smtClean="0">
                  <a:latin typeface="Candara" pitchFamily="34" charset="0"/>
                </a:rPr>
                <a:t>looks </a:t>
              </a:r>
              <a:r>
                <a:rPr lang="en-US" sz="3200" dirty="0" smtClean="0">
                  <a:latin typeface="Candara" pitchFamily="34" charset="0"/>
                </a:rPr>
                <a:t>like this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</a:p>
            <a:p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2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Example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54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comment </a:t>
              </a:r>
              <a:r>
                <a:rPr lang="en-US" sz="3200" dirty="0" smtClean="0">
                  <a:latin typeface="Candara" pitchFamily="34" charset="0"/>
                </a:rPr>
                <a:t>does not appear in the </a:t>
              </a:r>
              <a:r>
                <a:rPr lang="en-US" sz="3200" dirty="0" smtClean="0">
                  <a:latin typeface="Candara" pitchFamily="34" charset="0"/>
                </a:rPr>
                <a:t>browser.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662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4152900"/>
            <a:ext cx="9168063" cy="862877"/>
          </a:xfrm>
          <a:prstGeom prst="rect">
            <a:avLst/>
          </a:prstGeom>
          <a:noFill/>
        </p:spPr>
      </p:pic>
      <p:pic>
        <p:nvPicPr>
          <p:cNvPr id="26627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5829300"/>
            <a:ext cx="9168063" cy="1901026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Comments can also span multiple lines.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Style Cascade and Inheritance</a:t>
            </a:r>
            <a:endParaRPr lang="en-US" sz="5400" b="1" dirty="0" smtClean="0">
              <a:latin typeface="Candara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14" name="Round Same Side Corner Rectangle 13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Cascade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final appearance of a web page is a result of different styling rules.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three main sources of style information that form a cascade are: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The </a:t>
              </a:r>
              <a:r>
                <a:rPr lang="en-US" sz="3200" dirty="0" err="1" smtClean="0">
                  <a:latin typeface="Candara" pitchFamily="34" charset="0"/>
                </a:rPr>
                <a:t>stylesheet</a:t>
              </a:r>
              <a:r>
                <a:rPr lang="en-US" sz="3200" dirty="0" smtClean="0">
                  <a:latin typeface="Candara" pitchFamily="34" charset="0"/>
                </a:rPr>
                <a:t> created by the </a:t>
              </a:r>
              <a:r>
                <a:rPr lang="en-US" sz="3200" b="1" dirty="0" smtClean="0">
                  <a:latin typeface="Candara" pitchFamily="34" charset="0"/>
                </a:rPr>
                <a:t>author of the page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The </a:t>
              </a:r>
              <a:r>
                <a:rPr lang="en-US" sz="3200" b="1" dirty="0" smtClean="0">
                  <a:latin typeface="Candara" pitchFamily="34" charset="0"/>
                </a:rPr>
                <a:t>browser's default styles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- Styles specified </a:t>
              </a:r>
              <a:r>
                <a:rPr lang="en-US" sz="3200" b="1" dirty="0" smtClean="0">
                  <a:latin typeface="Candara" pitchFamily="34" charset="0"/>
                </a:rPr>
                <a:t>by the </a:t>
              </a:r>
              <a:r>
                <a:rPr lang="en-US" sz="3200" b="1" dirty="0" smtClean="0">
                  <a:latin typeface="Candara" pitchFamily="34" charset="0"/>
                </a:rPr>
                <a:t>user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CSS is an acronym for Cascading Style Sheets.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Inheritance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Inheritance refers to the way properties flow through the page. A child element will usually take on the characteristics of the parent element unless otherwise </a:t>
              </a:r>
              <a:r>
                <a:rPr lang="en-US" sz="2800" dirty="0" smtClean="0">
                  <a:latin typeface="Candara" pitchFamily="34" charset="0"/>
                </a:rPr>
                <a:t>defined.</a:t>
              </a:r>
              <a:endParaRPr lang="en-US" sz="28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b="1" dirty="0" smtClean="0">
                  <a:latin typeface="Candara" pitchFamily="34" charset="0"/>
                </a:rPr>
                <a:t>For </a:t>
              </a:r>
              <a:r>
                <a:rPr lang="en-US" sz="2800" b="1" dirty="0" smtClean="0">
                  <a:latin typeface="Candara" pitchFamily="34" charset="0"/>
                </a:rPr>
                <a:t>example</a:t>
              </a:r>
              <a:r>
                <a:rPr lang="en-US" sz="28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1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4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2800" dirty="0" smtClean="0">
                  <a:latin typeface="Candara" pitchFamily="34" charset="0"/>
                </a:rPr>
                <a:t>Since the paragraph tag (child element) is inside the body tag (parent element), it takes on any styles assigned to the body tag.</a:t>
              </a:r>
              <a:endParaRPr lang="en-US" sz="28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4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3924300"/>
            <a:ext cx="8896121" cy="4343400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8000" b="1" dirty="0" smtClean="0">
                <a:latin typeface="Candara" pitchFamily="34" charset="0"/>
              </a:rPr>
              <a:t>Properties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Introducing the Box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CSS Box Model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All HTML elements can be considered as boxes. The CSS box model represents the design and layout of the site. It consists of </a:t>
              </a:r>
              <a:r>
                <a:rPr lang="en-US" sz="3200" b="1" dirty="0" smtClean="0">
                  <a:latin typeface="Candara" pitchFamily="34" charset="0"/>
                </a:rPr>
                <a:t>margins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borders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, and the actual </a:t>
              </a:r>
              <a:r>
                <a:rPr lang="en-US" sz="3200" b="1" dirty="0" smtClean="0">
                  <a:latin typeface="Candara" pitchFamily="34" charset="0"/>
                </a:rPr>
                <a:t>content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endParaRPr lang="en-US" sz="3200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</a:t>
              </a:r>
              <a:r>
                <a:rPr lang="en-US" sz="3200" dirty="0" smtClean="0">
                  <a:latin typeface="Candara" pitchFamily="34" charset="0"/>
                </a:rPr>
                <a:t>properties work in the same order: </a:t>
              </a:r>
              <a:r>
                <a:rPr lang="en-US" sz="3200" b="1" dirty="0" smtClean="0">
                  <a:latin typeface="Candara" pitchFamily="34" charset="0"/>
                </a:rPr>
                <a:t>top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right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bottom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left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</a:t>
              </a:r>
              <a:r>
                <a:rPr lang="en-US" sz="3200" dirty="0" smtClean="0">
                  <a:latin typeface="Candara" pitchFamily="34" charset="0"/>
                </a:rPr>
                <a:t>image below illustrates the box model:</a:t>
              </a: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765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4437648"/>
            <a:ext cx="6019800" cy="392871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</a:rPr>
                <a:t>The term "box model" is used when talking about design and layout.</a:t>
              </a:r>
              <a:endParaRPr lang="en-US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ower'f-GOD\Documents\Web101\Google_2015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305175"/>
            <a:ext cx="12192000" cy="4124325"/>
          </a:xfrm>
          <a:prstGeom prst="rect">
            <a:avLst/>
          </a:prstGeom>
          <a:noFill/>
        </p:spPr>
      </p:pic>
      <p:sp>
        <p:nvSpPr>
          <p:cNvPr id="3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…is</a:t>
            </a: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3600" b="1" dirty="0" smtClean="0">
              <a:latin typeface="Candara" pitchFamily="34" charset="0"/>
            </a:endParaRPr>
          </a:p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3600" b="1" dirty="0" smtClean="0">
                <a:latin typeface="Candara" pitchFamily="34" charset="0"/>
              </a:rPr>
              <a:t>Whenever you get stuck, remember that you can always Google your way out!</a:t>
            </a:r>
          </a:p>
        </p:txBody>
      </p: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Understanding the Box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More on Box Models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Every element of the webpage is a </a:t>
              </a:r>
              <a:r>
                <a:rPr lang="en-US" sz="3200" b="1" dirty="0" smtClean="0">
                  <a:latin typeface="Candara" pitchFamily="34" charset="0"/>
                </a:rPr>
                <a:t>box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CSS uses the box model to determine how big the boxes are and how to place them.</a:t>
              </a: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The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box model is also used to calculate the actual width and height of the HTML elements.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Total Width of an 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When working with boxes, it is important to understand how the total width of an element is calculated.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For example, the total width of the box with </a:t>
              </a:r>
              <a:r>
                <a:rPr lang="en-US" sz="3200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 will be the sum of </a:t>
              </a:r>
              <a:r>
                <a:rPr lang="en-US" sz="3200" b="1" dirty="0" smtClean="0">
                  <a:latin typeface="Candara" pitchFamily="34" charset="0"/>
                </a:rPr>
                <a:t>width</a:t>
              </a:r>
              <a:r>
                <a:rPr lang="en-US" sz="3200" dirty="0" smtClean="0">
                  <a:latin typeface="Candara" pitchFamily="34" charset="0"/>
                </a:rPr>
                <a:t> plus </a:t>
              </a:r>
              <a:r>
                <a:rPr lang="en-US" sz="3200" b="1" dirty="0" smtClean="0">
                  <a:latin typeface="Candara" pitchFamily="34" charset="0"/>
                </a:rPr>
                <a:t>padding left</a:t>
              </a:r>
              <a:r>
                <a:rPr lang="en-US" sz="3200" dirty="0" smtClean="0">
                  <a:latin typeface="Candara" pitchFamily="34" charset="0"/>
                </a:rPr>
                <a:t> and </a:t>
              </a:r>
              <a:r>
                <a:rPr lang="en-US" sz="3200" b="1" dirty="0" smtClean="0">
                  <a:latin typeface="Candara" pitchFamily="34" charset="0"/>
                </a:rPr>
                <a:t>padding right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2867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381500"/>
            <a:ext cx="6553200" cy="4276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Here is another box with margins, border, and </a:t>
              </a:r>
              <a:r>
                <a:rPr lang="en-US" sz="3200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total width is the sum of </a:t>
              </a:r>
              <a:r>
                <a:rPr lang="en-US" sz="3200" b="1" dirty="0" smtClean="0">
                  <a:latin typeface="Candara" pitchFamily="34" charset="0"/>
                </a:rPr>
                <a:t>left and right margins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left and right borders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left and right </a:t>
              </a:r>
              <a:r>
                <a:rPr lang="en-US" sz="3200" b="1" dirty="0" err="1" smtClean="0">
                  <a:latin typeface="Candara" pitchFamily="34" charset="0"/>
                </a:rPr>
                <a:t>paddings</a:t>
              </a:r>
              <a:r>
                <a:rPr lang="en-US" sz="3200" dirty="0" smtClean="0">
                  <a:latin typeface="Candara" pitchFamily="34" charset="0"/>
                </a:rPr>
                <a:t>, and the </a:t>
              </a:r>
              <a:r>
                <a:rPr lang="en-US" sz="3200" b="1" dirty="0" smtClean="0">
                  <a:latin typeface="Candara" pitchFamily="34" charset="0"/>
                </a:rPr>
                <a:t>actual width</a:t>
              </a:r>
              <a:r>
                <a:rPr lang="en-US" sz="3200" dirty="0" smtClean="0">
                  <a:latin typeface="Candara" pitchFamily="34" charset="0"/>
                </a:rPr>
                <a:t> of the content.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2969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924300"/>
            <a:ext cx="5486400" cy="3580598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990600" y="7810500"/>
            <a:ext cx="16358937" cy="16002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When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you set the width and height properties of an element with CSS, you set the width and height of the content area.</a:t>
              </a:r>
              <a:b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When setting a background-color to a box, it covers the content area, as well as the padding.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Total Height of an Element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total height of an element is calculated the same way as the width.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is the same box from the previous lesson with padding, border and margin.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3" name="Group 18"/>
          <p:cNvGrpSpPr/>
          <p:nvPr/>
        </p:nvGrpSpPr>
        <p:grpSpPr>
          <a:xfrm>
            <a:off x="990600" y="82677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Summary: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Total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element height = height + top padding + bottom padding + top border + bottom border + top margin + bottom margin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2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695699"/>
            <a:ext cx="6477000" cy="4227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Borders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The border Property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The CSS border property allows you to customize the borders of HTML elements.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order to add a border to the element, you need to specify the </a:t>
              </a:r>
              <a:r>
                <a:rPr lang="en-US" sz="3200" b="1" dirty="0" smtClean="0">
                  <a:latin typeface="Candara" pitchFamily="34" charset="0"/>
                </a:rPr>
                <a:t>size</a:t>
              </a:r>
              <a:r>
                <a:rPr lang="en-US" sz="3200" dirty="0" smtClean="0">
                  <a:latin typeface="Candara" pitchFamily="34" charset="0"/>
                </a:rPr>
                <a:t>, </a:t>
              </a:r>
              <a:r>
                <a:rPr lang="en-US" sz="3200" b="1" dirty="0" smtClean="0">
                  <a:latin typeface="Candara" pitchFamily="34" charset="0"/>
                </a:rPr>
                <a:t>style</a:t>
              </a:r>
              <a:r>
                <a:rPr lang="en-US" sz="3200" dirty="0" smtClean="0">
                  <a:latin typeface="Candara" pitchFamily="34" charset="0"/>
                </a:rPr>
                <a:t>, and </a:t>
              </a:r>
              <a:r>
                <a:rPr lang="en-US" sz="3200" b="1" dirty="0" smtClean="0">
                  <a:latin typeface="Candara" pitchFamily="34" charset="0"/>
                </a:rPr>
                <a:t>color</a:t>
              </a:r>
              <a:r>
                <a:rPr lang="en-US" sz="3200" dirty="0" smtClean="0">
                  <a:latin typeface="Candara" pitchFamily="34" charset="0"/>
                </a:rPr>
                <a:t> of the border.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The example below shows how to add a solid green border to the paragraph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HTML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174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5219700"/>
            <a:ext cx="10525129" cy="990600"/>
          </a:xfrm>
          <a:prstGeom prst="rect">
            <a:avLst/>
          </a:prstGeom>
          <a:noFill/>
        </p:spPr>
      </p:pic>
      <p:pic>
        <p:nvPicPr>
          <p:cNvPr id="31747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6944226"/>
            <a:ext cx="10515600" cy="1886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Border Width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properties for the border can be set separately. The </a:t>
              </a:r>
              <a:r>
                <a:rPr lang="en-US" sz="3200" b="1" dirty="0" smtClean="0"/>
                <a:t>border-width</a:t>
              </a:r>
              <a:r>
                <a:rPr lang="en-US" sz="3200" dirty="0" smtClean="0"/>
                <a:t> property specifies the width of the </a:t>
              </a:r>
              <a:r>
                <a:rPr lang="en-US" sz="3200" dirty="0" smtClean="0"/>
                <a:t>border.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The HTML: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277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1" y="4157382"/>
            <a:ext cx="10668000" cy="2510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/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379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2781300"/>
            <a:ext cx="10538845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>
                  <a:latin typeface="Candara" pitchFamily="34" charset="0"/>
                </a:rPr>
                <a:t>Border Color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border color of the element can be defined using a color name, </a:t>
              </a:r>
              <a:r>
                <a:rPr lang="en-US" sz="3200" dirty="0" err="1" smtClean="0"/>
                <a:t>RGB</a:t>
              </a:r>
              <a:r>
                <a:rPr lang="en-US" sz="3200" dirty="0" smtClean="0"/>
                <a:t>, or Hex values</a:t>
              </a:r>
              <a:r>
                <a:rPr lang="en-US" sz="3200" dirty="0" smtClean="0"/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b="1" dirty="0" smtClean="0"/>
                <a:t>The HTML</a:t>
              </a:r>
              <a:r>
                <a:rPr lang="en-US" sz="3200" b="1" dirty="0" smtClean="0"/>
                <a:t>: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481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599" y="4152900"/>
            <a:ext cx="9790121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25974"/>
            <a:ext cx="18322635" cy="10312974"/>
            <a:chOff x="-34635" y="-64074"/>
            <a:chExt cx="18322635" cy="103129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CFFC69A-CB6F-481D-A8F5-4C7B978F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3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34635" y="-34641"/>
              <a:ext cx="18287999" cy="102835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F55B528-FE27-4E8D-9F5C-153167B8B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660" t="91833"/>
            <a:stretch/>
          </p:blipFill>
          <p:spPr>
            <a:xfrm>
              <a:off x="15872019" y="9303323"/>
              <a:ext cx="2312071" cy="839823"/>
            </a:xfrm>
            <a:prstGeom prst="rect">
              <a:avLst/>
            </a:prstGeom>
          </p:spPr>
        </p:pic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xmlns="" id="{B2AEFD71-915F-4DFF-9545-38C3E7C4ADE5}"/>
                </a:ext>
              </a:extLst>
            </p:cNvPr>
            <p:cNvSpPr/>
            <p:nvPr/>
          </p:nvSpPr>
          <p:spPr>
            <a:xfrm>
              <a:off x="291454" y="630146"/>
              <a:ext cx="241946" cy="8912403"/>
            </a:xfrm>
            <a:prstGeom prst="roundRect">
              <a:avLst>
                <a:gd name="adj" fmla="val 40208"/>
              </a:avLst>
            </a:prstGeom>
            <a:solidFill>
              <a:srgbClr val="F94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2481306" y="-64074"/>
              <a:ext cx="5806694" cy="579957"/>
              <a:chOff x="10403722" y="-5192"/>
              <a:chExt cx="5806694" cy="579957"/>
            </a:xfrm>
          </p:grpSpPr>
          <p:sp>
            <p:nvSpPr>
              <p:cNvPr id="14" name="Round Same Side Corner Rectangle 13"/>
              <p:cNvSpPr/>
              <p:nvPr/>
            </p:nvSpPr>
            <p:spPr>
              <a:xfrm rot="10800000">
                <a:off x="10403722" y="3459"/>
                <a:ext cx="5806694" cy="5713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Same Side Corner Rectangle 14"/>
              <p:cNvSpPr/>
              <p:nvPr/>
            </p:nvSpPr>
            <p:spPr>
              <a:xfrm rot="10800000">
                <a:off x="13549015" y="-5192"/>
                <a:ext cx="2661401" cy="57130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4800" b="1" dirty="0" smtClean="0">
                <a:latin typeface="Candara" pitchFamily="34" charset="0"/>
              </a:rPr>
              <a:t>A Little Recap from the Last Study Jam!</a:t>
            </a:r>
            <a:endParaRPr lang="en-US" sz="4000" b="1" dirty="0">
              <a:latin typeface="Candar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5842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705101"/>
            <a:ext cx="9553074" cy="546492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Note: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None of the border properties will have any effect unless the </a:t>
              </a: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border-style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 property is set.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sz="4800" b="1" dirty="0" smtClean="0"/>
                <a:t>The border-style Property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/>
                <a:t>The default value of border-style is </a:t>
              </a:r>
              <a:r>
                <a:rPr lang="en-US" sz="3200" b="1" dirty="0" smtClean="0"/>
                <a:t>none</a:t>
              </a:r>
              <a:r>
                <a:rPr lang="en-US" sz="3200" dirty="0" smtClean="0"/>
                <a:t>, which defines no border.</a:t>
              </a:r>
              <a:br>
                <a:rPr lang="en-US" sz="3200" dirty="0" smtClean="0"/>
              </a:br>
              <a:r>
                <a:rPr lang="en-US" sz="3200" dirty="0" smtClean="0"/>
                <a:t>There are various styles supported for the border-style property: </a:t>
              </a:r>
              <a:r>
                <a:rPr lang="en-US" sz="3200" b="1" dirty="0" smtClean="0"/>
                <a:t>dotted</a:t>
              </a:r>
              <a:r>
                <a:rPr lang="en-US" sz="3200" dirty="0" smtClean="0"/>
                <a:t>, </a:t>
              </a:r>
              <a:r>
                <a:rPr lang="en-US" sz="3200" b="1" dirty="0" smtClean="0"/>
                <a:t>dashed</a:t>
              </a:r>
              <a:r>
                <a:rPr lang="en-US" sz="3200" dirty="0" smtClean="0"/>
                <a:t>, </a:t>
              </a:r>
              <a:r>
                <a:rPr lang="en-US" sz="3200" b="1" dirty="0" smtClean="0"/>
                <a:t>double</a:t>
              </a:r>
              <a:r>
                <a:rPr lang="en-US" sz="3200" dirty="0" smtClean="0"/>
                <a:t>, etc. The example below illustrates the differences between them.</a:t>
              </a:r>
              <a:br>
                <a:rPr lang="en-US" sz="3200" dirty="0" smtClean="0"/>
              </a:b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b="1" dirty="0" smtClean="0"/>
                <a:t>The HTML:</a:t>
              </a: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6866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94686"/>
            <a:ext cx="10972800" cy="3501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3" name="Group 18"/>
          <p:cNvGrpSpPr/>
          <p:nvPr/>
        </p:nvGrpSpPr>
        <p:grpSpPr>
          <a:xfrm>
            <a:off x="990600" y="8267700"/>
            <a:ext cx="16358937" cy="1143000"/>
            <a:chOff x="890190" y="8267699"/>
            <a:chExt cx="16459200" cy="1066801"/>
          </a:xfrm>
        </p:grpSpPr>
        <p:sp>
          <p:nvSpPr>
            <p:cNvPr id="20" name="Rounded Rectangle 19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  <a:tabLst>
                  <a:tab pos="0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In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CSS, it is possible to specify different borders for different sides, using the following properties: border-top-style, border-right-style, border-bottom-style, and border-left-style for the corresponding sides.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738" y="2705100"/>
            <a:ext cx="10745254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Width and Height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CSS Width and Height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To style a </a:t>
              </a:r>
              <a:r>
                <a:rPr lang="en-US" sz="3200" b="1" dirty="0" smtClean="0">
                  <a:latin typeface="Candara" pitchFamily="34" charset="0"/>
                </a:rPr>
                <a:t>&lt;div&gt;</a:t>
              </a:r>
              <a:r>
                <a:rPr lang="en-US" sz="3200" dirty="0" smtClean="0">
                  <a:latin typeface="Candara" pitchFamily="34" charset="0"/>
                </a:rPr>
                <a:t> element to have a total width and height of </a:t>
              </a:r>
              <a:r>
                <a:rPr lang="en-US" sz="3200" b="1" dirty="0" err="1" smtClean="0">
                  <a:latin typeface="Candara" pitchFamily="34" charset="0"/>
                </a:rPr>
                <a:t>100px</a:t>
              </a:r>
              <a:r>
                <a:rPr lang="en-US" sz="3200" dirty="0" smtClean="0">
                  <a:latin typeface="Candara" pitchFamily="34" charset="0"/>
                </a:rPr>
                <a:t>: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4" name="Group 23"/>
          <p:cNvGrpSpPr/>
          <p:nvPr/>
        </p:nvGrpSpPr>
        <p:grpSpPr>
          <a:xfrm>
            <a:off x="990600" y="8648700"/>
            <a:ext cx="16358937" cy="762000"/>
            <a:chOff x="890190" y="8267699"/>
            <a:chExt cx="16459200" cy="1066801"/>
          </a:xfrm>
        </p:grpSpPr>
        <p:sp>
          <p:nvSpPr>
            <p:cNvPr id="25" name="Rounded Rectangle 24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15789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68275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Candara" pitchFamily="34" charset="0"/>
                </a:rPr>
                <a:t>Sidebar: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The 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total width and height of the box will be the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90px+5px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 (border)+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5px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(border) = </a:t>
              </a:r>
              <a:r>
                <a:rPr lang="en-US" dirty="0" err="1" smtClean="0">
                  <a:solidFill>
                    <a:schemeClr val="tx1"/>
                  </a:solidFill>
                  <a:latin typeface="Candara" pitchFamily="34" charset="0"/>
                </a:rPr>
                <a:t>100px</a:t>
              </a:r>
              <a:r>
                <a:rPr lang="en-US" dirty="0" smtClean="0">
                  <a:solidFill>
                    <a:schemeClr val="tx1"/>
                  </a:solidFill>
                  <a:latin typeface="Candara" pitchFamily="34" charset="0"/>
                </a:rPr>
                <a:t>;</a:t>
              </a:r>
              <a:endParaRPr lang="en-US" b="1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890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3619500"/>
            <a:ext cx="10668000" cy="1004047"/>
          </a:xfrm>
          <a:prstGeom prst="rect">
            <a:avLst/>
          </a:prstGeom>
          <a:noFill/>
        </p:spPr>
      </p:pic>
      <p:pic>
        <p:nvPicPr>
          <p:cNvPr id="37891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737" y="5598459"/>
            <a:ext cx="10668000" cy="2212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Width and Height Measurement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r>
                <a:rPr lang="en-US" sz="3200" dirty="0" smtClean="0">
                  <a:latin typeface="Candara" pitchFamily="34" charset="0"/>
                </a:rPr>
                <a:t>The width and height of an element can be also assigned using </a:t>
              </a:r>
              <a:r>
                <a:rPr lang="en-US" sz="3200" b="1" dirty="0" smtClean="0">
                  <a:latin typeface="Candara" pitchFamily="34" charset="0"/>
                </a:rPr>
                <a:t>percents.</a:t>
              </a: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>In the example below the width of an element is assigned in percentages, the height is in pixels.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</a:t>
              </a:r>
              <a:r>
                <a:rPr lang="en-US" sz="3200" b="1" dirty="0" smtClean="0">
                  <a:latin typeface="Candara" pitchFamily="34" charset="0"/>
                </a:rPr>
                <a:t>:</a:t>
              </a: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  <a:p>
              <a:r>
                <a:rPr lang="en-US" sz="3200" b="1" dirty="0" smtClean="0">
                  <a:latin typeface="Candara" pitchFamily="34" charset="0"/>
                </a:rPr>
                <a:t>The </a:t>
              </a:r>
              <a:r>
                <a:rPr lang="en-US" sz="3200" b="1" dirty="0" smtClean="0">
                  <a:latin typeface="Candara" pitchFamily="34" charset="0"/>
                </a:rPr>
                <a:t>CSS:</a:t>
              </a:r>
              <a:endParaRPr lang="en-US" sz="32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8914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7048500"/>
            <a:ext cx="9922213" cy="2057400"/>
          </a:xfrm>
          <a:prstGeom prst="rect">
            <a:avLst/>
          </a:prstGeom>
          <a:noFill/>
        </p:spPr>
      </p:pic>
      <p:pic>
        <p:nvPicPr>
          <p:cNvPr id="38918" name="Picture 6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4586037"/>
            <a:ext cx="14403296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r>
                <a:rPr lang="en-US" sz="4800" b="1" dirty="0" smtClean="0">
                  <a:latin typeface="Candara" pitchFamily="34" charset="0"/>
                </a:rPr>
                <a:t>The Minimum and Maximum Sizes</a:t>
              </a: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>
                <a:spcAft>
                  <a:spcPts val="1800"/>
                </a:spcAft>
              </a:pPr>
              <a:r>
                <a:rPr lang="en-US" sz="3200" dirty="0" smtClean="0">
                  <a:latin typeface="Candara" pitchFamily="34" charset="0"/>
                </a:rPr>
                <a:t>To set the minimum and maximum height and width of an element, you can use the following </a:t>
              </a:r>
              <a:r>
                <a:rPr lang="en-US" sz="3200" dirty="0" smtClean="0">
                  <a:latin typeface="Candara" pitchFamily="34" charset="0"/>
                </a:rPr>
                <a:t>properties:</a:t>
              </a:r>
            </a:p>
            <a:p>
              <a:pPr>
                <a:spcAft>
                  <a:spcPts val="1800"/>
                </a:spcAft>
              </a:pPr>
              <a:r>
                <a:rPr lang="en-US" sz="3200" b="1" dirty="0" smtClean="0">
                  <a:latin typeface="Candara" pitchFamily="34" charset="0"/>
                </a:rPr>
                <a:t>min-width</a:t>
              </a:r>
              <a:r>
                <a:rPr lang="en-US" sz="3200" dirty="0" smtClean="0">
                  <a:latin typeface="Candara" pitchFamily="34" charset="0"/>
                </a:rPr>
                <a:t> - the minimum width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min-height </a:t>
              </a:r>
              <a:r>
                <a:rPr lang="en-US" sz="3200" dirty="0" smtClean="0">
                  <a:latin typeface="Candara" pitchFamily="34" charset="0"/>
                </a:rPr>
                <a:t>- the minimum height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max-width</a:t>
              </a:r>
              <a:r>
                <a:rPr lang="en-US" sz="3200" dirty="0" smtClean="0">
                  <a:latin typeface="Candara" pitchFamily="34" charset="0"/>
                </a:rPr>
                <a:t> - the maximum width of an element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max-height </a:t>
              </a:r>
              <a:r>
                <a:rPr lang="en-US" sz="3200" dirty="0" smtClean="0">
                  <a:latin typeface="Candara" pitchFamily="34" charset="0"/>
                </a:rPr>
                <a:t>- the maximum height of an </a:t>
              </a:r>
              <a:r>
                <a:rPr lang="en-US" sz="3200" dirty="0" smtClean="0">
                  <a:latin typeface="Candara" pitchFamily="34" charset="0"/>
                </a:rPr>
                <a:t>element</a:t>
              </a:r>
            </a:p>
            <a:p>
              <a:pPr>
                <a:spcAft>
                  <a:spcPts val="1800"/>
                </a:spcAft>
              </a:pPr>
              <a:r>
                <a:rPr lang="en-US" sz="3200" dirty="0" smtClean="0">
                  <a:latin typeface="Candara" pitchFamily="34" charset="0"/>
                </a:rPr>
                <a:t>In </a:t>
              </a:r>
              <a:r>
                <a:rPr lang="en-US" sz="3200" dirty="0" smtClean="0">
                  <a:latin typeface="Candara" pitchFamily="34" charset="0"/>
                </a:rPr>
                <a:t>the example below, we set the minimum height and maximum width of different paragraphs to </a:t>
              </a:r>
              <a:r>
                <a:rPr lang="en-US" sz="3200" dirty="0" err="1" smtClean="0">
                  <a:latin typeface="Candara" pitchFamily="34" charset="0"/>
                </a:rPr>
                <a:t>100px</a:t>
              </a:r>
              <a:r>
                <a:rPr lang="en-US" sz="3200" dirty="0" smtClean="0">
                  <a:latin typeface="Candara" pitchFamily="34" charset="0"/>
                </a:rPr>
                <a:t>.</a:t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dirty="0" smtClean="0">
                  <a:latin typeface="Candara" pitchFamily="34" charset="0"/>
                </a:rPr>
                <a:t/>
              </a:r>
              <a:br>
                <a:rPr lang="en-US" sz="3200" dirty="0" smtClean="0">
                  <a:latin typeface="Candara" pitchFamily="34" charset="0"/>
                </a:rPr>
              </a:br>
              <a:r>
                <a:rPr lang="en-US" sz="3200" b="1" dirty="0" smtClean="0">
                  <a:latin typeface="Candara" pitchFamily="34" charset="0"/>
                </a:rPr>
                <a:t>The HTML: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39938" name="Picture 2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599" y="7529763"/>
            <a:ext cx="12881860" cy="127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endParaRPr lang="en-US" sz="4800" b="1" dirty="0" smtClean="0">
                <a:latin typeface="Candara" pitchFamily="34" charset="0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>
                <a:spcAft>
                  <a:spcPts val="1800"/>
                </a:spcAft>
              </a:pPr>
              <a:r>
                <a:rPr lang="en-US" sz="3200" b="1" dirty="0" smtClean="0">
                  <a:latin typeface="Candara" pitchFamily="34" charset="0"/>
                </a:rPr>
                <a:t>The CSS:</a:t>
              </a:r>
              <a:endParaRPr lang="en-US" sz="2800" b="1" i="1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481306" y="-45024"/>
            <a:ext cx="5806694" cy="584970"/>
            <a:chOff x="12481306" y="-45024"/>
            <a:chExt cx="5806694" cy="584970"/>
          </a:xfrm>
        </p:grpSpPr>
        <p:sp>
          <p:nvSpPr>
            <p:cNvPr id="20" name="Round Same Side Corner Rectangle 19"/>
            <p:cNvSpPr/>
            <p:nvPr/>
          </p:nvSpPr>
          <p:spPr>
            <a:xfrm rot="10800000">
              <a:off x="12481306" y="-31360"/>
              <a:ext cx="5806694" cy="5713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15626599" y="-45024"/>
              <a:ext cx="2661401" cy="57130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77800" y="0"/>
              <a:ext cx="5334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Candara" pitchFamily="34" charset="0"/>
                </a:rPr>
                <a:t>Facebook: #genesystechhub</a:t>
              </a:r>
              <a:endParaRPr lang="en-US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40963" name="Picture 3" descr="C:\Users\Power'f-GOD\Documents\Web101\Web101_Intro-HTML5-CSS3\code_screenshoots\carb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705100"/>
            <a:ext cx="12954000" cy="377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More on </a:t>
            </a:r>
            <a:r>
              <a:rPr lang="en-US" sz="5400" b="1" dirty="0" smtClean="0">
                <a:latin typeface="Candara" pitchFamily="34" charset="0"/>
              </a:rPr>
              <a:t>CSS will be discussed </a:t>
            </a:r>
            <a:r>
              <a:rPr lang="en-US" sz="5400" b="1" dirty="0" smtClean="0">
                <a:latin typeface="Candara" pitchFamily="34" charset="0"/>
              </a:rPr>
              <a:t>in </a:t>
            </a:r>
            <a:r>
              <a:rPr lang="en-US" sz="5400" b="1" dirty="0" smtClean="0">
                <a:latin typeface="Candara" pitchFamily="34" charset="0"/>
              </a:rPr>
              <a:t>our </a:t>
            </a:r>
            <a:r>
              <a:rPr lang="en-US" sz="5400" b="1" dirty="0" smtClean="0">
                <a:latin typeface="Candara" pitchFamily="34" charset="0"/>
              </a:rPr>
              <a:t>next Study Jam</a:t>
            </a:r>
            <a:r>
              <a:rPr lang="en-US" sz="5400" b="1" dirty="0" smtClean="0">
                <a:latin typeface="Candara" pitchFamily="34" charset="0"/>
              </a:rPr>
              <a:t>.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CSS Practice…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0"/>
            <a:ext cx="5806694" cy="5544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8" y="0"/>
            <a:ext cx="2661401" cy="5470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marL="0" marR="0" lvl="0" indent="0" algn="l" defTabSz="125976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b="1" dirty="0" smtClean="0">
                  <a:latin typeface="Candara" pitchFamily="34" charset="0"/>
                  <a:ea typeface="+mj-ea"/>
                  <a:cs typeface="+mj-cs"/>
                </a:rPr>
                <a:t>Last time on HTML Basics…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HTML </a:t>
              </a:r>
              <a:r>
                <a:rPr lang="en-US" sz="3000" dirty="0" smtClean="0">
                  <a:latin typeface="Candara" pitchFamily="34" charset="0"/>
                </a:rPr>
                <a:t>stands for </a:t>
              </a:r>
              <a:r>
                <a:rPr lang="en-US" sz="3000" b="1" dirty="0" smtClean="0">
                  <a:latin typeface="Candara" pitchFamily="34" charset="0"/>
                </a:rPr>
                <a:t>H</a:t>
              </a:r>
              <a:r>
                <a:rPr lang="en-US" sz="3000" dirty="0" smtClean="0">
                  <a:latin typeface="Candara" pitchFamily="34" charset="0"/>
                </a:rPr>
                <a:t>yper</a:t>
              </a:r>
              <a:r>
                <a:rPr lang="en-US" sz="3000" b="1" dirty="0" smtClean="0">
                  <a:latin typeface="Candara" pitchFamily="34" charset="0"/>
                </a:rPr>
                <a:t>T</a:t>
              </a:r>
              <a:r>
                <a:rPr lang="en-US" sz="3000" dirty="0" smtClean="0">
                  <a:latin typeface="Candara" pitchFamily="34" charset="0"/>
                </a:rPr>
                <a:t>ext</a:t>
              </a:r>
              <a:r>
                <a:rPr lang="en-US" sz="3000" b="1" dirty="0" smtClean="0">
                  <a:latin typeface="Candara" pitchFamily="34" charset="0"/>
                </a:rPr>
                <a:t> M</a:t>
              </a:r>
              <a:r>
                <a:rPr lang="en-US" sz="3000" dirty="0" smtClean="0">
                  <a:latin typeface="Candara" pitchFamily="34" charset="0"/>
                </a:rPr>
                <a:t>arkup</a:t>
              </a:r>
              <a:r>
                <a:rPr lang="en-US" sz="3000" b="1" dirty="0" smtClean="0">
                  <a:latin typeface="Candara" pitchFamily="34" charset="0"/>
                </a:rPr>
                <a:t> </a:t>
              </a:r>
              <a:r>
                <a:rPr lang="en-US" sz="3000" b="1" dirty="0" smtClean="0">
                  <a:latin typeface="Candara" pitchFamily="34" charset="0"/>
                </a:rPr>
                <a:t>L</a:t>
              </a:r>
              <a:r>
                <a:rPr lang="en-US" sz="3000" dirty="0" smtClean="0">
                  <a:latin typeface="Candara" pitchFamily="34" charset="0"/>
                </a:rPr>
                <a:t>anguage.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Unlike a scripting or programming language that uses scripts to perform functions, a markup language uses tags to identify content. </a:t>
              </a:r>
              <a:endParaRPr lang="en-US" sz="3000" dirty="0" smtClean="0">
                <a:latin typeface="Candara" pitchFamily="34" charset="0"/>
              </a:endParaRPr>
            </a:p>
            <a:p>
              <a:pPr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andara" pitchFamily="34" charset="0"/>
                </a:rPr>
                <a:t>A web browser will parse the HTML </a:t>
              </a:r>
              <a:r>
                <a:rPr lang="en-US" sz="3000" dirty="0" smtClean="0">
                  <a:latin typeface="Candara" pitchFamily="34" charset="0"/>
                </a:rPr>
                <a:t> (tags) and </a:t>
              </a:r>
              <a:r>
                <a:rPr lang="en-US" sz="3000" dirty="0" smtClean="0">
                  <a:latin typeface="Candara" pitchFamily="34" charset="0"/>
                </a:rPr>
                <a:t>use it </a:t>
              </a:r>
              <a:r>
                <a:rPr lang="en-US" sz="3000" dirty="0" smtClean="0">
                  <a:latin typeface="Candara" pitchFamily="34" charset="0"/>
                </a:rPr>
                <a:t>(along </a:t>
              </a:r>
              <a:r>
                <a:rPr lang="en-US" sz="3000" dirty="0" smtClean="0">
                  <a:latin typeface="Candara" pitchFamily="34" charset="0"/>
                </a:rPr>
                <a:t>with CSS and </a:t>
              </a:r>
              <a:r>
                <a:rPr lang="en-US" sz="3000" dirty="0" smtClean="0">
                  <a:latin typeface="Candara" pitchFamily="34" charset="0"/>
                </a:rPr>
                <a:t>JavaScript) </a:t>
              </a:r>
              <a:r>
                <a:rPr lang="en-US" sz="3000" dirty="0" smtClean="0">
                  <a:latin typeface="Candara" pitchFamily="34" charset="0"/>
                </a:rPr>
                <a:t>to render </a:t>
              </a:r>
              <a:r>
                <a:rPr lang="en-US" sz="3000" dirty="0" smtClean="0">
                  <a:latin typeface="Candara" pitchFamily="34" charset="0"/>
                </a:rPr>
                <a:t>a (web) </a:t>
              </a:r>
              <a:r>
                <a:rPr lang="en-US" sz="3000" dirty="0" smtClean="0">
                  <a:latin typeface="Candara" pitchFamily="34" charset="0"/>
                </a:rPr>
                <a:t>page</a:t>
              </a:r>
              <a:r>
                <a:rPr lang="en-US" sz="3000" dirty="0" smtClean="0">
                  <a:latin typeface="Candara" pitchFamily="34" charset="0"/>
                </a:rPr>
                <a:t>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i="1" dirty="0" smtClean="0">
                  <a:latin typeface="Candara" pitchFamily="34" charset="0"/>
                </a:rPr>
                <a:t>Some HTML tags: 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kumimoji="0" lang="en-US" sz="3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 pitchFamily="49" charset="0"/>
                </a:rPr>
                <a:t>&lt;html&gt;...&lt;/html&gt;</a:t>
              </a:r>
              <a:r>
                <a:rPr kumimoji="0" lang="en-US" sz="3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onsolas" pitchFamily="49" charset="0"/>
                </a:rPr>
                <a:t>	</a:t>
              </a:r>
              <a:r>
                <a:rPr lang="en-US" sz="3000" dirty="0" smtClean="0">
                  <a:latin typeface="Consolas" pitchFamily="49" charset="0"/>
                </a:rPr>
                <a:t>&lt;head&gt;...&lt;/head&gt;	&lt;body&gt;...&lt;/body&gt;	&lt;title&gt;...&lt;/title&gt;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&lt;p&gt;...&lt;/p&gt;		&lt;</a:t>
              </a:r>
              <a:r>
                <a:rPr lang="en-US" sz="3000" dirty="0" err="1" smtClean="0">
                  <a:latin typeface="Consolas" pitchFamily="49" charset="0"/>
                </a:rPr>
                <a:t>i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i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br</a:t>
              </a:r>
              <a:r>
                <a:rPr lang="en-US" sz="3000" dirty="0" smtClean="0">
                  <a:latin typeface="Consolas" pitchFamily="49" charset="0"/>
                </a:rPr>
                <a:t> /&gt;			&lt;sup&gt;...&lt;/sup&gt;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&lt;sub&gt;...&lt;/sub&gt;	&lt;</a:t>
              </a:r>
              <a:r>
                <a:rPr lang="en-US" sz="3000" dirty="0" err="1" smtClean="0">
                  <a:latin typeface="Consolas" pitchFamily="49" charset="0"/>
                </a:rPr>
                <a:t>h1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h1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h6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h6</a:t>
              </a:r>
              <a:r>
                <a:rPr lang="en-US" sz="3000" dirty="0" smtClean="0">
                  <a:latin typeface="Consolas" pitchFamily="49" charset="0"/>
                </a:rPr>
                <a:t>&gt;		&lt;a </a:t>
              </a:r>
              <a:r>
                <a:rPr lang="en-US" sz="3000" dirty="0" err="1" smtClean="0">
                  <a:latin typeface="Consolas" pitchFamily="49" charset="0"/>
                </a:rPr>
                <a:t>href</a:t>
              </a:r>
              <a:r>
                <a:rPr lang="en-US" sz="3000" dirty="0" smtClean="0">
                  <a:latin typeface="Consolas" pitchFamily="49" charset="0"/>
                </a:rPr>
                <a:t>=‘’&gt;...&lt;/a&gt;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000" dirty="0" smtClean="0">
                  <a:latin typeface="Consolas" pitchFamily="49" charset="0"/>
                </a:rPr>
                <a:t>&lt;</a:t>
              </a:r>
              <a:r>
                <a:rPr lang="en-US" sz="3000" dirty="0" err="1" smtClean="0">
                  <a:latin typeface="Consolas" pitchFamily="49" charset="0"/>
                </a:rPr>
                <a:t>img</a:t>
              </a:r>
              <a:r>
                <a:rPr lang="en-US" sz="3000" dirty="0" smtClean="0">
                  <a:latin typeface="Consolas" pitchFamily="49" charset="0"/>
                </a:rPr>
                <a:t> </a:t>
              </a:r>
              <a:r>
                <a:rPr lang="en-US" sz="3000" dirty="0" err="1" smtClean="0">
                  <a:latin typeface="Consolas" pitchFamily="49" charset="0"/>
                </a:rPr>
                <a:t>src</a:t>
              </a:r>
              <a:r>
                <a:rPr lang="en-US" sz="3000" dirty="0" smtClean="0">
                  <a:latin typeface="Consolas" pitchFamily="49" charset="0"/>
                </a:rPr>
                <a:t>=‘’ /&gt;	&lt;hr /&gt;			&lt;</a:t>
              </a:r>
              <a:r>
                <a:rPr lang="en-US" sz="3000" dirty="0" err="1" smtClean="0">
                  <a:latin typeface="Consolas" pitchFamily="49" charset="0"/>
                </a:rPr>
                <a:t>ul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ul</a:t>
              </a:r>
              <a:r>
                <a:rPr lang="en-US" sz="3000" dirty="0" smtClean="0">
                  <a:latin typeface="Consolas" pitchFamily="49" charset="0"/>
                </a:rPr>
                <a:t>&gt;		&lt;</a:t>
              </a:r>
              <a:r>
                <a:rPr lang="en-US" sz="3000" dirty="0" err="1" smtClean="0">
                  <a:latin typeface="Consolas" pitchFamily="49" charset="0"/>
                </a:rPr>
                <a:t>ol</a:t>
              </a:r>
              <a:r>
                <a:rPr lang="en-US" sz="3000" dirty="0" smtClean="0">
                  <a:latin typeface="Consolas" pitchFamily="49" charset="0"/>
                </a:rPr>
                <a:t>&gt;...&lt;/</a:t>
              </a:r>
              <a:r>
                <a:rPr lang="en-US" sz="3000" dirty="0" err="1" smtClean="0">
                  <a:latin typeface="Consolas" pitchFamily="49" charset="0"/>
                </a:rPr>
                <a:t>ol</a:t>
              </a:r>
              <a:r>
                <a:rPr lang="en-US" sz="3000" dirty="0" smtClean="0">
                  <a:latin typeface="Consolas" pitchFamily="49" charset="0"/>
                </a:rPr>
                <a:t>&gt;</a:t>
              </a:r>
              <a:r>
                <a:rPr lang="en-US" sz="3000" dirty="0" smtClean="0">
                  <a:latin typeface="Candara" pitchFamily="34" charset="0"/>
                </a:rPr>
                <a:t>	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Task:</a:t>
              </a:r>
              <a:r>
                <a:rPr kumimoji="0" lang="en-US" sz="48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 Tables revisited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sz="3200" dirty="0" smtClean="0">
                  <a:latin typeface="Candara" pitchFamily="34" charset="0"/>
                </a:rPr>
                <a:t>Use your current/so-far knowledge of CSS to modify and style the table you created earlier. Style the table to your taste but maintain its alignment.</a:t>
              </a: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  <a:p>
              <a:pPr lvl="0" fontAlgn="base">
                <a:lnSpc>
                  <a:spcPct val="114000"/>
                </a:lnSpc>
                <a:spcAft>
                  <a:spcPts val="2400"/>
                </a:spcAft>
              </a:pPr>
              <a:endParaRPr lang="en-US" sz="3200" b="1" dirty="0" smtClean="0"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90600" y="7505700"/>
            <a:ext cx="16358937" cy="1905000"/>
            <a:chOff x="890190" y="8267699"/>
            <a:chExt cx="16459200" cy="1066801"/>
          </a:xfrm>
        </p:grpSpPr>
        <p:sp>
          <p:nvSpPr>
            <p:cNvPr id="21" name="Rounded Rectangle 20"/>
            <p:cNvSpPr/>
            <p:nvPr/>
          </p:nvSpPr>
          <p:spPr>
            <a:xfrm>
              <a:off x="890190" y="8267701"/>
              <a:ext cx="16459200" cy="1066799"/>
            </a:xfrm>
            <a:prstGeom prst="roundRect">
              <a:avLst>
                <a:gd name="adj" fmla="val 9473"/>
              </a:avLst>
            </a:prstGeom>
            <a:solidFill>
              <a:srgbClr val="F0CB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0650" lvl="0" fontAlgn="base">
                <a:lnSpc>
                  <a:spcPct val="114000"/>
                </a:lnSpc>
                <a:spcAft>
                  <a:spcPts val="2400"/>
                </a:spcAft>
              </a:pP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Hint: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Delete or remove every appearance of the 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bgcolor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, border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, and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align 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attributes in your HTML and embed a style sheets in the file to style the table. Use class selectors and id selectors where applicable. Note, the equivalent of </a:t>
              </a:r>
              <a:r>
                <a:rPr lang="en-US" b="1" dirty="0" err="1" smtClean="0">
                  <a:solidFill>
                    <a:srgbClr val="002060"/>
                  </a:solidFill>
                  <a:latin typeface="Candara" pitchFamily="34" charset="0"/>
                </a:rPr>
                <a:t>bgcolor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in CSS is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background-color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; use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text-align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and </a:t>
              </a:r>
              <a:r>
                <a:rPr lang="en-US" b="1" dirty="0" smtClean="0">
                  <a:solidFill>
                    <a:srgbClr val="002060"/>
                  </a:solidFill>
                  <a:latin typeface="Candara" pitchFamily="34" charset="0"/>
                </a:rPr>
                <a:t>margin: auto</a:t>
              </a:r>
              <a:r>
                <a:rPr lang="en-US" dirty="0" smtClean="0">
                  <a:solidFill>
                    <a:srgbClr val="002060"/>
                  </a:solidFill>
                  <a:latin typeface="Candara" pitchFamily="34" charset="0"/>
                </a:rPr>
                <a:t> to align your text and table to the center.</a:t>
              </a:r>
              <a:endParaRPr lang="en-US" dirty="0" smtClean="0">
                <a:solidFill>
                  <a:srgbClr val="002060"/>
                </a:solidFill>
                <a:latin typeface="Candar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90190" y="8267699"/>
              <a:ext cx="152400" cy="1066801"/>
            </a:xfrm>
            <a:prstGeom prst="rect">
              <a:avLst/>
            </a:prstGeom>
            <a:solidFill>
              <a:srgbClr val="BE99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What are the Benefits of Being a Web Developer?</a:t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/>
            </a:r>
            <a:br>
              <a:rPr lang="en-US" sz="5400" b="1" dirty="0" smtClean="0">
                <a:latin typeface="Candara" pitchFamily="34" charset="0"/>
              </a:rPr>
            </a:br>
            <a:r>
              <a:rPr lang="en-US" sz="5400" b="1" dirty="0" smtClean="0">
                <a:latin typeface="Candara" pitchFamily="34" charset="0"/>
              </a:rPr>
              <a:t>Sit back and watch the next video…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endParaRPr lang="en-US" sz="5400" b="1" dirty="0" smtClean="0">
              <a:latin typeface="Candara" pitchFamily="34" charset="0"/>
            </a:endParaRPr>
          </a:p>
          <a:p>
            <a:pPr algn="ctr"/>
            <a:r>
              <a:rPr lang="en-US" sz="2400" b="1" dirty="0" smtClean="0">
                <a:latin typeface="Candara" pitchFamily="34" charset="0"/>
              </a:rPr>
              <a:t>#</a:t>
            </a:r>
            <a:r>
              <a:rPr lang="en-US" sz="2400" b="1" dirty="0" err="1" smtClean="0">
                <a:latin typeface="Candara" pitchFamily="34" charset="0"/>
              </a:rPr>
              <a:t>benefitsOfBeingAWebDeveloper</a:t>
            </a:r>
            <a:endParaRPr lang="en-US" sz="20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  <p:pic>
        <p:nvPicPr>
          <p:cNvPr id="17" name="What are the benefits of being a web developer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952500"/>
            <a:ext cx="18288000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74378" y="-1231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20591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So, with that, we call it a day.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Thanks for coming!</a:t>
            </a: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endParaRPr lang="en-US" sz="5400" b="1" dirty="0" smtClean="0">
              <a:latin typeface="Candara" pitchFamily="34" charset="0"/>
            </a:endParaRPr>
          </a:p>
          <a:p>
            <a:pPr lvl="0" algn="ctr" fontAlgn="base">
              <a:lnSpc>
                <a:spcPct val="114000"/>
              </a:lnSpc>
              <a:spcAft>
                <a:spcPts val="2400"/>
              </a:spcAft>
            </a:pPr>
            <a:r>
              <a:rPr lang="en-US" sz="5400" b="1" dirty="0" smtClean="0">
                <a:latin typeface="Candara" pitchFamily="34" charset="0"/>
              </a:rPr>
              <a:t>See you next time! </a:t>
            </a:r>
            <a:r>
              <a:rPr lang="en-US" sz="5400" b="1" dirty="0" smtClean="0">
                <a:latin typeface="Candara" pitchFamily="34" charset="0"/>
                <a:sym typeface="Wingdings" pitchFamily="2" charset="2"/>
              </a:rPr>
              <a:t></a:t>
            </a:r>
            <a:endParaRPr lang="en-US" sz="5400" b="1" dirty="0" smtClean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77800" y="346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@genesysclubunn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291454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4"/>
          <p:cNvSpPr txBox="1">
            <a:spLocks/>
          </p:cNvSpPr>
          <p:nvPr/>
        </p:nvSpPr>
        <p:spPr>
          <a:xfrm>
            <a:off x="914400" y="952500"/>
            <a:ext cx="16459200" cy="8458200"/>
          </a:xfrm>
          <a:prstGeom prst="rect">
            <a:avLst/>
          </a:prstGeom>
        </p:spPr>
        <p:txBody>
          <a:bodyPr vert="horz" lIns="114300" tIns="57150" rIns="114300" bIns="57150" rtlCol="0" anchor="ctr">
            <a:noAutofit/>
          </a:bodyPr>
          <a:lstStyle/>
          <a:p>
            <a:pPr algn="ctr" fontAlgn="base">
              <a:lnSpc>
                <a:spcPct val="114000"/>
              </a:lnSpc>
              <a:spcAft>
                <a:spcPts val="2400"/>
              </a:spcAft>
            </a:pPr>
            <a:endParaRPr lang="en-US" sz="4800" b="1" dirty="0" smtClean="0">
              <a:latin typeface="Candara" pitchFamily="34" charset="0"/>
            </a:endParaRPr>
          </a:p>
        </p:txBody>
      </p:sp>
      <p:pic>
        <p:nvPicPr>
          <p:cNvPr id="13" name="Picture 3" descr="C:\Users\Power'f-GOD\Documents\Web101\css.png"/>
          <p:cNvPicPr>
            <a:picLocks noChangeAspect="1" noChangeArrowheads="1"/>
          </p:cNvPicPr>
          <p:nvPr/>
        </p:nvPicPr>
        <p:blipFill>
          <a:blip r:embed="rId4"/>
          <a:srcRect t="14141" b="16568"/>
          <a:stretch>
            <a:fillRect/>
          </a:stretch>
        </p:blipFill>
        <p:spPr bwMode="auto">
          <a:xfrm>
            <a:off x="7380827" y="2476500"/>
            <a:ext cx="3459307" cy="51816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@genesystechhub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FFC69A-CB6F-481D-A8F5-4C7B978FB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4635" y="-34641"/>
            <a:ext cx="18287999" cy="10283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72019" y="9303323"/>
            <a:ext cx="2312071" cy="839823"/>
          </a:xfrm>
          <a:prstGeom prst="rect">
            <a:avLst/>
          </a:prstGeom>
        </p:spPr>
      </p:pic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xmlns="" id="{B2AEFD71-915F-4DFF-9545-38C3E7C4ADE5}"/>
              </a:ext>
            </a:extLst>
          </p:cNvPr>
          <p:cNvSpPr/>
          <p:nvPr/>
        </p:nvSpPr>
        <p:spPr>
          <a:xfrm>
            <a:off x="304800" y="630146"/>
            <a:ext cx="241946" cy="8912403"/>
          </a:xfrm>
          <a:prstGeom prst="roundRect">
            <a:avLst>
              <a:gd name="adj" fmla="val 40208"/>
            </a:avLst>
          </a:prstGeom>
          <a:solidFill>
            <a:srgbClr val="F94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10800000">
            <a:off x="12481306" y="-31360"/>
            <a:ext cx="5806694" cy="5713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15626599" y="-45024"/>
            <a:ext cx="2661401" cy="571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914400" y="800100"/>
            <a:ext cx="16459200" cy="8610600"/>
            <a:chOff x="914400" y="800100"/>
            <a:chExt cx="16459200" cy="8610600"/>
          </a:xfrm>
        </p:grpSpPr>
        <p:sp>
          <p:nvSpPr>
            <p:cNvPr id="17" name="Title 13"/>
            <p:cNvSpPr txBox="1">
              <a:spLocks/>
            </p:cNvSpPr>
            <p:nvPr/>
          </p:nvSpPr>
          <p:spPr>
            <a:xfrm>
              <a:off x="914400" y="800100"/>
              <a:ext cx="16459200" cy="1021556"/>
            </a:xfrm>
            <a:prstGeom prst="rect">
              <a:avLst/>
            </a:prstGeom>
          </p:spPr>
          <p:txBody>
            <a:bodyPr vert="horz" lIns="125977" tIns="62988" rIns="125977" bIns="62988" rtlCol="0" anchor="ctr">
              <a:normAutofit/>
            </a:bodyPr>
            <a:lstStyle/>
            <a:p>
              <a:pPr marL="0" marR="0" lvl="0" indent="0" algn="l" defTabSz="125976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+mj-ea"/>
                  <a:cs typeface="+mj-cs"/>
                </a:rPr>
                <a:t>A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endParaRPr>
            </a:p>
          </p:txBody>
        </p:sp>
        <p:sp>
          <p:nvSpPr>
            <p:cNvPr id="18" name="Content Placeholder 14"/>
            <p:cNvSpPr txBox="1">
              <a:spLocks/>
            </p:cNvSpPr>
            <p:nvPr/>
          </p:nvSpPr>
          <p:spPr>
            <a:xfrm>
              <a:off x="914400" y="2012156"/>
              <a:ext cx="16459200" cy="7398544"/>
            </a:xfrm>
            <a:prstGeom prst="rect">
              <a:avLst/>
            </a:prstGeom>
          </p:spPr>
          <p:txBody>
            <a:bodyPr vert="horz" lIns="125977" tIns="62988" rIns="125977" bIns="62988" rtlCol="0">
              <a:noAutofit/>
            </a:bodyPr>
            <a:lstStyle/>
            <a:p>
              <a:pPr marL="0" marR="0" lvl="0" indent="0" defTabSz="1259769" rtl="0" eaLnBrk="1" fontAlgn="base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24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ndara" pitchFamily="34" charset="0"/>
                </a:rPr>
                <a:t>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7800" y="0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Candara" pitchFamily="34" charset="0"/>
              </a:rPr>
              <a:t>Twitter: #weAreGenesys</a:t>
            </a:r>
            <a:endParaRPr lang="en-US" b="1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F55B528-FE27-4E8D-9F5C-153167B8B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660" t="91833"/>
          <a:stretch/>
        </p:blipFill>
        <p:spPr>
          <a:xfrm>
            <a:off x="15896082" y="9375512"/>
            <a:ext cx="2312071" cy="8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4526430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P MGT - BOOT CAMP" id="{2A18E5DD-9F2C-4C0D-888D-297AEFF46EFA}" vid="{04288D86-F80C-4C52-A48E-EF596C31FA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Genesys Presentation Template</Template>
  <TotalTime>3741</TotalTime>
  <Words>2396</Words>
  <Application>Microsoft Office PowerPoint</Application>
  <PresentationFormat>Custom</PresentationFormat>
  <Paragraphs>507</Paragraphs>
  <Slides>95</Slides>
  <Notes>0</Notes>
  <HiddenSlides>2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Slide 1</vt:lpstr>
      <vt:lpstr>Web101: Introduction to &lt;HTML5 /&gt; &amp;&amp; {CSS3}  Saturday, October 19, 2019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25 July 2019</dc:title>
  <dc:creator>Uduma</dc:creator>
  <cp:lastModifiedBy>Windows User</cp:lastModifiedBy>
  <cp:revision>261</cp:revision>
  <dcterms:created xsi:type="dcterms:W3CDTF">2019-07-25T09:47:45Z</dcterms:created>
  <dcterms:modified xsi:type="dcterms:W3CDTF">2019-10-20T13:58:30Z</dcterms:modified>
</cp:coreProperties>
</file>