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3"/>
  </p:notesMasterIdLst>
  <p:sldIdLst>
    <p:sldId id="337" r:id="rId2"/>
    <p:sldId id="343" r:id="rId3"/>
    <p:sldId id="342" r:id="rId4"/>
    <p:sldId id="338" r:id="rId5"/>
    <p:sldId id="344" r:id="rId6"/>
    <p:sldId id="256" r:id="rId7"/>
    <p:sldId id="261" r:id="rId8"/>
    <p:sldId id="260" r:id="rId9"/>
    <p:sldId id="339" r:id="rId10"/>
    <p:sldId id="262" r:id="rId11"/>
    <p:sldId id="268" r:id="rId12"/>
    <p:sldId id="259" r:id="rId13"/>
    <p:sldId id="269" r:id="rId14"/>
    <p:sldId id="270" r:id="rId15"/>
    <p:sldId id="271" r:id="rId16"/>
    <p:sldId id="272" r:id="rId17"/>
    <p:sldId id="264" r:id="rId18"/>
    <p:sldId id="273" r:id="rId19"/>
    <p:sldId id="274" r:id="rId20"/>
    <p:sldId id="334" r:id="rId21"/>
    <p:sldId id="278" r:id="rId22"/>
    <p:sldId id="265" r:id="rId23"/>
    <p:sldId id="275" r:id="rId24"/>
    <p:sldId id="276" r:id="rId25"/>
    <p:sldId id="277" r:id="rId26"/>
    <p:sldId id="279" r:id="rId27"/>
    <p:sldId id="266" r:id="rId28"/>
    <p:sldId id="335" r:id="rId29"/>
    <p:sldId id="267" r:id="rId30"/>
    <p:sldId id="280" r:id="rId31"/>
    <p:sldId id="336" r:id="rId32"/>
    <p:sldId id="281" r:id="rId33"/>
    <p:sldId id="282" r:id="rId34"/>
    <p:sldId id="283" r:id="rId35"/>
    <p:sldId id="285" r:id="rId36"/>
    <p:sldId id="290" r:id="rId37"/>
    <p:sldId id="295" r:id="rId38"/>
    <p:sldId id="292" r:id="rId39"/>
    <p:sldId id="293" r:id="rId40"/>
    <p:sldId id="296" r:id="rId41"/>
    <p:sldId id="284" r:id="rId42"/>
    <p:sldId id="297" r:id="rId43"/>
    <p:sldId id="298" r:id="rId44"/>
    <p:sldId id="300" r:id="rId45"/>
    <p:sldId id="299" r:id="rId46"/>
    <p:sldId id="301" r:id="rId47"/>
    <p:sldId id="302" r:id="rId48"/>
    <p:sldId id="303" r:id="rId49"/>
    <p:sldId id="304" r:id="rId50"/>
    <p:sldId id="305" r:id="rId51"/>
    <p:sldId id="306" r:id="rId52"/>
    <p:sldId id="308" r:id="rId53"/>
    <p:sldId id="309" r:id="rId54"/>
    <p:sldId id="311" r:id="rId55"/>
    <p:sldId id="310" r:id="rId56"/>
    <p:sldId id="312" r:id="rId57"/>
    <p:sldId id="313" r:id="rId58"/>
    <p:sldId id="315"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41" r:id="rId78"/>
    <p:sldId id="340" r:id="rId79"/>
    <p:sldId id="333" r:id="rId80"/>
    <p:sldId id="288" r:id="rId81"/>
    <p:sldId id="289" r:id="rId82"/>
  </p:sldIdLst>
  <p:sldSz cx="18288000" cy="10287000"/>
  <p:notesSz cx="9144000" cy="6858000"/>
  <p:defaultTextStyle>
    <a:defPPr>
      <a:defRPr lang="en-US"/>
    </a:defPPr>
    <a:lvl1pPr marL="0" algn="l" defTabSz="1143000" rtl="0" eaLnBrk="1" latinLnBrk="0" hangingPunct="1">
      <a:defRPr sz="2300" kern="1200">
        <a:solidFill>
          <a:schemeClr val="tx1"/>
        </a:solidFill>
        <a:latin typeface="+mn-lt"/>
        <a:ea typeface="+mn-ea"/>
        <a:cs typeface="+mn-cs"/>
      </a:defRPr>
    </a:lvl1pPr>
    <a:lvl2pPr marL="571500" algn="l" defTabSz="1143000" rtl="0" eaLnBrk="1" latinLnBrk="0" hangingPunct="1">
      <a:defRPr sz="2300" kern="1200">
        <a:solidFill>
          <a:schemeClr val="tx1"/>
        </a:solidFill>
        <a:latin typeface="+mn-lt"/>
        <a:ea typeface="+mn-ea"/>
        <a:cs typeface="+mn-cs"/>
      </a:defRPr>
    </a:lvl2pPr>
    <a:lvl3pPr marL="1143000" algn="l" defTabSz="1143000" rtl="0" eaLnBrk="1" latinLnBrk="0" hangingPunct="1">
      <a:defRPr sz="2300" kern="1200">
        <a:solidFill>
          <a:schemeClr val="tx1"/>
        </a:solidFill>
        <a:latin typeface="+mn-lt"/>
        <a:ea typeface="+mn-ea"/>
        <a:cs typeface="+mn-cs"/>
      </a:defRPr>
    </a:lvl3pPr>
    <a:lvl4pPr marL="1714500" algn="l" defTabSz="1143000" rtl="0" eaLnBrk="1" latinLnBrk="0" hangingPunct="1">
      <a:defRPr sz="2300" kern="1200">
        <a:solidFill>
          <a:schemeClr val="tx1"/>
        </a:solidFill>
        <a:latin typeface="+mn-lt"/>
        <a:ea typeface="+mn-ea"/>
        <a:cs typeface="+mn-cs"/>
      </a:defRPr>
    </a:lvl4pPr>
    <a:lvl5pPr marL="2286000" algn="l" defTabSz="1143000" rtl="0" eaLnBrk="1" latinLnBrk="0" hangingPunct="1">
      <a:defRPr sz="2300" kern="1200">
        <a:solidFill>
          <a:schemeClr val="tx1"/>
        </a:solidFill>
        <a:latin typeface="+mn-lt"/>
        <a:ea typeface="+mn-ea"/>
        <a:cs typeface="+mn-cs"/>
      </a:defRPr>
    </a:lvl5pPr>
    <a:lvl6pPr marL="2857500" algn="l" defTabSz="1143000" rtl="0" eaLnBrk="1" latinLnBrk="0" hangingPunct="1">
      <a:defRPr sz="2300" kern="1200">
        <a:solidFill>
          <a:schemeClr val="tx1"/>
        </a:solidFill>
        <a:latin typeface="+mn-lt"/>
        <a:ea typeface="+mn-ea"/>
        <a:cs typeface="+mn-cs"/>
      </a:defRPr>
    </a:lvl6pPr>
    <a:lvl7pPr marL="3429000" algn="l" defTabSz="1143000" rtl="0" eaLnBrk="1" latinLnBrk="0" hangingPunct="1">
      <a:defRPr sz="2300" kern="1200">
        <a:solidFill>
          <a:schemeClr val="tx1"/>
        </a:solidFill>
        <a:latin typeface="+mn-lt"/>
        <a:ea typeface="+mn-ea"/>
        <a:cs typeface="+mn-cs"/>
      </a:defRPr>
    </a:lvl7pPr>
    <a:lvl8pPr marL="4000500" algn="l" defTabSz="1143000" rtl="0" eaLnBrk="1" latinLnBrk="0" hangingPunct="1">
      <a:defRPr sz="2300" kern="1200">
        <a:solidFill>
          <a:schemeClr val="tx1"/>
        </a:solidFill>
        <a:latin typeface="+mn-lt"/>
        <a:ea typeface="+mn-ea"/>
        <a:cs typeface="+mn-cs"/>
      </a:defRPr>
    </a:lvl8pPr>
    <a:lvl9pPr marL="4572000" algn="l" defTabSz="1143000"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33"/>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816" y="-96"/>
      </p:cViewPr>
      <p:guideLst>
        <p:guide orient="horz" pos="3240"/>
        <p:guide pos="5760"/>
      </p:guideLst>
    </p:cSldViewPr>
  </p:slideViewPr>
  <p:notesTextViewPr>
    <p:cViewPr>
      <p:scale>
        <a:sx n="100" d="100"/>
        <a:sy n="100" d="100"/>
      </p:scale>
      <p:origin x="0" y="0"/>
    </p:cViewPr>
  </p:notesTextViewPr>
  <p:notesViewPr>
    <p:cSldViewPr>
      <p:cViewPr varScale="1">
        <p:scale>
          <a:sx n="64" d="100"/>
          <a:sy n="64" d="100"/>
        </p:scale>
        <p:origin x="-1824"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0BB8175-81D7-4F1E-B146-34C21867856C}" type="datetimeFigureOut">
              <a:rPr lang="en-US" smtClean="0"/>
              <a:pPr/>
              <a:t>2/20/2020</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49918EC-0516-4F66-B0E5-BC6420664F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143000" rtl="0" eaLnBrk="1" latinLnBrk="0" hangingPunct="1">
      <a:defRPr sz="1500" kern="1200">
        <a:solidFill>
          <a:schemeClr val="tx1"/>
        </a:solidFill>
        <a:latin typeface="+mn-lt"/>
        <a:ea typeface="+mn-ea"/>
        <a:cs typeface="+mn-cs"/>
      </a:defRPr>
    </a:lvl1pPr>
    <a:lvl2pPr marL="571500" algn="l" defTabSz="1143000" rtl="0" eaLnBrk="1" latinLnBrk="0" hangingPunct="1">
      <a:defRPr sz="1500" kern="1200">
        <a:solidFill>
          <a:schemeClr val="tx1"/>
        </a:solidFill>
        <a:latin typeface="+mn-lt"/>
        <a:ea typeface="+mn-ea"/>
        <a:cs typeface="+mn-cs"/>
      </a:defRPr>
    </a:lvl2pPr>
    <a:lvl3pPr marL="1143000" algn="l" defTabSz="1143000" rtl="0" eaLnBrk="1" latinLnBrk="0" hangingPunct="1">
      <a:defRPr sz="1500" kern="1200">
        <a:solidFill>
          <a:schemeClr val="tx1"/>
        </a:solidFill>
        <a:latin typeface="+mn-lt"/>
        <a:ea typeface="+mn-ea"/>
        <a:cs typeface="+mn-cs"/>
      </a:defRPr>
    </a:lvl3pPr>
    <a:lvl4pPr marL="1714500" algn="l" defTabSz="1143000" rtl="0" eaLnBrk="1" latinLnBrk="0" hangingPunct="1">
      <a:defRPr sz="1500" kern="1200">
        <a:solidFill>
          <a:schemeClr val="tx1"/>
        </a:solidFill>
        <a:latin typeface="+mn-lt"/>
        <a:ea typeface="+mn-ea"/>
        <a:cs typeface="+mn-cs"/>
      </a:defRPr>
    </a:lvl4pPr>
    <a:lvl5pPr marL="2286000" algn="l" defTabSz="1143000" rtl="0" eaLnBrk="1" latinLnBrk="0" hangingPunct="1">
      <a:defRPr sz="1500" kern="1200">
        <a:solidFill>
          <a:schemeClr val="tx1"/>
        </a:solidFill>
        <a:latin typeface="+mn-lt"/>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49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69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79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80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11</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81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49918EC-0516-4F66-B0E5-BC6420664F65}"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5"/>
            <a:ext cx="15544800" cy="2205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3F209-0C62-4A16-AD35-8A4BED47C6DF}"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3F209-0C62-4A16-AD35-8A4BED47C6DF}"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4"/>
            <a:ext cx="4114800" cy="8777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64"/>
            <a:ext cx="12039600" cy="8777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3F209-0C62-4A16-AD35-8A4BED47C6DF}"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3F209-0C62-4A16-AD35-8A4BED47C6DF}"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7" y="6610357"/>
            <a:ext cx="15544800" cy="2043113"/>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7" y="4360071"/>
            <a:ext cx="15544800" cy="2250280"/>
          </a:xfrm>
        </p:spPr>
        <p:txBody>
          <a:bodyPr anchor="b"/>
          <a:lstStyle>
            <a:lvl1pPr marL="0" indent="0">
              <a:buNone/>
              <a:defRPr sz="2500">
                <a:solidFill>
                  <a:schemeClr val="tx1">
                    <a:tint val="75000"/>
                  </a:schemeClr>
                </a:solidFill>
              </a:defRPr>
            </a:lvl1pPr>
            <a:lvl2pPr marL="571500" indent="0">
              <a:buNone/>
              <a:defRPr sz="2300">
                <a:solidFill>
                  <a:schemeClr val="tx1">
                    <a:tint val="75000"/>
                  </a:schemeClr>
                </a:solidFill>
              </a:defRPr>
            </a:lvl2pPr>
            <a:lvl3pPr marL="1143000" indent="0">
              <a:buNone/>
              <a:defRPr sz="2000">
                <a:solidFill>
                  <a:schemeClr val="tx1">
                    <a:tint val="75000"/>
                  </a:schemeClr>
                </a:solidFill>
              </a:defRPr>
            </a:lvl3pPr>
            <a:lvl4pPr marL="1714500" indent="0">
              <a:buNone/>
              <a:defRPr sz="1800">
                <a:solidFill>
                  <a:schemeClr val="tx1">
                    <a:tint val="75000"/>
                  </a:schemeClr>
                </a:solidFill>
              </a:defRPr>
            </a:lvl4pPr>
            <a:lvl5pPr marL="2286000" indent="0">
              <a:buNone/>
              <a:defRPr sz="1800">
                <a:solidFill>
                  <a:schemeClr val="tx1">
                    <a:tint val="75000"/>
                  </a:schemeClr>
                </a:solidFill>
              </a:defRPr>
            </a:lvl5pPr>
            <a:lvl6pPr marL="2857500" indent="0">
              <a:buNone/>
              <a:defRPr sz="1800">
                <a:solidFill>
                  <a:schemeClr val="tx1">
                    <a:tint val="75000"/>
                  </a:schemeClr>
                </a:solidFill>
              </a:defRPr>
            </a:lvl6pPr>
            <a:lvl7pPr marL="3429000" indent="0">
              <a:buNone/>
              <a:defRPr sz="1800">
                <a:solidFill>
                  <a:schemeClr val="tx1">
                    <a:tint val="75000"/>
                  </a:schemeClr>
                </a:solidFill>
              </a:defRPr>
            </a:lvl7pPr>
            <a:lvl8pPr marL="4000500" indent="0">
              <a:buNone/>
              <a:defRPr sz="1800">
                <a:solidFill>
                  <a:schemeClr val="tx1">
                    <a:tint val="75000"/>
                  </a:schemeClr>
                </a:solidFill>
              </a:defRPr>
            </a:lvl8pPr>
            <a:lvl9pPr marL="4572000"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3F209-0C62-4A16-AD35-8A4BED47C6DF}" type="datetimeFigureOut">
              <a:rPr lang="en-US" smtClean="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7"/>
            <a:ext cx="8077200" cy="6788944"/>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400307"/>
            <a:ext cx="8077200" cy="6788944"/>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3F209-0C62-4A16-AD35-8A4BED47C6DF}"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302669"/>
            <a:ext cx="8080376" cy="959643"/>
          </a:xfrm>
        </p:spPr>
        <p:txBody>
          <a:bodyPr anchor="b"/>
          <a:lstStyle>
            <a:lvl1pPr marL="0" indent="0">
              <a:buNone/>
              <a:defRPr sz="3000" b="1"/>
            </a:lvl1pPr>
            <a:lvl2pPr marL="571500" indent="0">
              <a:buNone/>
              <a:defRPr sz="2500" b="1"/>
            </a:lvl2pPr>
            <a:lvl3pPr marL="1143000" indent="0">
              <a:buNone/>
              <a:defRPr sz="230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914400" y="3262312"/>
            <a:ext cx="8080376" cy="5926932"/>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3" y="2302669"/>
            <a:ext cx="8083551" cy="959643"/>
          </a:xfrm>
        </p:spPr>
        <p:txBody>
          <a:bodyPr anchor="b"/>
          <a:lstStyle>
            <a:lvl1pPr marL="0" indent="0">
              <a:buNone/>
              <a:defRPr sz="3000" b="1"/>
            </a:lvl1pPr>
            <a:lvl2pPr marL="571500" indent="0">
              <a:buNone/>
              <a:defRPr sz="2500" b="1"/>
            </a:lvl2pPr>
            <a:lvl3pPr marL="1143000" indent="0">
              <a:buNone/>
              <a:defRPr sz="230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9290053" y="3262312"/>
            <a:ext cx="8083551" cy="5926932"/>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3F209-0C62-4A16-AD35-8A4BED47C6DF}" type="datetimeFigureOut">
              <a:rPr lang="en-US" smtClean="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3F209-0C62-4A16-AD35-8A4BED47C6DF}"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3F209-0C62-4A16-AD35-8A4BED47C6DF}" type="datetimeFigureOut">
              <a:rPr lang="en-US" smtClean="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6627" cy="1743075"/>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7150105" y="409583"/>
            <a:ext cx="10223500" cy="8779670"/>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2152655"/>
            <a:ext cx="6016627" cy="7036595"/>
          </a:xfrm>
        </p:spPr>
        <p:txBody>
          <a:bodyPr/>
          <a:lstStyle>
            <a:lvl1pPr marL="0" indent="0">
              <a:buNone/>
              <a:defRPr sz="1800"/>
            </a:lvl1pPr>
            <a:lvl2pPr marL="571500" indent="0">
              <a:buNone/>
              <a:defRPr sz="1500"/>
            </a:lvl2pPr>
            <a:lvl3pPr marL="1143000" indent="0">
              <a:buNone/>
              <a:defRPr sz="1300"/>
            </a:lvl3pPr>
            <a:lvl4pPr marL="1714500" indent="0">
              <a:buNone/>
              <a:defRPr sz="1100"/>
            </a:lvl4pPr>
            <a:lvl5pPr marL="2286000" indent="0">
              <a:buNone/>
              <a:defRPr sz="1100"/>
            </a:lvl5pPr>
            <a:lvl6pPr marL="2857500" indent="0">
              <a:buNone/>
              <a:defRPr sz="1100"/>
            </a:lvl6pPr>
            <a:lvl7pPr marL="3429000" indent="0">
              <a:buNone/>
              <a:defRPr sz="1100"/>
            </a:lvl7pPr>
            <a:lvl8pPr marL="4000500" indent="0">
              <a:buNone/>
              <a:defRPr sz="1100"/>
            </a:lvl8pPr>
            <a:lvl9pPr marL="457200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3F209-0C62-4A16-AD35-8A4BED47C6DF}"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1"/>
            <a:ext cx="10972800" cy="850107"/>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3584576" y="919162"/>
            <a:ext cx="10972800" cy="6172200"/>
          </a:xfrm>
        </p:spPr>
        <p:txBody>
          <a:bodyPr/>
          <a:lstStyle>
            <a:lvl1pPr marL="0" indent="0">
              <a:buNone/>
              <a:defRPr sz="4000"/>
            </a:lvl1pPr>
            <a:lvl2pPr marL="571500" indent="0">
              <a:buNone/>
              <a:defRPr sz="3500"/>
            </a:lvl2pPr>
            <a:lvl3pPr marL="1143000" indent="0">
              <a:buNone/>
              <a:defRPr sz="3000"/>
            </a:lvl3pPr>
            <a:lvl4pPr marL="1714500" indent="0">
              <a:buNone/>
              <a:defRPr sz="2500"/>
            </a:lvl4pPr>
            <a:lvl5pPr marL="2286000" indent="0">
              <a:buNone/>
              <a:defRPr sz="2500"/>
            </a:lvl5pPr>
            <a:lvl6pPr marL="2857500" indent="0">
              <a:buNone/>
              <a:defRPr sz="2500"/>
            </a:lvl6pPr>
            <a:lvl7pPr marL="3429000" indent="0">
              <a:buNone/>
              <a:defRPr sz="2500"/>
            </a:lvl7pPr>
            <a:lvl8pPr marL="4000500" indent="0">
              <a:buNone/>
              <a:defRPr sz="2500"/>
            </a:lvl8pPr>
            <a:lvl9pPr marL="4572000" indent="0">
              <a:buNone/>
              <a:defRPr sz="2500"/>
            </a:lvl9pPr>
          </a:lstStyle>
          <a:p>
            <a:endParaRPr lang="en-US"/>
          </a:p>
        </p:txBody>
      </p:sp>
      <p:sp>
        <p:nvSpPr>
          <p:cNvPr id="4" name="Text Placeholder 3"/>
          <p:cNvSpPr>
            <a:spLocks noGrp="1"/>
          </p:cNvSpPr>
          <p:nvPr>
            <p:ph type="body" sz="half" idx="2"/>
          </p:nvPr>
        </p:nvSpPr>
        <p:spPr>
          <a:xfrm>
            <a:off x="3584576" y="8051008"/>
            <a:ext cx="10972800" cy="1207293"/>
          </a:xfrm>
        </p:spPr>
        <p:txBody>
          <a:bodyPr/>
          <a:lstStyle>
            <a:lvl1pPr marL="0" indent="0">
              <a:buNone/>
              <a:defRPr sz="1800"/>
            </a:lvl1pPr>
            <a:lvl2pPr marL="571500" indent="0">
              <a:buNone/>
              <a:defRPr sz="1500"/>
            </a:lvl2pPr>
            <a:lvl3pPr marL="1143000" indent="0">
              <a:buNone/>
              <a:defRPr sz="1300"/>
            </a:lvl3pPr>
            <a:lvl4pPr marL="1714500" indent="0">
              <a:buNone/>
              <a:defRPr sz="1100"/>
            </a:lvl4pPr>
            <a:lvl5pPr marL="2286000" indent="0">
              <a:buNone/>
              <a:defRPr sz="1100"/>
            </a:lvl5pPr>
            <a:lvl6pPr marL="2857500" indent="0">
              <a:buNone/>
              <a:defRPr sz="1100"/>
            </a:lvl6pPr>
            <a:lvl7pPr marL="3429000" indent="0">
              <a:buNone/>
              <a:defRPr sz="1100"/>
            </a:lvl7pPr>
            <a:lvl8pPr marL="4000500" indent="0">
              <a:buNone/>
              <a:defRPr sz="1100"/>
            </a:lvl8pPr>
            <a:lvl9pPr marL="457200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3F209-0C62-4A16-AD35-8A4BED47C6DF}" type="datetimeFigureOut">
              <a:rPr lang="en-US" smtClean="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FC609A-4BF2-4D40-A199-C1AF654C43A4}" type="slidenum">
              <a:rPr lang="en-US" smtClean="0"/>
              <a:pPr/>
              <a:t>‹#›</a:t>
            </a:fld>
            <a:endParaRPr lang="en-US"/>
          </a:p>
        </p:txBody>
      </p:sp>
    </p:spTree>
  </p:cSld>
  <p:clrMapOvr>
    <a:masterClrMapping/>
  </p:clrMapOvr>
  <p:transition>
    <p:plu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14300" tIns="57150" rIns="114300" bIns="5715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400307"/>
            <a:ext cx="16459200" cy="6788944"/>
          </a:xfrm>
          <a:prstGeom prst="rect">
            <a:avLst/>
          </a:prstGeom>
        </p:spPr>
        <p:txBody>
          <a:bodyPr vert="horz" lIns="114300" tIns="57150" rIns="114300" bIns="571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9534533"/>
            <a:ext cx="4267200" cy="547687"/>
          </a:xfrm>
          <a:prstGeom prst="rect">
            <a:avLst/>
          </a:prstGeom>
        </p:spPr>
        <p:txBody>
          <a:bodyPr vert="horz" lIns="114300" tIns="57150" rIns="114300" bIns="57150" rtlCol="0" anchor="ctr"/>
          <a:lstStyle>
            <a:lvl1pPr algn="l">
              <a:defRPr sz="1500">
                <a:solidFill>
                  <a:schemeClr val="tx1">
                    <a:tint val="75000"/>
                  </a:schemeClr>
                </a:solidFill>
              </a:defRPr>
            </a:lvl1pPr>
          </a:lstStyle>
          <a:p>
            <a:fld id="{8D23F209-0C62-4A16-AD35-8A4BED47C6DF}" type="datetimeFigureOut">
              <a:rPr lang="en-US" smtClean="0"/>
              <a:pPr/>
              <a:t>2/20/2020</a:t>
            </a:fld>
            <a:endParaRPr lang="en-US"/>
          </a:p>
        </p:txBody>
      </p:sp>
      <p:sp>
        <p:nvSpPr>
          <p:cNvPr id="5" name="Footer Placeholder 4"/>
          <p:cNvSpPr>
            <a:spLocks noGrp="1"/>
          </p:cNvSpPr>
          <p:nvPr>
            <p:ph type="ftr" sz="quarter" idx="3"/>
          </p:nvPr>
        </p:nvSpPr>
        <p:spPr>
          <a:xfrm>
            <a:off x="6248400" y="9534533"/>
            <a:ext cx="5791200" cy="547687"/>
          </a:xfrm>
          <a:prstGeom prst="rect">
            <a:avLst/>
          </a:prstGeom>
        </p:spPr>
        <p:txBody>
          <a:bodyPr vert="horz" lIns="114300" tIns="57150" rIns="114300" bIns="57150"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33"/>
            <a:ext cx="4267200" cy="547687"/>
          </a:xfrm>
          <a:prstGeom prst="rect">
            <a:avLst/>
          </a:prstGeom>
        </p:spPr>
        <p:txBody>
          <a:bodyPr vert="horz" lIns="114300" tIns="57150" rIns="114300" bIns="57150" rtlCol="0" anchor="ctr"/>
          <a:lstStyle>
            <a:lvl1pPr algn="r">
              <a:defRPr sz="1500">
                <a:solidFill>
                  <a:schemeClr val="tx1">
                    <a:tint val="75000"/>
                  </a:schemeClr>
                </a:solidFill>
              </a:defRPr>
            </a:lvl1pPr>
          </a:lstStyle>
          <a:p>
            <a:fld id="{53FC609A-4BF2-4D40-A199-C1AF654C43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plus/>
  </p:transition>
  <p:txStyles>
    <p:titleStyle>
      <a:lvl1pPr algn="ctr" defTabSz="1143000" rtl="0" eaLnBrk="1" latinLnBrk="0" hangingPunct="1">
        <a:spcBef>
          <a:spcPct val="0"/>
        </a:spcBef>
        <a:buNone/>
        <a:defRPr sz="5500" kern="1200">
          <a:solidFill>
            <a:schemeClr val="tx1"/>
          </a:solidFill>
          <a:latin typeface="+mj-lt"/>
          <a:ea typeface="+mj-ea"/>
          <a:cs typeface="+mj-cs"/>
        </a:defRPr>
      </a:lvl1pPr>
    </p:titleStyle>
    <p:bodyStyle>
      <a:lvl1pPr marL="428625" indent="-428625" algn="l" defTabSz="1143000"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8688" indent="-357188" algn="l" defTabSz="1143000"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28750" indent="-285750" algn="l" defTabSz="114300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00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71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43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4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62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57750" indent="-285750" algn="l" defTabSz="114300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000" rtl="0" eaLnBrk="1" latinLnBrk="0" hangingPunct="1">
        <a:defRPr sz="2300" kern="1200">
          <a:solidFill>
            <a:schemeClr val="tx1"/>
          </a:solidFill>
          <a:latin typeface="+mn-lt"/>
          <a:ea typeface="+mn-ea"/>
          <a:cs typeface="+mn-cs"/>
        </a:defRPr>
      </a:lvl1pPr>
      <a:lvl2pPr marL="571500" algn="l" defTabSz="1143000" rtl="0" eaLnBrk="1" latinLnBrk="0" hangingPunct="1">
        <a:defRPr sz="2300" kern="1200">
          <a:solidFill>
            <a:schemeClr val="tx1"/>
          </a:solidFill>
          <a:latin typeface="+mn-lt"/>
          <a:ea typeface="+mn-ea"/>
          <a:cs typeface="+mn-cs"/>
        </a:defRPr>
      </a:lvl2pPr>
      <a:lvl3pPr marL="1143000" algn="l" defTabSz="1143000" rtl="0" eaLnBrk="1" latinLnBrk="0" hangingPunct="1">
        <a:defRPr sz="2300" kern="1200">
          <a:solidFill>
            <a:schemeClr val="tx1"/>
          </a:solidFill>
          <a:latin typeface="+mn-lt"/>
          <a:ea typeface="+mn-ea"/>
          <a:cs typeface="+mn-cs"/>
        </a:defRPr>
      </a:lvl3pPr>
      <a:lvl4pPr marL="1714500" algn="l" defTabSz="1143000" rtl="0" eaLnBrk="1" latinLnBrk="0" hangingPunct="1">
        <a:defRPr sz="2300" kern="1200">
          <a:solidFill>
            <a:schemeClr val="tx1"/>
          </a:solidFill>
          <a:latin typeface="+mn-lt"/>
          <a:ea typeface="+mn-ea"/>
          <a:cs typeface="+mn-cs"/>
        </a:defRPr>
      </a:lvl4pPr>
      <a:lvl5pPr marL="2286000" algn="l" defTabSz="1143000" rtl="0" eaLnBrk="1" latinLnBrk="0" hangingPunct="1">
        <a:defRPr sz="2300" kern="1200">
          <a:solidFill>
            <a:schemeClr val="tx1"/>
          </a:solidFill>
          <a:latin typeface="+mn-lt"/>
          <a:ea typeface="+mn-ea"/>
          <a:cs typeface="+mn-cs"/>
        </a:defRPr>
      </a:lvl5pPr>
      <a:lvl6pPr marL="2857500" algn="l" defTabSz="1143000" rtl="0" eaLnBrk="1" latinLnBrk="0" hangingPunct="1">
        <a:defRPr sz="2300" kern="1200">
          <a:solidFill>
            <a:schemeClr val="tx1"/>
          </a:solidFill>
          <a:latin typeface="+mn-lt"/>
          <a:ea typeface="+mn-ea"/>
          <a:cs typeface="+mn-cs"/>
        </a:defRPr>
      </a:lvl6pPr>
      <a:lvl7pPr marL="3429000" algn="l" defTabSz="1143000" rtl="0" eaLnBrk="1" latinLnBrk="0" hangingPunct="1">
        <a:defRPr sz="2300" kern="1200">
          <a:solidFill>
            <a:schemeClr val="tx1"/>
          </a:solidFill>
          <a:latin typeface="+mn-lt"/>
          <a:ea typeface="+mn-ea"/>
          <a:cs typeface="+mn-cs"/>
        </a:defRPr>
      </a:lvl7pPr>
      <a:lvl8pPr marL="4000500" algn="l" defTabSz="1143000" rtl="0" eaLnBrk="1" latinLnBrk="0" hangingPunct="1">
        <a:defRPr sz="2300" kern="1200">
          <a:solidFill>
            <a:schemeClr val="tx1"/>
          </a:solidFill>
          <a:latin typeface="+mn-lt"/>
          <a:ea typeface="+mn-ea"/>
          <a:cs typeface="+mn-cs"/>
        </a:defRPr>
      </a:lvl8pPr>
      <a:lvl9pPr marL="4572000" algn="l" defTabSz="114300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ower-of-GOD\Documents\Web101\Web101_Intro-Web_Dev\Warriors%20of%20the%20Net%20HD.mp4"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ower-of-GOD\Documents\Web101\Web101_Intro-Web_Dev\Never%20Quit%20-%20Motivational%20Speech%20(V1)%20Fearless%20Motivation.mp4"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ower-of-GOD\Documents\Web101\Web101_Intro-Web_Dev\Not%20Everyone%20Should%20Code.mp4"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3.png"/><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9.png"/><Relationship Id="rId4" Type="http://schemas.openxmlformats.org/officeDocument/2006/relationships/hyperlink" Target="http://www.genesystechhub.com/"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2.png"/></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3.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C:\Users\Power-of-GOD\Documents\Web101\Web101_Intro-Web_Dev\What%20are%20the%20benefits%20of%20being%20a%20web%20developer.mp4"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4400" dirty="0" smtClean="0"/>
              <a:t>First things first: </a:t>
            </a:r>
          </a:p>
          <a:p>
            <a:pPr algn="ctr" fontAlgn="base">
              <a:lnSpc>
                <a:spcPct val="114000"/>
              </a:lnSpc>
              <a:spcAft>
                <a:spcPts val="2400"/>
              </a:spcAft>
            </a:pPr>
            <a:r>
              <a:rPr lang="en-US" sz="5400" b="1" dirty="0" smtClean="0"/>
              <a:t>- </a:t>
            </a:r>
            <a:r>
              <a:rPr lang="en-US" sz="5400" dirty="0" smtClean="0">
                <a:latin typeface="AvenirNext LT Pro Medium" pitchFamily="34" charset="0"/>
              </a:rPr>
              <a:t>Introduction -</a:t>
            </a:r>
          </a:p>
          <a:p>
            <a:pPr algn="ctr" fontAlgn="base">
              <a:lnSpc>
                <a:spcPct val="114000"/>
              </a:lnSpc>
              <a:spcAft>
                <a:spcPts val="2400"/>
              </a:spcAft>
            </a:pPr>
            <a:r>
              <a:rPr lang="en-US" sz="4800" dirty="0" smtClean="0">
                <a:latin typeface="AvenirNext LT Pro Medium" pitchFamily="34" charset="0"/>
              </a:rPr>
              <a:t>Let’s introduce ourselves to the community</a:t>
            </a:r>
          </a:p>
          <a:p>
            <a:pPr algn="ctr" fontAlgn="base">
              <a:lnSpc>
                <a:spcPct val="114000"/>
              </a:lnSpc>
              <a:spcAft>
                <a:spcPts val="2400"/>
              </a:spcAft>
            </a:pPr>
            <a:r>
              <a:rPr lang="en-US" sz="3600" dirty="0" smtClean="0"/>
              <a:t>Protocol: Name, Department and Level</a:t>
            </a:r>
            <a:endParaRPr lang="en-US" sz="3600" dirty="0"/>
          </a:p>
        </p:txBody>
      </p:sp>
      <p:grpSp>
        <p:nvGrpSpPr>
          <p:cNvPr id="14" name="Group 13"/>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ower'f-GOD\Documents\Web101\web-development-bg.jpg"/>
          <p:cNvPicPr>
            <a:picLocks noChangeAspect="1" noChangeArrowheads="1"/>
          </p:cNvPicPr>
          <p:nvPr/>
        </p:nvPicPr>
        <p:blipFill>
          <a:blip r:embed="rId3">
            <a:lum bright="70000" contrast="-40000"/>
          </a:blip>
          <a:srcRect/>
          <a:stretch>
            <a:fillRect/>
          </a:stretch>
        </p:blipFill>
        <p:spPr bwMode="auto">
          <a:xfrm>
            <a:off x="-2667000" y="571500"/>
            <a:ext cx="23317200" cy="97155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3"/>
          <p:cNvSpPr>
            <a:spLocks noGrp="1"/>
          </p:cNvSpPr>
          <p:nvPr>
            <p:ph type="title"/>
          </p:nvPr>
        </p:nvSpPr>
        <p:spPr>
          <a:xfrm>
            <a:off x="914400" y="952500"/>
            <a:ext cx="16459200" cy="1021556"/>
          </a:xfrm>
        </p:spPr>
        <p:txBody>
          <a:bodyPr>
            <a:normAutofit/>
          </a:bodyPr>
          <a:lstStyle/>
          <a:p>
            <a:pPr algn="l"/>
            <a:r>
              <a:rPr lang="en-US" sz="4800" b="1" dirty="0"/>
              <a:t>What Is Web Development?</a:t>
            </a:r>
          </a:p>
        </p:txBody>
      </p:sp>
      <p:sp>
        <p:nvSpPr>
          <p:cNvPr id="14" name="Content Placeholder 14"/>
          <p:cNvSpPr>
            <a:spLocks noGrp="1"/>
          </p:cNvSpPr>
          <p:nvPr>
            <p:ph idx="1"/>
          </p:nvPr>
        </p:nvSpPr>
        <p:spPr>
          <a:xfrm>
            <a:off x="914400" y="2012156"/>
            <a:ext cx="16459200" cy="7398544"/>
          </a:xfrm>
        </p:spPr>
        <p:txBody>
          <a:bodyPr>
            <a:noAutofit/>
          </a:bodyPr>
          <a:lstStyle/>
          <a:p>
            <a:pPr marL="0" indent="0" fontAlgn="base">
              <a:lnSpc>
                <a:spcPct val="114000"/>
              </a:lnSpc>
              <a:spcBef>
                <a:spcPts val="0"/>
              </a:spcBef>
              <a:spcAft>
                <a:spcPts val="2400"/>
              </a:spcAft>
              <a:buNone/>
            </a:pPr>
            <a:r>
              <a:rPr lang="en-US" sz="3600" dirty="0"/>
              <a:t>Web development itself and how it is done has changed greatly over the years, but one thing has remained the same: </a:t>
            </a:r>
            <a:r>
              <a:rPr lang="en-US" sz="3600" b="1" dirty="0"/>
              <a:t>web development is about creating applications which run in a web </a:t>
            </a:r>
            <a:r>
              <a:rPr lang="en-US" sz="3600" b="1" dirty="0" smtClean="0"/>
              <a:t>browser.</a:t>
            </a:r>
          </a:p>
          <a:p>
            <a:pPr marL="0" indent="0" fontAlgn="base">
              <a:lnSpc>
                <a:spcPct val="114000"/>
              </a:lnSpc>
              <a:spcBef>
                <a:spcPts val="0"/>
              </a:spcBef>
              <a:spcAft>
                <a:spcPts val="2400"/>
              </a:spcAft>
              <a:buNone/>
            </a:pPr>
            <a:r>
              <a:rPr lang="en-US" sz="3600" dirty="0" smtClean="0"/>
              <a:t>Some </a:t>
            </a:r>
            <a:r>
              <a:rPr lang="en-US" sz="3600" dirty="0"/>
              <a:t>of those applications have most of their logic living on a web server which renders HTML, CSS, and JavaScript to create an </a:t>
            </a:r>
            <a:r>
              <a:rPr lang="en-US" sz="3600" dirty="0" smtClean="0"/>
              <a:t>application.</a:t>
            </a:r>
          </a:p>
          <a:p>
            <a:pPr marL="0" indent="0" fontAlgn="base">
              <a:lnSpc>
                <a:spcPct val="114000"/>
              </a:lnSpc>
              <a:spcBef>
                <a:spcPts val="0"/>
              </a:spcBef>
              <a:spcAft>
                <a:spcPts val="2400"/>
              </a:spcAft>
              <a:buNone/>
            </a:pPr>
            <a:r>
              <a:rPr lang="en-US" sz="3600" dirty="0" smtClean="0"/>
              <a:t>Other </a:t>
            </a:r>
            <a:r>
              <a:rPr lang="en-US" sz="3600" dirty="0"/>
              <a:t>applications only utilize the server to create their initial state, download the logic to run the application, and then use the server only to retrieve and store </a:t>
            </a:r>
            <a:r>
              <a:rPr lang="en-US" sz="3600" dirty="0" smtClean="0"/>
              <a:t>data.</a:t>
            </a:r>
          </a:p>
          <a:p>
            <a:pPr marL="0" indent="0" fontAlgn="base">
              <a:lnSpc>
                <a:spcPct val="114000"/>
              </a:lnSpc>
              <a:spcBef>
                <a:spcPts val="0"/>
              </a:spcBef>
              <a:spcAft>
                <a:spcPts val="2400"/>
              </a:spcAft>
              <a:buNone/>
            </a:pPr>
            <a:r>
              <a:rPr lang="en-US" sz="3600" dirty="0" smtClean="0"/>
              <a:t>Regardless</a:t>
            </a:r>
            <a:r>
              <a:rPr lang="en-US" sz="3600" dirty="0"/>
              <a:t>, though, of how web development is done, </a:t>
            </a:r>
            <a:r>
              <a:rPr lang="en-US" sz="3600" b="1" dirty="0"/>
              <a:t>the basic technologies are the same: HTML, </a:t>
            </a:r>
            <a:r>
              <a:rPr lang="en-US" sz="3600" b="1" dirty="0" smtClean="0"/>
              <a:t>CSS, JavaScript</a:t>
            </a:r>
            <a:r>
              <a:rPr lang="en-US" sz="3600" dirty="0" smtClean="0"/>
              <a:t>—and </a:t>
            </a:r>
            <a:r>
              <a:rPr lang="en-US" sz="3600" dirty="0"/>
              <a:t>a large amount of </a:t>
            </a:r>
            <a:r>
              <a:rPr lang="en-US" sz="3600" dirty="0" smtClean="0"/>
              <a:t>patience.</a:t>
            </a:r>
          </a:p>
        </p:txBody>
      </p:sp>
      <p:pic>
        <p:nvPicPr>
          <p:cNvPr id="15"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6" name="Group 15"/>
          <p:cNvGrpSpPr/>
          <p:nvPr/>
        </p:nvGrpSpPr>
        <p:grpSpPr>
          <a:xfrm>
            <a:off x="16687800" y="320598"/>
            <a:ext cx="1447800" cy="533400"/>
            <a:chOff x="16687800" y="320598"/>
            <a:chExt cx="1447800" cy="533400"/>
          </a:xfrm>
          <a:solidFill>
            <a:srgbClr val="FF9933"/>
          </a:solidFill>
        </p:grpSpPr>
        <p:sp>
          <p:nvSpPr>
            <p:cNvPr id="17" name="Oval 16"/>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ocuments\Web101\web-development-bg.jpg"/>
          <p:cNvPicPr>
            <a:picLocks noChangeAspect="1" noChangeArrowheads="1"/>
          </p:cNvPicPr>
          <p:nvPr/>
        </p:nvPicPr>
        <p:blipFill>
          <a:blip r:embed="rId3">
            <a:lum bright="70000" contrast="-40000"/>
          </a:blip>
          <a:srcRect/>
          <a:stretch>
            <a:fillRect/>
          </a:stretch>
        </p:blipFill>
        <p:spPr bwMode="auto">
          <a:xfrm>
            <a:off x="-2567354" y="571500"/>
            <a:ext cx="23317200" cy="97155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14"/>
          <p:cNvSpPr txBox="1">
            <a:spLocks/>
          </p:cNvSpPr>
          <p:nvPr/>
        </p:nvSpPr>
        <p:spPr>
          <a:xfrm>
            <a:off x="914400" y="876300"/>
            <a:ext cx="16459200" cy="8534400"/>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Web developers today utilize about every major programming language to create web applications. To name a few of the most popular web development languages in no particular order:</a:t>
            </a:r>
          </a:p>
          <a:p>
            <a:pPr marL="457200" indent="-457200">
              <a:spcAft>
                <a:spcPts val="2400"/>
              </a:spcAft>
            </a:pPr>
            <a:r>
              <a:rPr lang="en-US" sz="3200" dirty="0" smtClean="0"/>
              <a:t>- Python		- Java			- ASP.NET		- C++</a:t>
            </a:r>
          </a:p>
          <a:p>
            <a:pPr marL="457200" indent="-457200">
              <a:spcAft>
                <a:spcPts val="2400"/>
              </a:spcAft>
            </a:pPr>
            <a:r>
              <a:rPr lang="en-US" sz="3200" dirty="0" smtClean="0"/>
              <a:t>- C				- </a:t>
            </a:r>
            <a:r>
              <a:rPr lang="en-US" sz="3200" dirty="0" err="1" smtClean="0"/>
              <a:t>Scala</a:t>
            </a:r>
            <a:r>
              <a:rPr lang="en-US" sz="3200" dirty="0"/>
              <a:t>	</a:t>
            </a:r>
            <a:r>
              <a:rPr lang="en-US" sz="3200" dirty="0" smtClean="0"/>
              <a:t>		- Ruby etc.</a:t>
            </a:r>
          </a:p>
          <a:p>
            <a:pPr marL="457200" indent="-457200">
              <a:spcAft>
                <a:spcPts val="2400"/>
              </a:spcAft>
            </a:pPr>
            <a:endParaRPr lang="en-US" sz="1800" dirty="0" smtClean="0"/>
          </a:p>
          <a:p>
            <a:pPr fontAlgn="base">
              <a:lnSpc>
                <a:spcPct val="114000"/>
              </a:lnSpc>
              <a:spcAft>
                <a:spcPts val="2400"/>
              </a:spcAft>
            </a:pPr>
            <a:r>
              <a:rPr lang="en-US" sz="3200" dirty="0"/>
              <a:t>This is possible because the user interface of a web application is essentially HTML, CSS, and </a:t>
            </a:r>
            <a:r>
              <a:rPr lang="en-US" sz="3200" dirty="0" smtClean="0"/>
              <a:t>JavaScript </a:t>
            </a:r>
            <a:r>
              <a:rPr lang="en-US" sz="3200" dirty="0"/>
              <a:t>which can be generated by any programming language capable of generating </a:t>
            </a:r>
            <a:r>
              <a:rPr lang="en-US" sz="3200" dirty="0" smtClean="0"/>
              <a:t>text.</a:t>
            </a:r>
          </a:p>
          <a:p>
            <a:pPr fontAlgn="base">
              <a:lnSpc>
                <a:spcPct val="114000"/>
              </a:lnSpc>
              <a:spcAft>
                <a:spcPts val="2400"/>
              </a:spcAft>
            </a:pPr>
            <a:r>
              <a:rPr lang="en-US" sz="3200" dirty="0" smtClean="0"/>
              <a:t>JavaScript </a:t>
            </a:r>
            <a:r>
              <a:rPr lang="en-US" sz="3200" dirty="0"/>
              <a:t>is used to manipulate what is known as the DOM (Document Object Model), which is a representation of a webpage in the browser, to directly change the user interface displayed in the browser without directly creating new HTML or CSS code</a:t>
            </a:r>
            <a:r>
              <a:rPr lang="en-US" sz="3200" dirty="0" smtClean="0"/>
              <a:t>.</a:t>
            </a:r>
            <a:endParaRPr lang="en-US" sz="32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3" name="Group 12"/>
          <p:cNvGrpSpPr/>
          <p:nvPr/>
        </p:nvGrpSpPr>
        <p:grpSpPr>
          <a:xfrm>
            <a:off x="16687800" y="320598"/>
            <a:ext cx="1447800" cy="533400"/>
            <a:chOff x="16687800" y="320598"/>
            <a:chExt cx="1447800" cy="533400"/>
          </a:xfrm>
          <a:solidFill>
            <a:srgbClr val="FF9933"/>
          </a:solidFill>
        </p:grpSpPr>
        <p:sp>
          <p:nvSpPr>
            <p:cNvPr id="15" name="Oval 14"/>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ower'f-GOD\Documents\Web101\web-history.jpg"/>
          <p:cNvPicPr>
            <a:picLocks noChangeAspect="1" noChangeArrowheads="1"/>
          </p:cNvPicPr>
          <p:nvPr/>
        </p:nvPicPr>
        <p:blipFill>
          <a:blip r:embed="rId3">
            <a:lum bright="70000" contrast="-40000"/>
          </a:blip>
          <a:srcRect/>
          <a:stretch>
            <a:fillRect/>
          </a:stretch>
        </p:blipFill>
        <p:spPr bwMode="auto">
          <a:xfrm>
            <a:off x="-152400" y="-69696"/>
            <a:ext cx="18592800" cy="10467058"/>
          </a:xfrm>
          <a:prstGeom prst="rect">
            <a:avLst/>
          </a:prstGeom>
          <a:noFill/>
        </p:spPr>
      </p:pic>
      <p:grpSp>
        <p:nvGrpSpPr>
          <p:cNvPr id="21"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a:t>A Brief History of the </a:t>
            </a:r>
            <a:r>
              <a:rPr lang="en-US" sz="4800" b="1" dirty="0" smtClean="0"/>
              <a:t>Web:</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a:t>Let's talk about the history of web development. It will give us a good reference point for talking about “what is web development” today.</a:t>
            </a:r>
          </a:p>
          <a:p>
            <a:pPr fontAlgn="base">
              <a:lnSpc>
                <a:spcPct val="114000"/>
              </a:lnSpc>
              <a:spcAft>
                <a:spcPts val="2400"/>
              </a:spcAft>
            </a:pPr>
            <a:r>
              <a:rPr lang="en-US" sz="3200" dirty="0"/>
              <a:t>Web development started in a very different place than where it is now.</a:t>
            </a:r>
          </a:p>
          <a:p>
            <a:pPr fontAlgn="base">
              <a:lnSpc>
                <a:spcPct val="114000"/>
              </a:lnSpc>
              <a:spcAft>
                <a:spcPts val="2400"/>
              </a:spcAft>
            </a:pPr>
            <a:r>
              <a:rPr lang="en-US" sz="3200" b="1" dirty="0"/>
              <a:t>Early web development consisted mostly of creating static HTML pages</a:t>
            </a:r>
            <a:r>
              <a:rPr lang="en-US" sz="3200" dirty="0"/>
              <a:t>, and navigation was done exclusively by hyperlinks.</a:t>
            </a:r>
          </a:p>
          <a:p>
            <a:pPr fontAlgn="base">
              <a:lnSpc>
                <a:spcPct val="114000"/>
              </a:lnSpc>
              <a:spcAft>
                <a:spcPts val="2400"/>
              </a:spcAft>
            </a:pPr>
            <a:r>
              <a:rPr lang="en-US" sz="3200" dirty="0"/>
              <a:t>An early web developer didn’t really create an “app.” They created a set of static web pages which were used to convey information and perhaps a few pictures, all linked together with </a:t>
            </a:r>
            <a:r>
              <a:rPr lang="en-US" sz="3200" dirty="0" smtClean="0"/>
              <a:t>hyperlinks.</a:t>
            </a:r>
          </a:p>
          <a:p>
            <a:pPr fontAlgn="base">
              <a:lnSpc>
                <a:spcPct val="114000"/>
              </a:lnSpc>
              <a:spcAft>
                <a:spcPts val="2400"/>
              </a:spcAft>
            </a:pPr>
            <a:r>
              <a:rPr lang="en-US" sz="3200" dirty="0" smtClean="0"/>
              <a:t>In </a:t>
            </a:r>
            <a:r>
              <a:rPr lang="en-US" sz="3200" dirty="0"/>
              <a:t>order for web development to be useful, there needed to be a way to make web pages more interactive and to conditionally render some content (or other content), as well as to track some kind of state</a:t>
            </a:r>
            <a:r>
              <a:rPr lang="en-US" sz="3200" dirty="0" smtClean="0"/>
              <a:t>.</a:t>
            </a:r>
            <a:endParaRPr lang="en-US" sz="32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p:grpSpPr>
        <p:sp>
          <p:nvSpPr>
            <p:cNvPr id="16" name="Oval 15"/>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ocuments\Web101\web-history.jpg"/>
          <p:cNvPicPr>
            <a:picLocks noChangeAspect="1" noChangeArrowheads="1"/>
          </p:cNvPicPr>
          <p:nvPr/>
        </p:nvPicPr>
        <p:blipFill>
          <a:blip r:embed="rId3">
            <a:lum bright="70000" contrast="-40000"/>
          </a:blip>
          <a:srcRect/>
          <a:stretch>
            <a:fillRect/>
          </a:stretch>
        </p:blipFill>
        <p:spPr bwMode="auto">
          <a:xfrm>
            <a:off x="-152400" y="-69696"/>
            <a:ext cx="18592800" cy="10467058"/>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1028700"/>
            <a:ext cx="16459200" cy="8382000"/>
          </a:xfrm>
          <a:prstGeom prst="rect">
            <a:avLst/>
          </a:prstGeom>
        </p:spPr>
        <p:txBody>
          <a:bodyPr vert="horz" lIns="114300" tIns="57150" rIns="114300" bIns="57150" rtlCol="0">
            <a:noAutofit/>
          </a:bodyPr>
          <a:lstStyle/>
          <a:p>
            <a:pPr fontAlgn="base">
              <a:lnSpc>
                <a:spcPct val="114000"/>
              </a:lnSpc>
              <a:spcAft>
                <a:spcPts val="2400"/>
              </a:spcAft>
            </a:pPr>
            <a:r>
              <a:rPr lang="en-US" sz="3200" b="1" dirty="0"/>
              <a:t>Early web developers utilized a technology called CGI</a:t>
            </a:r>
            <a:r>
              <a:rPr lang="en-US" sz="3200" dirty="0"/>
              <a:t> to create the earliest web applications which were able to conditionally generate HTML depending on data, like query strings, which were sent from the browser to the server.</a:t>
            </a:r>
          </a:p>
          <a:p>
            <a:pPr fontAlgn="base">
              <a:lnSpc>
                <a:spcPct val="114000"/>
              </a:lnSpc>
              <a:spcAft>
                <a:spcPts val="2400"/>
              </a:spcAft>
            </a:pPr>
            <a:r>
              <a:rPr lang="en-US" sz="3200" dirty="0"/>
              <a:t>Then came along actual web development frameworks which were designed to make CGI and dynamic generation of HTML easier.</a:t>
            </a:r>
          </a:p>
          <a:p>
            <a:pPr fontAlgn="base">
              <a:lnSpc>
                <a:spcPct val="114000"/>
              </a:lnSpc>
              <a:spcAft>
                <a:spcPts val="2400"/>
              </a:spcAft>
            </a:pPr>
            <a:r>
              <a:rPr lang="en-US" sz="3200" dirty="0"/>
              <a:t>You may have heard of technologies like ColdFusion or ASP. These were some of the early web frameworks which made web development much easier.</a:t>
            </a:r>
          </a:p>
          <a:p>
            <a:pPr fontAlgn="base">
              <a:lnSpc>
                <a:spcPct val="114000"/>
              </a:lnSpc>
              <a:spcAft>
                <a:spcPts val="2400"/>
              </a:spcAft>
            </a:pPr>
            <a:r>
              <a:rPr lang="en-US" sz="3200" dirty="0"/>
              <a:t>Now a web developer could create HTML mixed with special tags and markup to make the generation of that HTML conditional and could also execute certain logic to determine what kind of HTML to produce for a given web page.</a:t>
            </a:r>
          </a:p>
          <a:p>
            <a:pPr fontAlgn="base">
              <a:lnSpc>
                <a:spcPct val="114000"/>
              </a:lnSpc>
              <a:spcAft>
                <a:spcPts val="2400"/>
              </a:spcAft>
            </a:pPr>
            <a:r>
              <a:rPr lang="en-US" sz="3200" dirty="0"/>
              <a:t>This kind of technology worked like a </a:t>
            </a:r>
            <a:r>
              <a:rPr lang="en-US" sz="3200" dirty="0" err="1"/>
              <a:t>templating</a:t>
            </a:r>
            <a:r>
              <a:rPr lang="en-US" sz="3200" dirty="0"/>
              <a:t> language and allowed a huge number of developers to create web applications for the first time.</a:t>
            </a:r>
          </a:p>
        </p:txBody>
      </p:sp>
      <p:pic>
        <p:nvPicPr>
          <p:cNvPr id="12"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ocuments\Web101\web-history.jpg"/>
          <p:cNvPicPr>
            <a:picLocks noChangeAspect="1" noChangeArrowheads="1"/>
          </p:cNvPicPr>
          <p:nvPr/>
        </p:nvPicPr>
        <p:blipFill>
          <a:blip r:embed="rId3">
            <a:lum bright="70000" contrast="-40000"/>
          </a:blip>
          <a:srcRect/>
          <a:stretch>
            <a:fillRect/>
          </a:stretch>
        </p:blipFill>
        <p:spPr bwMode="auto">
          <a:xfrm>
            <a:off x="-152400" y="-69696"/>
            <a:ext cx="18592800" cy="10467058"/>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1028700"/>
            <a:ext cx="16459200" cy="8382000"/>
          </a:xfrm>
          <a:prstGeom prst="rect">
            <a:avLst/>
          </a:prstGeom>
        </p:spPr>
        <p:txBody>
          <a:bodyPr vert="horz" lIns="114300" tIns="57150" rIns="114300" bIns="57150" rtlCol="0">
            <a:noAutofit/>
          </a:bodyPr>
          <a:lstStyle/>
          <a:p>
            <a:pPr fontAlgn="base">
              <a:lnSpc>
                <a:spcPct val="114000"/>
              </a:lnSpc>
              <a:spcAft>
                <a:spcPts val="2400"/>
              </a:spcAft>
            </a:pPr>
            <a:r>
              <a:rPr lang="en-US" sz="3400" dirty="0"/>
              <a:t>Eventually with browser technology evolving and computers getting faster—as well as a growing demand for more complex applications—</a:t>
            </a:r>
            <a:r>
              <a:rPr lang="en-US" sz="3400" b="1" dirty="0"/>
              <a:t>JavaScript started being used to expand the capabilities of many web applications.</a:t>
            </a:r>
            <a:endParaRPr lang="en-US" sz="3400" dirty="0"/>
          </a:p>
          <a:p>
            <a:pPr fontAlgn="base">
              <a:lnSpc>
                <a:spcPct val="114000"/>
              </a:lnSpc>
              <a:spcAft>
                <a:spcPts val="2400"/>
              </a:spcAft>
            </a:pPr>
            <a:r>
              <a:rPr lang="en-US" sz="3400" dirty="0"/>
              <a:t>CSS also came along around this time to make it easier to style and change the style of web applications by giving HTML the role of defining content and CSS the role of defining the layout and style of that content.</a:t>
            </a:r>
          </a:p>
          <a:p>
            <a:pPr fontAlgn="base">
              <a:lnSpc>
                <a:spcPct val="114000"/>
              </a:lnSpc>
              <a:spcAft>
                <a:spcPts val="2400"/>
              </a:spcAft>
            </a:pPr>
            <a:r>
              <a:rPr lang="en-US" sz="3400" dirty="0"/>
              <a:t>Developers kept on trying to find ways to make the web more and more dynamic.</a:t>
            </a:r>
          </a:p>
          <a:p>
            <a:pPr fontAlgn="base">
              <a:lnSpc>
                <a:spcPct val="114000"/>
              </a:lnSpc>
              <a:spcAft>
                <a:spcPts val="2400"/>
              </a:spcAft>
            </a:pPr>
            <a:r>
              <a:rPr lang="en-US" sz="3400" dirty="0"/>
              <a:t>Rendering everything on the server was too slow and didn’t feel responsive, so </a:t>
            </a:r>
            <a:r>
              <a:rPr lang="en-US" sz="3400" b="1" dirty="0"/>
              <a:t>technologies like AJAX (Asynchronous JavaScript and XML) were invented to allow web pages to update dynamically without refreshing the page</a:t>
            </a:r>
            <a:r>
              <a:rPr lang="en-US" sz="3400" b="1" dirty="0" smtClean="0"/>
              <a:t>.</a:t>
            </a:r>
          </a:p>
          <a:p>
            <a:pPr fontAlgn="base">
              <a:lnSpc>
                <a:spcPct val="114000"/>
              </a:lnSpc>
              <a:spcAft>
                <a:spcPts val="2400"/>
              </a:spcAft>
            </a:pPr>
            <a:r>
              <a:rPr lang="en-US" sz="3400" dirty="0"/>
              <a:t>Eventually entire web applications were built dynamically without any page refreshes at all. These types of web applications are known as </a:t>
            </a:r>
            <a:r>
              <a:rPr lang="en-US" sz="3400" dirty="0" err="1"/>
              <a:t>SPAs</a:t>
            </a:r>
            <a:r>
              <a:rPr lang="en-US" sz="3400" dirty="0"/>
              <a:t>, or Single Page Applications. </a:t>
            </a:r>
          </a:p>
        </p:txBody>
      </p:sp>
      <p:pic>
        <p:nvPicPr>
          <p:cNvPr id="12"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ocuments\Web101\web-history.jpg"/>
          <p:cNvPicPr>
            <a:picLocks noChangeAspect="1" noChangeArrowheads="1"/>
          </p:cNvPicPr>
          <p:nvPr/>
        </p:nvPicPr>
        <p:blipFill>
          <a:blip r:embed="rId3">
            <a:lum bright="70000" contrast="-40000"/>
          </a:blip>
          <a:srcRect/>
          <a:stretch>
            <a:fillRect/>
          </a:stretch>
        </p:blipFill>
        <p:spPr bwMode="auto">
          <a:xfrm>
            <a:off x="-152400" y="-69696"/>
            <a:ext cx="18592800" cy="10467058"/>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1028700"/>
            <a:ext cx="16459200" cy="8382000"/>
          </a:xfrm>
          <a:prstGeom prst="rect">
            <a:avLst/>
          </a:prstGeom>
        </p:spPr>
        <p:txBody>
          <a:bodyPr vert="horz" lIns="114300" tIns="57150" rIns="114300" bIns="57150" rtlCol="0">
            <a:noAutofit/>
          </a:bodyPr>
          <a:lstStyle/>
          <a:p>
            <a:pPr fontAlgn="base">
              <a:lnSpc>
                <a:spcPct val="114000"/>
              </a:lnSpc>
              <a:spcAft>
                <a:spcPts val="2400"/>
              </a:spcAft>
            </a:pPr>
            <a:r>
              <a:rPr lang="en-US" sz="3200" dirty="0"/>
              <a:t>Ever been on a website, filled in some information on a form, pressed refresh, and the webpage didn't reload? That's likely AJAX submitting the request. It makes it possible to dynamically change a webpage without having to refresh it</a:t>
            </a:r>
            <a:r>
              <a:rPr lang="en-US" sz="3200" dirty="0" smtClean="0"/>
              <a:t>.</a:t>
            </a:r>
          </a:p>
          <a:p>
            <a:pPr fontAlgn="base">
              <a:lnSpc>
                <a:spcPct val="114000"/>
              </a:lnSpc>
              <a:spcAft>
                <a:spcPts val="2400"/>
              </a:spcAft>
            </a:pPr>
            <a:r>
              <a:rPr lang="en-US" sz="3200" dirty="0"/>
              <a:t>The web continues to move forward as it evolves to be more and more like desktop applications of the past, with the browser really starting to act like an operating system.</a:t>
            </a:r>
          </a:p>
          <a:p>
            <a:pPr fontAlgn="base">
              <a:lnSpc>
                <a:spcPct val="114000"/>
              </a:lnSpc>
              <a:spcAft>
                <a:spcPts val="2400"/>
              </a:spcAft>
            </a:pPr>
            <a:r>
              <a:rPr lang="en-US" sz="3200" dirty="0"/>
              <a:t>In fact, this has become so true that Google created a web-based OS called Chrome OS in which the OS is basically the Chrome web browser. One day everything will be hosted on the web because browsers will be powerful enough to run everything. It's already moving in that </a:t>
            </a:r>
            <a:r>
              <a:rPr lang="en-US" sz="3200" dirty="0" smtClean="0"/>
              <a:t>direction </a:t>
            </a:r>
            <a:r>
              <a:rPr lang="en-US" sz="3200" dirty="0"/>
              <a:t>as we see more and more Cloud-Based technologies popping up</a:t>
            </a:r>
            <a:r>
              <a:rPr lang="en-US" sz="3200" dirty="0" smtClean="0"/>
              <a:t>.</a:t>
            </a:r>
            <a:endParaRPr lang="en-US" sz="3200" dirty="0"/>
          </a:p>
        </p:txBody>
      </p:sp>
      <p:pic>
        <p:nvPicPr>
          <p:cNvPr id="12"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ower'f-GOD\Desktop\Web101\www-things.png"/>
          <p:cNvPicPr>
            <a:picLocks noChangeAspect="1" noChangeArrowheads="1"/>
          </p:cNvPicPr>
          <p:nvPr/>
        </p:nvPicPr>
        <p:blipFill>
          <a:blip r:embed="rId2"/>
          <a:srcRect/>
          <a:stretch>
            <a:fillRect/>
          </a:stretch>
        </p:blipFill>
        <p:spPr bwMode="auto">
          <a:xfrm>
            <a:off x="1981200" y="1048071"/>
            <a:ext cx="14325600" cy="8057829"/>
          </a:xfrm>
          <a:prstGeom prst="rect">
            <a:avLst/>
          </a:prstGeom>
          <a:noFill/>
        </p:spPr>
      </p:pic>
    </p:spTree>
  </p:cSld>
  <p:clrMapOvr>
    <a:masterClrMapping/>
  </p:clrMapOvr>
  <p:transition spd="med">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ower'f-GOD\Documents\Web101\http.jpg"/>
          <p:cNvPicPr>
            <a:picLocks noChangeAspect="1" noChangeArrowheads="1"/>
          </p:cNvPicPr>
          <p:nvPr/>
        </p:nvPicPr>
        <p:blipFill>
          <a:blip r:embed="rId3">
            <a:lum bright="70000" contrast="-40000"/>
          </a:blip>
          <a:srcRect/>
          <a:stretch>
            <a:fillRect/>
          </a:stretch>
        </p:blipFill>
        <p:spPr bwMode="auto">
          <a:xfrm>
            <a:off x="0" y="177165"/>
            <a:ext cx="18288000" cy="993267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p:cNvSpPr>
            <a:spLocks noGrp="1"/>
          </p:cNvSpPr>
          <p:nvPr>
            <p:ph type="title"/>
          </p:nvPr>
        </p:nvSpPr>
        <p:spPr>
          <a:xfrm>
            <a:off x="914400" y="952500"/>
            <a:ext cx="16459200" cy="1021556"/>
          </a:xfrm>
        </p:spPr>
        <p:txBody>
          <a:bodyPr>
            <a:normAutofit/>
          </a:bodyPr>
          <a:lstStyle/>
          <a:p>
            <a:pPr algn="l"/>
            <a:r>
              <a:rPr lang="en-US" sz="4800" b="1" dirty="0"/>
              <a:t>How the Web </a:t>
            </a:r>
            <a:r>
              <a:rPr lang="en-US" sz="4800" b="1" dirty="0" smtClean="0"/>
              <a:t>Works:</a:t>
            </a:r>
            <a:endParaRPr lang="en-US" sz="4800" b="1" dirty="0"/>
          </a:p>
        </p:txBody>
      </p:sp>
      <p:sp>
        <p:nvSpPr>
          <p:cNvPr id="15" name="Content Placeholder 14"/>
          <p:cNvSpPr>
            <a:spLocks noGrp="1"/>
          </p:cNvSpPr>
          <p:nvPr>
            <p:ph idx="1"/>
          </p:nvPr>
        </p:nvSpPr>
        <p:spPr>
          <a:xfrm>
            <a:off x="914400" y="2012156"/>
            <a:ext cx="16459200" cy="7398544"/>
          </a:xfrm>
        </p:spPr>
        <p:txBody>
          <a:bodyPr>
            <a:normAutofit/>
          </a:bodyPr>
          <a:lstStyle/>
          <a:p>
            <a:pPr marL="0" indent="0" fontAlgn="base">
              <a:lnSpc>
                <a:spcPct val="114000"/>
              </a:lnSpc>
              <a:spcBef>
                <a:spcPts val="0"/>
              </a:spcBef>
              <a:spcAft>
                <a:spcPts val="2400"/>
              </a:spcAft>
              <a:buNone/>
            </a:pPr>
            <a:r>
              <a:rPr lang="en-US" sz="3200" dirty="0"/>
              <a:t>It’s difficult to understand what web development is if you don’t have at least a general idea of how the web works.</a:t>
            </a:r>
          </a:p>
          <a:p>
            <a:pPr marL="0" indent="0" fontAlgn="base">
              <a:lnSpc>
                <a:spcPct val="114000"/>
              </a:lnSpc>
              <a:spcBef>
                <a:spcPts val="0"/>
              </a:spcBef>
              <a:spcAft>
                <a:spcPts val="2400"/>
              </a:spcAft>
              <a:buNone/>
            </a:pPr>
            <a:r>
              <a:rPr lang="en-US" sz="3200" dirty="0"/>
              <a:t>Some things have changed over the years, </a:t>
            </a:r>
            <a:r>
              <a:rPr lang="en-US" sz="3200" b="1" dirty="0"/>
              <a:t>but the basic functionality of the web and its underlying technologies have mostly remained the same.</a:t>
            </a:r>
            <a:endParaRPr lang="en-US" sz="3200" dirty="0"/>
          </a:p>
          <a:p>
            <a:pPr marL="0" indent="0" fontAlgn="base">
              <a:lnSpc>
                <a:spcPct val="114000"/>
              </a:lnSpc>
              <a:spcBef>
                <a:spcPts val="0"/>
              </a:spcBef>
              <a:spcAft>
                <a:spcPts val="2400"/>
              </a:spcAft>
              <a:buNone/>
            </a:pPr>
            <a:r>
              <a:rPr lang="en-US" sz="3200" dirty="0"/>
              <a:t>Consider this brief primer a very condensed and basic explanation of how the web works.</a:t>
            </a:r>
          </a:p>
          <a:p>
            <a:pPr marL="0" indent="0" fontAlgn="base">
              <a:lnSpc>
                <a:spcPct val="114000"/>
              </a:lnSpc>
              <a:spcBef>
                <a:spcPts val="0"/>
              </a:spcBef>
              <a:spcAft>
                <a:spcPts val="2400"/>
              </a:spcAft>
              <a:buNone/>
            </a:pPr>
            <a:r>
              <a:rPr lang="en-US" sz="3200" dirty="0"/>
              <a:t>First of all, we have the web browser.</a:t>
            </a:r>
          </a:p>
          <a:p>
            <a:pPr marL="0" indent="0" fontAlgn="base">
              <a:lnSpc>
                <a:spcPct val="114000"/>
              </a:lnSpc>
              <a:spcBef>
                <a:spcPts val="0"/>
              </a:spcBef>
              <a:spcAft>
                <a:spcPts val="2400"/>
              </a:spcAft>
              <a:buNone/>
            </a:pPr>
            <a:r>
              <a:rPr lang="en-US" sz="3200" dirty="0"/>
              <a:t>The web browser is able to parse and render HTML and CSS into a visible format which we call a web page.</a:t>
            </a:r>
          </a:p>
          <a:p>
            <a:pPr marL="0" indent="0" fontAlgn="base">
              <a:lnSpc>
                <a:spcPct val="114000"/>
              </a:lnSpc>
              <a:spcBef>
                <a:spcPts val="0"/>
              </a:spcBef>
              <a:spcAft>
                <a:spcPts val="2400"/>
              </a:spcAft>
              <a:buNone/>
            </a:pPr>
            <a:r>
              <a:rPr lang="en-US" sz="3200" dirty="0"/>
              <a:t>A web browser is also capable of executing JavaScript to do various things including modifying the underlying structure of a web page</a:t>
            </a:r>
            <a:r>
              <a:rPr lang="en-US" sz="3200" dirty="0" smtClean="0"/>
              <a:t>.</a:t>
            </a:r>
            <a:endParaRPr lang="en-US" sz="3000"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6" name="Group 15"/>
          <p:cNvGrpSpPr/>
          <p:nvPr/>
        </p:nvGrpSpPr>
        <p:grpSpPr>
          <a:xfrm>
            <a:off x="16687800" y="320598"/>
            <a:ext cx="1447800" cy="533400"/>
            <a:chOff x="16687800" y="320598"/>
            <a:chExt cx="1447800" cy="533400"/>
          </a:xfrm>
        </p:grpSpPr>
        <p:sp>
          <p:nvSpPr>
            <p:cNvPr id="17" name="Oval 16"/>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ocuments\Web101\http.jpg"/>
          <p:cNvPicPr>
            <a:picLocks noChangeAspect="1" noChangeArrowheads="1"/>
          </p:cNvPicPr>
          <p:nvPr/>
        </p:nvPicPr>
        <p:blipFill>
          <a:blip r:embed="rId3">
            <a:lum bright="70000" contrast="-40000"/>
          </a:blip>
          <a:srcRect/>
          <a:stretch>
            <a:fillRect/>
          </a:stretch>
        </p:blipFill>
        <p:spPr bwMode="auto">
          <a:xfrm>
            <a:off x="0" y="177165"/>
            <a:ext cx="18288000" cy="993267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14"/>
          <p:cNvSpPr>
            <a:spLocks noGrp="1"/>
          </p:cNvSpPr>
          <p:nvPr>
            <p:ph idx="1"/>
          </p:nvPr>
        </p:nvSpPr>
        <p:spPr>
          <a:xfrm>
            <a:off x="914400" y="1028700"/>
            <a:ext cx="16459200" cy="8382000"/>
          </a:xfrm>
        </p:spPr>
        <p:txBody>
          <a:bodyPr>
            <a:normAutofit/>
          </a:bodyPr>
          <a:lstStyle/>
          <a:p>
            <a:pPr marL="0" indent="0" fontAlgn="base">
              <a:lnSpc>
                <a:spcPct val="114000"/>
              </a:lnSpc>
              <a:spcBef>
                <a:spcPts val="0"/>
              </a:spcBef>
              <a:spcAft>
                <a:spcPts val="2400"/>
              </a:spcAft>
              <a:buNone/>
            </a:pPr>
            <a:r>
              <a:rPr lang="en-US" sz="3200" dirty="0"/>
              <a:t>The web browser has to send a request to a web server in order to get a web page to render.</a:t>
            </a:r>
          </a:p>
          <a:p>
            <a:pPr marL="0" indent="0" fontAlgn="base">
              <a:lnSpc>
                <a:spcPct val="114000"/>
              </a:lnSpc>
              <a:spcBef>
                <a:spcPts val="0"/>
              </a:spcBef>
              <a:spcAft>
                <a:spcPts val="2400"/>
              </a:spcAft>
              <a:buNone/>
            </a:pPr>
            <a:r>
              <a:rPr lang="en-US" sz="3200" dirty="0"/>
              <a:t>This is done through a protocol known as HTTP, or Hypertext Transfer Protocol.</a:t>
            </a:r>
          </a:p>
          <a:p>
            <a:pPr marL="0" indent="0" fontAlgn="base">
              <a:lnSpc>
                <a:spcPct val="114000"/>
              </a:lnSpc>
              <a:spcBef>
                <a:spcPts val="0"/>
              </a:spcBef>
              <a:spcAft>
                <a:spcPts val="2400"/>
              </a:spcAft>
              <a:buNone/>
            </a:pPr>
            <a:r>
              <a:rPr lang="en-US" sz="3200" dirty="0"/>
              <a:t>When a request for a particular resource or URI (Uniform Resource Identifier) is sent to a web server, that web server finds the requested content—if it exists—and send back a response to the browser.</a:t>
            </a:r>
          </a:p>
          <a:p>
            <a:pPr marL="0" indent="0" fontAlgn="base">
              <a:lnSpc>
                <a:spcPct val="114000"/>
              </a:lnSpc>
              <a:spcBef>
                <a:spcPts val="0"/>
              </a:spcBef>
              <a:spcAft>
                <a:spcPts val="2400"/>
              </a:spcAft>
              <a:buNone/>
            </a:pPr>
            <a:r>
              <a:rPr lang="en-US" sz="3200" dirty="0"/>
              <a:t>The browser then parses and renders that response, which is what the end user sees in the web browser.</a:t>
            </a:r>
          </a:p>
          <a:p>
            <a:pPr marL="0" indent="0" fontAlgn="base">
              <a:lnSpc>
                <a:spcPct val="114000"/>
              </a:lnSpc>
              <a:spcBef>
                <a:spcPts val="0"/>
              </a:spcBef>
              <a:spcAft>
                <a:spcPts val="2400"/>
              </a:spcAft>
              <a:buNone/>
            </a:pPr>
            <a:r>
              <a:rPr lang="en-US" sz="3200" dirty="0"/>
              <a:t>Now, obviously there is much more going on under the covers, but </a:t>
            </a:r>
            <a:r>
              <a:rPr lang="en-US" sz="3200" b="1" dirty="0"/>
              <a:t>the basic idea is that the web browser makes a request and the web server responds by returning back from HTML, CSS, and JavaScript</a:t>
            </a:r>
            <a:r>
              <a:rPr lang="en-US" sz="3200" b="1" dirty="0" smtClean="0"/>
              <a:t>.</a:t>
            </a:r>
          </a:p>
          <a:p>
            <a:pPr marL="0" indent="0" fontAlgn="base">
              <a:lnSpc>
                <a:spcPct val="114000"/>
              </a:lnSpc>
              <a:spcBef>
                <a:spcPts val="0"/>
              </a:spcBef>
              <a:spcAft>
                <a:spcPts val="2400"/>
              </a:spcAft>
              <a:buNone/>
            </a:pPr>
            <a:r>
              <a:rPr lang="en-US" sz="3200" dirty="0"/>
              <a:t>Why is this important to understand if you want to do web development?</a:t>
            </a:r>
          </a:p>
          <a:p>
            <a:pPr marL="0" indent="0">
              <a:lnSpc>
                <a:spcPct val="114000"/>
              </a:lnSpc>
              <a:spcBef>
                <a:spcPts val="0"/>
              </a:spcBef>
              <a:spcAft>
                <a:spcPts val="2400"/>
              </a:spcAft>
              <a:buNone/>
            </a:pPr>
            <a:endParaRPr lang="en-US" sz="3000" dirty="0"/>
          </a:p>
        </p:txBody>
      </p:sp>
      <p:pic>
        <p:nvPicPr>
          <p:cNvPr id="12"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6" name="Oval 15"/>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ocuments\Web101\http.jpg"/>
          <p:cNvPicPr>
            <a:picLocks noChangeAspect="1" noChangeArrowheads="1"/>
          </p:cNvPicPr>
          <p:nvPr/>
        </p:nvPicPr>
        <p:blipFill>
          <a:blip r:embed="rId3">
            <a:lum bright="70000" contrast="-40000"/>
          </a:blip>
          <a:srcRect/>
          <a:stretch>
            <a:fillRect/>
          </a:stretch>
        </p:blipFill>
        <p:spPr bwMode="auto">
          <a:xfrm>
            <a:off x="0" y="177165"/>
            <a:ext cx="18288000" cy="993267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ontent Placeholder 14"/>
          <p:cNvSpPr>
            <a:spLocks noGrp="1"/>
          </p:cNvSpPr>
          <p:nvPr>
            <p:ph idx="1"/>
          </p:nvPr>
        </p:nvSpPr>
        <p:spPr>
          <a:xfrm>
            <a:off x="914400" y="1028700"/>
            <a:ext cx="16459200" cy="8382000"/>
          </a:xfrm>
        </p:spPr>
        <p:txBody>
          <a:bodyPr>
            <a:noAutofit/>
          </a:bodyPr>
          <a:lstStyle/>
          <a:p>
            <a:pPr marL="0" indent="0">
              <a:lnSpc>
                <a:spcPct val="114000"/>
              </a:lnSpc>
              <a:spcBef>
                <a:spcPts val="0"/>
              </a:spcBef>
              <a:spcAft>
                <a:spcPts val="2400"/>
              </a:spcAft>
              <a:buNone/>
            </a:pPr>
            <a:r>
              <a:rPr lang="en-US" sz="3200" dirty="0"/>
              <a:t>Because, as you can imagine, </a:t>
            </a:r>
            <a:r>
              <a:rPr lang="en-US" sz="3200" b="1" dirty="0"/>
              <a:t>a web application has to be thought about a bit differently than a normal desktop application</a:t>
            </a:r>
            <a:r>
              <a:rPr lang="en-US" sz="3200" dirty="0"/>
              <a:t>, since web applications have to continually make requests from the server for every action that happens in the application. (I’m generalizing here, but this is mostly true</a:t>
            </a:r>
            <a:r>
              <a:rPr lang="en-US" sz="3200" dirty="0" smtClean="0"/>
              <a:t>.)</a:t>
            </a:r>
          </a:p>
          <a:p>
            <a:pPr marL="0" indent="0" fontAlgn="base">
              <a:lnSpc>
                <a:spcPct val="114000"/>
              </a:lnSpc>
              <a:spcBef>
                <a:spcPts val="0"/>
              </a:spcBef>
              <a:spcAft>
                <a:spcPts val="2400"/>
              </a:spcAft>
              <a:buNone/>
            </a:pPr>
            <a:r>
              <a:rPr lang="en-US" sz="3200" dirty="0"/>
              <a:t>In a desktop application, you might be able to hold various bits of state in memory and be able to access that state data when you switch to a different page or section of the application.</a:t>
            </a:r>
          </a:p>
          <a:p>
            <a:pPr marL="0" indent="0" fontAlgn="base">
              <a:lnSpc>
                <a:spcPct val="114000"/>
              </a:lnSpc>
              <a:spcBef>
                <a:spcPts val="0"/>
              </a:spcBef>
              <a:spcAft>
                <a:spcPts val="2400"/>
              </a:spcAft>
              <a:buNone/>
            </a:pPr>
            <a:r>
              <a:rPr lang="en-US" sz="3200" dirty="0"/>
              <a:t>For web applications, </a:t>
            </a:r>
            <a:r>
              <a:rPr lang="en-US" sz="3200" b="1" dirty="0"/>
              <a:t>you have to work around the fact that the underlying HTTP protocol is stateless.</a:t>
            </a:r>
            <a:endParaRPr lang="en-US" sz="3200" dirty="0"/>
          </a:p>
          <a:p>
            <a:pPr marL="0" indent="0" fontAlgn="base">
              <a:lnSpc>
                <a:spcPct val="114000"/>
              </a:lnSpc>
              <a:spcBef>
                <a:spcPts val="0"/>
              </a:spcBef>
              <a:spcAft>
                <a:spcPts val="2400"/>
              </a:spcAft>
              <a:buNone/>
            </a:pPr>
            <a:r>
              <a:rPr lang="en-US" sz="3200" dirty="0"/>
              <a:t>You have to have some way to manage states between requests and keep track of the individual users that are using the web application simultaneously.</a:t>
            </a:r>
          </a:p>
          <a:p>
            <a:pPr marL="0" indent="0">
              <a:lnSpc>
                <a:spcPct val="114000"/>
              </a:lnSpc>
              <a:spcBef>
                <a:spcPts val="0"/>
              </a:spcBef>
              <a:spcAft>
                <a:spcPts val="2400"/>
              </a:spcAft>
              <a:buNone/>
            </a:pPr>
            <a:r>
              <a:rPr lang="en-US" sz="3200" dirty="0"/>
              <a:t>Now, obviously, there are frameworks and patterns that make this easier to do, but it’s critical to understand that web development is much different than other kinds of development due to the statelessness of HTTP and the constant client server interactions.</a:t>
            </a:r>
          </a:p>
        </p:txBody>
      </p:sp>
      <p:pic>
        <p:nvPicPr>
          <p:cNvPr id="12"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6" name="Oval 15"/>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dirty="0" smtClean="0"/>
              <a:t>So…</a:t>
            </a:r>
            <a:r>
              <a:rPr lang="en-US" sz="5400" i="1" dirty="0" smtClean="0"/>
              <a:t>*thinking-face*…</a:t>
            </a:r>
            <a:r>
              <a:rPr lang="en-US" sz="5400" dirty="0" smtClean="0"/>
              <a:t>why are </a:t>
            </a:r>
            <a:r>
              <a:rPr lang="en-US" sz="5400" b="1" dirty="0" smtClean="0"/>
              <a:t>YOU</a:t>
            </a:r>
            <a:r>
              <a:rPr lang="en-US" sz="5400" dirty="0" smtClean="0"/>
              <a:t> here and why do </a:t>
            </a:r>
            <a:r>
              <a:rPr lang="en-US" sz="5400" b="1" dirty="0" smtClean="0"/>
              <a:t>YOU</a:t>
            </a:r>
            <a:r>
              <a:rPr lang="en-US" sz="5400" dirty="0" smtClean="0"/>
              <a:t> want to learn </a:t>
            </a:r>
            <a:r>
              <a:rPr lang="en-US" sz="5400" b="1" dirty="0" smtClean="0"/>
              <a:t>Web Development </a:t>
            </a:r>
            <a:r>
              <a:rPr lang="en-US" sz="5400" dirty="0" smtClean="0"/>
              <a:t>or how to </a:t>
            </a:r>
            <a:r>
              <a:rPr lang="en-US" sz="5400" b="1" dirty="0" smtClean="0"/>
              <a:t>code</a:t>
            </a:r>
            <a:r>
              <a:rPr lang="en-US" sz="5400" dirty="0" smtClean="0"/>
              <a:t>?</a:t>
            </a:r>
            <a:endParaRPr lang="en-US" sz="4800" dirty="0"/>
          </a:p>
        </p:txBody>
      </p:sp>
      <p:grpSp>
        <p:nvGrpSpPr>
          <p:cNvPr id="5" name="Group 13"/>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dirty="0" smtClean="0"/>
              <a:t>Next: </a:t>
            </a:r>
          </a:p>
          <a:p>
            <a:pPr algn="ctr" fontAlgn="base">
              <a:lnSpc>
                <a:spcPct val="114000"/>
              </a:lnSpc>
              <a:spcAft>
                <a:spcPts val="2400"/>
              </a:spcAft>
            </a:pPr>
            <a:r>
              <a:rPr lang="en-US" sz="5400" b="1" dirty="0" smtClean="0"/>
              <a:t>An animated video describing how the web/internet works. </a:t>
            </a:r>
          </a:p>
          <a:p>
            <a:pPr algn="ctr" fontAlgn="base">
              <a:lnSpc>
                <a:spcPct val="114000"/>
              </a:lnSpc>
              <a:spcAft>
                <a:spcPts val="2400"/>
              </a:spcAft>
            </a:pPr>
            <a:endParaRPr lang="en-US" sz="5400" b="1" dirty="0" smtClean="0"/>
          </a:p>
          <a:p>
            <a:pPr algn="ctr" fontAlgn="base">
              <a:lnSpc>
                <a:spcPct val="114000"/>
              </a:lnSpc>
              <a:spcAft>
                <a:spcPts val="2400"/>
              </a:spcAft>
            </a:pPr>
            <a:r>
              <a:rPr lang="en-US" sz="5400" dirty="0" smtClean="0"/>
              <a:t>#</a:t>
            </a:r>
            <a:r>
              <a:rPr lang="en-US" sz="5400" dirty="0" err="1" smtClean="0"/>
              <a:t>warriorsOfTheNet</a:t>
            </a:r>
            <a:endParaRPr lang="en-US" sz="5400" dirty="0"/>
          </a:p>
        </p:txBody>
      </p:sp>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629775"/>
            <a:ext cx="16459200" cy="571500"/>
          </a:xfrm>
        </p:spPr>
        <p:txBody>
          <a:bodyPr>
            <a:noAutofit/>
          </a:bodyPr>
          <a:lstStyle/>
          <a:p>
            <a:r>
              <a:rPr lang="en-US" sz="3200" b="1" dirty="0" smtClean="0"/>
              <a:t>#</a:t>
            </a:r>
            <a:r>
              <a:rPr lang="en-US" sz="3200" b="1" dirty="0" err="1" smtClean="0"/>
              <a:t>warriorsOfTheNet</a:t>
            </a:r>
            <a:endParaRPr lang="en-US" sz="3200" b="1" dirty="0"/>
          </a:p>
        </p:txBody>
      </p:sp>
      <p:pic>
        <p:nvPicPr>
          <p:cNvPr id="3" name="Warriors of the Net HD.mp4">
            <a:hlinkClick r:id="" action="ppaction://media"/>
          </p:cNvPr>
          <p:cNvPicPr>
            <a:picLocks noRot="1" noChangeAspect="1"/>
          </p:cNvPicPr>
          <p:nvPr>
            <a:videoFile r:link="rId1"/>
          </p:nvPr>
        </p:nvPicPr>
        <p:blipFill>
          <a:blip r:embed="rId3"/>
          <a:stretch>
            <a:fillRect/>
          </a:stretch>
        </p:blipFill>
        <p:spPr>
          <a:xfrm>
            <a:off x="85725" y="723900"/>
            <a:ext cx="18087975" cy="8839200"/>
          </a:xfrm>
          <a:prstGeom prst="rect">
            <a:avLst/>
          </a:prstGeom>
        </p:spPr>
      </p:pic>
    </p:spTree>
  </p:cSld>
  <p:clrMapOvr>
    <a:masterClrMapping/>
  </p:clrMapOvr>
  <p:transition spd="med">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3"/>
          <p:cNvSpPr>
            <a:spLocks noGrp="1"/>
          </p:cNvSpPr>
          <p:nvPr>
            <p:ph type="title"/>
          </p:nvPr>
        </p:nvSpPr>
        <p:spPr>
          <a:xfrm>
            <a:off x="914400" y="952500"/>
            <a:ext cx="16459200" cy="1021556"/>
          </a:xfrm>
        </p:spPr>
        <p:txBody>
          <a:bodyPr>
            <a:normAutofit/>
          </a:bodyPr>
          <a:lstStyle/>
          <a:p>
            <a:pPr algn="l"/>
            <a:r>
              <a:rPr lang="en-US" sz="4800" b="1" dirty="0"/>
              <a:t>Primary Web Development </a:t>
            </a:r>
            <a:r>
              <a:rPr lang="en-US" sz="4800" b="1" dirty="0" smtClean="0"/>
              <a:t>Technologies:</a:t>
            </a:r>
            <a:endParaRPr lang="en-US" sz="4800" b="1" dirty="0"/>
          </a:p>
        </p:txBody>
      </p:sp>
      <p:sp>
        <p:nvSpPr>
          <p:cNvPr id="14" name="Content Placeholder 14"/>
          <p:cNvSpPr>
            <a:spLocks noGrp="1"/>
          </p:cNvSpPr>
          <p:nvPr>
            <p:ph idx="1"/>
          </p:nvPr>
        </p:nvSpPr>
        <p:spPr>
          <a:xfrm>
            <a:off x="914400" y="2012156"/>
            <a:ext cx="16459200" cy="7398544"/>
          </a:xfrm>
        </p:spPr>
        <p:txBody>
          <a:bodyPr>
            <a:noAutofit/>
          </a:bodyPr>
          <a:lstStyle/>
          <a:p>
            <a:pPr marL="0" indent="0" fontAlgn="base">
              <a:lnSpc>
                <a:spcPct val="114000"/>
              </a:lnSpc>
              <a:spcAft>
                <a:spcPts val="1200"/>
              </a:spcAft>
              <a:buNone/>
            </a:pPr>
            <a:r>
              <a:rPr lang="en-US" sz="3200" dirty="0"/>
              <a:t>All right, now that you have the basics of how the web works and understand a little bit about how the web evolved over time, let’s talk about a few of the most common web development technologies you are likely to encounter</a:t>
            </a:r>
            <a:r>
              <a:rPr lang="en-US" sz="3200" dirty="0" smtClean="0"/>
              <a:t>.</a:t>
            </a:r>
          </a:p>
          <a:p>
            <a:pPr marL="0" indent="0" fontAlgn="base">
              <a:lnSpc>
                <a:spcPct val="114000"/>
              </a:lnSpc>
              <a:spcAft>
                <a:spcPts val="1200"/>
              </a:spcAft>
              <a:buNone/>
            </a:pPr>
            <a:endParaRPr lang="en-US" sz="3200" dirty="0"/>
          </a:p>
          <a:p>
            <a:pPr marL="0" indent="0" fontAlgn="base">
              <a:lnSpc>
                <a:spcPct val="114000"/>
              </a:lnSpc>
              <a:spcAft>
                <a:spcPts val="1200"/>
              </a:spcAft>
              <a:buNone/>
            </a:pPr>
            <a:endParaRPr lang="en-US" sz="3000" dirty="0" smtClean="0"/>
          </a:p>
        </p:txBody>
      </p:sp>
      <p:pic>
        <p:nvPicPr>
          <p:cNvPr id="5122" name="Picture 2" descr="C:\Users\Power'f-GOD\Desktop\Web101\html.png"/>
          <p:cNvPicPr>
            <a:picLocks noChangeAspect="1" noChangeArrowheads="1"/>
          </p:cNvPicPr>
          <p:nvPr/>
        </p:nvPicPr>
        <p:blipFill>
          <a:blip r:embed="rId3"/>
          <a:srcRect t="9524" b="12698"/>
          <a:stretch>
            <a:fillRect/>
          </a:stretch>
        </p:blipFill>
        <p:spPr bwMode="auto">
          <a:xfrm>
            <a:off x="1066800" y="4533900"/>
            <a:ext cx="2276475" cy="3733800"/>
          </a:xfrm>
          <a:prstGeom prst="rect">
            <a:avLst/>
          </a:prstGeom>
          <a:noFill/>
        </p:spPr>
      </p:pic>
      <p:pic>
        <p:nvPicPr>
          <p:cNvPr id="5123" name="Picture 3" descr="C:\Users\Power'f-GOD\Desktop\Web101\css.png"/>
          <p:cNvPicPr>
            <a:picLocks noChangeAspect="1" noChangeArrowheads="1"/>
          </p:cNvPicPr>
          <p:nvPr/>
        </p:nvPicPr>
        <p:blipFill>
          <a:blip r:embed="rId4"/>
          <a:srcRect t="11024" b="11811"/>
          <a:stretch>
            <a:fillRect/>
          </a:stretch>
        </p:blipFill>
        <p:spPr bwMode="auto">
          <a:xfrm>
            <a:off x="7896225" y="4610100"/>
            <a:ext cx="2238375" cy="3733800"/>
          </a:xfrm>
          <a:prstGeom prst="rect">
            <a:avLst/>
          </a:prstGeom>
          <a:noFill/>
        </p:spPr>
      </p:pic>
      <p:pic>
        <p:nvPicPr>
          <p:cNvPr id="5124" name="Picture 4" descr="C:\Users\Power'f-GOD\Desktop\Web101\js.png"/>
          <p:cNvPicPr>
            <a:picLocks noChangeAspect="1" noChangeArrowheads="1"/>
          </p:cNvPicPr>
          <p:nvPr/>
        </p:nvPicPr>
        <p:blipFill>
          <a:blip r:embed="rId5"/>
          <a:srcRect l="22574" r="22496"/>
          <a:stretch>
            <a:fillRect/>
          </a:stretch>
        </p:blipFill>
        <p:spPr bwMode="auto">
          <a:xfrm>
            <a:off x="14388330" y="5372101"/>
            <a:ext cx="2680470" cy="2743199"/>
          </a:xfrm>
          <a:prstGeom prst="rect">
            <a:avLst/>
          </a:prstGeom>
          <a:noFill/>
        </p:spPr>
      </p:pic>
      <p:pic>
        <p:nvPicPr>
          <p:cNvPr id="17" name="Picture 3"/>
          <p:cNvPicPr>
            <a:picLocks noChangeAspect="1" noChangeArrowheads="1"/>
          </p:cNvPicPr>
          <p:nvPr/>
        </p:nvPicPr>
        <p:blipFill>
          <a:blip r:embed="rId6"/>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6" name="Group 15"/>
          <p:cNvGrpSpPr/>
          <p:nvPr/>
        </p:nvGrpSpPr>
        <p:grpSpPr>
          <a:xfrm>
            <a:off x="16687800" y="320598"/>
            <a:ext cx="1447800" cy="533400"/>
            <a:chOff x="16687800" y="320598"/>
            <a:chExt cx="1447800" cy="533400"/>
          </a:xfrm>
          <a:solidFill>
            <a:srgbClr val="FF9933"/>
          </a:solidFill>
        </p:grpSpPr>
        <p:sp>
          <p:nvSpPr>
            <p:cNvPr id="19" name="Oval 18"/>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28778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3"/>
          <p:cNvSpPr>
            <a:spLocks noGrp="1"/>
          </p:cNvSpPr>
          <p:nvPr>
            <p:ph type="title"/>
          </p:nvPr>
        </p:nvSpPr>
        <p:spPr>
          <a:xfrm>
            <a:off x="914400" y="952500"/>
            <a:ext cx="16459200" cy="1021556"/>
          </a:xfrm>
        </p:spPr>
        <p:txBody>
          <a:bodyPr>
            <a:normAutofit/>
          </a:bodyPr>
          <a:lstStyle/>
          <a:p>
            <a:pPr algn="l"/>
            <a:r>
              <a:rPr lang="en-US" sz="4800" b="1" dirty="0" smtClean="0"/>
              <a:t>HTML (HyperText Markup Language):</a:t>
            </a:r>
            <a:endParaRPr lang="en-US" sz="4800" b="1" dirty="0"/>
          </a:p>
        </p:txBody>
      </p:sp>
      <p:sp>
        <p:nvSpPr>
          <p:cNvPr id="14" name="Content Placeholder 14"/>
          <p:cNvSpPr>
            <a:spLocks noGrp="1"/>
          </p:cNvSpPr>
          <p:nvPr>
            <p:ph idx="1"/>
          </p:nvPr>
        </p:nvSpPr>
        <p:spPr>
          <a:xfrm>
            <a:off x="914400" y="2012156"/>
            <a:ext cx="16459200" cy="7398544"/>
          </a:xfrm>
        </p:spPr>
        <p:txBody>
          <a:bodyPr>
            <a:noAutofit/>
          </a:bodyPr>
          <a:lstStyle/>
          <a:p>
            <a:pPr marL="0" indent="0" fontAlgn="base">
              <a:lnSpc>
                <a:spcPct val="114000"/>
              </a:lnSpc>
              <a:spcBef>
                <a:spcPts val="0"/>
              </a:spcBef>
              <a:spcAft>
                <a:spcPts val="2400"/>
              </a:spcAft>
              <a:buNone/>
            </a:pPr>
            <a:r>
              <a:rPr lang="en-US" sz="3200" dirty="0"/>
              <a:t>This is the keystone of web development. All web development must contain some HTML, because HTML is the basic building block of the web</a:t>
            </a:r>
            <a:r>
              <a:rPr lang="en-US" sz="3200" dirty="0" smtClean="0"/>
              <a:t>.</a:t>
            </a:r>
          </a:p>
          <a:p>
            <a:pPr marL="0" indent="0" fontAlgn="base">
              <a:lnSpc>
                <a:spcPct val="114000"/>
              </a:lnSpc>
              <a:spcBef>
                <a:spcPts val="0"/>
              </a:spcBef>
              <a:spcAft>
                <a:spcPts val="2400"/>
              </a:spcAft>
              <a:buNone/>
            </a:pPr>
            <a:r>
              <a:rPr lang="en-US" sz="3200" dirty="0"/>
              <a:t>You can build an entire web application using just HTML—although it won’t really do that much (and I’d probably call it a web page).</a:t>
            </a:r>
          </a:p>
          <a:p>
            <a:pPr marL="0" indent="0" fontAlgn="base">
              <a:lnSpc>
                <a:spcPct val="114000"/>
              </a:lnSpc>
              <a:spcBef>
                <a:spcPts val="0"/>
              </a:spcBef>
              <a:spcAft>
                <a:spcPts val="2400"/>
              </a:spcAft>
              <a:buNone/>
            </a:pPr>
            <a:r>
              <a:rPr lang="en-US" sz="3200" b="1" dirty="0" smtClean="0"/>
              <a:t>HTML is </a:t>
            </a:r>
            <a:r>
              <a:rPr lang="en-US" sz="3200" b="1" dirty="0"/>
              <a:t>used to specify the format and the layout of a web page.</a:t>
            </a:r>
            <a:endParaRPr lang="en-US" sz="3200" dirty="0"/>
          </a:p>
          <a:p>
            <a:pPr marL="0" indent="0" fontAlgn="base">
              <a:lnSpc>
                <a:spcPct val="114000"/>
              </a:lnSpc>
              <a:spcBef>
                <a:spcPts val="0"/>
              </a:spcBef>
              <a:spcAft>
                <a:spcPts val="2400"/>
              </a:spcAft>
              <a:buNone/>
            </a:pPr>
            <a:r>
              <a:rPr lang="en-US" sz="3200" dirty="0"/>
              <a:t>HTML consists of a series of tags that define the parts and components of a web page.</a:t>
            </a:r>
          </a:p>
          <a:p>
            <a:pPr marL="0" indent="0" fontAlgn="base">
              <a:lnSpc>
                <a:spcPct val="114000"/>
              </a:lnSpc>
              <a:spcBef>
                <a:spcPts val="0"/>
              </a:spcBef>
              <a:spcAft>
                <a:spcPts val="2400"/>
              </a:spcAft>
              <a:buNone/>
            </a:pPr>
            <a:r>
              <a:rPr lang="en-US" sz="3200" dirty="0"/>
              <a:t>For example, you might use the &lt;</a:t>
            </a:r>
            <a:r>
              <a:rPr lang="en-US" sz="3200" dirty="0" err="1"/>
              <a:t>img</a:t>
            </a:r>
            <a:r>
              <a:rPr lang="en-US" sz="3200" dirty="0"/>
              <a:t>&gt; tag to embed an image on a page.</a:t>
            </a:r>
          </a:p>
          <a:p>
            <a:pPr marL="0" indent="0" fontAlgn="base">
              <a:lnSpc>
                <a:spcPct val="114000"/>
              </a:lnSpc>
              <a:spcBef>
                <a:spcPts val="0"/>
              </a:spcBef>
              <a:spcAft>
                <a:spcPts val="2400"/>
              </a:spcAft>
              <a:buNone/>
            </a:pPr>
            <a:r>
              <a:rPr lang="en-US" sz="3200" dirty="0"/>
              <a:t>A web browser will parse the HTML and use it along with CSS and JavaScript to render a page.</a:t>
            </a:r>
          </a:p>
          <a:p>
            <a:pPr marL="0" indent="0" fontAlgn="base">
              <a:lnSpc>
                <a:spcPct val="114000"/>
              </a:lnSpc>
              <a:spcBef>
                <a:spcPts val="0"/>
              </a:spcBef>
              <a:spcAft>
                <a:spcPts val="2400"/>
              </a:spcAft>
              <a:buNone/>
            </a:pPr>
            <a:endParaRPr lang="en-US" sz="3200" dirty="0"/>
          </a:p>
          <a:p>
            <a:pPr marL="0" indent="0" fontAlgn="base">
              <a:lnSpc>
                <a:spcPct val="114000"/>
              </a:lnSpc>
              <a:spcBef>
                <a:spcPts val="0"/>
              </a:spcBef>
              <a:spcAft>
                <a:spcPts val="2400"/>
              </a:spcAft>
              <a:buNone/>
            </a:pPr>
            <a:endParaRPr lang="en-US" sz="3000" dirty="0" smtClean="0"/>
          </a:p>
        </p:txBody>
      </p:sp>
      <p:pic>
        <p:nvPicPr>
          <p:cNvPr id="16"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a:solidFill>
            <a:srgbClr val="FF9933"/>
          </a:solidFill>
        </p:grpSpPr>
        <p:sp>
          <p:nvSpPr>
            <p:cNvPr id="17" name="Oval 16"/>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ower'f-GOD\Desktop\Web101\css.png"/>
          <p:cNvPicPr>
            <a:picLocks noChangeAspect="1" noChangeArrowheads="1"/>
          </p:cNvPicPr>
          <p:nvPr/>
        </p:nvPicPr>
        <p:blipFill>
          <a:blip r:embed="rId3">
            <a:lum bright="70000" contrast="-40000"/>
          </a:blip>
          <a:srcRect t="11024" b="11811"/>
          <a:stretch>
            <a:fillRect/>
          </a:stretch>
        </p:blipFill>
        <p:spPr bwMode="auto">
          <a:xfrm>
            <a:off x="13280863" y="1898191"/>
            <a:ext cx="3864137" cy="6445709"/>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3"/>
          <p:cNvSpPr>
            <a:spLocks noGrp="1"/>
          </p:cNvSpPr>
          <p:nvPr>
            <p:ph type="title"/>
          </p:nvPr>
        </p:nvSpPr>
        <p:spPr>
          <a:xfrm>
            <a:off x="914400" y="952500"/>
            <a:ext cx="16459200" cy="1021556"/>
          </a:xfrm>
        </p:spPr>
        <p:txBody>
          <a:bodyPr>
            <a:normAutofit/>
          </a:bodyPr>
          <a:lstStyle/>
          <a:p>
            <a:pPr algn="l"/>
            <a:r>
              <a:rPr lang="en-US" sz="4800" b="1" dirty="0" smtClean="0"/>
              <a:t>CSS (Cascading Style Sheets):</a:t>
            </a:r>
            <a:endParaRPr lang="en-US" sz="4800" b="1" dirty="0"/>
          </a:p>
        </p:txBody>
      </p:sp>
      <p:sp>
        <p:nvSpPr>
          <p:cNvPr id="14" name="Content Placeholder 14"/>
          <p:cNvSpPr>
            <a:spLocks noGrp="1"/>
          </p:cNvSpPr>
          <p:nvPr>
            <p:ph idx="1"/>
          </p:nvPr>
        </p:nvSpPr>
        <p:spPr>
          <a:xfrm>
            <a:off x="914400" y="2012156"/>
            <a:ext cx="16459200" cy="7398544"/>
          </a:xfrm>
        </p:spPr>
        <p:txBody>
          <a:bodyPr>
            <a:noAutofit/>
          </a:bodyPr>
          <a:lstStyle/>
          <a:p>
            <a:pPr marL="0" indent="0" fontAlgn="base">
              <a:lnSpc>
                <a:spcPct val="114000"/>
              </a:lnSpc>
              <a:spcBef>
                <a:spcPts val="0"/>
              </a:spcBef>
              <a:spcAft>
                <a:spcPts val="2400"/>
              </a:spcAft>
              <a:buNone/>
            </a:pPr>
            <a:r>
              <a:rPr lang="en-US" sz="3000" dirty="0"/>
              <a:t>Before CSS existed, HTML was used to both specify the format of a web page as well as to dictate how it should be displayed and styled.</a:t>
            </a:r>
          </a:p>
          <a:p>
            <a:pPr marL="0" indent="0" fontAlgn="base">
              <a:lnSpc>
                <a:spcPct val="114000"/>
              </a:lnSpc>
              <a:spcBef>
                <a:spcPts val="0"/>
              </a:spcBef>
              <a:spcAft>
                <a:spcPts val="2400"/>
              </a:spcAft>
              <a:buNone/>
            </a:pPr>
            <a:r>
              <a:rPr lang="en-US" sz="3000" dirty="0"/>
              <a:t>This was a problem because it meant that in order to change the styling of a web application— for example, to make all the buttons a different color—the HTML would have to be changed in many places in the application.</a:t>
            </a:r>
          </a:p>
          <a:p>
            <a:pPr marL="0" indent="0" fontAlgn="base">
              <a:lnSpc>
                <a:spcPct val="114000"/>
              </a:lnSpc>
              <a:spcBef>
                <a:spcPts val="0"/>
              </a:spcBef>
              <a:spcAft>
                <a:spcPts val="2400"/>
              </a:spcAft>
              <a:buNone/>
            </a:pPr>
            <a:r>
              <a:rPr lang="en-US" sz="3000" dirty="0"/>
              <a:t>CSS was invented to solve this problem by cleanly separating the content of a web page from the styling of it (although the two do overlap from time to time).</a:t>
            </a:r>
          </a:p>
          <a:p>
            <a:pPr marL="0" indent="0" fontAlgn="base">
              <a:lnSpc>
                <a:spcPct val="114000"/>
              </a:lnSpc>
              <a:spcBef>
                <a:spcPts val="0"/>
              </a:spcBef>
              <a:spcAft>
                <a:spcPts val="2400"/>
              </a:spcAft>
              <a:buNone/>
            </a:pPr>
            <a:r>
              <a:rPr lang="en-US" sz="3000" b="1" dirty="0"/>
              <a:t>CSS </a:t>
            </a:r>
            <a:r>
              <a:rPr lang="en-US" sz="3000" b="1" dirty="0" smtClean="0"/>
              <a:t>can </a:t>
            </a:r>
            <a:r>
              <a:rPr lang="en-US" sz="3000" b="1" dirty="0"/>
              <a:t>be linked to in a web page in order to define the styling for that web page.</a:t>
            </a:r>
            <a:endParaRPr lang="en-US" sz="3000" dirty="0"/>
          </a:p>
          <a:p>
            <a:pPr marL="0" indent="0" fontAlgn="base">
              <a:lnSpc>
                <a:spcPct val="114000"/>
              </a:lnSpc>
              <a:spcBef>
                <a:spcPts val="0"/>
              </a:spcBef>
              <a:spcAft>
                <a:spcPts val="2400"/>
              </a:spcAft>
              <a:buNone/>
            </a:pPr>
            <a:r>
              <a:rPr lang="en-US" sz="3000" dirty="0"/>
              <a:t>An entire web application can link to a set of CSS pages which set the style for the entire web application.</a:t>
            </a:r>
          </a:p>
          <a:p>
            <a:pPr marL="0" indent="0" fontAlgn="base">
              <a:lnSpc>
                <a:spcPct val="114000"/>
              </a:lnSpc>
              <a:spcBef>
                <a:spcPts val="0"/>
              </a:spcBef>
              <a:spcAft>
                <a:spcPts val="2400"/>
              </a:spcAft>
              <a:buNone/>
            </a:pPr>
            <a:r>
              <a:rPr lang="en-US" sz="3000" dirty="0"/>
              <a:t>Then, if you want to change the color of a button, you can just modify one CSS file, and all the buttons for the entire web application will change.</a:t>
            </a:r>
          </a:p>
          <a:p>
            <a:pPr marL="0" indent="0" fontAlgn="base">
              <a:lnSpc>
                <a:spcPct val="114000"/>
              </a:lnSpc>
              <a:spcBef>
                <a:spcPts val="0"/>
              </a:spcBef>
              <a:spcAft>
                <a:spcPts val="2400"/>
              </a:spcAft>
              <a:buNone/>
            </a:pPr>
            <a:endParaRPr lang="en-US" sz="3000" i="1" dirty="0"/>
          </a:p>
          <a:p>
            <a:pPr marL="0" indent="0" fontAlgn="base">
              <a:lnSpc>
                <a:spcPct val="114000"/>
              </a:lnSpc>
              <a:spcBef>
                <a:spcPts val="0"/>
              </a:spcBef>
              <a:spcAft>
                <a:spcPts val="2400"/>
              </a:spcAft>
              <a:buNone/>
            </a:pPr>
            <a:endParaRPr lang="en-US" sz="3000" i="1" dirty="0" smtClean="0"/>
          </a:p>
        </p:txBody>
      </p:sp>
      <p:pic>
        <p:nvPicPr>
          <p:cNvPr id="16"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a:solidFill>
            <a:srgbClr val="FF9933"/>
          </a:solidFill>
        </p:grpSpPr>
        <p:sp>
          <p:nvSpPr>
            <p:cNvPr id="17" name="Oval 16"/>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Power'f-GOD\Desktop\Web101\js.png"/>
          <p:cNvPicPr>
            <a:picLocks noChangeAspect="1" noChangeArrowheads="1"/>
          </p:cNvPicPr>
          <p:nvPr/>
        </p:nvPicPr>
        <p:blipFill>
          <a:blip r:embed="rId3">
            <a:lum bright="40000" contrast="-40000"/>
          </a:blip>
          <a:srcRect l="22574" r="22496"/>
          <a:stretch>
            <a:fillRect/>
          </a:stretch>
        </p:blipFill>
        <p:spPr bwMode="auto">
          <a:xfrm>
            <a:off x="11931231" y="2857501"/>
            <a:ext cx="5137569" cy="52578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3"/>
          <p:cNvSpPr>
            <a:spLocks noGrp="1"/>
          </p:cNvSpPr>
          <p:nvPr>
            <p:ph type="title"/>
          </p:nvPr>
        </p:nvSpPr>
        <p:spPr>
          <a:xfrm>
            <a:off x="914400" y="952500"/>
            <a:ext cx="16459200" cy="1021556"/>
          </a:xfrm>
        </p:spPr>
        <p:txBody>
          <a:bodyPr>
            <a:normAutofit/>
          </a:bodyPr>
          <a:lstStyle/>
          <a:p>
            <a:pPr algn="l"/>
            <a:r>
              <a:rPr lang="en-US" sz="4800" b="1" dirty="0" smtClean="0"/>
              <a:t>JavaScript:</a:t>
            </a:r>
            <a:endParaRPr lang="en-US" sz="4800" b="1" dirty="0"/>
          </a:p>
        </p:txBody>
      </p:sp>
      <p:sp>
        <p:nvSpPr>
          <p:cNvPr id="14" name="Content Placeholder 14"/>
          <p:cNvSpPr>
            <a:spLocks noGrp="1"/>
          </p:cNvSpPr>
          <p:nvPr>
            <p:ph idx="1"/>
          </p:nvPr>
        </p:nvSpPr>
        <p:spPr>
          <a:xfrm>
            <a:off x="914400" y="2012156"/>
            <a:ext cx="16459200" cy="7398544"/>
          </a:xfrm>
        </p:spPr>
        <p:txBody>
          <a:bodyPr>
            <a:noAutofit/>
          </a:bodyPr>
          <a:lstStyle/>
          <a:p>
            <a:pPr marL="0" indent="0" fontAlgn="base">
              <a:lnSpc>
                <a:spcPct val="114000"/>
              </a:lnSpc>
              <a:spcBef>
                <a:spcPts val="0"/>
              </a:spcBef>
              <a:spcAft>
                <a:spcPts val="2400"/>
              </a:spcAft>
              <a:buNone/>
            </a:pPr>
            <a:r>
              <a:rPr lang="en-US" sz="3000" dirty="0"/>
              <a:t>When JavaScript first came out, it was a bit of a novelty that was used to do some very basic things on web pages, but </a:t>
            </a:r>
            <a:r>
              <a:rPr lang="en-US" sz="3000" b="1" dirty="0"/>
              <a:t>JavaScript has evolved to take a much more central role in web development.</a:t>
            </a:r>
            <a:endParaRPr lang="en-US" sz="3000" dirty="0"/>
          </a:p>
          <a:p>
            <a:pPr marL="0" indent="0" fontAlgn="base">
              <a:lnSpc>
                <a:spcPct val="114000"/>
              </a:lnSpc>
              <a:spcBef>
                <a:spcPts val="0"/>
              </a:spcBef>
              <a:spcAft>
                <a:spcPts val="2400"/>
              </a:spcAft>
              <a:buNone/>
            </a:pPr>
            <a:r>
              <a:rPr lang="en-US" sz="3000" b="1" dirty="0"/>
              <a:t>At its heart, JavaScript is a fully-functional dynamic language which can be executed directly in the web browser.</a:t>
            </a:r>
            <a:endParaRPr lang="en-US" sz="3000" dirty="0"/>
          </a:p>
          <a:p>
            <a:pPr marL="0" indent="0" fontAlgn="base">
              <a:lnSpc>
                <a:spcPct val="114000"/>
              </a:lnSpc>
              <a:spcBef>
                <a:spcPts val="0"/>
              </a:spcBef>
              <a:spcAft>
                <a:spcPts val="2400"/>
              </a:spcAft>
              <a:buNone/>
            </a:pPr>
            <a:r>
              <a:rPr lang="en-US" sz="3000" dirty="0"/>
              <a:t>JavaScript makes web pages more interactive and allows for programmatic manipulation of web pages and their content.</a:t>
            </a:r>
          </a:p>
          <a:p>
            <a:pPr marL="0" indent="0" fontAlgn="base">
              <a:lnSpc>
                <a:spcPct val="114000"/>
              </a:lnSpc>
              <a:spcBef>
                <a:spcPts val="0"/>
              </a:spcBef>
              <a:spcAft>
                <a:spcPts val="2400"/>
              </a:spcAft>
              <a:buNone/>
            </a:pPr>
            <a:r>
              <a:rPr lang="en-US" sz="3000" dirty="0"/>
              <a:t>JavaScript can directly interact with the DOM of a web page, which is its underlying structure.</a:t>
            </a:r>
          </a:p>
          <a:p>
            <a:pPr marL="0" indent="0" fontAlgn="base">
              <a:lnSpc>
                <a:spcPct val="114000"/>
              </a:lnSpc>
              <a:spcBef>
                <a:spcPts val="0"/>
              </a:spcBef>
              <a:spcAft>
                <a:spcPts val="2400"/>
              </a:spcAft>
              <a:buNone/>
            </a:pPr>
            <a:r>
              <a:rPr lang="en-US" sz="3000" dirty="0"/>
              <a:t>By using JavaScript to manipulate the DOM, the entire structure and style of a web page can be changed programmatically.</a:t>
            </a:r>
          </a:p>
          <a:p>
            <a:pPr marL="0" indent="0" fontAlgn="base">
              <a:lnSpc>
                <a:spcPct val="114000"/>
              </a:lnSpc>
              <a:spcBef>
                <a:spcPts val="0"/>
              </a:spcBef>
              <a:spcAft>
                <a:spcPts val="2400"/>
              </a:spcAft>
              <a:buNone/>
            </a:pPr>
            <a:r>
              <a:rPr lang="en-US" sz="3000" dirty="0"/>
              <a:t>In web applications, this all happens inside of the browser (unless you are using a technology like Node.js, which runs JavaScript on the server to actually parse requests and send back responses).</a:t>
            </a:r>
          </a:p>
          <a:p>
            <a:pPr marL="0" indent="0" fontAlgn="base">
              <a:lnSpc>
                <a:spcPct val="114000"/>
              </a:lnSpc>
              <a:spcAft>
                <a:spcPts val="1200"/>
              </a:spcAft>
              <a:buNone/>
            </a:pPr>
            <a:endParaRPr lang="en-US" sz="3200" dirty="0"/>
          </a:p>
          <a:p>
            <a:pPr marL="0" indent="0" fontAlgn="base">
              <a:lnSpc>
                <a:spcPct val="114000"/>
              </a:lnSpc>
              <a:spcAft>
                <a:spcPts val="1200"/>
              </a:spcAft>
              <a:buNone/>
            </a:pPr>
            <a:endParaRPr lang="en-US" sz="3000" dirty="0" smtClean="0"/>
          </a:p>
        </p:txBody>
      </p:sp>
      <p:pic>
        <p:nvPicPr>
          <p:cNvPr id="16"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a:solidFill>
            <a:srgbClr val="FF9933"/>
          </a:solidFill>
        </p:grpSpPr>
        <p:sp>
          <p:nvSpPr>
            <p:cNvPr id="17" name="Oval 16"/>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4300"/>
            <a:ext cx="16459200" cy="1714500"/>
          </a:xfrm>
        </p:spPr>
        <p:txBody>
          <a:bodyPr/>
          <a:lstStyle/>
          <a:p>
            <a:r>
              <a:rPr lang="en-US" b="1" dirty="0" smtClean="0"/>
              <a:t>Rendering:</a:t>
            </a:r>
            <a:endParaRPr lang="en-US" b="1" dirty="0"/>
          </a:p>
        </p:txBody>
      </p:sp>
      <p:pic>
        <p:nvPicPr>
          <p:cNvPr id="5" name="Picture 2" descr="C:\Users\Power'f-GOD\Desktop\Web101\Rendering.png"/>
          <p:cNvPicPr>
            <a:picLocks noChangeAspect="1" noChangeArrowheads="1"/>
          </p:cNvPicPr>
          <p:nvPr/>
        </p:nvPicPr>
        <p:blipFill>
          <a:blip r:embed="rId2"/>
          <a:srcRect/>
          <a:stretch>
            <a:fillRect/>
          </a:stretch>
        </p:blipFill>
        <p:spPr bwMode="auto">
          <a:xfrm>
            <a:off x="7391400" y="2171700"/>
            <a:ext cx="9982200" cy="5614763"/>
          </a:xfrm>
          <a:prstGeom prst="rect">
            <a:avLst/>
          </a:prstGeom>
          <a:noFill/>
        </p:spPr>
      </p:pic>
      <p:sp>
        <p:nvSpPr>
          <p:cNvPr id="6" name="Title 1"/>
          <p:cNvSpPr txBox="1">
            <a:spLocks/>
          </p:cNvSpPr>
          <p:nvPr/>
        </p:nvSpPr>
        <p:spPr>
          <a:xfrm>
            <a:off x="914400" y="1943100"/>
            <a:ext cx="6172200" cy="7391400"/>
          </a:xfrm>
          <a:prstGeom prst="rect">
            <a:avLst/>
          </a:prstGeom>
        </p:spPr>
        <p:txBody>
          <a:bodyPr vert="horz" lIns="114300" tIns="57150" rIns="114300" bIns="57150" rtlCol="0" anchor="ctr">
            <a:normAutofit fontScale="62500" lnSpcReduction="20000"/>
          </a:bodyPr>
          <a:lstStyle/>
          <a:p>
            <a:pPr fontAlgn="base">
              <a:lnSpc>
                <a:spcPct val="134000"/>
              </a:lnSpc>
              <a:spcAft>
                <a:spcPts val="2400"/>
              </a:spcAft>
            </a:pPr>
            <a:r>
              <a:rPr lang="en-US" sz="6000" dirty="0" smtClean="0"/>
              <a:t>Before we can wrap up our very basic overview of web development, we do need to talk about the differences between server-side rendering and client-side rendering, because they can be quite confusing.</a:t>
            </a:r>
          </a:p>
          <a:p>
            <a:pPr fontAlgn="base">
              <a:lnSpc>
                <a:spcPct val="134000"/>
              </a:lnSpc>
              <a:spcAft>
                <a:spcPts val="2400"/>
              </a:spcAft>
            </a:pPr>
            <a:r>
              <a:rPr lang="en-US" sz="6000" dirty="0" smtClean="0"/>
              <a:t>Let’s start with server-side rendering.</a:t>
            </a:r>
            <a:endParaRPr lang="en-US" sz="6000" dirty="0"/>
          </a:p>
        </p:txBody>
      </p:sp>
    </p:spTree>
  </p:cSld>
  <p:clrMapOvr>
    <a:masterClrMapping/>
  </p:clrMapOvr>
  <p:transition spd="med">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ower'f-GOD\Documents\Web101\ssr.png"/>
          <p:cNvPicPr>
            <a:picLocks noChangeAspect="1" noChangeArrowheads="1"/>
          </p:cNvPicPr>
          <p:nvPr/>
        </p:nvPicPr>
        <p:blipFill>
          <a:blip r:embed="rId3">
            <a:lum bright="70000" contrast="-40000"/>
          </a:blip>
          <a:srcRect/>
          <a:stretch>
            <a:fillRect/>
          </a:stretch>
        </p:blipFill>
        <p:spPr bwMode="auto">
          <a:xfrm>
            <a:off x="1931379" y="419100"/>
            <a:ext cx="14425241" cy="102870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3300"/>
          </a:solidFill>
        </p:grpSpPr>
        <p:sp>
          <p:nvSpPr>
            <p:cNvPr id="23" name="Diagonal Stripe 22"/>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Server-Side Rendering:</a:t>
            </a:r>
            <a:endParaRPr lang="en-US" sz="4800" b="1" dirty="0"/>
          </a:p>
        </p:txBody>
      </p:sp>
      <p:sp>
        <p:nvSpPr>
          <p:cNvPr id="13"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b="1" dirty="0" smtClean="0"/>
              <a:t>In </a:t>
            </a:r>
            <a:r>
              <a:rPr lang="en-US" sz="3200" b="1" dirty="0"/>
              <a:t>the most simple model of web development, all web pages are rendered on the server and the HTML, CSS, and JavaScript of that page is sent to the web browser, where it is parsed and displayed to the user.</a:t>
            </a:r>
            <a:endParaRPr lang="en-US" sz="3200" dirty="0"/>
          </a:p>
          <a:p>
            <a:pPr fontAlgn="base">
              <a:lnSpc>
                <a:spcPct val="114000"/>
              </a:lnSpc>
              <a:spcAft>
                <a:spcPts val="2400"/>
              </a:spcAft>
            </a:pPr>
            <a:r>
              <a:rPr lang="en-US" sz="3200" dirty="0"/>
              <a:t>Server-side rendering simply means that the pages are fully constructed by the logic on the server.</a:t>
            </a:r>
          </a:p>
          <a:p>
            <a:pPr fontAlgn="base">
              <a:lnSpc>
                <a:spcPct val="114000"/>
              </a:lnSpc>
              <a:spcAft>
                <a:spcPts val="2400"/>
              </a:spcAft>
            </a:pPr>
            <a:r>
              <a:rPr lang="en-US" sz="3200" dirty="0"/>
              <a:t>So, with server-side rendering, the logic for the application lives almost entirely on the server.</a:t>
            </a:r>
          </a:p>
          <a:p>
            <a:pPr fontAlgn="base">
              <a:lnSpc>
                <a:spcPct val="114000"/>
              </a:lnSpc>
              <a:spcAft>
                <a:spcPts val="2400"/>
              </a:spcAft>
            </a:pPr>
            <a:r>
              <a:rPr lang="en-US" sz="3200" dirty="0"/>
              <a:t>As we talked about in the history of the web, this was the original way most web applications worked.</a:t>
            </a:r>
          </a:p>
          <a:p>
            <a:pPr fontAlgn="base">
              <a:lnSpc>
                <a:spcPct val="114000"/>
              </a:lnSpc>
              <a:spcAft>
                <a:spcPts val="2400"/>
              </a:spcAft>
            </a:pPr>
            <a:r>
              <a:rPr lang="en-US" sz="3200" dirty="0"/>
              <a:t>Today, technologies like ASP.NET or PHP still mainly utilize this model, although with the use of various JavaScript frameworks, even a server-side rendering technology can be used for client-side rendering.</a:t>
            </a:r>
          </a:p>
          <a:p>
            <a:pPr marL="0" marR="0" lvl="0" indent="0" algn="just" defTabSz="1143000" rtl="0" eaLnBrk="1" fontAlgn="base" latinLnBrk="0" hangingPunct="1">
              <a:lnSpc>
                <a:spcPct val="114000"/>
              </a:lnSpc>
              <a:spcBef>
                <a:spcPct val="20000"/>
              </a:spcBef>
              <a:spcAft>
                <a:spcPts val="2400"/>
              </a:spcAft>
              <a:buClrTx/>
              <a:buSzTx/>
              <a:buFont typeface="Arial" pitchFamily="34" charset="0"/>
              <a:buNone/>
              <a:tabLst/>
              <a:defRPr/>
            </a:pPr>
            <a:endParaRPr kumimoji="0" lang="en-US" sz="3000" b="1" i="0" u="none" strike="noStrike" kern="1200" cap="none" spc="0" normalizeH="0" baseline="0" noProof="0" dirty="0" smtClean="0">
              <a:ln>
                <a:noFill/>
              </a:ln>
              <a:effectLst/>
              <a:uLnTx/>
              <a:uFillTx/>
              <a:latin typeface="+mn-lt"/>
              <a:ea typeface="+mn-ea"/>
              <a:cs typeface="+mn-cs"/>
            </a:endParaRPr>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a:solidFill>
            <a:srgbClr val="FF9933"/>
          </a:solidFill>
        </p:grpSpPr>
        <p:sp>
          <p:nvSpPr>
            <p:cNvPr id="16" name="Oval 15"/>
            <p:cNvSpPr/>
            <p:nvPr/>
          </p:nvSpPr>
          <p:spPr>
            <a:xfrm>
              <a:off x="17602200" y="320598"/>
              <a:ext cx="533400" cy="53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ower'f-GOD\Documents\Web101\ssr.png"/>
          <p:cNvPicPr>
            <a:picLocks noChangeAspect="1" noChangeArrowheads="1"/>
          </p:cNvPicPr>
          <p:nvPr/>
        </p:nvPicPr>
        <p:blipFill>
          <a:blip r:embed="rId2">
            <a:lum/>
          </a:blip>
          <a:srcRect/>
          <a:stretch>
            <a:fillRect/>
          </a:stretch>
        </p:blipFill>
        <p:spPr bwMode="auto">
          <a:xfrm>
            <a:off x="1931379" y="-38100"/>
            <a:ext cx="14425241" cy="10287000"/>
          </a:xfrm>
          <a:prstGeom prst="rect">
            <a:avLst/>
          </a:prstGeom>
          <a:noFill/>
        </p:spPr>
      </p:pic>
    </p:spTree>
  </p:cSld>
  <p:clrMapOvr>
    <a:masterClrMapping/>
  </p:clrMapOvr>
  <p:transition>
    <p:plu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ower'f-GOD\Documents\Web101\csr.png"/>
          <p:cNvPicPr>
            <a:picLocks noChangeAspect="1" noChangeArrowheads="1"/>
          </p:cNvPicPr>
          <p:nvPr/>
        </p:nvPicPr>
        <p:blipFill>
          <a:blip r:embed="rId3">
            <a:lum bright="70000" contrast="-40000"/>
          </a:blip>
          <a:srcRect/>
          <a:stretch>
            <a:fillRect/>
          </a:stretch>
        </p:blipFill>
        <p:spPr bwMode="auto">
          <a:xfrm>
            <a:off x="2000656" y="571500"/>
            <a:ext cx="14915744" cy="105156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a:t>Client-Side </a:t>
            </a:r>
            <a:r>
              <a:rPr lang="en-US" sz="4800" b="1" dirty="0" smtClean="0"/>
              <a:t>Rendering:</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600" dirty="0"/>
              <a:t>With the increasing capabilities of browsers and JavaScript engines in browsers, there has been a strong movement towards what is known as client-side rendering.</a:t>
            </a:r>
          </a:p>
          <a:p>
            <a:pPr fontAlgn="base">
              <a:lnSpc>
                <a:spcPct val="114000"/>
              </a:lnSpc>
              <a:spcAft>
                <a:spcPts val="2400"/>
              </a:spcAft>
            </a:pPr>
            <a:r>
              <a:rPr lang="en-US" sz="3600" b="1" dirty="0"/>
              <a:t>Client-side rendering simply means that the content of the web page is constructed in the browser—via JavaScript—instead of on the server.</a:t>
            </a:r>
            <a:endParaRPr lang="en-US" sz="3600" dirty="0"/>
          </a:p>
          <a:p>
            <a:pPr fontAlgn="base">
              <a:lnSpc>
                <a:spcPct val="114000"/>
              </a:lnSpc>
              <a:spcAft>
                <a:spcPts val="2400"/>
              </a:spcAft>
            </a:pPr>
            <a:r>
              <a:rPr lang="en-US" sz="3600" dirty="0"/>
              <a:t>With client-side rendering, you can almost think of the web server delivering an “app” to the browser, and the browser executes that app internally to render the pages, create the navigations, and request any additional data from the server.</a:t>
            </a:r>
          </a:p>
          <a:p>
            <a:pPr fontAlgn="base">
              <a:lnSpc>
                <a:spcPct val="114000"/>
              </a:lnSpc>
              <a:spcAft>
                <a:spcPts val="2400"/>
              </a:spcAft>
            </a:pPr>
            <a:r>
              <a:rPr lang="en-US" sz="3600" dirty="0"/>
              <a:t>Behind the scenes, JavaScript is being used to create and manipulate DOM elements and even produce HTML or CSS that is part of the web page, or in this case, the web app</a:t>
            </a:r>
            <a:r>
              <a:rPr lang="en-US" sz="3600" dirty="0" smtClean="0"/>
              <a:t>.</a:t>
            </a:r>
            <a:endParaRPr lang="en-US" sz="36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p:grpSpPr>
        <p:sp>
          <p:nvSpPr>
            <p:cNvPr id="16" name="Oval 15"/>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dirty="0" smtClean="0"/>
              <a:t>Next: </a:t>
            </a:r>
          </a:p>
          <a:p>
            <a:pPr algn="ctr" fontAlgn="base">
              <a:lnSpc>
                <a:spcPct val="114000"/>
              </a:lnSpc>
              <a:spcAft>
                <a:spcPts val="2400"/>
              </a:spcAft>
            </a:pPr>
            <a:r>
              <a:rPr lang="en-US" sz="5400" b="1" dirty="0" smtClean="0"/>
              <a:t>A video illustrating why “Not Everyone Should Code”</a:t>
            </a:r>
          </a:p>
          <a:p>
            <a:pPr algn="ctr" fontAlgn="base">
              <a:lnSpc>
                <a:spcPct val="114000"/>
              </a:lnSpc>
              <a:spcAft>
                <a:spcPts val="2400"/>
              </a:spcAft>
            </a:pPr>
            <a:r>
              <a:rPr lang="en-US" sz="5400" dirty="0" smtClean="0"/>
              <a:t>Hmm…</a:t>
            </a:r>
            <a:r>
              <a:rPr lang="en-US" sz="5400" i="1" dirty="0" smtClean="0"/>
              <a:t>*thinking-face*</a:t>
            </a:r>
            <a:endParaRPr lang="en-US" sz="5400" i="1" dirty="0"/>
          </a:p>
        </p:txBody>
      </p:sp>
      <p:grpSp>
        <p:nvGrpSpPr>
          <p:cNvPr id="5" name="Group 13"/>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comb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Power'f-GOD\Documents\Web101\csr.png"/>
          <p:cNvPicPr>
            <a:picLocks noChangeAspect="1" noChangeArrowheads="1"/>
          </p:cNvPicPr>
          <p:nvPr/>
        </p:nvPicPr>
        <p:blipFill>
          <a:blip r:embed="rId3">
            <a:lum bright="70000" contrast="-40000"/>
          </a:blip>
          <a:srcRect/>
          <a:stretch>
            <a:fillRect/>
          </a:stretch>
        </p:blipFill>
        <p:spPr bwMode="auto">
          <a:xfrm>
            <a:off x="2000656" y="571500"/>
            <a:ext cx="14915744" cy="105156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oAutofit/>
          </a:bodyPr>
          <a:lstStyle/>
          <a:p>
            <a:pPr fontAlgn="base">
              <a:lnSpc>
                <a:spcPct val="114000"/>
              </a:lnSpc>
              <a:spcAft>
                <a:spcPts val="2400"/>
              </a:spcAft>
            </a:pPr>
            <a:r>
              <a:rPr lang="en-US" sz="3600" dirty="0" smtClean="0"/>
              <a:t>As you can imagine, client-side rendering appears more seamless to the end-user because there isn’t a need to make requests back to the server to have new pages rendered, only requests for additional data, which is then “plugged into” the web page dynamically.</a:t>
            </a:r>
          </a:p>
          <a:p>
            <a:pPr fontAlgn="base">
              <a:lnSpc>
                <a:spcPct val="114000"/>
              </a:lnSpc>
              <a:spcAft>
                <a:spcPts val="2400"/>
              </a:spcAft>
            </a:pPr>
            <a:r>
              <a:rPr lang="en-US" sz="3600" dirty="0" smtClean="0"/>
              <a:t>This is why some client-side rendered apps are called </a:t>
            </a:r>
            <a:r>
              <a:rPr lang="en-US" sz="3600" dirty="0" err="1" smtClean="0"/>
              <a:t>SPAs</a:t>
            </a:r>
            <a:r>
              <a:rPr lang="en-US" sz="3600" dirty="0" smtClean="0"/>
              <a:t>.</a:t>
            </a:r>
          </a:p>
          <a:p>
            <a:pPr fontAlgn="base">
              <a:lnSpc>
                <a:spcPct val="114000"/>
              </a:lnSpc>
              <a:spcAft>
                <a:spcPts val="2400"/>
              </a:spcAft>
            </a:pPr>
            <a:r>
              <a:rPr lang="en-US" sz="3600" dirty="0" smtClean="0"/>
              <a:t>There is usually only one page and the contents of that page are dynamically updated.</a:t>
            </a:r>
          </a:p>
          <a:p>
            <a:pPr fontAlgn="base">
              <a:lnSpc>
                <a:spcPct val="114000"/>
              </a:lnSpc>
              <a:spcAft>
                <a:spcPts val="2400"/>
              </a:spcAft>
            </a:pPr>
            <a:r>
              <a:rPr lang="en-US" sz="3600" dirty="0" smtClean="0"/>
              <a:t>Both techniques can even be combined in a single web application, where some parts of the user interface are rendered client-side and other parts and pages are rendered server-side.</a:t>
            </a:r>
            <a:endParaRPr lang="en-US" sz="3600"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5" name="Group 14"/>
          <p:cNvGrpSpPr/>
          <p:nvPr/>
        </p:nvGrpSpPr>
        <p:grpSpPr>
          <a:xfrm>
            <a:off x="16687800" y="320598"/>
            <a:ext cx="1447800" cy="533400"/>
            <a:chOff x="16687800" y="320598"/>
            <a:chExt cx="1447800" cy="533400"/>
          </a:xfrm>
        </p:grpSpPr>
        <p:sp>
          <p:nvSpPr>
            <p:cNvPr id="16" name="Oval 15"/>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ower'f-GOD\Documents\Web101\csr.png"/>
          <p:cNvPicPr>
            <a:picLocks noChangeAspect="1" noChangeArrowheads="1"/>
          </p:cNvPicPr>
          <p:nvPr/>
        </p:nvPicPr>
        <p:blipFill>
          <a:blip r:embed="rId2">
            <a:lum/>
          </a:blip>
          <a:srcRect/>
          <a:stretch>
            <a:fillRect/>
          </a:stretch>
        </p:blipFill>
        <p:spPr bwMode="auto">
          <a:xfrm>
            <a:off x="1752600" y="-38100"/>
            <a:ext cx="14915744" cy="10515600"/>
          </a:xfrm>
          <a:prstGeom prst="rect">
            <a:avLst/>
          </a:prstGeom>
          <a:noFill/>
        </p:spPr>
      </p:pic>
    </p:spTree>
  </p:cSld>
  <p:clrMapOvr>
    <a:masterClrMapping/>
  </p:clrMapOvr>
  <p:transition>
    <p:plu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oAutofit/>
          </a:bodyPr>
          <a:lstStyle/>
          <a:p>
            <a:pPr fontAlgn="base">
              <a:lnSpc>
                <a:spcPct val="114000"/>
              </a:lnSpc>
              <a:spcAft>
                <a:spcPts val="2400"/>
              </a:spcAft>
            </a:pPr>
            <a:endParaRPr lang="en-US" sz="5400" b="1" dirty="0"/>
          </a:p>
          <a:p>
            <a:pPr fontAlgn="base">
              <a:lnSpc>
                <a:spcPct val="114000"/>
              </a:lnSpc>
              <a:spcAft>
                <a:spcPts val="2400"/>
              </a:spcAft>
            </a:pPr>
            <a:endParaRPr lang="en-US" sz="5400" b="1" dirty="0" smtClean="0"/>
          </a:p>
          <a:p>
            <a:pPr fontAlgn="base">
              <a:lnSpc>
                <a:spcPct val="114000"/>
              </a:lnSpc>
              <a:spcAft>
                <a:spcPts val="2400"/>
              </a:spcAft>
            </a:pPr>
            <a:endParaRPr lang="en-US" sz="5400" b="1" dirty="0"/>
          </a:p>
          <a:p>
            <a:pPr algn="ctr" fontAlgn="base">
              <a:lnSpc>
                <a:spcPct val="114000"/>
              </a:lnSpc>
              <a:spcAft>
                <a:spcPts val="2400"/>
              </a:spcAft>
            </a:pPr>
            <a:r>
              <a:rPr lang="en-US" sz="5400" b="1" dirty="0" smtClean="0"/>
              <a:t>THE END! </a:t>
            </a:r>
            <a:endParaRPr lang="en-US" sz="5400" b="1" dirty="0"/>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newsfla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Ok. So, some motivation before we proceed to the main… </a:t>
            </a:r>
            <a:r>
              <a:rPr lang="en-US" sz="5400" b="1" dirty="0" smtClean="0">
                <a:sym typeface="Wingdings" pitchFamily="2" charset="2"/>
              </a:rPr>
              <a:t></a:t>
            </a:r>
            <a:endParaRPr lang="en-US" sz="5400" b="1" dirty="0"/>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00" y="9563100"/>
            <a:ext cx="3657600" cy="723900"/>
          </a:xfrm>
        </p:spPr>
        <p:txBody>
          <a:bodyPr>
            <a:normAutofit/>
          </a:bodyPr>
          <a:lstStyle/>
          <a:p>
            <a:r>
              <a:rPr lang="en-US" sz="2800" b="1" dirty="0" smtClean="0"/>
              <a:t>#</a:t>
            </a:r>
            <a:r>
              <a:rPr lang="en-US" sz="2800" b="1" dirty="0" err="1" smtClean="0"/>
              <a:t>neverQuit</a:t>
            </a:r>
            <a:endParaRPr lang="en-US" sz="2800" b="1" dirty="0"/>
          </a:p>
        </p:txBody>
      </p:sp>
      <p:pic>
        <p:nvPicPr>
          <p:cNvPr id="4" name="Never Quit - Motivational Speech (V1) Fearless Motivation.mp4">
            <a:hlinkClick r:id="" action="ppaction://media"/>
          </p:cNvPr>
          <p:cNvPicPr>
            <a:picLocks noRot="1" noChangeAspect="1"/>
          </p:cNvPicPr>
          <p:nvPr>
            <a:videoFile r:link="rId1"/>
          </p:nvPr>
        </p:nvPicPr>
        <p:blipFill>
          <a:blip r:embed="rId3"/>
          <a:stretch>
            <a:fillRect/>
          </a:stretch>
        </p:blipFill>
        <p:spPr>
          <a:xfrm>
            <a:off x="78377" y="595448"/>
            <a:ext cx="18105119" cy="9067800"/>
          </a:xfrm>
          <a:prstGeom prst="rect">
            <a:avLst/>
          </a:prstGeom>
        </p:spPr>
      </p:pic>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2019300"/>
            <a:ext cx="16459200" cy="6324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13800" b="1" dirty="0" smtClean="0"/>
              <a:t>HTML</a:t>
            </a:r>
          </a:p>
          <a:p>
            <a:pPr algn="ctr" fontAlgn="base">
              <a:lnSpc>
                <a:spcPct val="114000"/>
              </a:lnSpc>
              <a:spcAft>
                <a:spcPts val="2400"/>
              </a:spcAft>
            </a:pPr>
            <a:r>
              <a:rPr lang="en-US" sz="4800" dirty="0" smtClean="0"/>
              <a:t>(HyperText Markup Language)</a:t>
            </a:r>
            <a:endParaRPr lang="en-US" sz="48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3" name="Group 12"/>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8000" b="1" dirty="0" smtClean="0"/>
              <a:t>Overview:</a:t>
            </a:r>
            <a:endParaRPr lang="en-US" sz="44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3" name="Group 12"/>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What is HTML?</a:t>
            </a:r>
            <a:endParaRPr lang="en-US" sz="2800" dirty="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3" name="Group 12"/>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Definition</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HTML stands for </a:t>
            </a:r>
            <a:r>
              <a:rPr lang="en-US" sz="3200" b="1" dirty="0" smtClean="0"/>
              <a:t>H</a:t>
            </a:r>
            <a:r>
              <a:rPr lang="en-US" sz="3200" dirty="0" smtClean="0"/>
              <a:t>yper</a:t>
            </a:r>
            <a:r>
              <a:rPr lang="en-US" sz="3200" b="1" dirty="0" smtClean="0"/>
              <a:t>T</a:t>
            </a:r>
            <a:r>
              <a:rPr lang="en-US" sz="3200" dirty="0" smtClean="0"/>
              <a:t>ext</a:t>
            </a:r>
            <a:r>
              <a:rPr lang="en-US" sz="3200" b="1" dirty="0" smtClean="0"/>
              <a:t> M</a:t>
            </a:r>
            <a:r>
              <a:rPr lang="en-US" sz="3200" dirty="0" smtClean="0"/>
              <a:t>arkup</a:t>
            </a:r>
            <a:r>
              <a:rPr lang="en-US" sz="3200" b="1" dirty="0" smtClean="0"/>
              <a:t> L</a:t>
            </a:r>
            <a:r>
              <a:rPr lang="en-US" sz="3200" dirty="0" smtClean="0"/>
              <a:t>anguage. </a:t>
            </a:r>
            <a:br>
              <a:rPr lang="en-US" sz="3200" dirty="0" smtClean="0"/>
            </a:br>
            <a:r>
              <a:rPr lang="en-US" sz="3200" dirty="0" smtClean="0"/>
              <a:t/>
            </a:r>
            <a:br>
              <a:rPr lang="en-US" sz="3200" dirty="0" smtClean="0"/>
            </a:br>
            <a:r>
              <a:rPr lang="en-US" sz="3200" dirty="0" smtClean="0"/>
              <a:t>Unlike a scripting or programming language that uses scripts to perform functions, a markup language uses tags to identify content. </a:t>
            </a:r>
            <a:br>
              <a:rPr lang="en-US" sz="3200" dirty="0" smtClean="0"/>
            </a:br>
            <a:r>
              <a:rPr lang="en-US" sz="3200" dirty="0" smtClean="0"/>
              <a:t/>
            </a:r>
            <a:br>
              <a:rPr lang="en-US" sz="3200" dirty="0" smtClean="0"/>
            </a:br>
            <a:r>
              <a:rPr lang="en-US" sz="3200" dirty="0" smtClean="0"/>
              <a:t>Here is an example of an HTML tag:</a:t>
            </a:r>
            <a:endParaRPr lang="en-US" sz="3200" dirty="0"/>
          </a:p>
        </p:txBody>
      </p:sp>
      <p:pic>
        <p:nvPicPr>
          <p:cNvPr id="1026" name="Picture 2"/>
          <p:cNvPicPr>
            <a:picLocks noChangeAspect="1" noChangeArrowheads="1"/>
          </p:cNvPicPr>
          <p:nvPr/>
        </p:nvPicPr>
        <p:blipFill>
          <a:blip r:embed="rId4"/>
          <a:srcRect/>
          <a:stretch>
            <a:fillRect/>
          </a:stretch>
        </p:blipFill>
        <p:spPr bwMode="auto">
          <a:xfrm>
            <a:off x="1040674" y="5697543"/>
            <a:ext cx="16256726" cy="893757"/>
          </a:xfrm>
          <a:prstGeom prst="rect">
            <a:avLst/>
          </a:prstGeom>
          <a:noFill/>
          <a:ln w="9525">
            <a:noFill/>
            <a:miter lim="800000"/>
            <a:headEnd/>
            <a:tailEnd/>
          </a:ln>
          <a:effectLst/>
        </p:spPr>
      </p:pic>
      <p:pic>
        <p:nvPicPr>
          <p:cNvPr id="16" name="Picture 3"/>
          <p:cNvPicPr>
            <a:picLocks noChangeAspect="1" noChangeArrowheads="1"/>
          </p:cNvPicPr>
          <p:nvPr/>
        </p:nvPicPr>
        <p:blipFill>
          <a:blip r:embed="rId5"/>
          <a:srcRect/>
          <a:stretch>
            <a:fillRect/>
          </a:stretch>
        </p:blipFill>
        <p:spPr bwMode="auto">
          <a:xfrm>
            <a:off x="17297400" y="9286875"/>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Web Structure</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r>
              <a:rPr lang="en-US" sz="3600" dirty="0" smtClean="0"/>
              <a:t>The ability to code using HTML is essential for any web professional. Acquiring this skill should be the starting point for anyone who is learning how to create content for the web. </a:t>
            </a:r>
            <a:br>
              <a:rPr lang="en-US" sz="3600" dirty="0" smtClean="0"/>
            </a:br>
            <a:r>
              <a:rPr lang="en-US" sz="3600" dirty="0" smtClean="0"/>
              <a:t/>
            </a:r>
            <a:br>
              <a:rPr lang="en-US" sz="3600" dirty="0" smtClean="0"/>
            </a:br>
            <a:r>
              <a:rPr lang="en-US" sz="3600" b="1" dirty="0" smtClean="0"/>
              <a:t>Modern Web Design</a:t>
            </a:r>
          </a:p>
          <a:p>
            <a:r>
              <a:rPr lang="en-US" sz="3600" dirty="0" smtClean="0"/>
              <a:t/>
            </a:r>
            <a:br>
              <a:rPr lang="en-US" sz="3600" dirty="0" smtClean="0"/>
            </a:br>
            <a:r>
              <a:rPr lang="en-US" sz="3600" b="1" dirty="0" smtClean="0"/>
              <a:t>HTML</a:t>
            </a:r>
            <a:r>
              <a:rPr lang="en-US" sz="3600" dirty="0" smtClean="0"/>
              <a:t>: Structure</a:t>
            </a:r>
            <a:br>
              <a:rPr lang="en-US" sz="3600" dirty="0" smtClean="0"/>
            </a:br>
            <a:r>
              <a:rPr lang="en-US" sz="3600" b="1" dirty="0" smtClean="0"/>
              <a:t>CSS</a:t>
            </a:r>
            <a:r>
              <a:rPr lang="en-US" sz="3600" dirty="0" smtClean="0"/>
              <a:t>: Presentation</a:t>
            </a:r>
            <a:br>
              <a:rPr lang="en-US" sz="3600" dirty="0" smtClean="0"/>
            </a:br>
            <a:r>
              <a:rPr lang="en-US" sz="3600" b="1" dirty="0" smtClean="0"/>
              <a:t>JavaScript</a:t>
            </a:r>
            <a:r>
              <a:rPr lang="en-US" sz="3600" dirty="0" smtClean="0"/>
              <a:t>: Behavior</a:t>
            </a:r>
            <a:br>
              <a:rPr lang="en-US" sz="3600" dirty="0" smtClean="0"/>
            </a:br>
            <a:r>
              <a:rPr lang="en-US" sz="3600" dirty="0" smtClean="0"/>
              <a:t/>
            </a:r>
            <a:br>
              <a:rPr lang="en-US" sz="3600" dirty="0" smtClean="0"/>
            </a:br>
            <a:r>
              <a:rPr lang="en-US" sz="3600" b="1" dirty="0" smtClean="0"/>
              <a:t>PHP or similar</a:t>
            </a:r>
            <a:r>
              <a:rPr lang="en-US" sz="3600" dirty="0" smtClean="0"/>
              <a:t>: Backend</a:t>
            </a:r>
            <a:br>
              <a:rPr lang="en-US" sz="3600" dirty="0" smtClean="0"/>
            </a:br>
            <a:r>
              <a:rPr lang="en-US" sz="3600" b="1" dirty="0" smtClean="0"/>
              <a:t>CMS</a:t>
            </a:r>
            <a:r>
              <a:rPr lang="en-US" sz="3600" dirty="0" smtClean="0"/>
              <a:t>: Content Management</a:t>
            </a:r>
            <a:endParaRPr lang="en-US" sz="3600" dirty="0"/>
          </a:p>
        </p:txBody>
      </p:sp>
      <p:pic>
        <p:nvPicPr>
          <p:cNvPr id="11" name="Picture 3"/>
          <p:cNvPicPr>
            <a:picLocks noChangeAspect="1" noChangeArrowheads="1"/>
          </p:cNvPicPr>
          <p:nvPr/>
        </p:nvPicPr>
        <p:blipFill>
          <a:blip r:embed="rId4"/>
          <a:srcRect/>
          <a:stretch>
            <a:fillRect/>
          </a:stretch>
        </p:blipFill>
        <p:spPr bwMode="auto">
          <a:xfrm>
            <a:off x="17297400" y="9286875"/>
            <a:ext cx="742950" cy="733425"/>
          </a:xfrm>
          <a:prstGeom prst="flowChartConnector">
            <a:avLst/>
          </a:prstGeom>
          <a:noFill/>
          <a:ln w="9525">
            <a:noFill/>
            <a:miter lim="800000"/>
            <a:headEnd/>
            <a:tailEnd/>
          </a:ln>
          <a:effectLst/>
        </p:spPr>
      </p:pic>
      <p:grpSp>
        <p:nvGrpSpPr>
          <p:cNvPr id="10" name="Group 9"/>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715500"/>
            <a:ext cx="16459200" cy="419100"/>
          </a:xfrm>
        </p:spPr>
        <p:txBody>
          <a:bodyPr>
            <a:normAutofit fontScale="90000"/>
          </a:bodyPr>
          <a:lstStyle/>
          <a:p>
            <a:r>
              <a:rPr lang="en-US" sz="2400" b="1" dirty="0" smtClean="0"/>
              <a:t>#</a:t>
            </a:r>
            <a:r>
              <a:rPr lang="en-US" sz="2400" b="1" dirty="0" err="1" smtClean="0"/>
              <a:t>notEveryoneShouldCode</a:t>
            </a:r>
            <a:endParaRPr lang="en-US" sz="2400" dirty="0"/>
          </a:p>
        </p:txBody>
      </p:sp>
      <p:pic>
        <p:nvPicPr>
          <p:cNvPr id="4" name="Not Everyone Should Code.mp4">
            <a:hlinkClick r:id="" action="ppaction://media"/>
          </p:cNvPr>
          <p:cNvPicPr>
            <a:picLocks noRot="1" noChangeAspect="1"/>
          </p:cNvPicPr>
          <p:nvPr>
            <a:videoFile r:link="rId1"/>
          </p:nvPr>
        </p:nvPicPr>
        <p:blipFill>
          <a:blip r:embed="rId3"/>
          <a:stretch>
            <a:fillRect/>
          </a:stretch>
        </p:blipFill>
        <p:spPr>
          <a:xfrm>
            <a:off x="85494" y="571500"/>
            <a:ext cx="18135600" cy="906780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Basic HTML Document Structure</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63075"/>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&lt;html&gt; Tag</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Although various versions have been released over the years, HTML basics remain the same. </a:t>
            </a:r>
            <a:br>
              <a:rPr lang="en-US" sz="3200" dirty="0" smtClean="0"/>
            </a:br>
            <a:r>
              <a:rPr lang="en-US" sz="3200" dirty="0" smtClean="0"/>
              <a:t/>
            </a:r>
            <a:br>
              <a:rPr lang="en-US" sz="3200" dirty="0" smtClean="0"/>
            </a:br>
            <a:r>
              <a:rPr lang="en-US" sz="3200" dirty="0" smtClean="0"/>
              <a:t>The structure of an HTML document has been compared with that of a sandwich. As a sandwich has two slices of bread, the HTML document has opening and closing HTML tags. </a:t>
            </a:r>
            <a:br>
              <a:rPr lang="en-US" sz="3200" dirty="0" smtClean="0"/>
            </a:br>
            <a:r>
              <a:rPr lang="en-US" sz="3200" dirty="0" smtClean="0"/>
              <a:t/>
            </a:r>
            <a:br>
              <a:rPr lang="en-US" sz="3200" dirty="0" smtClean="0"/>
            </a:br>
            <a:r>
              <a:rPr lang="en-US" sz="3200" dirty="0" smtClean="0"/>
              <a:t>These tags, like the bread in a sandwich, surround everything else:</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2400" i="1" dirty="0" smtClean="0"/>
          </a:p>
          <a:p>
            <a:pPr fontAlgn="base">
              <a:lnSpc>
                <a:spcPct val="114000"/>
              </a:lnSpc>
              <a:spcAft>
                <a:spcPts val="2400"/>
              </a:spcAft>
            </a:pPr>
            <a:endParaRPr lang="en-US" sz="2400"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Everything in an HTML document is surrounded by the </a:t>
            </a:r>
            <a:r>
              <a:rPr lang="en-US" sz="2400" i="1" u="sng" dirty="0" smtClean="0">
                <a:solidFill>
                  <a:schemeClr val="tx2">
                    <a:lumMod val="75000"/>
                  </a:schemeClr>
                </a:solidFill>
              </a:rPr>
              <a:t>&lt;html&gt;</a:t>
            </a:r>
            <a:r>
              <a:rPr lang="en-US" sz="2400" i="1" dirty="0" smtClean="0">
                <a:solidFill>
                  <a:schemeClr val="tx2">
                    <a:lumMod val="75000"/>
                  </a:schemeClr>
                </a:solidFill>
              </a:rPr>
              <a:t> tag.</a:t>
            </a:r>
            <a:endParaRPr lang="en-US" sz="2400" i="1" dirty="0">
              <a:solidFill>
                <a:schemeClr val="tx2">
                  <a:lumMod val="75000"/>
                </a:schemeClr>
              </a:solidFill>
            </a:endParaRPr>
          </a:p>
        </p:txBody>
      </p:sp>
      <p:pic>
        <p:nvPicPr>
          <p:cNvPr id="1029" name="Picture 5"/>
          <p:cNvPicPr>
            <a:picLocks noChangeAspect="1" noChangeArrowheads="1"/>
          </p:cNvPicPr>
          <p:nvPr/>
        </p:nvPicPr>
        <p:blipFill>
          <a:blip r:embed="rId4"/>
          <a:srcRect/>
          <a:stretch>
            <a:fillRect/>
          </a:stretch>
        </p:blipFill>
        <p:spPr bwMode="auto">
          <a:xfrm>
            <a:off x="1066800" y="5663308"/>
            <a:ext cx="16230600" cy="1842392"/>
          </a:xfrm>
          <a:prstGeom prst="rect">
            <a:avLst/>
          </a:prstGeom>
          <a:noFill/>
          <a:ln w="9525">
            <a:noFill/>
            <a:miter lim="800000"/>
            <a:headEnd/>
            <a:tailEnd/>
          </a:ln>
          <a:effectLst/>
        </p:spPr>
      </p:pic>
      <p:pic>
        <p:nvPicPr>
          <p:cNvPr id="19"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&lt;head&gt; Tag</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Immediately following the opening HTML tag, you'll find the </a:t>
            </a:r>
            <a:r>
              <a:rPr lang="en-US" sz="3200" b="1" dirty="0" smtClean="0"/>
              <a:t>head </a:t>
            </a:r>
            <a:r>
              <a:rPr lang="en-US" sz="3200" dirty="0" smtClean="0"/>
              <a:t>of the document, which is identified by opening and closing head tags. </a:t>
            </a:r>
            <a:br>
              <a:rPr lang="en-US" sz="3200" dirty="0" smtClean="0"/>
            </a:br>
            <a:r>
              <a:rPr lang="en-US" sz="3200" dirty="0" smtClean="0"/>
              <a:t/>
            </a:r>
            <a:br>
              <a:rPr lang="en-US" sz="3200" dirty="0" smtClean="0"/>
            </a:br>
            <a:r>
              <a:rPr lang="en-US" sz="3200" dirty="0" smtClean="0"/>
              <a:t>The head of an HTML file contains all of the </a:t>
            </a:r>
            <a:r>
              <a:rPr lang="en-US" sz="3200" b="1" dirty="0" smtClean="0"/>
              <a:t>non-visual elements</a:t>
            </a:r>
            <a:r>
              <a:rPr lang="en-US" sz="3200" dirty="0" smtClean="0"/>
              <a:t> that help make the page work.</a:t>
            </a:r>
          </a:p>
          <a:p>
            <a:pPr fontAlgn="base">
              <a:lnSpc>
                <a:spcPct val="114000"/>
              </a:lnSpc>
              <a:spcAft>
                <a:spcPts val="2400"/>
              </a:spcAft>
            </a:pPr>
            <a:endParaRPr lang="en-US" sz="3200" dirty="0" smtClean="0"/>
          </a:p>
          <a:p>
            <a:pPr fontAlgn="base">
              <a:lnSpc>
                <a:spcPct val="114000"/>
              </a:lnSpc>
              <a:spcAft>
                <a:spcPts val="2400"/>
              </a:spcAft>
            </a:pPr>
            <a:endParaRPr lang="en-US" sz="2400" i="1" dirty="0" smtClean="0"/>
          </a:p>
        </p:txBody>
      </p:sp>
      <p:pic>
        <p:nvPicPr>
          <p:cNvPr id="2050" name="Picture 2"/>
          <p:cNvPicPr>
            <a:picLocks noChangeAspect="1" noChangeArrowheads="1"/>
          </p:cNvPicPr>
          <p:nvPr/>
        </p:nvPicPr>
        <p:blipFill>
          <a:blip r:embed="rId4"/>
          <a:srcRect/>
          <a:stretch>
            <a:fillRect/>
          </a:stretch>
        </p:blipFill>
        <p:spPr bwMode="auto">
          <a:xfrm>
            <a:off x="1066800" y="4533900"/>
            <a:ext cx="16227136" cy="1524000"/>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&lt;body&gt; Tag</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The </a:t>
            </a:r>
            <a:r>
              <a:rPr lang="en-US" sz="3200" b="1" dirty="0" smtClean="0"/>
              <a:t>body </a:t>
            </a:r>
            <a:r>
              <a:rPr lang="en-US" sz="3200" dirty="0" smtClean="0"/>
              <a:t>tag follows the head tag.</a:t>
            </a:r>
            <a:br>
              <a:rPr lang="en-US" sz="3200" dirty="0" smtClean="0"/>
            </a:br>
            <a:r>
              <a:rPr lang="en-US" sz="3200" dirty="0" smtClean="0"/>
              <a:t>All visual-structural elements are contained within the body tag. </a:t>
            </a:r>
            <a:br>
              <a:rPr lang="en-US" sz="3200" dirty="0" smtClean="0"/>
            </a:br>
            <a:r>
              <a:rPr lang="en-US" sz="3200" dirty="0" smtClean="0"/>
              <a:t/>
            </a:r>
            <a:br>
              <a:rPr lang="en-US" sz="3200" dirty="0" smtClean="0"/>
            </a:br>
            <a:r>
              <a:rPr lang="en-US" sz="3200" dirty="0" smtClean="0"/>
              <a:t>Headings, paragraphs, lists, quotes, images, and links are just a few of the elements that can be contained within the body tag.</a:t>
            </a:r>
            <a:br>
              <a:rPr lang="en-US" sz="3200" dirty="0" smtClean="0"/>
            </a:br>
            <a:r>
              <a:rPr lang="en-US" sz="3200" dirty="0" smtClean="0"/>
              <a:t/>
            </a:r>
            <a:br>
              <a:rPr lang="en-US" sz="3200" dirty="0" smtClean="0"/>
            </a:br>
            <a:r>
              <a:rPr lang="en-US" sz="3200" b="1" dirty="0" smtClean="0"/>
              <a:t>Basic HTML Structure:</a:t>
            </a:r>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1000" b="1" i="1" dirty="0" smtClean="0">
              <a:solidFill>
                <a:schemeClr val="tx2">
                  <a:lumMod val="75000"/>
                </a:schemeClr>
              </a:solidFill>
            </a:endParaRPr>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a:t>
            </a:r>
            <a:r>
              <a:rPr lang="en-US" sz="2400" i="1" u="sng" dirty="0" smtClean="0">
                <a:solidFill>
                  <a:schemeClr val="tx2">
                    <a:lumMod val="75000"/>
                  </a:schemeClr>
                </a:solidFill>
              </a:rPr>
              <a:t>&lt;body&gt;</a:t>
            </a:r>
            <a:r>
              <a:rPr lang="en-US" sz="2400" i="1" dirty="0" smtClean="0">
                <a:solidFill>
                  <a:schemeClr val="tx2">
                    <a:lumMod val="75000"/>
                  </a:schemeClr>
                </a:solidFill>
              </a:rPr>
              <a:t> tag defines the main content of the HTML document.</a:t>
            </a:r>
          </a:p>
          <a:p>
            <a:pPr fontAlgn="base">
              <a:lnSpc>
                <a:spcPct val="114000"/>
              </a:lnSpc>
              <a:spcAft>
                <a:spcPts val="2400"/>
              </a:spcAft>
            </a:pPr>
            <a:endParaRPr lang="en-US" sz="2400" i="1" dirty="0" smtClean="0"/>
          </a:p>
        </p:txBody>
      </p:sp>
      <p:pic>
        <p:nvPicPr>
          <p:cNvPr id="3074" name="Picture 2"/>
          <p:cNvPicPr>
            <a:picLocks noChangeAspect="1" noChangeArrowheads="1"/>
          </p:cNvPicPr>
          <p:nvPr/>
        </p:nvPicPr>
        <p:blipFill>
          <a:blip r:embed="rId4"/>
          <a:srcRect/>
          <a:stretch>
            <a:fillRect/>
          </a:stretch>
        </p:blipFill>
        <p:spPr bwMode="auto">
          <a:xfrm>
            <a:off x="1066800" y="6134100"/>
            <a:ext cx="16230600" cy="2906450"/>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Creating Your First HTML Page</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HTML File</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HTML files are text files, so you can use any </a:t>
            </a:r>
            <a:r>
              <a:rPr lang="en-US" sz="3200" b="1" dirty="0" smtClean="0"/>
              <a:t>text editor</a:t>
            </a:r>
            <a:r>
              <a:rPr lang="en-US" sz="3200" dirty="0" smtClean="0"/>
              <a:t> to create your first webpage. </a:t>
            </a:r>
            <a:br>
              <a:rPr lang="en-US" sz="3200" dirty="0" smtClean="0"/>
            </a:br>
            <a:r>
              <a:rPr lang="en-US" sz="3200" dirty="0" smtClean="0"/>
              <a:t>There are some very nice HTML editors available; you can choose the one that works for you.</a:t>
            </a:r>
          </a:p>
          <a:p>
            <a:pPr fontAlgn="base">
              <a:lnSpc>
                <a:spcPct val="114000"/>
              </a:lnSpc>
              <a:spcAft>
                <a:spcPts val="2400"/>
              </a:spcAft>
            </a:pPr>
            <a:r>
              <a:rPr lang="en-US" sz="3200" dirty="0" smtClean="0"/>
              <a:t>But for this course, we’ll be using Microsoft’s </a:t>
            </a:r>
            <a:r>
              <a:rPr lang="en-US" sz="3200" b="1" dirty="0" smtClean="0"/>
              <a:t>Visual Studio Code</a:t>
            </a:r>
            <a:r>
              <a:rPr lang="en-US" sz="3200" dirty="0" smtClean="0"/>
              <a:t>.</a:t>
            </a:r>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1050" b="1" i="1" dirty="0" smtClean="0"/>
          </a:p>
          <a:p>
            <a:pPr fontAlgn="base">
              <a:lnSpc>
                <a:spcPct val="114000"/>
              </a:lnSpc>
              <a:spcAft>
                <a:spcPts val="2400"/>
              </a:spcAft>
            </a:pPr>
            <a:endParaRPr lang="en-US" sz="2400" b="1" i="1" dirty="0" smtClean="0"/>
          </a:p>
          <a:p>
            <a:pPr fontAlgn="base">
              <a:lnSpc>
                <a:spcPct val="114000"/>
              </a:lnSpc>
              <a:spcAft>
                <a:spcPts val="2400"/>
              </a:spcAft>
            </a:pPr>
            <a:endParaRPr lang="en-US" sz="2400" i="1" dirty="0" smtClean="0"/>
          </a:p>
        </p:txBody>
      </p:sp>
      <p:pic>
        <p:nvPicPr>
          <p:cNvPr id="4098" name="Picture 2"/>
          <p:cNvPicPr>
            <a:picLocks noChangeAspect="1" noChangeArrowheads="1"/>
          </p:cNvPicPr>
          <p:nvPr/>
        </p:nvPicPr>
        <p:blipFill>
          <a:blip r:embed="rId4"/>
          <a:srcRect/>
          <a:stretch>
            <a:fillRect/>
          </a:stretch>
        </p:blipFill>
        <p:spPr bwMode="auto">
          <a:xfrm>
            <a:off x="1066800" y="4212588"/>
            <a:ext cx="9753600" cy="5198112"/>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check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1257300"/>
            <a:ext cx="16459200" cy="8153400"/>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Add the basic HTML structure to the text editor with "This is a line of text" in the body section.</a:t>
            </a:r>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r>
              <a:rPr lang="en-US" sz="3200" dirty="0" smtClean="0"/>
              <a:t>Save the file as </a:t>
            </a:r>
            <a:r>
              <a:rPr lang="en-US" sz="3200" b="1" dirty="0" smtClean="0"/>
              <a:t>“</a:t>
            </a:r>
            <a:r>
              <a:rPr lang="en-US" sz="3200" b="1" dirty="0" err="1" smtClean="0"/>
              <a:t>web101</a:t>
            </a:r>
            <a:r>
              <a:rPr lang="en-US" sz="3200" b="1" dirty="0" smtClean="0"/>
              <a:t>”</a:t>
            </a:r>
            <a:r>
              <a:rPr lang="en-US" sz="3200" dirty="0" smtClean="0"/>
              <a:t> and open in or with Chrome.</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HTML file names should end with the </a:t>
            </a:r>
            <a:r>
              <a:rPr lang="en-US" sz="2400" b="1" i="1" dirty="0" smtClean="0">
                <a:solidFill>
                  <a:schemeClr val="tx2">
                    <a:lumMod val="75000"/>
                  </a:schemeClr>
                </a:solidFill>
              </a:rPr>
              <a:t>’.html</a:t>
            </a:r>
            <a:r>
              <a:rPr lang="en-US" sz="2400" i="1" dirty="0" smtClean="0">
                <a:solidFill>
                  <a:schemeClr val="tx2">
                    <a:lumMod val="75000"/>
                  </a:schemeClr>
                </a:solidFill>
              </a:rPr>
              <a:t>’ extension</a:t>
            </a:r>
            <a:r>
              <a:rPr lang="en-US" sz="2400" b="1" i="1" dirty="0" smtClean="0">
                <a:solidFill>
                  <a:schemeClr val="tx2">
                    <a:lumMod val="75000"/>
                  </a:schemeClr>
                </a:solidFill>
              </a:rPr>
              <a:t>.</a:t>
            </a:r>
            <a:endParaRPr lang="en-US" sz="2400" b="1" dirty="0" smtClean="0">
              <a:solidFill>
                <a:schemeClr val="tx2">
                  <a:lumMod val="75000"/>
                </a:schemeClr>
              </a:solidFill>
            </a:endParaRPr>
          </a:p>
          <a:p>
            <a:pPr fontAlgn="base">
              <a:lnSpc>
                <a:spcPct val="114000"/>
              </a:lnSpc>
              <a:spcAft>
                <a:spcPts val="2400"/>
              </a:spcAft>
            </a:pPr>
            <a:endParaRPr lang="en-US" sz="1050" b="1" i="1" dirty="0" smtClean="0"/>
          </a:p>
          <a:p>
            <a:pPr fontAlgn="base">
              <a:lnSpc>
                <a:spcPct val="114000"/>
              </a:lnSpc>
              <a:spcAft>
                <a:spcPts val="2400"/>
              </a:spcAft>
            </a:pPr>
            <a:endParaRPr lang="en-US" sz="2400" b="1" i="1" dirty="0" smtClean="0"/>
          </a:p>
          <a:p>
            <a:pPr fontAlgn="base">
              <a:lnSpc>
                <a:spcPct val="114000"/>
              </a:lnSpc>
              <a:spcAft>
                <a:spcPts val="2400"/>
              </a:spcAft>
            </a:pPr>
            <a:endParaRPr lang="en-US" sz="2400" i="1" dirty="0" smtClean="0"/>
          </a:p>
        </p:txBody>
      </p:sp>
      <p:pic>
        <p:nvPicPr>
          <p:cNvPr id="5122" name="Picture 2"/>
          <p:cNvPicPr>
            <a:picLocks noChangeAspect="1" noChangeArrowheads="1"/>
          </p:cNvPicPr>
          <p:nvPr/>
        </p:nvPicPr>
        <p:blipFill>
          <a:blip r:embed="rId4"/>
          <a:srcRect/>
          <a:stretch>
            <a:fillRect/>
          </a:stretch>
        </p:blipFill>
        <p:spPr bwMode="auto">
          <a:xfrm>
            <a:off x="990600" y="2009775"/>
            <a:ext cx="16230600" cy="2467265"/>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0" name="Group 9"/>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check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&lt;title&gt; Tag</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To place a title on the tab describing the web page, add a &lt;title&gt; element to your head section:</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3200" dirty="0" smtClean="0"/>
              <a:t>This will produce the following result:</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title element is important because it describes the page and is used by search engines.</a:t>
            </a:r>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3200" b="1" dirty="0" smtClean="0"/>
          </a:p>
          <a:p>
            <a:pPr fontAlgn="base">
              <a:lnSpc>
                <a:spcPct val="114000"/>
              </a:lnSpc>
              <a:spcAft>
                <a:spcPts val="2400"/>
              </a:spcAft>
            </a:pPr>
            <a:endParaRPr lang="en-US" sz="1050" b="1" i="1" dirty="0" smtClean="0"/>
          </a:p>
          <a:p>
            <a:pPr fontAlgn="base">
              <a:lnSpc>
                <a:spcPct val="114000"/>
              </a:lnSpc>
              <a:spcAft>
                <a:spcPts val="2400"/>
              </a:spcAft>
            </a:pPr>
            <a:endParaRPr lang="en-US" sz="2400" b="1" i="1" dirty="0" smtClean="0"/>
          </a:p>
          <a:p>
            <a:pPr fontAlgn="base">
              <a:lnSpc>
                <a:spcPct val="114000"/>
              </a:lnSpc>
              <a:spcAft>
                <a:spcPts val="2400"/>
              </a:spcAft>
            </a:pPr>
            <a:endParaRPr lang="en-US" sz="2400" i="1" dirty="0" smtClean="0"/>
          </a:p>
        </p:txBody>
      </p:sp>
      <p:pic>
        <p:nvPicPr>
          <p:cNvPr id="6146" name="Picture 2"/>
          <p:cNvPicPr>
            <a:picLocks noChangeAspect="1" noChangeArrowheads="1"/>
          </p:cNvPicPr>
          <p:nvPr/>
        </p:nvPicPr>
        <p:blipFill>
          <a:blip r:embed="rId4"/>
          <a:srcRect/>
          <a:stretch>
            <a:fillRect/>
          </a:stretch>
        </p:blipFill>
        <p:spPr bwMode="auto">
          <a:xfrm>
            <a:off x="1066800" y="2857500"/>
            <a:ext cx="16230600" cy="3002727"/>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b="28850"/>
          <a:stretch>
            <a:fillRect/>
          </a:stretch>
        </p:blipFill>
        <p:spPr bwMode="auto">
          <a:xfrm>
            <a:off x="1066800" y="7088561"/>
            <a:ext cx="8839200" cy="1617992"/>
          </a:xfrm>
          <a:prstGeom prst="rect">
            <a:avLst/>
          </a:prstGeom>
          <a:noFill/>
          <a:ln w="9525">
            <a:noFill/>
            <a:miter lim="800000"/>
            <a:headEnd/>
            <a:tailEnd/>
          </a:ln>
          <a:effectLst/>
        </p:spPr>
      </p:pic>
      <p:pic>
        <p:nvPicPr>
          <p:cNvPr id="14" name="Picture 3"/>
          <p:cNvPicPr>
            <a:picLocks noChangeAspect="1" noChangeArrowheads="1"/>
          </p:cNvPicPr>
          <p:nvPr/>
        </p:nvPicPr>
        <p:blipFill>
          <a:blip r:embed="rId6"/>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check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8000" b="1" dirty="0" smtClean="0"/>
              <a:t>HTML Basics</a:t>
            </a:r>
            <a:endParaRPr lang="en-US" sz="44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Paragraphs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952500"/>
            <a:ext cx="16459200" cy="84582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i="1" dirty="0" smtClean="0"/>
              <a:t>Course prerequisites:</a:t>
            </a:r>
          </a:p>
          <a:p>
            <a:pPr algn="just" fontAlgn="base">
              <a:lnSpc>
                <a:spcPct val="114000"/>
              </a:lnSpc>
              <a:spcAft>
                <a:spcPts val="2400"/>
              </a:spcAft>
              <a:buFontTx/>
              <a:buChar char="-"/>
            </a:pPr>
            <a:r>
              <a:rPr lang="en-US" sz="4400" dirty="0" smtClean="0"/>
              <a:t> A laptop (PC)</a:t>
            </a:r>
          </a:p>
          <a:p>
            <a:pPr algn="just" fontAlgn="base">
              <a:lnSpc>
                <a:spcPct val="114000"/>
              </a:lnSpc>
              <a:spcAft>
                <a:spcPts val="2400"/>
              </a:spcAft>
              <a:buFontTx/>
              <a:buChar char="-"/>
            </a:pPr>
            <a:r>
              <a:rPr lang="en-US" sz="4400" dirty="0" smtClean="0"/>
              <a:t> No prior coding experience or knowledge</a:t>
            </a:r>
          </a:p>
          <a:p>
            <a:pPr algn="just" fontAlgn="base">
              <a:lnSpc>
                <a:spcPct val="114000"/>
              </a:lnSpc>
              <a:spcAft>
                <a:spcPts val="2400"/>
              </a:spcAft>
              <a:buFontTx/>
              <a:buChar char="-"/>
            </a:pPr>
            <a:r>
              <a:rPr lang="en-US" sz="4400" dirty="0" smtClean="0"/>
              <a:t> Basic computer operation skill</a:t>
            </a:r>
          </a:p>
          <a:p>
            <a:pPr algn="just" fontAlgn="base">
              <a:lnSpc>
                <a:spcPct val="114000"/>
              </a:lnSpc>
              <a:spcAft>
                <a:spcPts val="2400"/>
              </a:spcAft>
              <a:buFontTx/>
              <a:buChar char="-"/>
            </a:pPr>
            <a:r>
              <a:rPr lang="en-US" sz="4400" dirty="0" smtClean="0"/>
              <a:t> Average typing speed of </a:t>
            </a:r>
            <a:r>
              <a:rPr lang="en-US" sz="4400" dirty="0" err="1" smtClean="0"/>
              <a:t>15WPM</a:t>
            </a:r>
            <a:r>
              <a:rPr lang="en-US" sz="4400" dirty="0" smtClean="0"/>
              <a:t> </a:t>
            </a:r>
            <a:r>
              <a:rPr lang="en-US" sz="4400" i="1" dirty="0" smtClean="0"/>
              <a:t>(optional)</a:t>
            </a:r>
          </a:p>
          <a:p>
            <a:pPr algn="just" fontAlgn="base">
              <a:lnSpc>
                <a:spcPct val="114000"/>
              </a:lnSpc>
              <a:spcAft>
                <a:spcPts val="2400"/>
              </a:spcAft>
              <a:buFontTx/>
              <a:buChar char="-"/>
            </a:pPr>
            <a:r>
              <a:rPr lang="en-US" sz="4400" dirty="0" smtClean="0"/>
              <a:t> Patience, perseverance and the will to go on</a:t>
            </a:r>
          </a:p>
        </p:txBody>
      </p:sp>
      <p:grpSp>
        <p:nvGrpSpPr>
          <p:cNvPr id="5" name="Group 13"/>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&lt;p&gt; Element</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To create a paragraph, simply type in the </a:t>
            </a:r>
            <a:r>
              <a:rPr lang="en-US" sz="3200" b="1" dirty="0" smtClean="0"/>
              <a:t>&lt;p&gt;</a:t>
            </a:r>
            <a:r>
              <a:rPr lang="en-US" sz="3200" dirty="0" smtClean="0"/>
              <a:t> element with its opening and closing tags:</a:t>
            </a:r>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Browsers automatically add an empty line before and after a paragraph</a:t>
            </a:r>
            <a:r>
              <a:rPr lang="en-US" sz="2800" b="1" i="1" dirty="0" smtClean="0"/>
              <a:t>.</a:t>
            </a:r>
          </a:p>
        </p:txBody>
      </p:sp>
      <p:pic>
        <p:nvPicPr>
          <p:cNvPr id="7170" name="Picture 2"/>
          <p:cNvPicPr>
            <a:picLocks noChangeAspect="1" noChangeArrowheads="1"/>
          </p:cNvPicPr>
          <p:nvPr/>
        </p:nvPicPr>
        <p:blipFill>
          <a:blip r:embed="rId4"/>
          <a:srcRect/>
          <a:stretch>
            <a:fillRect/>
          </a:stretch>
        </p:blipFill>
        <p:spPr bwMode="auto">
          <a:xfrm>
            <a:off x="1066800" y="2781300"/>
            <a:ext cx="16154400" cy="3188543"/>
          </a:xfrm>
          <a:prstGeom prst="rect">
            <a:avLst/>
          </a:prstGeom>
          <a:noFill/>
          <a:ln w="9525">
            <a:noFill/>
            <a:miter lim="800000"/>
            <a:headEnd/>
            <a:tailEnd/>
          </a:ln>
          <a:effectLst/>
        </p:spPr>
      </p:pic>
      <p:pic>
        <p:nvPicPr>
          <p:cNvPr id="14"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The &lt;</a:t>
            </a:r>
            <a:r>
              <a:rPr lang="en-US" sz="4800" b="1" dirty="0" err="1" smtClean="0"/>
              <a:t>br</a:t>
            </a:r>
            <a:r>
              <a:rPr lang="en-US" sz="4800" b="1" dirty="0" smtClean="0"/>
              <a:t> /&gt; Element (Single Line Break)</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Use the </a:t>
            </a:r>
            <a:r>
              <a:rPr lang="en-US" sz="3200" b="1" dirty="0" smtClean="0"/>
              <a:t>&lt;</a:t>
            </a:r>
            <a:r>
              <a:rPr lang="en-US" sz="3200" b="1" dirty="0" err="1" smtClean="0"/>
              <a:t>br</a:t>
            </a:r>
            <a:r>
              <a:rPr lang="en-US" sz="3200" b="1" dirty="0" smtClean="0"/>
              <a:t> /&gt;</a:t>
            </a:r>
            <a:r>
              <a:rPr lang="en-US" sz="3200" dirty="0" smtClean="0"/>
              <a:t> tag to add a single line of text without starting a new paragraph:</a:t>
            </a:r>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a:t>
            </a:r>
            <a:r>
              <a:rPr lang="en-US" sz="2400" i="1" u="sng" dirty="0" smtClean="0">
                <a:solidFill>
                  <a:schemeClr val="tx2">
                    <a:lumMod val="75000"/>
                  </a:schemeClr>
                </a:solidFill>
              </a:rPr>
              <a:t>&lt;</a:t>
            </a:r>
            <a:r>
              <a:rPr lang="en-US" sz="2400" i="1" u="sng" dirty="0" err="1" smtClean="0">
                <a:solidFill>
                  <a:schemeClr val="tx2">
                    <a:lumMod val="75000"/>
                  </a:schemeClr>
                </a:solidFill>
              </a:rPr>
              <a:t>br</a:t>
            </a:r>
            <a:r>
              <a:rPr lang="en-US" sz="2400" i="1" u="sng" dirty="0" smtClean="0">
                <a:solidFill>
                  <a:schemeClr val="tx2">
                    <a:lumMod val="75000"/>
                  </a:schemeClr>
                </a:solidFill>
              </a:rPr>
              <a:t> /&gt;</a:t>
            </a:r>
            <a:r>
              <a:rPr lang="en-US" sz="2400" i="1" dirty="0" smtClean="0">
                <a:solidFill>
                  <a:schemeClr val="tx2">
                    <a:lumMod val="75000"/>
                  </a:schemeClr>
                </a:solidFill>
              </a:rPr>
              <a:t> element is an empty HTML element. It has no end tag</a:t>
            </a:r>
            <a:r>
              <a:rPr lang="en-US" sz="2400" b="1" i="1" dirty="0" smtClean="0">
                <a:solidFill>
                  <a:schemeClr val="tx2">
                    <a:lumMod val="75000"/>
                  </a:schemeClr>
                </a:solidFill>
              </a:rPr>
              <a:t>.</a:t>
            </a:r>
          </a:p>
        </p:txBody>
      </p:sp>
      <p:pic>
        <p:nvPicPr>
          <p:cNvPr id="8194" name="Picture 2"/>
          <p:cNvPicPr>
            <a:picLocks noChangeAspect="1" noChangeArrowheads="1"/>
          </p:cNvPicPr>
          <p:nvPr/>
        </p:nvPicPr>
        <p:blipFill>
          <a:blip r:embed="rId4"/>
          <a:srcRect/>
          <a:stretch>
            <a:fillRect/>
          </a:stretch>
        </p:blipFill>
        <p:spPr bwMode="auto">
          <a:xfrm>
            <a:off x="1066800" y="2771775"/>
            <a:ext cx="16230600" cy="3522612"/>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Text Formatting</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Formatting Elements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Each paragraph in the example is formatted differently to demonstrate what each tag does:</a:t>
            </a:r>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endParaRPr lang="en-US" sz="3200"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Browsers display </a:t>
            </a:r>
            <a:r>
              <a:rPr lang="en-US" sz="2400" i="1" u="sng" dirty="0" smtClean="0">
                <a:solidFill>
                  <a:schemeClr val="tx2">
                    <a:lumMod val="75000"/>
                  </a:schemeClr>
                </a:solidFill>
              </a:rPr>
              <a:t>&lt;strong&gt;</a:t>
            </a:r>
            <a:r>
              <a:rPr lang="en-US" sz="2400" i="1" dirty="0" smtClean="0">
                <a:solidFill>
                  <a:schemeClr val="tx2">
                    <a:lumMod val="75000"/>
                  </a:schemeClr>
                </a:solidFill>
              </a:rPr>
              <a:t> as </a:t>
            </a:r>
            <a:r>
              <a:rPr lang="en-US" sz="2400" i="1" u="sng" dirty="0" smtClean="0">
                <a:solidFill>
                  <a:schemeClr val="tx2">
                    <a:lumMod val="75000"/>
                  </a:schemeClr>
                </a:solidFill>
              </a:rPr>
              <a:t>&lt;b&gt;</a:t>
            </a:r>
            <a:r>
              <a:rPr lang="en-US" sz="2400" i="1" dirty="0" smtClean="0">
                <a:solidFill>
                  <a:schemeClr val="tx2">
                    <a:lumMod val="75000"/>
                  </a:schemeClr>
                </a:solidFill>
              </a:rPr>
              <a:t>, and </a:t>
            </a:r>
            <a:r>
              <a:rPr lang="en-US" sz="2400" i="1" u="sng" dirty="0" smtClean="0">
                <a:solidFill>
                  <a:schemeClr val="tx2">
                    <a:lumMod val="75000"/>
                  </a:schemeClr>
                </a:solidFill>
              </a:rPr>
              <a:t>&lt;</a:t>
            </a:r>
            <a:r>
              <a:rPr lang="en-US" sz="2400" i="1" u="sng" dirty="0" err="1" smtClean="0">
                <a:solidFill>
                  <a:schemeClr val="tx2">
                    <a:lumMod val="75000"/>
                  </a:schemeClr>
                </a:solidFill>
              </a:rPr>
              <a:t>em</a:t>
            </a:r>
            <a:r>
              <a:rPr lang="en-US" sz="2400" i="1" u="sng" dirty="0" smtClean="0">
                <a:solidFill>
                  <a:schemeClr val="tx2">
                    <a:lumMod val="75000"/>
                  </a:schemeClr>
                </a:solidFill>
              </a:rPr>
              <a:t>&gt;</a:t>
            </a:r>
            <a:r>
              <a:rPr lang="en-US" sz="2400" i="1" dirty="0" smtClean="0">
                <a:solidFill>
                  <a:schemeClr val="tx2">
                    <a:lumMod val="75000"/>
                  </a:schemeClr>
                </a:solidFill>
              </a:rPr>
              <a:t> as </a:t>
            </a:r>
            <a:r>
              <a:rPr lang="en-US" sz="2400" i="1" u="sng" dirty="0" smtClean="0">
                <a:solidFill>
                  <a:schemeClr val="tx2">
                    <a:lumMod val="75000"/>
                  </a:schemeClr>
                </a:solidFill>
              </a:rPr>
              <a:t>&lt;</a:t>
            </a:r>
            <a:r>
              <a:rPr lang="en-US" sz="2400" i="1" u="sng" dirty="0" err="1" smtClean="0">
                <a:solidFill>
                  <a:schemeClr val="tx2">
                    <a:lumMod val="75000"/>
                  </a:schemeClr>
                </a:solidFill>
              </a:rPr>
              <a:t>i</a:t>
            </a:r>
            <a:r>
              <a:rPr lang="en-US" sz="2400" i="1" u="sng" dirty="0" smtClean="0">
                <a:solidFill>
                  <a:schemeClr val="tx2">
                    <a:lumMod val="75000"/>
                  </a:schemeClr>
                </a:solidFill>
              </a:rPr>
              <a:t>&gt;</a:t>
            </a:r>
            <a:r>
              <a:rPr lang="en-US" sz="2400" i="1" dirty="0" smtClean="0">
                <a:solidFill>
                  <a:schemeClr val="tx2">
                    <a:lumMod val="75000"/>
                  </a:schemeClr>
                </a:solidFill>
              </a:rPr>
              <a:t>. However, the meanings of these tags differ: </a:t>
            </a:r>
            <a:r>
              <a:rPr lang="en-US" sz="2400" i="1" u="sng" dirty="0" smtClean="0">
                <a:solidFill>
                  <a:schemeClr val="tx2">
                    <a:lumMod val="75000"/>
                  </a:schemeClr>
                </a:solidFill>
              </a:rPr>
              <a:t>&lt;b&gt;</a:t>
            </a:r>
            <a:r>
              <a:rPr lang="en-US" sz="2400" i="1" dirty="0" smtClean="0">
                <a:solidFill>
                  <a:schemeClr val="tx2">
                    <a:lumMod val="75000"/>
                  </a:schemeClr>
                </a:solidFill>
              </a:rPr>
              <a:t> and </a:t>
            </a:r>
            <a:r>
              <a:rPr lang="en-US" sz="2400" i="1" u="sng" dirty="0" smtClean="0">
                <a:solidFill>
                  <a:schemeClr val="tx2">
                    <a:lumMod val="75000"/>
                  </a:schemeClr>
                </a:solidFill>
              </a:rPr>
              <a:t>&lt;</a:t>
            </a:r>
            <a:r>
              <a:rPr lang="en-US" sz="2400" i="1" u="sng" dirty="0" err="1" smtClean="0">
                <a:solidFill>
                  <a:schemeClr val="tx2">
                    <a:lumMod val="75000"/>
                  </a:schemeClr>
                </a:solidFill>
              </a:rPr>
              <a:t>i</a:t>
            </a:r>
            <a:r>
              <a:rPr lang="en-US" sz="2400" i="1" u="sng" dirty="0" smtClean="0">
                <a:solidFill>
                  <a:schemeClr val="tx2">
                    <a:lumMod val="75000"/>
                  </a:schemeClr>
                </a:solidFill>
              </a:rPr>
              <a:t>&gt;</a:t>
            </a:r>
            <a:r>
              <a:rPr lang="en-US" sz="2400" i="1" dirty="0" smtClean="0">
                <a:solidFill>
                  <a:schemeClr val="tx2">
                    <a:lumMod val="75000"/>
                  </a:schemeClr>
                </a:solidFill>
              </a:rPr>
              <a:t> define bold and italic text, respectively, while </a:t>
            </a:r>
            <a:r>
              <a:rPr lang="en-US" sz="2400" i="1" u="sng" dirty="0" smtClean="0">
                <a:solidFill>
                  <a:schemeClr val="tx2">
                    <a:lumMod val="75000"/>
                  </a:schemeClr>
                </a:solidFill>
              </a:rPr>
              <a:t>&lt;strong&gt;</a:t>
            </a:r>
            <a:r>
              <a:rPr lang="en-US" sz="2400" i="1" dirty="0" smtClean="0">
                <a:solidFill>
                  <a:schemeClr val="tx2">
                    <a:lumMod val="75000"/>
                  </a:schemeClr>
                </a:solidFill>
              </a:rPr>
              <a:t> and </a:t>
            </a:r>
            <a:r>
              <a:rPr lang="en-US" sz="2400" i="1" u="sng" dirty="0" smtClean="0">
                <a:solidFill>
                  <a:schemeClr val="tx2">
                    <a:lumMod val="75000"/>
                  </a:schemeClr>
                </a:solidFill>
              </a:rPr>
              <a:t>&lt;</a:t>
            </a:r>
            <a:r>
              <a:rPr lang="en-US" sz="2400" i="1" u="sng" dirty="0" err="1" smtClean="0">
                <a:solidFill>
                  <a:schemeClr val="tx2">
                    <a:lumMod val="75000"/>
                  </a:schemeClr>
                </a:solidFill>
              </a:rPr>
              <a:t>em</a:t>
            </a:r>
            <a:r>
              <a:rPr lang="en-US" sz="2400" i="1" u="sng" dirty="0" smtClean="0">
                <a:solidFill>
                  <a:schemeClr val="tx2">
                    <a:lumMod val="75000"/>
                  </a:schemeClr>
                </a:solidFill>
              </a:rPr>
              <a:t>&gt;</a:t>
            </a:r>
            <a:r>
              <a:rPr lang="en-US" sz="2400" i="1" dirty="0" smtClean="0">
                <a:solidFill>
                  <a:schemeClr val="tx2">
                    <a:lumMod val="75000"/>
                  </a:schemeClr>
                </a:solidFill>
              </a:rPr>
              <a:t> indicate that the text is "important".</a:t>
            </a:r>
          </a:p>
        </p:txBody>
      </p:sp>
      <p:pic>
        <p:nvPicPr>
          <p:cNvPr id="9218" name="Picture 2"/>
          <p:cNvPicPr>
            <a:picLocks noChangeAspect="1" noChangeArrowheads="1"/>
          </p:cNvPicPr>
          <p:nvPr/>
        </p:nvPicPr>
        <p:blipFill>
          <a:blip r:embed="rId4"/>
          <a:srcRect/>
          <a:stretch>
            <a:fillRect/>
          </a:stretch>
        </p:blipFill>
        <p:spPr bwMode="auto">
          <a:xfrm>
            <a:off x="1066800" y="2752725"/>
            <a:ext cx="16154400" cy="5976730"/>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Headings, Lines, Comments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HTML Headings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HTML includes six levels of headings, which are ranked according to importance. </a:t>
            </a:r>
            <a:br>
              <a:rPr lang="en-US" sz="3200" dirty="0" smtClean="0"/>
            </a:br>
            <a:r>
              <a:rPr lang="en-US" sz="3200" dirty="0" smtClean="0"/>
              <a:t>These are </a:t>
            </a:r>
            <a:r>
              <a:rPr lang="en-US" sz="3200" b="1" dirty="0" smtClean="0"/>
              <a:t>&lt;</a:t>
            </a:r>
            <a:r>
              <a:rPr lang="en-US" sz="3200" b="1" dirty="0" err="1" smtClean="0"/>
              <a:t>h1</a:t>
            </a:r>
            <a:r>
              <a:rPr lang="en-US" sz="3200" b="1" dirty="0" smtClean="0"/>
              <a:t>&gt;</a:t>
            </a:r>
            <a:r>
              <a:rPr lang="en-US" sz="3200" dirty="0" smtClean="0"/>
              <a:t>, </a:t>
            </a:r>
            <a:r>
              <a:rPr lang="en-US" sz="3200" b="1" dirty="0" smtClean="0"/>
              <a:t>&lt;</a:t>
            </a:r>
            <a:r>
              <a:rPr lang="en-US" sz="3200" b="1" dirty="0" err="1" smtClean="0"/>
              <a:t>h2</a:t>
            </a:r>
            <a:r>
              <a:rPr lang="en-US" sz="3200" b="1" dirty="0" smtClean="0"/>
              <a:t>&gt;</a:t>
            </a:r>
            <a:r>
              <a:rPr lang="en-US" sz="3200" dirty="0" smtClean="0"/>
              <a:t>, </a:t>
            </a:r>
            <a:r>
              <a:rPr lang="en-US" sz="3200" b="1" dirty="0" smtClean="0"/>
              <a:t>&lt;</a:t>
            </a:r>
            <a:r>
              <a:rPr lang="en-US" sz="3200" b="1" dirty="0" err="1" smtClean="0"/>
              <a:t>h3</a:t>
            </a:r>
            <a:r>
              <a:rPr lang="en-US" sz="3200" b="1" dirty="0" smtClean="0"/>
              <a:t>&gt;</a:t>
            </a:r>
            <a:r>
              <a:rPr lang="en-US" sz="3200" dirty="0" smtClean="0"/>
              <a:t>, </a:t>
            </a:r>
            <a:r>
              <a:rPr lang="en-US" sz="3200" b="1" dirty="0" smtClean="0"/>
              <a:t>&lt;</a:t>
            </a:r>
            <a:r>
              <a:rPr lang="en-US" sz="3200" b="1" dirty="0" err="1" smtClean="0"/>
              <a:t>h4</a:t>
            </a:r>
            <a:r>
              <a:rPr lang="en-US" sz="3200" b="1" dirty="0" smtClean="0"/>
              <a:t>&gt;</a:t>
            </a:r>
            <a:r>
              <a:rPr lang="en-US" sz="3200" dirty="0" smtClean="0"/>
              <a:t>, </a:t>
            </a:r>
            <a:r>
              <a:rPr lang="en-US" sz="3200" b="1" dirty="0" smtClean="0"/>
              <a:t>&lt;</a:t>
            </a:r>
            <a:r>
              <a:rPr lang="en-US" sz="3200" b="1" dirty="0" err="1" smtClean="0"/>
              <a:t>h5</a:t>
            </a:r>
            <a:r>
              <a:rPr lang="en-US" sz="3200" b="1" dirty="0" smtClean="0"/>
              <a:t>&gt;</a:t>
            </a:r>
            <a:r>
              <a:rPr lang="en-US" sz="3200" dirty="0" smtClean="0"/>
              <a:t>, and </a:t>
            </a:r>
            <a:r>
              <a:rPr lang="en-US" sz="3200" b="1" dirty="0" smtClean="0"/>
              <a:t>&lt;</a:t>
            </a:r>
            <a:r>
              <a:rPr lang="en-US" sz="3200" b="1" dirty="0" err="1" smtClean="0"/>
              <a:t>h6</a:t>
            </a:r>
            <a:r>
              <a:rPr lang="en-US" sz="3200" b="1" dirty="0" smtClean="0"/>
              <a:t>&gt;</a:t>
            </a:r>
            <a:r>
              <a:rPr lang="en-US" sz="3200" dirty="0" smtClean="0"/>
              <a:t>.</a:t>
            </a:r>
            <a:br>
              <a:rPr lang="en-US" sz="3200" dirty="0" smtClean="0"/>
            </a:br>
            <a:r>
              <a:rPr lang="en-US" sz="2400" dirty="0" smtClean="0"/>
              <a:t/>
            </a:r>
            <a:br>
              <a:rPr lang="en-US" sz="2400" dirty="0" smtClean="0"/>
            </a:br>
            <a:r>
              <a:rPr lang="en-US" sz="3200" dirty="0" smtClean="0"/>
              <a:t>The following code defines all of the headings:</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40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It is not recommended that you use headings just to make the text big or bold, because search engines use headings to index the web page structure and content.</a:t>
            </a:r>
          </a:p>
        </p:txBody>
      </p:sp>
      <p:pic>
        <p:nvPicPr>
          <p:cNvPr id="10242" name="Picture 2"/>
          <p:cNvPicPr>
            <a:picLocks noChangeAspect="1" noChangeArrowheads="1"/>
          </p:cNvPicPr>
          <p:nvPr/>
        </p:nvPicPr>
        <p:blipFill>
          <a:blip r:embed="rId4"/>
          <a:srcRect/>
          <a:stretch>
            <a:fillRect/>
          </a:stretch>
        </p:blipFill>
        <p:spPr bwMode="auto">
          <a:xfrm>
            <a:off x="990600" y="4229100"/>
            <a:ext cx="16306800" cy="4524507"/>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Horizontal Lines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To create a horizontal line, use the </a:t>
            </a:r>
            <a:r>
              <a:rPr lang="en-US" sz="3200" b="1" dirty="0" smtClean="0"/>
              <a:t>&lt;hr /&gt;</a:t>
            </a:r>
            <a:r>
              <a:rPr lang="en-US" sz="3200" dirty="0" smtClean="0"/>
              <a:t> tag.</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In </a:t>
            </a:r>
            <a:r>
              <a:rPr lang="en-US" sz="2400" i="1" dirty="0" err="1" smtClean="0">
                <a:solidFill>
                  <a:schemeClr val="tx2">
                    <a:lumMod val="75000"/>
                  </a:schemeClr>
                </a:solidFill>
              </a:rPr>
              <a:t>HTML5</a:t>
            </a:r>
            <a:r>
              <a:rPr lang="en-US" sz="2400" i="1" dirty="0" smtClean="0">
                <a:solidFill>
                  <a:schemeClr val="tx2">
                    <a:lumMod val="75000"/>
                  </a:schemeClr>
                </a:solidFill>
              </a:rPr>
              <a:t>, the </a:t>
            </a:r>
            <a:r>
              <a:rPr lang="en-US" sz="2400" i="1" u="sng" dirty="0" smtClean="0">
                <a:solidFill>
                  <a:schemeClr val="tx2">
                    <a:lumMod val="75000"/>
                  </a:schemeClr>
                </a:solidFill>
              </a:rPr>
              <a:t>&lt;hr&gt;</a:t>
            </a:r>
            <a:r>
              <a:rPr lang="en-US" sz="2400" i="1" dirty="0" smtClean="0">
                <a:solidFill>
                  <a:schemeClr val="tx2">
                    <a:lumMod val="75000"/>
                  </a:schemeClr>
                </a:solidFill>
              </a:rPr>
              <a:t> tag defines a thematic break</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p:txBody>
      </p:sp>
      <p:pic>
        <p:nvPicPr>
          <p:cNvPr id="11266" name="Picture 2"/>
          <p:cNvPicPr>
            <a:picLocks noChangeAspect="1" noChangeArrowheads="1"/>
          </p:cNvPicPr>
          <p:nvPr/>
        </p:nvPicPr>
        <p:blipFill>
          <a:blip r:embed="rId4"/>
          <a:srcRect t="64336" b="10198"/>
          <a:stretch>
            <a:fillRect/>
          </a:stretch>
        </p:blipFill>
        <p:spPr bwMode="auto">
          <a:xfrm>
            <a:off x="1066800" y="2933700"/>
            <a:ext cx="16154400" cy="1447800"/>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Comments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The browser does not display comments, but they help document the HTML and add descriptions, reminders, and other notes.</a:t>
            </a:r>
          </a:p>
          <a:p>
            <a:pPr fontAlgn="base">
              <a:lnSpc>
                <a:spcPct val="114000"/>
              </a:lnSpc>
              <a:spcAft>
                <a:spcPts val="2400"/>
              </a:spcAft>
            </a:pPr>
            <a:endParaRPr lang="en-US" sz="3200" b="1" i="1" dirty="0" smtClean="0"/>
          </a:p>
          <a:p>
            <a:pPr fontAlgn="base">
              <a:lnSpc>
                <a:spcPct val="114000"/>
              </a:lnSpc>
              <a:spcAft>
                <a:spcPts val="2400"/>
              </a:spcAft>
            </a:pPr>
            <a:r>
              <a:rPr lang="en-US" sz="3200" dirty="0" smtClean="0"/>
              <a:t>Example:</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10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There is an exclamation point (!) in the opening tag, but not in the closing tag.</a:t>
            </a:r>
            <a:r>
              <a:rPr lang="en-US" sz="2400" dirty="0" smtClean="0">
                <a:solidFill>
                  <a:schemeClr val="tx2">
                    <a:lumMod val="75000"/>
                  </a:schemeClr>
                </a:solidFill>
              </a:rPr>
              <a:t> </a:t>
            </a:r>
          </a:p>
        </p:txBody>
      </p:sp>
      <p:pic>
        <p:nvPicPr>
          <p:cNvPr id="12290" name="Picture 2"/>
          <p:cNvPicPr>
            <a:picLocks noChangeAspect="1" noChangeArrowheads="1"/>
          </p:cNvPicPr>
          <p:nvPr/>
        </p:nvPicPr>
        <p:blipFill>
          <a:blip r:embed="rId4"/>
          <a:srcRect/>
          <a:stretch>
            <a:fillRect/>
          </a:stretch>
        </p:blipFill>
        <p:spPr bwMode="auto">
          <a:xfrm>
            <a:off x="1066800" y="3314700"/>
            <a:ext cx="16230600" cy="676828"/>
          </a:xfrm>
          <a:prstGeom prst="rect">
            <a:avLst/>
          </a:prstGeom>
          <a:noFill/>
          <a:ln w="9525">
            <a:noFill/>
            <a:miter lim="800000"/>
            <a:headEnd/>
            <a:tailEnd/>
          </a:ln>
          <a:effectLst/>
        </p:spPr>
      </p:pic>
      <p:pic>
        <p:nvPicPr>
          <p:cNvPr id="12291" name="Picture 3"/>
          <p:cNvPicPr>
            <a:picLocks noChangeAspect="1" noChangeArrowheads="1"/>
          </p:cNvPicPr>
          <p:nvPr/>
        </p:nvPicPr>
        <p:blipFill>
          <a:blip r:embed="rId5"/>
          <a:srcRect/>
          <a:stretch>
            <a:fillRect/>
          </a:stretch>
        </p:blipFill>
        <p:spPr bwMode="auto">
          <a:xfrm>
            <a:off x="1066800" y="4914900"/>
            <a:ext cx="16154400" cy="3803374"/>
          </a:xfrm>
          <a:prstGeom prst="rect">
            <a:avLst/>
          </a:prstGeom>
          <a:noFill/>
          <a:ln w="9525">
            <a:noFill/>
            <a:miter lim="800000"/>
            <a:headEnd/>
            <a:tailEnd/>
          </a:ln>
          <a:effectLst/>
        </p:spPr>
      </p:pic>
      <p:pic>
        <p:nvPicPr>
          <p:cNvPr id="14" name="Picture 3"/>
          <p:cNvPicPr>
            <a:picLocks noChangeAspect="1" noChangeArrowheads="1"/>
          </p:cNvPicPr>
          <p:nvPr/>
        </p:nvPicPr>
        <p:blipFill>
          <a:blip r:embed="rId6"/>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Attributes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HTML Attributes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Attributes provide </a:t>
            </a:r>
            <a:r>
              <a:rPr lang="en-US" sz="3200" b="1" dirty="0" smtClean="0"/>
              <a:t>additional information</a:t>
            </a:r>
            <a:r>
              <a:rPr lang="en-US" sz="3200" dirty="0" smtClean="0"/>
              <a:t> about an element or a tag, while also </a:t>
            </a:r>
            <a:r>
              <a:rPr lang="en-US" sz="3200" b="1" dirty="0" smtClean="0"/>
              <a:t>modifying </a:t>
            </a:r>
            <a:r>
              <a:rPr lang="en-US" sz="3200" dirty="0" smtClean="0"/>
              <a:t>them. Most attributes have a value; the value modifies the attribute.</a:t>
            </a:r>
          </a:p>
          <a:p>
            <a:pPr fontAlgn="base">
              <a:lnSpc>
                <a:spcPct val="114000"/>
              </a:lnSpc>
              <a:spcAft>
                <a:spcPts val="2400"/>
              </a:spcAft>
            </a:pPr>
            <a:endParaRPr lang="en-US" sz="1200" dirty="0" smtClean="0"/>
          </a:p>
          <a:p>
            <a:pPr fontAlgn="base">
              <a:lnSpc>
                <a:spcPct val="114000"/>
              </a:lnSpc>
              <a:spcAft>
                <a:spcPts val="2400"/>
              </a:spcAft>
            </a:pPr>
            <a:endParaRPr lang="en-US" sz="2800" dirty="0" smtClean="0"/>
          </a:p>
          <a:p>
            <a:pPr fontAlgn="base">
              <a:lnSpc>
                <a:spcPct val="114000"/>
              </a:lnSpc>
              <a:spcAft>
                <a:spcPts val="2400"/>
              </a:spcAft>
            </a:pPr>
            <a:r>
              <a:rPr lang="en-US" sz="3200" dirty="0" smtClean="0"/>
              <a:t>In this example, the value of "center" indicates that the content within the p element should be aligned to the center.</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Attributes are always specified in the start tag, and they appear in name="value" pairs.</a:t>
            </a:r>
          </a:p>
        </p:txBody>
      </p:sp>
      <p:pic>
        <p:nvPicPr>
          <p:cNvPr id="13314" name="Picture 2"/>
          <p:cNvPicPr>
            <a:picLocks noChangeAspect="1" noChangeArrowheads="1"/>
          </p:cNvPicPr>
          <p:nvPr/>
        </p:nvPicPr>
        <p:blipFill>
          <a:blip r:embed="rId4"/>
          <a:srcRect/>
          <a:stretch>
            <a:fillRect/>
          </a:stretch>
        </p:blipFill>
        <p:spPr bwMode="auto">
          <a:xfrm>
            <a:off x="1066800" y="3400425"/>
            <a:ext cx="16230600" cy="1160281"/>
          </a:xfrm>
          <a:prstGeom prst="rect">
            <a:avLst/>
          </a:prstGeom>
          <a:noFill/>
          <a:ln w="9525">
            <a:noFill/>
            <a:miter lim="800000"/>
            <a:headEnd/>
            <a:tailEnd/>
          </a:ln>
          <a:effectLst/>
        </p:spPr>
      </p:pic>
      <p:pic>
        <p:nvPicPr>
          <p:cNvPr id="14"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8" name="Picture 4" descr="C:\Users\Power'f-GOD\Desktop\Web101\Web-Development.png"/>
          <p:cNvPicPr>
            <a:picLocks noChangeAspect="1" noChangeArrowheads="1"/>
          </p:cNvPicPr>
          <p:nvPr/>
        </p:nvPicPr>
        <p:blipFill>
          <a:blip r:embed="rId2"/>
          <a:srcRect/>
          <a:stretch>
            <a:fillRect/>
          </a:stretch>
        </p:blipFill>
        <p:spPr bwMode="auto">
          <a:xfrm>
            <a:off x="2819400" y="1562100"/>
            <a:ext cx="12624343" cy="7100910"/>
          </a:xfrm>
          <a:prstGeom prst="rect">
            <a:avLst/>
          </a:prstGeom>
          <a:noFill/>
        </p:spPr>
      </p:pic>
      <p:sp>
        <p:nvSpPr>
          <p:cNvPr id="16" name="Title 13"/>
          <p:cNvSpPr txBox="1">
            <a:spLocks/>
          </p:cNvSpPr>
          <p:nvPr/>
        </p:nvSpPr>
        <p:spPr>
          <a:xfrm>
            <a:off x="914400" y="8724900"/>
            <a:ext cx="16459200" cy="1409700"/>
          </a:xfrm>
          <a:prstGeom prst="rect">
            <a:avLst/>
          </a:prstGeom>
        </p:spPr>
        <p:txBody>
          <a:bodyPr vert="horz" lIns="114300" tIns="57150" rIns="114300" bIns="57150" rtlCol="0" anchor="ctr">
            <a:normAutofit/>
          </a:bodyPr>
          <a:lstStyle/>
          <a:p>
            <a:pPr lvl="0" algn="ctr">
              <a:spcBef>
                <a:spcPct val="0"/>
              </a:spcBef>
            </a:pPr>
            <a:r>
              <a:rPr lang="en-US" sz="4000" i="1" dirty="0" smtClean="0">
                <a:solidFill>
                  <a:schemeClr val="bg1"/>
                </a:solidFill>
                <a:latin typeface="+mj-lt"/>
                <a:ea typeface="+mj-ea"/>
                <a:cs typeface="+mj-cs"/>
              </a:rPr>
              <a:t>Article by</a:t>
            </a:r>
            <a:r>
              <a:rPr kumimoji="0" lang="en-US" sz="4000" i="1" u="none" strike="noStrike" kern="1200" cap="none" spc="0" normalizeH="0" baseline="0" noProof="0" dirty="0" smtClean="0">
                <a:ln>
                  <a:noFill/>
                </a:ln>
                <a:solidFill>
                  <a:schemeClr val="bg1"/>
                </a:solidFill>
                <a:effectLst/>
                <a:uLnTx/>
                <a:uFillTx/>
                <a:latin typeface="+mj-lt"/>
                <a:ea typeface="+mj-ea"/>
                <a:cs typeface="+mj-cs"/>
              </a:rPr>
              <a:t>:</a:t>
            </a:r>
            <a:r>
              <a:rPr kumimoji="0" lang="en-US" sz="4000" b="1" i="0" u="none" strike="noStrike" kern="1200" cap="none" spc="0" normalizeH="0" baseline="0" noProof="0" dirty="0" smtClean="0">
                <a:ln>
                  <a:noFill/>
                </a:ln>
                <a:solidFill>
                  <a:schemeClr val="bg1"/>
                </a:solidFill>
                <a:effectLst/>
                <a:uLnTx/>
                <a:uFillTx/>
                <a:latin typeface="+mj-lt"/>
                <a:ea typeface="+mj-ea"/>
                <a:cs typeface="+mj-cs"/>
              </a:rPr>
              <a:t> John </a:t>
            </a:r>
            <a:r>
              <a:rPr kumimoji="0" lang="en-US" sz="4000" b="1" i="0" u="none" strike="noStrike" kern="1200" cap="none" spc="0" normalizeH="0" baseline="0" noProof="0" dirty="0" err="1" smtClean="0">
                <a:ln>
                  <a:noFill/>
                </a:ln>
                <a:solidFill>
                  <a:schemeClr val="bg1"/>
                </a:solidFill>
                <a:effectLst/>
                <a:uLnTx/>
                <a:uFillTx/>
                <a:latin typeface="+mj-lt"/>
                <a:ea typeface="+mj-ea"/>
                <a:cs typeface="+mj-cs"/>
              </a:rPr>
              <a:t>Sonmez</a:t>
            </a:r>
            <a:r>
              <a:rPr kumimoji="0" lang="en-US" sz="4000" b="1" i="0" u="none" strike="noStrike" kern="1200" cap="none" spc="0" normalizeH="0" baseline="0" noProof="0" dirty="0" smtClean="0">
                <a:ln>
                  <a:noFill/>
                </a:ln>
                <a:solidFill>
                  <a:schemeClr val="bg1"/>
                </a:solidFill>
                <a:effectLst/>
                <a:uLnTx/>
                <a:uFillTx/>
                <a:latin typeface="+mj-lt"/>
                <a:ea typeface="+mj-ea"/>
                <a:cs typeface="+mj-cs"/>
              </a:rPr>
              <a:t> </a:t>
            </a:r>
          </a:p>
          <a:p>
            <a:pPr lvl="0" algn="ctr">
              <a:spcBef>
                <a:spcPct val="0"/>
              </a:spcBef>
            </a:pPr>
            <a:r>
              <a:rPr kumimoji="0" lang="en-US" sz="2400" i="1" u="none" strike="noStrike" kern="1200" cap="none" spc="0" normalizeH="0" baseline="0" noProof="0" dirty="0" smtClean="0">
                <a:ln>
                  <a:noFill/>
                </a:ln>
                <a:solidFill>
                  <a:schemeClr val="bg1"/>
                </a:solidFill>
                <a:effectLst/>
                <a:uLnTx/>
                <a:uFillTx/>
                <a:latin typeface="+mj-lt"/>
                <a:ea typeface="+mj-ea"/>
                <a:cs typeface="+mj-cs"/>
              </a:rPr>
              <a:t>(h</a:t>
            </a:r>
            <a:r>
              <a:rPr lang="en-US" sz="2400" i="1" dirty="0" smtClean="0">
                <a:solidFill>
                  <a:schemeClr val="bg1"/>
                </a:solidFill>
                <a:latin typeface="+mj-lt"/>
              </a:rPr>
              <a:t>ttps://www.simpleprogrammer.com)</a:t>
            </a:r>
            <a:endParaRPr kumimoji="0" lang="en-US" sz="2400" i="1"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spd="med">
    <p:newsfla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r>
              <a:rPr lang="en-US" sz="4800" b="1" dirty="0" smtClean="0"/>
              <a:t>Attribute Measurements</a:t>
            </a: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As an example, we can modify the horizontal line so it has a width of 50 pixels.</a:t>
            </a:r>
            <a:br>
              <a:rPr lang="en-US" sz="3200" dirty="0" smtClean="0"/>
            </a:br>
            <a:r>
              <a:rPr lang="en-US" sz="3200" dirty="0" smtClean="0"/>
              <a:t/>
            </a:r>
            <a:br>
              <a:rPr lang="en-US" sz="3200" dirty="0" smtClean="0"/>
            </a:br>
            <a:r>
              <a:rPr lang="en-US" sz="3200" dirty="0" smtClean="0"/>
              <a:t>This can be done by using the width attribute:</a:t>
            </a:r>
            <a:endParaRPr lang="en-US" sz="1200" dirty="0" smtClean="0"/>
          </a:p>
          <a:p>
            <a:pPr fontAlgn="base">
              <a:lnSpc>
                <a:spcPct val="114000"/>
              </a:lnSpc>
              <a:spcAft>
                <a:spcPts val="2400"/>
              </a:spcAft>
            </a:pPr>
            <a:endParaRPr lang="en-US" sz="2800" dirty="0" smtClean="0"/>
          </a:p>
          <a:p>
            <a:pPr fontAlgn="base">
              <a:lnSpc>
                <a:spcPct val="114000"/>
              </a:lnSpc>
              <a:spcAft>
                <a:spcPts val="2400"/>
              </a:spcAft>
            </a:pPr>
            <a:r>
              <a:rPr lang="en-US" sz="3200" dirty="0" smtClean="0"/>
              <a:t>An element's width can also be defined using percentages:</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An element's width can be defined using </a:t>
            </a:r>
            <a:r>
              <a:rPr lang="en-US" sz="2400" b="1" i="1" dirty="0" smtClean="0">
                <a:solidFill>
                  <a:schemeClr val="tx2">
                    <a:lumMod val="75000"/>
                  </a:schemeClr>
                </a:solidFill>
              </a:rPr>
              <a:t>pixels</a:t>
            </a:r>
            <a:r>
              <a:rPr lang="en-US" sz="2400" i="1" dirty="0" smtClean="0">
                <a:solidFill>
                  <a:schemeClr val="tx2">
                    <a:lumMod val="75000"/>
                  </a:schemeClr>
                </a:solidFill>
              </a:rPr>
              <a:t> or</a:t>
            </a:r>
            <a:r>
              <a:rPr lang="en-US" sz="2400" b="1" i="1" dirty="0" smtClean="0">
                <a:solidFill>
                  <a:schemeClr val="tx2">
                    <a:lumMod val="75000"/>
                  </a:schemeClr>
                </a:solidFill>
              </a:rPr>
              <a:t> percentages</a:t>
            </a:r>
            <a:r>
              <a:rPr lang="en-US" sz="2400" i="1" dirty="0" smtClean="0">
                <a:solidFill>
                  <a:schemeClr val="tx2">
                    <a:lumMod val="75000"/>
                  </a:schemeClr>
                </a:solidFill>
              </a:rPr>
              <a:t>.</a:t>
            </a:r>
          </a:p>
        </p:txBody>
      </p:sp>
      <p:pic>
        <p:nvPicPr>
          <p:cNvPr id="14338" name="Picture 2"/>
          <p:cNvPicPr>
            <a:picLocks noChangeAspect="1" noChangeArrowheads="1"/>
          </p:cNvPicPr>
          <p:nvPr/>
        </p:nvPicPr>
        <p:blipFill>
          <a:blip r:embed="rId4"/>
          <a:srcRect/>
          <a:stretch>
            <a:fillRect/>
          </a:stretch>
        </p:blipFill>
        <p:spPr bwMode="auto">
          <a:xfrm>
            <a:off x="990600" y="3848100"/>
            <a:ext cx="16383000" cy="59792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5"/>
          <a:srcRect/>
          <a:stretch>
            <a:fillRect/>
          </a:stretch>
        </p:blipFill>
        <p:spPr bwMode="auto">
          <a:xfrm>
            <a:off x="1019175" y="5448300"/>
            <a:ext cx="16354425" cy="605719"/>
          </a:xfrm>
          <a:prstGeom prst="rect">
            <a:avLst/>
          </a:prstGeom>
          <a:noFill/>
          <a:ln w="9525">
            <a:noFill/>
            <a:miter lim="800000"/>
            <a:headEnd/>
            <a:tailEnd/>
          </a:ln>
          <a:effectLst/>
        </p:spPr>
      </p:pic>
      <p:pic>
        <p:nvPicPr>
          <p:cNvPr id="14" name="Picture 3"/>
          <p:cNvPicPr>
            <a:picLocks noChangeAspect="1" noChangeArrowheads="1"/>
          </p:cNvPicPr>
          <p:nvPr/>
        </p:nvPicPr>
        <p:blipFill>
          <a:blip r:embed="rId6"/>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The Align Attribute</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The </a:t>
            </a:r>
            <a:r>
              <a:rPr lang="en-US" sz="3200" b="1" dirty="0" smtClean="0"/>
              <a:t>align </a:t>
            </a:r>
            <a:r>
              <a:rPr lang="en-US" sz="3200" dirty="0" smtClean="0"/>
              <a:t>attribute is used to specify how the text is aligned.</a:t>
            </a:r>
            <a:br>
              <a:rPr lang="en-US" sz="3200" dirty="0" smtClean="0"/>
            </a:br>
            <a:r>
              <a:rPr lang="en-US" sz="3200" dirty="0" smtClean="0"/>
              <a:t/>
            </a:r>
            <a:br>
              <a:rPr lang="en-US" sz="3200" dirty="0" smtClean="0"/>
            </a:br>
            <a:r>
              <a:rPr lang="en-US" sz="3200" dirty="0" smtClean="0"/>
              <a:t>In the example below, we have a paragraph that is aligned to the center, and a line that is aligned to the right.</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align attribute of </a:t>
            </a:r>
            <a:r>
              <a:rPr lang="en-US" sz="2400" i="1" u="sng" dirty="0" smtClean="0">
                <a:solidFill>
                  <a:schemeClr val="tx2">
                    <a:lumMod val="75000"/>
                  </a:schemeClr>
                </a:solidFill>
              </a:rPr>
              <a:t>&lt;p&gt;</a:t>
            </a:r>
            <a:r>
              <a:rPr lang="en-US" sz="2400" i="1" dirty="0" smtClean="0">
                <a:solidFill>
                  <a:schemeClr val="tx2">
                    <a:lumMod val="75000"/>
                  </a:schemeClr>
                </a:solidFill>
              </a:rPr>
              <a:t> is not supported in </a:t>
            </a:r>
            <a:r>
              <a:rPr lang="en-US" sz="2400" i="1" dirty="0" err="1" smtClean="0">
                <a:solidFill>
                  <a:schemeClr val="tx2">
                    <a:lumMod val="75000"/>
                  </a:schemeClr>
                </a:solidFill>
              </a:rPr>
              <a:t>HTML5</a:t>
            </a:r>
            <a:r>
              <a:rPr lang="en-US" sz="2400" i="1" dirty="0" smtClean="0">
                <a:solidFill>
                  <a:schemeClr val="tx2">
                    <a:lumMod val="75000"/>
                  </a:schemeClr>
                </a:solidFill>
              </a:rPr>
              <a:t>.</a:t>
            </a:r>
          </a:p>
        </p:txBody>
      </p:sp>
      <p:pic>
        <p:nvPicPr>
          <p:cNvPr id="15362" name="Picture 2"/>
          <p:cNvPicPr>
            <a:picLocks noChangeAspect="1" noChangeArrowheads="1"/>
          </p:cNvPicPr>
          <p:nvPr/>
        </p:nvPicPr>
        <p:blipFill>
          <a:blip r:embed="rId4"/>
          <a:srcRect/>
          <a:stretch>
            <a:fillRect/>
          </a:stretch>
        </p:blipFill>
        <p:spPr bwMode="auto">
          <a:xfrm>
            <a:off x="1038225" y="4381500"/>
            <a:ext cx="16182975" cy="3442344"/>
          </a:xfrm>
          <a:prstGeom prst="rect">
            <a:avLst/>
          </a:prstGeom>
          <a:noFill/>
          <a:ln w="9525">
            <a:noFill/>
            <a:miter lim="800000"/>
            <a:headEnd/>
            <a:tailEnd/>
          </a:ln>
          <a:effectLst/>
        </p:spPr>
      </p:pic>
      <p:pic>
        <p:nvPicPr>
          <p:cNvPr id="14"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Images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The &lt;</a:t>
            </a:r>
            <a:r>
              <a:rPr lang="en-US" sz="4800" b="1" dirty="0" err="1" smtClean="0"/>
              <a:t>img</a:t>
            </a:r>
            <a:r>
              <a:rPr lang="en-US" sz="4800" b="1" dirty="0" smtClean="0"/>
              <a:t>&gt; Tag</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The </a:t>
            </a:r>
            <a:r>
              <a:rPr lang="en-US" sz="3200" b="1" dirty="0" smtClean="0"/>
              <a:t>&lt;</a:t>
            </a:r>
            <a:r>
              <a:rPr lang="en-US" sz="3200" b="1" dirty="0" err="1" smtClean="0"/>
              <a:t>img</a:t>
            </a:r>
            <a:r>
              <a:rPr lang="en-US" sz="3200" b="1" dirty="0" smtClean="0"/>
              <a:t>&gt;</a:t>
            </a:r>
            <a:r>
              <a:rPr lang="en-US" sz="3200" dirty="0" smtClean="0"/>
              <a:t> tag is used to insert an image. It contains only attributes, and does not have a closing tag. </a:t>
            </a:r>
            <a:br>
              <a:rPr lang="en-US" sz="3200" dirty="0" smtClean="0"/>
            </a:br>
            <a:r>
              <a:rPr lang="en-US" sz="3200" dirty="0" smtClean="0"/>
              <a:t/>
            </a:r>
            <a:br>
              <a:rPr lang="en-US" sz="3200" dirty="0" smtClean="0"/>
            </a:br>
            <a:r>
              <a:rPr lang="en-US" sz="3200" dirty="0" smtClean="0"/>
              <a:t>The image's URL (address) can be defined using the </a:t>
            </a:r>
            <a:r>
              <a:rPr lang="en-US" sz="3200" b="1" dirty="0" err="1" smtClean="0"/>
              <a:t>src</a:t>
            </a:r>
            <a:r>
              <a:rPr lang="en-US" sz="3200" b="1" dirty="0" smtClean="0"/>
              <a:t> </a:t>
            </a:r>
            <a:r>
              <a:rPr lang="en-US" sz="3200" dirty="0" smtClean="0"/>
              <a:t>attribute.</a:t>
            </a:r>
            <a:br>
              <a:rPr lang="en-US" sz="3200" dirty="0" smtClean="0"/>
            </a:br>
            <a:r>
              <a:rPr lang="en-US" sz="3200" dirty="0" smtClean="0"/>
              <a:t/>
            </a:r>
            <a:br>
              <a:rPr lang="en-US" sz="3200" dirty="0" smtClean="0"/>
            </a:br>
            <a:r>
              <a:rPr lang="en-US" sz="3200" dirty="0" smtClean="0"/>
              <a:t>The HTML image syntax looks like this:</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a:t>
            </a:r>
            <a:r>
              <a:rPr lang="en-US" sz="2400" b="1" i="1" dirty="0" smtClean="0">
                <a:solidFill>
                  <a:schemeClr val="tx2">
                    <a:lumMod val="75000"/>
                  </a:schemeClr>
                </a:solidFill>
              </a:rPr>
              <a:t> alt </a:t>
            </a:r>
            <a:r>
              <a:rPr lang="en-US" sz="2400" i="1" dirty="0" smtClean="0">
                <a:solidFill>
                  <a:schemeClr val="tx2">
                    <a:lumMod val="75000"/>
                  </a:schemeClr>
                </a:solidFill>
              </a:rPr>
              <a:t>attribute specifies an alternate text for an image.</a:t>
            </a:r>
          </a:p>
          <a:p>
            <a:pPr fontAlgn="base">
              <a:lnSpc>
                <a:spcPct val="114000"/>
              </a:lnSpc>
              <a:spcAft>
                <a:spcPts val="2400"/>
              </a:spcAft>
            </a:pPr>
            <a:endParaRPr lang="en-US" sz="2800" b="1" i="1" dirty="0" smtClean="0"/>
          </a:p>
        </p:txBody>
      </p:sp>
      <p:pic>
        <p:nvPicPr>
          <p:cNvPr id="16386" name="Picture 2"/>
          <p:cNvPicPr>
            <a:picLocks noChangeAspect="1" noChangeArrowheads="1"/>
          </p:cNvPicPr>
          <p:nvPr/>
        </p:nvPicPr>
        <p:blipFill>
          <a:blip r:embed="rId4"/>
          <a:srcRect/>
          <a:stretch>
            <a:fillRect/>
          </a:stretch>
        </p:blipFill>
        <p:spPr bwMode="auto">
          <a:xfrm>
            <a:off x="1066800" y="5524500"/>
            <a:ext cx="16154400" cy="491136"/>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Image Location</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You need to put in the </a:t>
            </a:r>
            <a:r>
              <a:rPr lang="en-US" sz="3200" b="1" dirty="0" smtClean="0"/>
              <a:t>image location</a:t>
            </a:r>
            <a:r>
              <a:rPr lang="en-US" sz="3200" dirty="0" smtClean="0"/>
              <a:t> for the </a:t>
            </a:r>
            <a:r>
              <a:rPr lang="en-US" sz="3200" dirty="0" err="1" smtClean="0"/>
              <a:t>src</a:t>
            </a:r>
            <a:r>
              <a:rPr lang="en-US" sz="3200" dirty="0" smtClean="0"/>
              <a:t> attribute that is between the quotation marks. </a:t>
            </a:r>
            <a:br>
              <a:rPr lang="en-US" sz="3200" dirty="0" smtClean="0"/>
            </a:br>
            <a:r>
              <a:rPr lang="en-US" sz="3200" dirty="0" smtClean="0"/>
              <a:t/>
            </a:r>
            <a:br>
              <a:rPr lang="en-US" sz="3200" dirty="0" smtClean="0"/>
            </a:br>
            <a:r>
              <a:rPr lang="en-US" sz="3200" dirty="0" smtClean="0"/>
              <a:t>For example, if you have a photo named "tree.jpg" in the same folder as the HTML file, your code should look like this:</a:t>
            </a:r>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endParaRPr lang="en-US" sz="3200"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In case the image cannot be displayed, the alt attribute specifies an alternate text that describes the image in words. The alt attribute is </a:t>
            </a:r>
            <a:r>
              <a:rPr lang="en-US" sz="2400" b="1" i="1" dirty="0" smtClean="0">
                <a:solidFill>
                  <a:schemeClr val="tx2">
                    <a:lumMod val="75000"/>
                  </a:schemeClr>
                </a:solidFill>
              </a:rPr>
              <a:t>required</a:t>
            </a:r>
            <a:r>
              <a:rPr lang="en-US" sz="2400" i="1" dirty="0" smtClean="0">
                <a:solidFill>
                  <a:schemeClr val="tx2">
                    <a:lumMod val="75000"/>
                  </a:schemeClr>
                </a:solidFill>
              </a:rPr>
              <a:t>.</a:t>
            </a:r>
          </a:p>
          <a:p>
            <a:pPr fontAlgn="base">
              <a:lnSpc>
                <a:spcPct val="114000"/>
              </a:lnSpc>
              <a:spcAft>
                <a:spcPts val="2400"/>
              </a:spcAft>
            </a:pPr>
            <a:endParaRPr lang="en-US" sz="3200" dirty="0" smtClean="0"/>
          </a:p>
          <a:p>
            <a:pPr fontAlgn="base">
              <a:lnSpc>
                <a:spcPct val="114000"/>
              </a:lnSpc>
              <a:spcAft>
                <a:spcPts val="2400"/>
              </a:spcAft>
            </a:pPr>
            <a:endParaRPr lang="en-US" sz="2800" b="1" i="1" dirty="0" smtClean="0"/>
          </a:p>
        </p:txBody>
      </p:sp>
      <p:pic>
        <p:nvPicPr>
          <p:cNvPr id="17410" name="Picture 2"/>
          <p:cNvPicPr>
            <a:picLocks noChangeAspect="1" noChangeArrowheads="1"/>
          </p:cNvPicPr>
          <p:nvPr/>
        </p:nvPicPr>
        <p:blipFill>
          <a:blip r:embed="rId4"/>
          <a:srcRect/>
          <a:stretch>
            <a:fillRect/>
          </a:stretch>
        </p:blipFill>
        <p:spPr bwMode="auto">
          <a:xfrm>
            <a:off x="1038225" y="4381500"/>
            <a:ext cx="16259175" cy="2830545"/>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Image Resizing</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To define the image size, use the width and height attributes.</a:t>
            </a:r>
            <a:br>
              <a:rPr lang="en-US" sz="3200" dirty="0" smtClean="0"/>
            </a:br>
            <a:r>
              <a:rPr lang="en-US" sz="3200" dirty="0" smtClean="0"/>
              <a:t>The value can be specified in </a:t>
            </a:r>
            <a:r>
              <a:rPr lang="en-US" sz="3200" b="1" dirty="0" smtClean="0"/>
              <a:t>pixels </a:t>
            </a:r>
            <a:r>
              <a:rPr lang="en-US" sz="3200" dirty="0" smtClean="0"/>
              <a:t>or as a </a:t>
            </a:r>
            <a:r>
              <a:rPr lang="en-US" sz="3200" b="1" dirty="0" smtClean="0"/>
              <a:t>percentage:</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Loading images takes time. Using large images can slow down your page, so use them with care</a:t>
            </a:r>
            <a:r>
              <a:rPr lang="en-US" sz="2800" dirty="0" smtClean="0"/>
              <a:t>.</a:t>
            </a:r>
            <a:endParaRPr lang="en-US" sz="2800" b="1" i="1" dirty="0" smtClean="0"/>
          </a:p>
        </p:txBody>
      </p:sp>
      <p:pic>
        <p:nvPicPr>
          <p:cNvPr id="18434" name="Picture 2"/>
          <p:cNvPicPr>
            <a:picLocks noChangeAspect="1" noChangeArrowheads="1"/>
          </p:cNvPicPr>
          <p:nvPr/>
        </p:nvPicPr>
        <p:blipFill>
          <a:blip r:embed="rId4"/>
          <a:srcRect/>
          <a:stretch>
            <a:fillRect/>
          </a:stretch>
        </p:blipFill>
        <p:spPr bwMode="auto">
          <a:xfrm>
            <a:off x="1066800" y="3390900"/>
            <a:ext cx="16154400" cy="3425100"/>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Links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The &lt;a&gt; Tag</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Links are also an integral part of every web page. You can add links to text or images that will enable the user to click on them in order to be directed to another file or webpage.</a:t>
            </a:r>
            <a:br>
              <a:rPr lang="en-US" sz="3200" dirty="0" smtClean="0"/>
            </a:br>
            <a:r>
              <a:rPr lang="en-US" sz="3200" dirty="0" smtClean="0"/>
              <a:t>In HTML, links are defined using the </a:t>
            </a:r>
            <a:r>
              <a:rPr lang="en-US" sz="3200" b="1" dirty="0" smtClean="0"/>
              <a:t>&lt;a&gt;</a:t>
            </a:r>
            <a:r>
              <a:rPr lang="en-US" sz="3200" dirty="0" smtClean="0"/>
              <a:t> tag.</a:t>
            </a:r>
            <a:br>
              <a:rPr lang="en-US" sz="3200" dirty="0" smtClean="0"/>
            </a:br>
            <a:r>
              <a:rPr lang="en-US" sz="3200" dirty="0" smtClean="0"/>
              <a:t/>
            </a:r>
            <a:br>
              <a:rPr lang="en-US" sz="3200" dirty="0" smtClean="0"/>
            </a:br>
            <a:r>
              <a:rPr lang="en-US" sz="3200" dirty="0" smtClean="0"/>
              <a:t>Use the </a:t>
            </a:r>
            <a:r>
              <a:rPr lang="en-US" sz="3200" b="1" dirty="0" err="1" smtClean="0"/>
              <a:t>href</a:t>
            </a:r>
            <a:r>
              <a:rPr lang="en-US" sz="3200" b="1" dirty="0" smtClean="0"/>
              <a:t> </a:t>
            </a:r>
            <a:r>
              <a:rPr lang="en-US" sz="3200" dirty="0" smtClean="0"/>
              <a:t>attribute to define the link's destination address:</a:t>
            </a: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To link an image to another document, simply nest the </a:t>
            </a:r>
            <a:r>
              <a:rPr lang="en-US" sz="2400" i="1" u="sng" dirty="0" smtClean="0">
                <a:solidFill>
                  <a:schemeClr val="tx2">
                    <a:lumMod val="75000"/>
                  </a:schemeClr>
                </a:solidFill>
              </a:rPr>
              <a:t>&lt;</a:t>
            </a:r>
            <a:r>
              <a:rPr lang="en-US" sz="2400" i="1" u="sng" dirty="0" err="1" smtClean="0">
                <a:solidFill>
                  <a:schemeClr val="tx2">
                    <a:lumMod val="75000"/>
                  </a:schemeClr>
                </a:solidFill>
              </a:rPr>
              <a:t>img</a:t>
            </a:r>
            <a:r>
              <a:rPr lang="en-US" sz="2400" i="1" u="sng" dirty="0" smtClean="0">
                <a:solidFill>
                  <a:schemeClr val="tx2">
                    <a:lumMod val="75000"/>
                  </a:schemeClr>
                </a:solidFill>
              </a:rPr>
              <a:t>&gt;</a:t>
            </a:r>
            <a:r>
              <a:rPr lang="en-US" sz="2400" i="1" dirty="0" smtClean="0">
                <a:solidFill>
                  <a:schemeClr val="tx2">
                    <a:lumMod val="75000"/>
                  </a:schemeClr>
                </a:solidFill>
              </a:rPr>
              <a:t> tag inside </a:t>
            </a:r>
            <a:r>
              <a:rPr lang="en-US" sz="2400" i="1" u="sng" dirty="0" smtClean="0">
                <a:solidFill>
                  <a:schemeClr val="tx2">
                    <a:lumMod val="75000"/>
                  </a:schemeClr>
                </a:solidFill>
              </a:rPr>
              <a:t>&lt;a&gt;</a:t>
            </a:r>
            <a:r>
              <a:rPr lang="en-US" sz="2400" i="1" dirty="0" smtClean="0">
                <a:solidFill>
                  <a:schemeClr val="tx2">
                    <a:lumMod val="75000"/>
                  </a:schemeClr>
                </a:solidFill>
              </a:rPr>
              <a:t> tags.</a:t>
            </a:r>
            <a:endParaRPr lang="en-US" sz="2400" b="1" i="1" dirty="0" smtClean="0">
              <a:solidFill>
                <a:schemeClr val="tx2">
                  <a:lumMod val="75000"/>
                </a:schemeClr>
              </a:solidFill>
            </a:endParaRPr>
          </a:p>
          <a:p>
            <a:pPr fontAlgn="base">
              <a:lnSpc>
                <a:spcPct val="114000"/>
              </a:lnSpc>
              <a:spcAft>
                <a:spcPts val="2400"/>
              </a:spcAft>
            </a:pPr>
            <a:endParaRPr lang="en-US" sz="2800" b="1" i="1" dirty="0" smtClean="0"/>
          </a:p>
        </p:txBody>
      </p:sp>
      <p:pic>
        <p:nvPicPr>
          <p:cNvPr id="19458" name="Picture 2"/>
          <p:cNvPicPr>
            <a:picLocks noChangeAspect="1" noChangeArrowheads="1"/>
          </p:cNvPicPr>
          <p:nvPr/>
        </p:nvPicPr>
        <p:blipFill>
          <a:blip r:embed="rId4"/>
          <a:srcRect/>
          <a:stretch>
            <a:fillRect/>
          </a:stretch>
        </p:blipFill>
        <p:spPr bwMode="auto">
          <a:xfrm>
            <a:off x="1066800" y="5067300"/>
            <a:ext cx="16230600" cy="491032"/>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amon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Creating Your First Link</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In the example below, a link to </a:t>
            </a:r>
            <a:r>
              <a:rPr lang="en-US" sz="3200" dirty="0" err="1" smtClean="0"/>
              <a:t>Genesys’s</a:t>
            </a:r>
            <a:r>
              <a:rPr lang="en-US" sz="3200" dirty="0" smtClean="0"/>
              <a:t> website is defined:</a:t>
            </a:r>
          </a:p>
          <a:p>
            <a:pPr fontAlgn="base">
              <a:lnSpc>
                <a:spcPct val="114000"/>
              </a:lnSpc>
              <a:spcAft>
                <a:spcPts val="2400"/>
              </a:spcAft>
            </a:pPr>
            <a:endParaRPr lang="en-US" sz="3200" b="1" i="1" dirty="0" smtClean="0"/>
          </a:p>
          <a:p>
            <a:pPr fontAlgn="base">
              <a:lnSpc>
                <a:spcPct val="114000"/>
              </a:lnSpc>
              <a:spcAft>
                <a:spcPts val="2400"/>
              </a:spcAft>
            </a:pPr>
            <a:r>
              <a:rPr lang="en-US" sz="2800" dirty="0" smtClean="0"/>
              <a:t>Once the code has been saved, “</a:t>
            </a:r>
            <a:r>
              <a:rPr lang="en-US" sz="2800" dirty="0" err="1" smtClean="0"/>
              <a:t>Genesys</a:t>
            </a:r>
            <a:r>
              <a:rPr lang="en-US" sz="2800" dirty="0" smtClean="0"/>
              <a:t> Tech Hub" will display as a link.</a:t>
            </a:r>
          </a:p>
          <a:p>
            <a:pPr fontAlgn="base">
              <a:lnSpc>
                <a:spcPct val="114000"/>
              </a:lnSpc>
              <a:spcAft>
                <a:spcPts val="2400"/>
              </a:spcAft>
            </a:pPr>
            <a:r>
              <a:rPr lang="en-US" sz="2800" dirty="0" smtClean="0"/>
              <a:t>Clicking on </a:t>
            </a:r>
            <a:r>
              <a:rPr lang="en-US" sz="2800" b="1" dirty="0" smtClean="0"/>
              <a:t>“</a:t>
            </a:r>
            <a:r>
              <a:rPr lang="en-US" sz="2800" b="1" dirty="0" err="1" smtClean="0"/>
              <a:t>Genesys</a:t>
            </a:r>
            <a:r>
              <a:rPr lang="en-US" sz="2800" b="1" dirty="0" smtClean="0"/>
              <a:t> Tech Hub"</a:t>
            </a:r>
            <a:r>
              <a:rPr lang="en-US" sz="2800" dirty="0" smtClean="0"/>
              <a:t> redirects you to </a:t>
            </a:r>
            <a:r>
              <a:rPr lang="en-US" sz="2800" dirty="0" smtClean="0">
                <a:hlinkClick r:id="rId4"/>
              </a:rPr>
              <a:t>www.genesystechhub.com</a:t>
            </a:r>
            <a:r>
              <a:rPr lang="en-US" sz="2800" dirty="0" smtClean="0"/>
              <a:t>.</a:t>
            </a:r>
          </a:p>
          <a:p>
            <a:pPr fontAlgn="base">
              <a:lnSpc>
                <a:spcPct val="114000"/>
              </a:lnSpc>
              <a:spcAft>
                <a:spcPts val="2400"/>
              </a:spcAft>
            </a:pPr>
            <a:endParaRPr lang="en-US" sz="2800" b="1" i="1" dirty="0" smtClean="0"/>
          </a:p>
          <a:p>
            <a:pPr fontAlgn="base">
              <a:lnSpc>
                <a:spcPct val="114000"/>
              </a:lnSpc>
              <a:spcAft>
                <a:spcPts val="2400"/>
              </a:spcAft>
            </a:pPr>
            <a:endParaRPr lang="en-US" sz="2800" b="1" i="1" dirty="0" smtClean="0"/>
          </a:p>
          <a:p>
            <a:pPr fontAlgn="base">
              <a:lnSpc>
                <a:spcPct val="114000"/>
              </a:lnSpc>
              <a:spcAft>
                <a:spcPts val="2400"/>
              </a:spcAft>
            </a:pPr>
            <a:endParaRPr lang="en-US" sz="2800" b="1" i="1" dirty="0" smtClean="0"/>
          </a:p>
          <a:p>
            <a:pPr fontAlgn="base">
              <a:lnSpc>
                <a:spcPct val="114000"/>
              </a:lnSpc>
              <a:spcAft>
                <a:spcPts val="2400"/>
              </a:spcAft>
            </a:pPr>
            <a:endParaRPr lang="en-US" sz="28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Links can be either absolute or relative.</a:t>
            </a:r>
            <a:endParaRPr lang="en-US" sz="2400" b="1" i="1" dirty="0" smtClean="0">
              <a:solidFill>
                <a:schemeClr val="tx2">
                  <a:lumMod val="75000"/>
                </a:schemeClr>
              </a:solidFill>
            </a:endParaRPr>
          </a:p>
        </p:txBody>
      </p:sp>
      <p:pic>
        <p:nvPicPr>
          <p:cNvPr id="20482" name="Picture 2"/>
          <p:cNvPicPr>
            <a:picLocks noChangeAspect="1" noChangeArrowheads="1"/>
          </p:cNvPicPr>
          <p:nvPr/>
        </p:nvPicPr>
        <p:blipFill>
          <a:blip r:embed="rId5"/>
          <a:srcRect/>
          <a:stretch>
            <a:fillRect/>
          </a:stretch>
        </p:blipFill>
        <p:spPr bwMode="auto">
          <a:xfrm>
            <a:off x="990600" y="2781300"/>
            <a:ext cx="16230600" cy="698799"/>
          </a:xfrm>
          <a:prstGeom prst="rect">
            <a:avLst/>
          </a:prstGeom>
          <a:noFill/>
          <a:ln w="9525">
            <a:noFill/>
            <a:miter lim="800000"/>
            <a:headEnd/>
            <a:tailEnd/>
          </a:ln>
          <a:effectLst/>
        </p:spPr>
      </p:pic>
      <p:pic>
        <p:nvPicPr>
          <p:cNvPr id="12" name="Picture 3"/>
          <p:cNvPicPr>
            <a:picLocks noChangeAspect="1" noChangeArrowheads="1"/>
          </p:cNvPicPr>
          <p:nvPr/>
        </p:nvPicPr>
        <p:blipFill>
          <a:blip r:embed="rId6"/>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amon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The target Attribute</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The </a:t>
            </a:r>
            <a:r>
              <a:rPr lang="en-US" sz="3200" b="1" dirty="0" smtClean="0"/>
              <a:t>target </a:t>
            </a:r>
            <a:r>
              <a:rPr lang="en-US" sz="3200" dirty="0" smtClean="0"/>
              <a:t>attribute specifies where to open the linked document.</a:t>
            </a:r>
            <a:br>
              <a:rPr lang="en-US" sz="3200" dirty="0" smtClean="0"/>
            </a:br>
            <a:r>
              <a:rPr lang="en-US" sz="3200" dirty="0" smtClean="0"/>
              <a:t>Giving a </a:t>
            </a:r>
            <a:r>
              <a:rPr lang="en-US" sz="3200" b="1" dirty="0" smtClean="0"/>
              <a:t>_blank</a:t>
            </a:r>
            <a:r>
              <a:rPr lang="en-US" sz="3200" dirty="0" smtClean="0"/>
              <a:t> value to your attribute will have the link open in a new window or new tab:</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A visited link is underlined and purple.</a:t>
            </a:r>
            <a:endParaRPr lang="en-US" sz="2400" b="1" i="1" dirty="0" smtClean="0">
              <a:solidFill>
                <a:schemeClr val="tx2">
                  <a:lumMod val="75000"/>
                </a:schemeClr>
              </a:solidFill>
            </a:endParaRPr>
          </a:p>
        </p:txBody>
      </p:sp>
      <p:pic>
        <p:nvPicPr>
          <p:cNvPr id="21506" name="Picture 2"/>
          <p:cNvPicPr>
            <a:picLocks noChangeAspect="1" noChangeArrowheads="1"/>
          </p:cNvPicPr>
          <p:nvPr/>
        </p:nvPicPr>
        <p:blipFill>
          <a:blip r:embed="rId4"/>
          <a:srcRect/>
          <a:stretch>
            <a:fillRect/>
          </a:stretch>
        </p:blipFill>
        <p:spPr bwMode="auto">
          <a:xfrm>
            <a:off x="990600" y="3390900"/>
            <a:ext cx="16230600" cy="1150825"/>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p:cNvSpPr>
            <a:spLocks noGrp="1"/>
          </p:cNvSpPr>
          <p:nvPr>
            <p:ph type="title"/>
          </p:nvPr>
        </p:nvSpPr>
        <p:spPr>
          <a:xfrm>
            <a:off x="914400" y="952500"/>
            <a:ext cx="16459200" cy="1021556"/>
          </a:xfrm>
        </p:spPr>
        <p:txBody>
          <a:bodyPr>
            <a:normAutofit/>
          </a:bodyPr>
          <a:lstStyle/>
          <a:p>
            <a:pPr algn="l"/>
            <a:r>
              <a:rPr lang="en-US" sz="4800" b="1" dirty="0" smtClean="0"/>
              <a:t>Introduction:</a:t>
            </a:r>
            <a:endParaRPr lang="en-US" sz="4800" b="1" dirty="0"/>
          </a:p>
        </p:txBody>
      </p:sp>
      <p:sp>
        <p:nvSpPr>
          <p:cNvPr id="15" name="Content Placeholder 14"/>
          <p:cNvSpPr>
            <a:spLocks noGrp="1"/>
          </p:cNvSpPr>
          <p:nvPr>
            <p:ph idx="1"/>
          </p:nvPr>
        </p:nvSpPr>
        <p:spPr>
          <a:xfrm>
            <a:off x="914400" y="2012156"/>
            <a:ext cx="16459200" cy="7398544"/>
          </a:xfrm>
        </p:spPr>
        <p:txBody>
          <a:bodyPr>
            <a:normAutofit lnSpcReduction="10000"/>
          </a:bodyPr>
          <a:lstStyle/>
          <a:p>
            <a:pPr marL="0" indent="0">
              <a:lnSpc>
                <a:spcPct val="114000"/>
              </a:lnSpc>
              <a:spcBef>
                <a:spcPts val="0"/>
              </a:spcBef>
              <a:spcAft>
                <a:spcPts val="2400"/>
              </a:spcAft>
              <a:buNone/>
            </a:pPr>
            <a:r>
              <a:rPr lang="en-US" sz="3000" dirty="0" smtClean="0"/>
              <a:t>Web development compared to developing desktop or mobile apps is…well…trickier.</a:t>
            </a:r>
          </a:p>
          <a:p>
            <a:pPr marL="0" indent="0">
              <a:lnSpc>
                <a:spcPct val="114000"/>
              </a:lnSpc>
              <a:spcBef>
                <a:spcPts val="0"/>
              </a:spcBef>
              <a:spcAft>
                <a:spcPts val="2400"/>
              </a:spcAft>
              <a:buNone/>
            </a:pPr>
            <a:r>
              <a:rPr lang="en-US" sz="3000" dirty="0"/>
              <a:t>Like it or not, </a:t>
            </a:r>
            <a:r>
              <a:rPr lang="en-US" sz="3000" b="1" dirty="0"/>
              <a:t>as a software developer you have to know about it</a:t>
            </a:r>
            <a:r>
              <a:rPr lang="en-US" sz="3000" dirty="0"/>
              <a:t>—at least the basics</a:t>
            </a:r>
            <a:r>
              <a:rPr lang="en-US" sz="3000" dirty="0" smtClean="0"/>
              <a:t>.</a:t>
            </a:r>
          </a:p>
          <a:p>
            <a:pPr marL="0" indent="0">
              <a:lnSpc>
                <a:spcPct val="114000"/>
              </a:lnSpc>
              <a:spcBef>
                <a:spcPts val="0"/>
              </a:spcBef>
              <a:spcAft>
                <a:spcPts val="2400"/>
              </a:spcAft>
              <a:buNone/>
            </a:pPr>
            <a:r>
              <a:rPr lang="en-US" sz="3000" dirty="0"/>
              <a:t>In fact, most software developers today are web developers</a:t>
            </a:r>
            <a:r>
              <a:rPr lang="en-US" sz="3000" dirty="0" smtClean="0"/>
              <a:t>.</a:t>
            </a:r>
          </a:p>
          <a:p>
            <a:pPr marL="0" indent="0">
              <a:lnSpc>
                <a:spcPct val="114000"/>
              </a:lnSpc>
              <a:spcBef>
                <a:spcPts val="0"/>
              </a:spcBef>
              <a:spcAft>
                <a:spcPts val="2400"/>
              </a:spcAft>
              <a:buNone/>
            </a:pPr>
            <a:r>
              <a:rPr lang="en-US" sz="3000" dirty="0"/>
              <a:t>It’s true; web development has taken over the world. It’s the King Kong of development platforms</a:t>
            </a:r>
            <a:r>
              <a:rPr lang="en-US" sz="3000" dirty="0" smtClean="0"/>
              <a:t>.</a:t>
            </a:r>
          </a:p>
          <a:p>
            <a:pPr marL="0" indent="0">
              <a:lnSpc>
                <a:spcPct val="114000"/>
              </a:lnSpc>
              <a:spcBef>
                <a:spcPts val="0"/>
              </a:spcBef>
              <a:spcAft>
                <a:spcPts val="2400"/>
              </a:spcAft>
              <a:buNone/>
            </a:pPr>
            <a:r>
              <a:rPr lang="en-US" sz="3000" dirty="0"/>
              <a:t>Desktop and </a:t>
            </a:r>
            <a:r>
              <a:rPr lang="en-US" sz="3000" dirty="0" smtClean="0"/>
              <a:t>mobile developers </a:t>
            </a:r>
            <a:r>
              <a:rPr lang="en-US" sz="3000" dirty="0"/>
              <a:t>used to be the norm, but more and more applications have moved to the web and continue to do so</a:t>
            </a:r>
            <a:r>
              <a:rPr lang="en-US" sz="3000" dirty="0" smtClean="0"/>
              <a:t>.</a:t>
            </a:r>
          </a:p>
          <a:p>
            <a:pPr marL="0" indent="0">
              <a:lnSpc>
                <a:spcPct val="114000"/>
              </a:lnSpc>
              <a:spcBef>
                <a:spcPts val="0"/>
              </a:spcBef>
              <a:spcAft>
                <a:spcPts val="2400"/>
              </a:spcAft>
              <a:buNone/>
            </a:pPr>
            <a:r>
              <a:rPr lang="en-US" sz="3000" dirty="0"/>
              <a:t>Even with the rapid growth of mobile development, web development is still critical because, as cell phones and tablets get more powerful, creating cross-platform apps will become easier by </a:t>
            </a:r>
            <a:r>
              <a:rPr lang="en-US" sz="3000" dirty="0" smtClean="0"/>
              <a:t>making </a:t>
            </a:r>
            <a:r>
              <a:rPr lang="en-US" sz="3000" dirty="0"/>
              <a:t>web apps which run in the browser</a:t>
            </a:r>
            <a:r>
              <a:rPr lang="en-US" sz="3000" dirty="0" smtClean="0"/>
              <a:t>.</a:t>
            </a:r>
          </a:p>
          <a:p>
            <a:pPr marL="0" indent="0">
              <a:lnSpc>
                <a:spcPct val="114000"/>
              </a:lnSpc>
              <a:spcBef>
                <a:spcPts val="0"/>
              </a:spcBef>
              <a:spcAft>
                <a:spcPts val="2400"/>
              </a:spcAft>
              <a:buNone/>
            </a:pPr>
            <a:r>
              <a:rPr lang="en-US" sz="3000" dirty="0"/>
              <a:t>That means, </a:t>
            </a:r>
            <a:r>
              <a:rPr lang="en-US" sz="3000" b="1" dirty="0"/>
              <a:t>whether or not you are planning on becoming a web developer, you need to at least be familiar with web development, how the web works, and the major technologies involved.</a:t>
            </a:r>
            <a:endParaRPr lang="en-US" sz="3000" dirty="0"/>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6" name="Group 15"/>
          <p:cNvGrpSpPr/>
          <p:nvPr/>
        </p:nvGrpSpPr>
        <p:grpSpPr>
          <a:xfrm>
            <a:off x="16687800" y="320598"/>
            <a:ext cx="1447800" cy="533400"/>
            <a:chOff x="16687800" y="320598"/>
            <a:chExt cx="1447800" cy="533400"/>
          </a:xfrm>
        </p:grpSpPr>
        <p:sp>
          <p:nvSpPr>
            <p:cNvPr id="17" name="Oval 16"/>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diamon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a:solidFill>
            <a:srgbClr val="FF9933"/>
          </a:solidFill>
        </p:grpSpPr>
        <p:sp>
          <p:nvSpPr>
            <p:cNvPr id="23" name="Diagonal Stripe 22"/>
            <p:cNvSpPr/>
            <p:nvPr/>
          </p:nvSpPr>
          <p:spPr>
            <a:xfrm>
              <a:off x="0" y="0"/>
              <a:ext cx="1828800" cy="1562100"/>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Lists</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HTML Ordered Lists</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An ordered list starts with the </a:t>
            </a:r>
            <a:r>
              <a:rPr lang="en-US" sz="3200" b="1" dirty="0" smtClean="0"/>
              <a:t>&lt;</a:t>
            </a:r>
            <a:r>
              <a:rPr lang="en-US" sz="3200" b="1" dirty="0" err="1" smtClean="0"/>
              <a:t>ol</a:t>
            </a:r>
            <a:r>
              <a:rPr lang="en-US" sz="3200" b="1" dirty="0" smtClean="0"/>
              <a:t>&gt;</a:t>
            </a:r>
            <a:r>
              <a:rPr lang="en-US" sz="3200" dirty="0" smtClean="0"/>
              <a:t> tag, and each list item is defined by the </a:t>
            </a:r>
            <a:r>
              <a:rPr lang="en-US" sz="3200" b="1" dirty="0" smtClean="0"/>
              <a:t>&lt;</a:t>
            </a:r>
            <a:r>
              <a:rPr lang="en-US" sz="3200" b="1" dirty="0" err="1" smtClean="0"/>
              <a:t>li</a:t>
            </a:r>
            <a:r>
              <a:rPr lang="en-US" sz="3200" b="1" dirty="0" smtClean="0"/>
              <a:t>&gt;</a:t>
            </a:r>
            <a:r>
              <a:rPr lang="en-US" sz="3200" dirty="0" smtClean="0"/>
              <a:t> tag.</a:t>
            </a:r>
            <a:br>
              <a:rPr lang="en-US" sz="3200" dirty="0" smtClean="0"/>
            </a:br>
            <a:r>
              <a:rPr lang="en-US" sz="3200" dirty="0" smtClean="0"/>
              <a:t>Here is an example of an </a:t>
            </a:r>
            <a:r>
              <a:rPr lang="en-US" sz="3200" b="1" dirty="0" smtClean="0"/>
              <a:t>ordered list</a:t>
            </a:r>
            <a:r>
              <a:rPr lang="en-US" sz="3200" dirty="0" smtClean="0"/>
              <a:t>:</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list items will be automatically marked with numbers.</a:t>
            </a:r>
            <a:endParaRPr lang="en-US" sz="2400" b="1" i="1" dirty="0" smtClean="0">
              <a:solidFill>
                <a:schemeClr val="tx2">
                  <a:lumMod val="75000"/>
                </a:schemeClr>
              </a:solidFill>
            </a:endParaRPr>
          </a:p>
        </p:txBody>
      </p:sp>
      <p:pic>
        <p:nvPicPr>
          <p:cNvPr id="22530" name="Picture 2"/>
          <p:cNvPicPr>
            <a:picLocks noChangeAspect="1" noChangeArrowheads="1"/>
          </p:cNvPicPr>
          <p:nvPr/>
        </p:nvPicPr>
        <p:blipFill>
          <a:blip r:embed="rId4"/>
          <a:srcRect/>
          <a:stretch>
            <a:fillRect/>
          </a:stretch>
        </p:blipFill>
        <p:spPr bwMode="auto">
          <a:xfrm>
            <a:off x="1066800" y="3314700"/>
            <a:ext cx="16154400" cy="4193046"/>
          </a:xfrm>
          <a:prstGeom prst="rect">
            <a:avLst/>
          </a:prstGeom>
          <a:noFill/>
          <a:ln w="9525">
            <a:noFill/>
            <a:miter lim="800000"/>
            <a:headEnd/>
            <a:tailEnd/>
          </a:ln>
          <a:effectLst/>
        </p:spPr>
      </p:pic>
      <p:pic>
        <p:nvPicPr>
          <p:cNvPr id="12"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HTML Unordered List</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3200" dirty="0" smtClean="0"/>
              <a:t>An unordered list starts with the </a:t>
            </a:r>
            <a:r>
              <a:rPr lang="en-US" sz="3200" b="1" dirty="0" smtClean="0"/>
              <a:t>&lt;</a:t>
            </a:r>
            <a:r>
              <a:rPr lang="en-US" sz="3200" b="1" dirty="0" err="1" smtClean="0"/>
              <a:t>ul</a:t>
            </a:r>
            <a:r>
              <a:rPr lang="en-US" sz="3200" b="1" dirty="0" smtClean="0"/>
              <a:t>&gt; </a:t>
            </a:r>
            <a:r>
              <a:rPr lang="en-US" sz="3200" dirty="0" smtClean="0"/>
              <a:t>tag.</a:t>
            </a:r>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endParaRPr lang="en-US" sz="3200" b="1" i="1" dirty="0" smtClean="0"/>
          </a:p>
          <a:p>
            <a:pPr fontAlgn="base">
              <a:lnSpc>
                <a:spcPct val="114000"/>
              </a:lnSpc>
              <a:spcAft>
                <a:spcPts val="2400"/>
              </a:spcAft>
            </a:pPr>
            <a:r>
              <a:rPr lang="en-US" sz="2400" b="1" i="1" dirty="0" smtClean="0">
                <a:solidFill>
                  <a:schemeClr val="tx2">
                    <a:lumMod val="75000"/>
                  </a:schemeClr>
                </a:solidFill>
              </a:rPr>
              <a:t>Sidebar: </a:t>
            </a:r>
            <a:r>
              <a:rPr lang="en-US" sz="2400" i="1" dirty="0" smtClean="0">
                <a:solidFill>
                  <a:schemeClr val="tx2">
                    <a:lumMod val="75000"/>
                  </a:schemeClr>
                </a:solidFill>
              </a:rPr>
              <a:t>The list items will be marked with bullets</a:t>
            </a:r>
            <a:r>
              <a:rPr lang="en-US" sz="2800" i="1" dirty="0" smtClean="0"/>
              <a:t>.</a:t>
            </a:r>
            <a:endParaRPr lang="en-US" sz="2800" b="1" i="1" dirty="0" smtClean="0"/>
          </a:p>
        </p:txBody>
      </p:sp>
      <p:pic>
        <p:nvPicPr>
          <p:cNvPr id="23555" name="Picture 3"/>
          <p:cNvPicPr>
            <a:picLocks noChangeAspect="1" noChangeArrowheads="1"/>
          </p:cNvPicPr>
          <p:nvPr/>
        </p:nvPicPr>
        <p:blipFill>
          <a:blip r:embed="rId4"/>
          <a:srcRect/>
          <a:stretch>
            <a:fillRect/>
          </a:stretch>
        </p:blipFill>
        <p:spPr bwMode="auto">
          <a:xfrm>
            <a:off x="990600" y="2781300"/>
            <a:ext cx="16338176" cy="4343400"/>
          </a:xfrm>
          <a:prstGeom prst="rect">
            <a:avLst/>
          </a:prstGeom>
          <a:noFill/>
          <a:ln w="9525">
            <a:noFill/>
            <a:miter lim="800000"/>
            <a:headEnd/>
            <a:tailEnd/>
          </a:ln>
          <a:effectLst/>
        </p:spPr>
      </p:pic>
      <p:pic>
        <p:nvPicPr>
          <p:cNvPr id="14"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1" name="Group 10"/>
          <p:cNvGrpSpPr/>
          <p:nvPr/>
        </p:nvGrpSpPr>
        <p:grpSpPr>
          <a:xfrm>
            <a:off x="16687800" y="320598"/>
            <a:ext cx="1447800" cy="533400"/>
            <a:chOff x="16687800" y="320598"/>
            <a:chExt cx="1447800" cy="533400"/>
          </a:xfrm>
        </p:grpSpPr>
        <p:sp>
          <p:nvSpPr>
            <p:cNvPr id="12" name="Oval 11"/>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06400" y="1714500"/>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Project Time == Practice Time; </a:t>
            </a:r>
            <a:r>
              <a:rPr lang="en-US" sz="5400" b="1" dirty="0" smtClean="0">
                <a:sym typeface="Wingdings" pitchFamily="2" charset="2"/>
              </a:rPr>
              <a:t></a:t>
            </a:r>
            <a:endParaRPr lang="en-US" sz="2800" b="1" dirty="0"/>
          </a:p>
        </p:txBody>
      </p:sp>
      <p:pic>
        <p:nvPicPr>
          <p:cNvPr id="13"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4" name="Group 13"/>
          <p:cNvGrpSpPr/>
          <p:nvPr/>
        </p:nvGrpSpPr>
        <p:grpSpPr>
          <a:xfrm>
            <a:off x="16687800" y="320598"/>
            <a:ext cx="1447800" cy="533400"/>
            <a:chOff x="16687800" y="320598"/>
            <a:chExt cx="1447800" cy="533400"/>
          </a:xfrm>
        </p:grpSpPr>
        <p:sp>
          <p:nvSpPr>
            <p:cNvPr id="15" name="Oval 14"/>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Project: My First Website</a:t>
            </a:r>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r>
              <a:rPr lang="en-US" sz="2800" dirty="0" smtClean="0"/>
              <a:t>Create a basic website similar to the one in the image in the next slide, which has three different pages: </a:t>
            </a:r>
            <a:r>
              <a:rPr lang="en-US" sz="2800" b="1" dirty="0" smtClean="0"/>
              <a:t>Home, About Us </a:t>
            </a:r>
            <a:r>
              <a:rPr lang="en-US" sz="2800" dirty="0" smtClean="0"/>
              <a:t>and </a:t>
            </a:r>
            <a:r>
              <a:rPr lang="en-US" sz="2800" b="1" dirty="0" smtClean="0"/>
              <a:t>Contact Us</a:t>
            </a:r>
            <a:r>
              <a:rPr lang="en-US" sz="2800" dirty="0" smtClean="0"/>
              <a:t>. Include any image of your choice from your PC. </a:t>
            </a:r>
            <a:r>
              <a:rPr lang="en-US" sz="2800" smtClean="0"/>
              <a:t>All your </a:t>
            </a:r>
            <a:r>
              <a:rPr lang="en-US" sz="2800" dirty="0" smtClean="0"/>
              <a:t>links must be active and not dead.</a:t>
            </a:r>
          </a:p>
          <a:p>
            <a:pPr fontAlgn="base">
              <a:lnSpc>
                <a:spcPct val="114000"/>
              </a:lnSpc>
              <a:spcAft>
                <a:spcPts val="2400"/>
              </a:spcAft>
            </a:pPr>
            <a:r>
              <a:rPr lang="en-US" sz="2800" dirty="0" smtClean="0"/>
              <a:t>Contact Us link, when clicked, should link to the Contact Us page of your website.</a:t>
            </a:r>
          </a:p>
          <a:p>
            <a:pPr fontAlgn="base">
              <a:lnSpc>
                <a:spcPct val="114000"/>
              </a:lnSpc>
              <a:spcAft>
                <a:spcPts val="2400"/>
              </a:spcAft>
            </a:pPr>
            <a:endParaRPr lang="en-US" sz="2800" dirty="0" smtClean="0"/>
          </a:p>
          <a:p>
            <a:pPr fontAlgn="base">
              <a:lnSpc>
                <a:spcPct val="114000"/>
              </a:lnSpc>
              <a:spcAft>
                <a:spcPts val="2400"/>
              </a:spcAft>
            </a:pPr>
            <a:endParaRPr lang="en-US" sz="2800" dirty="0" smtClean="0"/>
          </a:p>
          <a:p>
            <a:pPr fontAlgn="base">
              <a:lnSpc>
                <a:spcPct val="114000"/>
              </a:lnSpc>
              <a:spcAft>
                <a:spcPts val="2400"/>
              </a:spcAft>
            </a:pPr>
            <a:endParaRPr lang="en-US" sz="2800" dirty="0" smtClean="0"/>
          </a:p>
          <a:p>
            <a:pPr fontAlgn="base">
              <a:lnSpc>
                <a:spcPct val="114000"/>
              </a:lnSpc>
              <a:spcAft>
                <a:spcPts val="2400"/>
              </a:spcAft>
            </a:pPr>
            <a:endParaRPr lang="en-US" sz="2800" dirty="0" smtClean="0"/>
          </a:p>
          <a:p>
            <a:pPr fontAlgn="base">
              <a:lnSpc>
                <a:spcPct val="114000"/>
              </a:lnSpc>
              <a:spcAft>
                <a:spcPts val="2400"/>
              </a:spcAft>
            </a:pPr>
            <a:endParaRPr lang="en-US" sz="2800" dirty="0" smtClean="0"/>
          </a:p>
          <a:p>
            <a:pPr fontAlgn="base">
              <a:lnSpc>
                <a:spcPct val="114000"/>
              </a:lnSpc>
              <a:spcAft>
                <a:spcPts val="2400"/>
              </a:spcAft>
            </a:pPr>
            <a:r>
              <a:rPr lang="en-US" sz="2400" b="1" i="1" dirty="0" smtClean="0">
                <a:solidFill>
                  <a:schemeClr val="tx2">
                    <a:lumMod val="75000"/>
                  </a:schemeClr>
                </a:solidFill>
              </a:rPr>
              <a:t>Sidebar:</a:t>
            </a:r>
            <a:r>
              <a:rPr lang="en-US" sz="2400" i="1" dirty="0" smtClean="0">
                <a:solidFill>
                  <a:schemeClr val="tx2">
                    <a:lumMod val="75000"/>
                  </a:schemeClr>
                </a:solidFill>
              </a:rPr>
              <a:t> The </a:t>
            </a:r>
            <a:r>
              <a:rPr lang="en-US" sz="2400" i="1" dirty="0" err="1" smtClean="0">
                <a:solidFill>
                  <a:schemeClr val="tx2">
                    <a:lumMod val="75000"/>
                  </a:schemeClr>
                </a:solidFill>
              </a:rPr>
              <a:t>Genesys</a:t>
            </a:r>
            <a:r>
              <a:rPr lang="en-US" sz="2400" i="1" dirty="0" smtClean="0">
                <a:solidFill>
                  <a:schemeClr val="tx2">
                    <a:lumMod val="75000"/>
                  </a:schemeClr>
                </a:solidFill>
              </a:rPr>
              <a:t> and Google links should open in a new tab when clicked. Take not of the text formatting. And don’t forget to add title to your page in the head tag.</a:t>
            </a:r>
          </a:p>
          <a:p>
            <a:pPr fontAlgn="base">
              <a:lnSpc>
                <a:spcPct val="114000"/>
              </a:lnSpc>
              <a:spcAft>
                <a:spcPts val="2400"/>
              </a:spcAft>
            </a:pPr>
            <a:endParaRPr lang="en-US" sz="2800" dirty="0" smtClean="0"/>
          </a:p>
        </p:txBody>
      </p:sp>
      <p:pic>
        <p:nvPicPr>
          <p:cNvPr id="14" name="Picture 3"/>
          <p:cNvPicPr>
            <a:picLocks noChangeAspect="1" noChangeArrowheads="1"/>
          </p:cNvPicPr>
          <p:nvPr/>
        </p:nvPicPr>
        <p:blipFill>
          <a:blip r:embed="rId4"/>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0" name="Group 9"/>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Power'f-GOD\Desktop\Web101\html.png"/>
          <p:cNvPicPr>
            <a:picLocks noChangeAspect="1" noChangeArrowheads="1"/>
          </p:cNvPicPr>
          <p:nvPr/>
        </p:nvPicPr>
        <p:blipFill>
          <a:blip r:embed="rId3">
            <a:lum bright="70000" contrast="-40000"/>
          </a:blip>
          <a:srcRect t="9524" b="12698"/>
          <a:stretch>
            <a:fillRect/>
          </a:stretch>
        </p:blipFill>
        <p:spPr bwMode="auto">
          <a:xfrm>
            <a:off x="13182600" y="1954578"/>
            <a:ext cx="4267200" cy="6998922"/>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r>
              <a:rPr lang="en-US" sz="4800" b="1" dirty="0" smtClean="0"/>
              <a:t>Project: My First Website</a:t>
            </a:r>
          </a:p>
        </p:txBody>
      </p:sp>
      <p:pic>
        <p:nvPicPr>
          <p:cNvPr id="10" name="Picture 3"/>
          <p:cNvPicPr>
            <a:picLocks noChangeAspect="1" noChangeArrowheads="1"/>
          </p:cNvPicPr>
          <p:nvPr/>
        </p:nvPicPr>
        <p:blipFill>
          <a:blip r:embed="rId4"/>
          <a:srcRect/>
          <a:stretch>
            <a:fillRect/>
          </a:stretch>
        </p:blipFill>
        <p:spPr bwMode="auto">
          <a:xfrm>
            <a:off x="2133600" y="1943100"/>
            <a:ext cx="14367658" cy="7848600"/>
          </a:xfrm>
          <a:prstGeom prst="rect">
            <a:avLst/>
          </a:prstGeom>
          <a:noFill/>
          <a:ln w="9525">
            <a:noFill/>
            <a:miter lim="800000"/>
            <a:headEnd/>
            <a:tailEnd/>
          </a:ln>
          <a:effectLst/>
        </p:spPr>
      </p:pic>
      <p:pic>
        <p:nvPicPr>
          <p:cNvPr id="11" name="Picture 3"/>
          <p:cNvPicPr>
            <a:picLocks noChangeAspect="1" noChangeArrowheads="1"/>
          </p:cNvPicPr>
          <p:nvPr/>
        </p:nvPicPr>
        <p:blipFill>
          <a:blip r:embed="rId5"/>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wedg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4400" dirty="0" smtClean="0"/>
              <a:t>Finally, coming up next:</a:t>
            </a:r>
          </a:p>
          <a:p>
            <a:pPr algn="ctr" fontAlgn="base">
              <a:lnSpc>
                <a:spcPct val="114000"/>
              </a:lnSpc>
              <a:spcAft>
                <a:spcPts val="2400"/>
              </a:spcAft>
            </a:pPr>
            <a:r>
              <a:rPr lang="en-US" sz="5400" b="1" dirty="0" smtClean="0"/>
              <a:t>What are the benefits of being a Web Developer?</a:t>
            </a:r>
          </a:p>
          <a:p>
            <a:pPr algn="ctr" fontAlgn="base">
              <a:lnSpc>
                <a:spcPct val="114000"/>
              </a:lnSpc>
              <a:spcAft>
                <a:spcPts val="2400"/>
              </a:spcAft>
            </a:pPr>
            <a:r>
              <a:rPr lang="en-US" sz="4000" dirty="0" smtClean="0"/>
              <a:t>(video)</a:t>
            </a:r>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 are the benefits of being a web developer.mp4">
            <a:hlinkClick r:id="" action="ppaction://media"/>
          </p:cNvPr>
          <p:cNvPicPr>
            <a:picLocks noRot="1" noChangeAspect="1"/>
          </p:cNvPicPr>
          <p:nvPr>
            <a:videoFile r:link="rId1"/>
          </p:nvPr>
        </p:nvPicPr>
        <p:blipFill>
          <a:blip r:embed="rId3"/>
          <a:stretch>
            <a:fillRect/>
          </a:stretch>
        </p:blipFill>
        <p:spPr>
          <a:xfrm>
            <a:off x="85494" y="571500"/>
            <a:ext cx="18135600" cy="9086850"/>
          </a:xfrm>
          <a:prstGeom prst="rect">
            <a:avLst/>
          </a:prstGeom>
        </p:spPr>
      </p:pic>
      <p:sp>
        <p:nvSpPr>
          <p:cNvPr id="5" name="Rectangle 4"/>
          <p:cNvSpPr/>
          <p:nvPr/>
        </p:nvSpPr>
        <p:spPr>
          <a:xfrm>
            <a:off x="6858000" y="9736127"/>
            <a:ext cx="4550476" cy="461665"/>
          </a:xfrm>
          <a:prstGeom prst="rect">
            <a:avLst/>
          </a:prstGeom>
        </p:spPr>
        <p:txBody>
          <a:bodyPr wrap="none">
            <a:spAutoFit/>
          </a:bodyPr>
          <a:lstStyle/>
          <a:p>
            <a:r>
              <a:rPr lang="en-US" sz="2400" b="1" dirty="0" smtClean="0"/>
              <a:t>#</a:t>
            </a:r>
            <a:r>
              <a:rPr lang="en-US" sz="2400" b="1" dirty="0" err="1" smtClean="0"/>
              <a:t>benefitsOfBeingAWebDeveloper</a:t>
            </a:r>
            <a:endParaRPr lang="en-US" dirty="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err="1" smtClean="0"/>
              <a:t>Web101</a:t>
            </a:r>
            <a:r>
              <a:rPr lang="en-US" sz="5400" b="1" dirty="0" smtClean="0"/>
              <a:t>:</a:t>
            </a:r>
          </a:p>
          <a:p>
            <a:pPr algn="ctr" fontAlgn="base">
              <a:lnSpc>
                <a:spcPct val="114000"/>
              </a:lnSpc>
              <a:spcAft>
                <a:spcPts val="2400"/>
              </a:spcAft>
            </a:pPr>
            <a:r>
              <a:rPr lang="en-US" sz="4000" i="1" dirty="0" smtClean="0"/>
              <a:t>To be continued…</a:t>
            </a:r>
            <a:endParaRPr lang="en-US" sz="1800" i="1" dirty="0"/>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1"/>
          <p:cNvGrpSpPr/>
          <p:nvPr/>
        </p:nvGrpSpPr>
        <p:grpSpPr>
          <a:xfrm flipV="1">
            <a:off x="0" y="8763000"/>
            <a:ext cx="18288000" cy="1562100"/>
            <a:chOff x="0" y="0"/>
            <a:chExt cx="18288000" cy="1562100"/>
          </a:xfrm>
        </p:grpSpPr>
        <p:sp>
          <p:nvSpPr>
            <p:cNvPr id="23" name="Diagonal Stripe 22"/>
            <p:cNvSpPr/>
            <p:nvPr/>
          </p:nvSpPr>
          <p:spPr>
            <a:xfrm>
              <a:off x="0" y="0"/>
              <a:ext cx="1828800" cy="1562100"/>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24" name="Rectangle 23"/>
            <p:cNvSpPr/>
            <p:nvPr/>
          </p:nvSpPr>
          <p:spPr>
            <a:xfrm>
              <a:off x="990600" y="0"/>
              <a:ext cx="17297400"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25" name="Right Triangle 24"/>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Content Placeholder 14"/>
          <p:cNvSpPr txBox="1">
            <a:spLocks/>
          </p:cNvSpPr>
          <p:nvPr/>
        </p:nvSpPr>
        <p:spPr>
          <a:xfrm>
            <a:off x="914400" y="3619500"/>
            <a:ext cx="16459200" cy="2895600"/>
          </a:xfrm>
          <a:prstGeom prst="rect">
            <a:avLst/>
          </a:prstGeom>
        </p:spPr>
        <p:txBody>
          <a:bodyPr vert="horz" lIns="114300" tIns="57150" rIns="114300" bIns="57150" rtlCol="0" anchor="ctr">
            <a:noAutofit/>
          </a:bodyPr>
          <a:lstStyle/>
          <a:p>
            <a:pPr algn="ctr" fontAlgn="base">
              <a:lnSpc>
                <a:spcPct val="114000"/>
              </a:lnSpc>
              <a:spcAft>
                <a:spcPts val="2400"/>
              </a:spcAft>
            </a:pPr>
            <a:r>
              <a:rPr lang="en-US" sz="5400" b="1" dirty="0" smtClean="0"/>
              <a:t>Thanks for coming!</a:t>
            </a:r>
            <a:br>
              <a:rPr lang="en-US" sz="5400" b="1" dirty="0" smtClean="0"/>
            </a:br>
            <a:r>
              <a:rPr lang="en-US" sz="5400" b="1" dirty="0" smtClean="0"/>
              <a:t>Let’s do this again next time! </a:t>
            </a:r>
            <a:r>
              <a:rPr lang="en-US" sz="5400" b="1" dirty="0" smtClean="0">
                <a:sym typeface="Wingdings" pitchFamily="2" charset="2"/>
              </a:rPr>
              <a:t></a:t>
            </a:r>
            <a:endParaRPr lang="en-US" sz="1800" i="1" dirty="0"/>
          </a:p>
        </p:txBody>
      </p:sp>
      <p:pic>
        <p:nvPicPr>
          <p:cNvPr id="13" name="Picture 3"/>
          <p:cNvPicPr>
            <a:picLocks noChangeAspect="1" noChangeArrowheads="1"/>
          </p:cNvPicPr>
          <p:nvPr/>
        </p:nvPicPr>
        <p:blipFill>
          <a:blip r:embed="rId3"/>
          <a:srcRect/>
          <a:stretch>
            <a:fillRect/>
          </a:stretch>
        </p:blipFill>
        <p:spPr bwMode="auto">
          <a:xfrm>
            <a:off x="17297400" y="9318471"/>
            <a:ext cx="742950" cy="733425"/>
          </a:xfrm>
          <a:prstGeom prst="flowChartConnector">
            <a:avLst/>
          </a:prstGeom>
          <a:noFill/>
          <a:ln w="9525">
            <a:noFill/>
            <a:miter lim="800000"/>
            <a:headEnd/>
            <a:tailEnd/>
          </a:ln>
          <a:effectLst/>
        </p:spPr>
      </p:pic>
      <p:grpSp>
        <p:nvGrpSpPr>
          <p:cNvPr id="12" name="Group 11"/>
          <p:cNvGrpSpPr/>
          <p:nvPr/>
        </p:nvGrpSpPr>
        <p:grpSpPr>
          <a:xfrm>
            <a:off x="16687800" y="320598"/>
            <a:ext cx="1447800" cy="533400"/>
            <a:chOff x="16687800" y="320598"/>
            <a:chExt cx="1447800" cy="533400"/>
          </a:xfrm>
        </p:grpSpPr>
        <p:sp>
          <p:nvSpPr>
            <p:cNvPr id="14" name="Oval 13"/>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ower'f-GOD\Desktop\Web101\What-Is-Web-Development.png"/>
          <p:cNvPicPr>
            <a:picLocks noChangeAspect="1" noChangeArrowheads="1"/>
          </p:cNvPicPr>
          <p:nvPr/>
        </p:nvPicPr>
        <p:blipFill>
          <a:blip r:embed="rId2"/>
          <a:srcRect/>
          <a:stretch>
            <a:fillRect/>
          </a:stretch>
        </p:blipFill>
        <p:spPr bwMode="auto">
          <a:xfrm>
            <a:off x="2438400" y="1257300"/>
            <a:ext cx="13546666" cy="7620000"/>
          </a:xfrm>
          <a:prstGeom prst="rect">
            <a:avLst/>
          </a:prstGeom>
          <a:noFill/>
        </p:spPr>
      </p:pic>
    </p:spTree>
  </p:cSld>
  <p:clrMapOvr>
    <a:masterClrMapping/>
  </p:clrMapOvr>
  <p:transition spd="med">
    <p:push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3" descr="C:\Users\Power'f-GOD\Desktop\Web101\css.png"/>
          <p:cNvPicPr>
            <a:picLocks noChangeAspect="1" noChangeArrowheads="1"/>
          </p:cNvPicPr>
          <p:nvPr/>
        </p:nvPicPr>
        <p:blipFill>
          <a:blip r:embed="rId3">
            <a:lum bright="70000" contrast="-40000"/>
          </a:blip>
          <a:srcRect t="11024" b="11811"/>
          <a:stretch>
            <a:fillRect/>
          </a:stretch>
        </p:blipFill>
        <p:spPr bwMode="auto">
          <a:xfrm>
            <a:off x="13487400" y="2431591"/>
            <a:ext cx="3864137" cy="6445709"/>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
          <p:cNvPicPr>
            <a:picLocks noChangeAspect="1" noChangeArrowheads="1"/>
          </p:cNvPicPr>
          <p:nvPr/>
        </p:nvPicPr>
        <p:blipFill>
          <a:blip r:embed="rId4" cstate="print"/>
          <a:srcRect/>
          <a:stretch>
            <a:fillRect/>
          </a:stretch>
        </p:blipFill>
        <p:spPr bwMode="auto">
          <a:xfrm>
            <a:off x="17221200" y="9235888"/>
            <a:ext cx="914400" cy="860612"/>
          </a:xfrm>
          <a:prstGeom prst="rect">
            <a:avLst/>
          </a:prstGeom>
          <a:noFill/>
          <a:ln w="9525">
            <a:noFill/>
            <a:miter lim="800000"/>
            <a:headEnd/>
            <a:tailEnd/>
          </a:ln>
          <a:effectLst/>
        </p:spPr>
      </p:pic>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endParaRPr lang="en-US" sz="3600" dirty="0"/>
          </a:p>
        </p:txBody>
      </p:sp>
      <p:grpSp>
        <p:nvGrpSpPr>
          <p:cNvPr id="10" name="Group 9"/>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4" descr="C:\Users\Power'f-GOD\Desktop\Web101\js.png"/>
          <p:cNvPicPr>
            <a:picLocks noChangeAspect="1" noChangeArrowheads="1"/>
          </p:cNvPicPr>
          <p:nvPr/>
        </p:nvPicPr>
        <p:blipFill>
          <a:blip r:embed="rId3">
            <a:lum bright="40000" contrast="-40000"/>
          </a:blip>
          <a:srcRect l="22574" r="22496"/>
          <a:stretch>
            <a:fillRect/>
          </a:stretch>
        </p:blipFill>
        <p:spPr bwMode="auto">
          <a:xfrm>
            <a:off x="12540831" y="2857501"/>
            <a:ext cx="5137569" cy="5257800"/>
          </a:xfrm>
          <a:prstGeom prst="rect">
            <a:avLst/>
          </a:prstGeom>
          <a:noFill/>
        </p:spPr>
      </p:pic>
      <p:grpSp>
        <p:nvGrpSpPr>
          <p:cNvPr id="2" name="Group 20"/>
          <p:cNvGrpSpPr/>
          <p:nvPr/>
        </p:nvGrpSpPr>
        <p:grpSpPr>
          <a:xfrm>
            <a:off x="0" y="0"/>
            <a:ext cx="18288000" cy="1562100"/>
            <a:chOff x="0" y="0"/>
            <a:chExt cx="18288000" cy="1562100"/>
          </a:xfrm>
        </p:grpSpPr>
        <p:sp>
          <p:nvSpPr>
            <p:cNvPr id="4" name="Diagonal Stripe 3"/>
            <p:cNvSpPr/>
            <p:nvPr/>
          </p:nvSpPr>
          <p:spPr>
            <a:xfrm>
              <a:off x="0" y="0"/>
              <a:ext cx="1828800" cy="1562100"/>
            </a:xfrm>
            <a:prstGeom prst="diagStrip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solidFill>
                  <a:schemeClr val="tx1"/>
                </a:solidFill>
              </a:endParaRPr>
            </a:p>
          </p:txBody>
        </p:sp>
        <p:sp>
          <p:nvSpPr>
            <p:cNvPr id="6" name="Rectangle 5"/>
            <p:cNvSpPr/>
            <p:nvPr/>
          </p:nvSpPr>
          <p:spPr>
            <a:xfrm>
              <a:off x="990600" y="0"/>
              <a:ext cx="17297400" cy="5715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lIns="114300" tIns="57150" rIns="114300" bIns="57150" rtlCol="0" anchor="ctr"/>
            <a:lstStyle/>
            <a:p>
              <a:pPr algn="ctr"/>
              <a:endParaRPr lang="en-US"/>
            </a:p>
          </p:txBody>
        </p:sp>
        <p:sp>
          <p:nvSpPr>
            <p:cNvPr id="18" name="Right Triangle 17"/>
            <p:cNvSpPr/>
            <p:nvPr/>
          </p:nvSpPr>
          <p:spPr>
            <a:xfrm rot="5400000">
              <a:off x="38100" y="-38100"/>
              <a:ext cx="838200" cy="914400"/>
            </a:xfrm>
            <a:prstGeom prst="rtTriangl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
          <p:cNvPicPr>
            <a:picLocks noChangeAspect="1" noChangeArrowheads="1"/>
          </p:cNvPicPr>
          <p:nvPr/>
        </p:nvPicPr>
        <p:blipFill>
          <a:blip r:embed="rId4" cstate="print"/>
          <a:srcRect/>
          <a:stretch>
            <a:fillRect/>
          </a:stretch>
        </p:blipFill>
        <p:spPr bwMode="auto">
          <a:xfrm>
            <a:off x="17221200" y="9235888"/>
            <a:ext cx="914400" cy="860612"/>
          </a:xfrm>
          <a:prstGeom prst="rect">
            <a:avLst/>
          </a:prstGeom>
          <a:noFill/>
          <a:ln w="9525">
            <a:noFill/>
            <a:miter lim="800000"/>
            <a:headEnd/>
            <a:tailEnd/>
          </a:ln>
          <a:effectLst/>
        </p:spPr>
      </p:pic>
      <p:sp>
        <p:nvSpPr>
          <p:cNvPr id="31" name="Title 13"/>
          <p:cNvSpPr txBox="1">
            <a:spLocks/>
          </p:cNvSpPr>
          <p:nvPr/>
        </p:nvSpPr>
        <p:spPr>
          <a:xfrm>
            <a:off x="914400" y="952500"/>
            <a:ext cx="16459200" cy="1021556"/>
          </a:xfrm>
          <a:prstGeom prst="rect">
            <a:avLst/>
          </a:prstGeom>
        </p:spPr>
        <p:txBody>
          <a:bodyPr vert="horz" lIns="114300" tIns="57150" rIns="114300" bIns="57150" rtlCol="0" anchor="ctr">
            <a:normAutofit/>
          </a:bodyPr>
          <a:lstStyle/>
          <a:p>
            <a:pPr>
              <a:spcBef>
                <a:spcPct val="0"/>
              </a:spcBef>
            </a:pPr>
            <a:endParaRPr lang="en-US" sz="4800" b="1" dirty="0"/>
          </a:p>
        </p:txBody>
      </p:sp>
      <p:sp>
        <p:nvSpPr>
          <p:cNvPr id="32" name="Content Placeholder 14"/>
          <p:cNvSpPr txBox="1">
            <a:spLocks/>
          </p:cNvSpPr>
          <p:nvPr/>
        </p:nvSpPr>
        <p:spPr>
          <a:xfrm>
            <a:off x="914400" y="2012156"/>
            <a:ext cx="16459200" cy="7398544"/>
          </a:xfrm>
          <a:prstGeom prst="rect">
            <a:avLst/>
          </a:prstGeom>
        </p:spPr>
        <p:txBody>
          <a:bodyPr vert="horz" lIns="114300" tIns="57150" rIns="114300" bIns="57150" rtlCol="0">
            <a:noAutofit/>
          </a:bodyPr>
          <a:lstStyle/>
          <a:p>
            <a:pPr fontAlgn="base">
              <a:lnSpc>
                <a:spcPct val="114000"/>
              </a:lnSpc>
              <a:spcAft>
                <a:spcPts val="2400"/>
              </a:spcAft>
            </a:pPr>
            <a:endParaRPr lang="en-US" sz="3600" dirty="0"/>
          </a:p>
        </p:txBody>
      </p:sp>
      <p:grpSp>
        <p:nvGrpSpPr>
          <p:cNvPr id="10" name="Group 9"/>
          <p:cNvGrpSpPr/>
          <p:nvPr/>
        </p:nvGrpSpPr>
        <p:grpSpPr>
          <a:xfrm>
            <a:off x="16687800" y="320598"/>
            <a:ext cx="1447800" cy="533400"/>
            <a:chOff x="16687800" y="320598"/>
            <a:chExt cx="1447800" cy="533400"/>
          </a:xfrm>
        </p:grpSpPr>
        <p:sp>
          <p:nvSpPr>
            <p:cNvPr id="11" name="Oval 10"/>
            <p:cNvSpPr/>
            <p:nvPr/>
          </p:nvSpPr>
          <p:spPr>
            <a:xfrm>
              <a:off x="17602200" y="320598"/>
              <a:ext cx="533400" cy="5334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6687800" y="419100"/>
              <a:ext cx="304800" cy="3048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7113404" y="396798"/>
              <a:ext cx="381000" cy="381000"/>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med">
    <p:plu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534400"/>
            <a:ext cx="16459200" cy="1714500"/>
          </a:xfrm>
        </p:spPr>
        <p:txBody>
          <a:bodyPr>
            <a:normAutofit/>
          </a:bodyPr>
          <a:lstStyle/>
          <a:p>
            <a:r>
              <a:rPr lang="en-US" sz="3200" b="1" dirty="0" smtClean="0"/>
              <a:t>Always remember and never forget that Google is your friend anytime, </a:t>
            </a:r>
            <a:r>
              <a:rPr lang="en-US" sz="3200" b="1" dirty="0" err="1" smtClean="0"/>
              <a:t>anyday</a:t>
            </a:r>
            <a:r>
              <a:rPr lang="en-US" sz="3200" b="1" dirty="0" smtClean="0"/>
              <a:t>, anywhere! </a:t>
            </a:r>
            <a:r>
              <a:rPr lang="en-US" sz="3200" b="1" dirty="0" smtClean="0">
                <a:sym typeface="Wingdings" pitchFamily="2" charset="2"/>
              </a:rPr>
              <a:t></a:t>
            </a:r>
            <a:endParaRPr lang="en-US" sz="3200" b="1" dirty="0"/>
          </a:p>
        </p:txBody>
      </p:sp>
      <p:pic>
        <p:nvPicPr>
          <p:cNvPr id="1026" name="Picture 2" descr="C:\Users\Power'f-GOD\Documents\Web101\Google_2015_logo.svg.png"/>
          <p:cNvPicPr>
            <a:picLocks noChangeAspect="1" noChangeArrowheads="1"/>
          </p:cNvPicPr>
          <p:nvPr/>
        </p:nvPicPr>
        <p:blipFill>
          <a:blip r:embed="rId2"/>
          <a:srcRect/>
          <a:stretch>
            <a:fillRect/>
          </a:stretch>
        </p:blipFill>
        <p:spPr bwMode="auto">
          <a:xfrm>
            <a:off x="2895600" y="3076575"/>
            <a:ext cx="12192000" cy="4124325"/>
          </a:xfrm>
          <a:prstGeom prst="rect">
            <a:avLst/>
          </a:prstGeom>
          <a:noFill/>
        </p:spPr>
      </p:pic>
      <p:sp>
        <p:nvSpPr>
          <p:cNvPr id="5" name="Title 1"/>
          <p:cNvSpPr txBox="1">
            <a:spLocks/>
          </p:cNvSpPr>
          <p:nvPr/>
        </p:nvSpPr>
        <p:spPr>
          <a:xfrm>
            <a:off x="914400" y="-38100"/>
            <a:ext cx="16459200" cy="1714500"/>
          </a:xfrm>
          <a:prstGeom prst="rect">
            <a:avLst/>
          </a:prstGeom>
        </p:spPr>
        <p:txBody>
          <a:bodyPr vert="horz" lIns="114300" tIns="57150" rIns="114300" bIns="57150" rtlCol="0" anchor="ctr">
            <a:normAutofit/>
          </a:bodyPr>
          <a:lstStyle/>
          <a:p>
            <a:pPr marL="0" marR="0" lvl="0" indent="0" algn="ctr" defTabSz="11430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And then comes…</a:t>
            </a:r>
            <a:endParaRPr kumimoji="0" lang="en-US" sz="32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plu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TotalTime>
  <Words>2295</Words>
  <Application>Microsoft Office PowerPoint</Application>
  <PresentationFormat>Custom</PresentationFormat>
  <Paragraphs>438</Paragraphs>
  <Slides>81</Slides>
  <Notes>70</Notes>
  <HiddenSlides>2</HiddenSlides>
  <MMClips>4</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Slide 1</vt:lpstr>
      <vt:lpstr>Slide 2</vt:lpstr>
      <vt:lpstr>Slide 3</vt:lpstr>
      <vt:lpstr>#notEveryoneShouldCode</vt:lpstr>
      <vt:lpstr>Slide 5</vt:lpstr>
      <vt:lpstr>Slide 6</vt:lpstr>
      <vt:lpstr>Introduction:</vt:lpstr>
      <vt:lpstr>Slide 8</vt:lpstr>
      <vt:lpstr>Always remember and never forget that Google is your friend anytime, anyday, anywhere! </vt:lpstr>
      <vt:lpstr>What Is Web Development?</vt:lpstr>
      <vt:lpstr>Slide 11</vt:lpstr>
      <vt:lpstr>Slide 12</vt:lpstr>
      <vt:lpstr>Slide 13</vt:lpstr>
      <vt:lpstr>Slide 14</vt:lpstr>
      <vt:lpstr>Slide 15</vt:lpstr>
      <vt:lpstr>Slide 16</vt:lpstr>
      <vt:lpstr>How the Web Works:</vt:lpstr>
      <vt:lpstr>Slide 18</vt:lpstr>
      <vt:lpstr>Slide 19</vt:lpstr>
      <vt:lpstr>Slide 20</vt:lpstr>
      <vt:lpstr>#warriorsOfTheNet</vt:lpstr>
      <vt:lpstr>Primary Web Development Technologies:</vt:lpstr>
      <vt:lpstr>HTML (HyperText Markup Language):</vt:lpstr>
      <vt:lpstr>CSS (Cascading Style Sheets):</vt:lpstr>
      <vt:lpstr>JavaScript:</vt:lpstr>
      <vt:lpstr>Rendering:</vt:lpstr>
      <vt:lpstr>Slide 27</vt:lpstr>
      <vt:lpstr>Slide 28</vt:lpstr>
      <vt:lpstr>Slide 29</vt:lpstr>
      <vt:lpstr>Slide 30</vt:lpstr>
      <vt:lpstr>Slide 31</vt:lpstr>
      <vt:lpstr>Slide 32</vt:lpstr>
      <vt:lpstr>Slide 33</vt:lpstr>
      <vt:lpstr>#neverQuit</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Web Development?</dc:title>
  <dc:creator>Windows User</dc:creator>
  <cp:lastModifiedBy>Windows User</cp:lastModifiedBy>
  <cp:revision>197</cp:revision>
  <dcterms:created xsi:type="dcterms:W3CDTF">2019-08-30T02:54:19Z</dcterms:created>
  <dcterms:modified xsi:type="dcterms:W3CDTF">2020-02-20T16:36:19Z</dcterms:modified>
</cp:coreProperties>
</file>