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48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953" r:id="rId4"/>
    <p:sldId id="967" r:id="rId5"/>
    <p:sldId id="969" r:id="rId6"/>
    <p:sldId id="961" r:id="rId7"/>
    <p:sldId id="970" r:id="rId8"/>
    <p:sldId id="954" r:id="rId9"/>
    <p:sldId id="974" r:id="rId10"/>
    <p:sldId id="971" r:id="rId11"/>
    <p:sldId id="975" r:id="rId12"/>
    <p:sldId id="972" r:id="rId13"/>
    <p:sldId id="973" r:id="rId14"/>
    <p:sldId id="924" r:id="rId15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44">
          <p15:clr>
            <a:srgbClr val="A4A3A4"/>
          </p15:clr>
        </p15:guide>
        <p15:guide id="2" orient="horz" pos="2160">
          <p15:clr>
            <a:srgbClr val="A4A3A4"/>
          </p15:clr>
        </p15:guide>
        <p15:guide id="5" orient="horz" pos="3804">
          <p15:clr>
            <a:srgbClr val="A4A3A4"/>
          </p15:clr>
        </p15:guide>
        <p15:guide id="6" pos="3120">
          <p15:clr>
            <a:srgbClr val="A4A3A4"/>
          </p15:clr>
        </p15:guide>
        <p15:guide id="7" pos="1646">
          <p15:clr>
            <a:srgbClr val="A4A3A4"/>
          </p15:clr>
        </p15:guide>
        <p15:guide id="8" pos="4651">
          <p15:clr>
            <a:srgbClr val="A4A3A4"/>
          </p15:clr>
        </p15:guide>
        <p15:guide id="9" orient="horz" pos="516" userDrawn="1">
          <p15:clr>
            <a:srgbClr val="A4A3A4"/>
          </p15:clr>
        </p15:guide>
        <p15:guide id="10" pos="3715">
          <p15:clr>
            <a:srgbClr val="A4A3A4"/>
          </p15:clr>
        </p15:guide>
        <p15:guide id="11" pos="370" userDrawn="1">
          <p15:clr>
            <a:srgbClr val="A4A3A4"/>
          </p15:clr>
        </p15:guide>
        <p15:guide id="12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3399FF"/>
    <a:srgbClr val="99CCFF"/>
    <a:srgbClr val="009900"/>
    <a:srgbClr val="66CCFF"/>
    <a:srgbClr val="6699FF"/>
    <a:srgbClr val="FF9900"/>
    <a:srgbClr val="FFFF99"/>
    <a:srgbClr val="A5A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023" autoAdjust="0"/>
  </p:normalViewPr>
  <p:slideViewPr>
    <p:cSldViewPr showGuides="1">
      <p:cViewPr>
        <p:scale>
          <a:sx n="100" d="100"/>
          <a:sy n="100" d="100"/>
        </p:scale>
        <p:origin x="-1944" y="-360"/>
      </p:cViewPr>
      <p:guideLst>
        <p:guide orient="horz" pos="4144"/>
        <p:guide orient="horz" pos="2160"/>
        <p:guide orient="horz" pos="3804"/>
        <p:guide orient="horz" pos="516"/>
        <p:guide orient="horz" pos="913"/>
        <p:guide pos="3120"/>
        <p:guide pos="1646"/>
        <p:guide pos="4651"/>
        <p:guide pos="3715"/>
        <p:guide pos="370"/>
      </p:guideLst>
    </p:cSldViewPr>
  </p:slideViewPr>
  <p:outlineViewPr>
    <p:cViewPr>
      <p:scale>
        <a:sx n="33" d="100"/>
        <a:sy n="33" d="100"/>
      </p:scale>
      <p:origin x="0" y="1998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74" y="58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31"/>
            <a:ext cx="2944813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831"/>
            <a:ext cx="2944812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D73899-F2F0-4EA1-83BE-95A1C95D36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012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122"/>
            <a:ext cx="4987925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1"/>
            <a:ext cx="2944813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l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831"/>
            <a:ext cx="2944812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7" tIns="45783" rIns="91567" bIns="45783" numCol="1" anchor="b" anchorCtr="0" compatLnSpc="1">
            <a:prstTxWarp prst="textNoShape">
              <a:avLst/>
            </a:prstTxWarp>
          </a:bodyPr>
          <a:lstStyle>
            <a:lvl1pPr algn="r" defTabSz="915056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8FF5548-77AF-4367-A494-18659B046C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8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4"/>
          <p:cNvGraphicFramePr>
            <a:graphicFrameLocks noChangeAspect="1"/>
          </p:cNvGraphicFramePr>
          <p:nvPr userDrawn="1"/>
        </p:nvGraphicFramePr>
        <p:xfrm>
          <a:off x="541342" y="2303470"/>
          <a:ext cx="3421062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8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42" y="2303470"/>
                        <a:ext cx="3421062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57"/>
          <p:cNvSpPr>
            <a:spLocks noChangeShapeType="1"/>
          </p:cNvSpPr>
          <p:nvPr userDrawn="1"/>
        </p:nvSpPr>
        <p:spPr bwMode="auto">
          <a:xfrm>
            <a:off x="4008441" y="1943100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4008441" y="5049838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59" descr="work_31-01"/>
          <p:cNvPicPr>
            <a:picLocks noChangeAspect="1" noChangeArrowheads="1"/>
          </p:cNvPicPr>
          <p:nvPr userDrawn="1"/>
        </p:nvPicPr>
        <p:blipFill>
          <a:blip r:embed="rId5" cstate="print"/>
          <a:srcRect l="8386" t="47034" r="56535" b="6142"/>
          <a:stretch>
            <a:fillRect/>
          </a:stretch>
        </p:blipFill>
        <p:spPr bwMode="auto">
          <a:xfrm rot="20396113">
            <a:off x="4243388" y="1582738"/>
            <a:ext cx="539750" cy="539750"/>
          </a:xfrm>
          <a:prstGeom prst="rect">
            <a:avLst/>
          </a:prstGeom>
          <a:solidFill>
            <a:srgbClr val="CCFFFF"/>
          </a:solidFill>
          <a:ln w="6350">
            <a:solidFill>
              <a:srgbClr val="297AA3"/>
            </a:solidFill>
            <a:miter lim="800000"/>
            <a:headEnd/>
            <a:tailEnd/>
          </a:ln>
        </p:spPr>
      </p:pic>
      <p:pic>
        <p:nvPicPr>
          <p:cNvPr id="6" name="Picture 60" descr="글머리기호-타원-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50" y="1808163"/>
            <a:ext cx="2222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1" descr="글머리기호-타원-orang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1150" y="1808163"/>
            <a:ext cx="2238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2" descr="글머리기호-타원-gray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5475" y="1990725"/>
            <a:ext cx="2238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4" y="27464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4"/>
          <p:cNvGraphicFramePr>
            <a:graphicFrameLocks noChangeAspect="1"/>
          </p:cNvGraphicFramePr>
          <p:nvPr/>
        </p:nvGraphicFramePr>
        <p:xfrm>
          <a:off x="541338" y="2303463"/>
          <a:ext cx="3421062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8" name="Image" r:id="rId3" imgW="5663492" imgH="3326984" progId="">
                  <p:embed/>
                </p:oleObj>
              </mc:Choice>
              <mc:Fallback>
                <p:oleObj name="Image" r:id="rId3" imgW="5663492" imgH="332698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303463"/>
                        <a:ext cx="3421062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57"/>
          <p:cNvSpPr>
            <a:spLocks noChangeShapeType="1"/>
          </p:cNvSpPr>
          <p:nvPr userDrawn="1"/>
        </p:nvSpPr>
        <p:spPr bwMode="auto">
          <a:xfrm>
            <a:off x="4008438" y="1943100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Line 58"/>
          <p:cNvSpPr>
            <a:spLocks noChangeShapeType="1"/>
          </p:cNvSpPr>
          <p:nvPr userDrawn="1"/>
        </p:nvSpPr>
        <p:spPr bwMode="auto">
          <a:xfrm>
            <a:off x="4008438" y="5049838"/>
            <a:ext cx="4635500" cy="0"/>
          </a:xfrm>
          <a:prstGeom prst="line">
            <a:avLst/>
          </a:prstGeom>
          <a:noFill/>
          <a:ln w="38100">
            <a:solidFill>
              <a:srgbClr val="297AA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" name="Picture 59" descr="work_31-01"/>
          <p:cNvPicPr>
            <a:picLocks noChangeAspect="1" noChangeArrowheads="1"/>
          </p:cNvPicPr>
          <p:nvPr userDrawn="1"/>
        </p:nvPicPr>
        <p:blipFill>
          <a:blip r:embed="rId5" cstate="print"/>
          <a:srcRect l="8386" t="47034" r="56535" b="6142"/>
          <a:stretch>
            <a:fillRect/>
          </a:stretch>
        </p:blipFill>
        <p:spPr bwMode="auto">
          <a:xfrm rot="20396113">
            <a:off x="4243388" y="1582738"/>
            <a:ext cx="539750" cy="539750"/>
          </a:xfrm>
          <a:prstGeom prst="rect">
            <a:avLst/>
          </a:prstGeom>
          <a:solidFill>
            <a:srgbClr val="CCFFFF"/>
          </a:solidFill>
          <a:ln w="6350">
            <a:solidFill>
              <a:srgbClr val="297AA3"/>
            </a:solidFill>
            <a:miter lim="800000"/>
            <a:headEnd/>
            <a:tailEnd/>
          </a:ln>
        </p:spPr>
      </p:pic>
      <p:pic>
        <p:nvPicPr>
          <p:cNvPr id="6" name="Picture 60" descr="글머리기호-타원-green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6450" y="1808163"/>
            <a:ext cx="2222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1" descr="글머리기호-타원-orange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1150" y="1808163"/>
            <a:ext cx="223838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2" descr="글머리기호-타원-gray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35475" y="1990725"/>
            <a:ext cx="223838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5" descr="코멧로고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2675" y="1943100"/>
            <a:ext cx="26987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76"/>
          <p:cNvSpPr txBox="1">
            <a:spLocks noChangeArrowheads="1"/>
          </p:cNvSpPr>
          <p:nvPr userDrawn="1"/>
        </p:nvSpPr>
        <p:spPr bwMode="auto">
          <a:xfrm>
            <a:off x="1711325" y="4868863"/>
            <a:ext cx="1524000" cy="274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3366"/>
                </a:solidFill>
              </a:rPr>
              <a:t>www.cometnet.biz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 userDrawn="1"/>
        </p:nvSpPr>
        <p:spPr bwMode="gray">
          <a:xfrm>
            <a:off x="227017" y="503238"/>
            <a:ext cx="9451975" cy="889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076" name="Group 76"/>
          <p:cNvGrpSpPr>
            <a:grpSpLocks/>
          </p:cNvGrpSpPr>
          <p:nvPr userDrawn="1"/>
        </p:nvGrpSpPr>
        <p:grpSpPr bwMode="auto">
          <a:xfrm>
            <a:off x="227013" y="79378"/>
            <a:ext cx="360362" cy="360363"/>
            <a:chOff x="200" y="50"/>
            <a:chExt cx="227" cy="227"/>
          </a:xfrm>
        </p:grpSpPr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200" y="5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1800" b="0"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3079" name="Picture 6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" y="62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19"/>
          <p:cNvSpPr>
            <a:spLocks noChangeArrowheads="1"/>
          </p:cNvSpPr>
          <p:nvPr userDrawn="1"/>
        </p:nvSpPr>
        <p:spPr bwMode="auto">
          <a:xfrm flipV="1">
            <a:off x="9363075" y="6534150"/>
            <a:ext cx="315913" cy="15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635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297AA3"/>
            </a:outerShdw>
          </a:effectLst>
        </p:spPr>
        <p:txBody>
          <a:bodyPr rot="10800000"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endParaRPr lang="ko-KR" altLang="ko-KR" sz="2400" b="0">
              <a:solidFill>
                <a:srgbClr val="5F5F5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20"/>
          <p:cNvSpPr>
            <a:spLocks noChangeArrowheads="1"/>
          </p:cNvSpPr>
          <p:nvPr userDrawn="1"/>
        </p:nvSpPr>
        <p:spPr bwMode="auto">
          <a:xfrm>
            <a:off x="9347200" y="6500813"/>
            <a:ext cx="366713" cy="2143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fld id="{BC047E6F-19DA-4B18-ADE3-D634BC89CB7F}" type="slidenum">
              <a:rPr lang="en-US" altLang="ko-KR" sz="900" smtClean="0">
                <a:solidFill>
                  <a:srgbClr val="297AA3"/>
                </a:solidFill>
              </a:rPr>
              <a:pPr eaLnBrk="1" hangingPunct="1">
                <a:defRPr/>
              </a:pPr>
              <a:t>‹#›</a:t>
            </a:fld>
            <a:endParaRPr lang="en-US" altLang="ko-KR" sz="900" dirty="0">
              <a:solidFill>
                <a:srgbClr val="297AA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Rectangle 61"/>
          <p:cNvSpPr>
            <a:spLocks noChangeArrowheads="1"/>
          </p:cNvSpPr>
          <p:nvPr userDrawn="1"/>
        </p:nvSpPr>
        <p:spPr bwMode="gray">
          <a:xfrm>
            <a:off x="227013" y="503238"/>
            <a:ext cx="9451975" cy="889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" name="Group 76"/>
          <p:cNvGrpSpPr>
            <a:grpSpLocks/>
          </p:cNvGrpSpPr>
          <p:nvPr userDrawn="1"/>
        </p:nvGrpSpPr>
        <p:grpSpPr bwMode="auto">
          <a:xfrm>
            <a:off x="227013" y="79375"/>
            <a:ext cx="360362" cy="360363"/>
            <a:chOff x="200" y="50"/>
            <a:chExt cx="227" cy="227"/>
          </a:xfrm>
        </p:grpSpPr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200" y="50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254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1800" b="0">
                <a:solidFill>
                  <a:srgbClr val="000000"/>
                </a:solidFill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3079" name="Picture 69" descr="Picture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42" y="62"/>
              <a:ext cx="8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AutoShape 19"/>
          <p:cNvSpPr>
            <a:spLocks noChangeArrowheads="1"/>
          </p:cNvSpPr>
          <p:nvPr userDrawn="1"/>
        </p:nvSpPr>
        <p:spPr bwMode="auto">
          <a:xfrm flipV="1">
            <a:off x="9363075" y="6534150"/>
            <a:ext cx="315913" cy="155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635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297AA3"/>
            </a:outerShdw>
          </a:effectLst>
        </p:spPr>
        <p:txBody>
          <a:bodyPr rot="10800000" wrap="none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endParaRPr lang="ko-KR" altLang="ko-KR" sz="2400" b="0">
              <a:solidFill>
                <a:srgbClr val="5F5F5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9347200" y="6500813"/>
            <a:ext cx="366713" cy="21431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defRPr/>
            </a:pPr>
            <a:fld id="{BC047E6F-19DA-4B18-ADE3-D634BC89CB7F}" type="slidenum">
              <a:rPr lang="en-US" altLang="ko-KR" sz="900" smtClean="0">
                <a:solidFill>
                  <a:srgbClr val="297AA3"/>
                </a:solidFill>
              </a:rPr>
              <a:pPr eaLnBrk="1" hangingPunct="1">
                <a:defRPr/>
              </a:pPr>
              <a:t>‹#›</a:t>
            </a:fld>
            <a:endParaRPr lang="en-US" altLang="ko-KR" sz="900" dirty="0">
              <a:solidFill>
                <a:srgbClr val="297AA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9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50"/>
          <p:cNvSpPr>
            <a:spLocks noChangeArrowheads="1" noChangeShapeType="1" noTextEdit="1"/>
          </p:cNvSpPr>
          <p:nvPr/>
        </p:nvSpPr>
        <p:spPr bwMode="auto">
          <a:xfrm>
            <a:off x="5043010" y="2522148"/>
            <a:ext cx="3060340" cy="102174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463"/>
              </a:avLst>
            </a:prstTxWarp>
          </a:bodyPr>
          <a:lstStyle/>
          <a:p>
            <a:pPr>
              <a:defRPr/>
            </a:pPr>
            <a:r>
              <a:rPr lang="ko-KR" altLang="en-US" sz="36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인터페이스 개발 </a:t>
            </a:r>
            <a:endParaRPr lang="en-US" altLang="ko-KR" sz="36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  <a:p>
            <a:pPr>
              <a:defRPr/>
            </a:pPr>
            <a:r>
              <a:rPr lang="ko-KR" altLang="en-US" sz="36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프로젝트</a:t>
            </a:r>
            <a:endParaRPr lang="en-US" altLang="ko-KR" sz="36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4100" name="WordArt 54"/>
          <p:cNvSpPr>
            <a:spLocks noChangeArrowheads="1" noChangeShapeType="1" noTextEdit="1"/>
          </p:cNvSpPr>
          <p:nvPr/>
        </p:nvSpPr>
        <p:spPr bwMode="auto">
          <a:xfrm>
            <a:off x="5673180" y="3969060"/>
            <a:ext cx="1800000" cy="57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ko-KR" altLang="en-US" sz="24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오늘 뭐하지</a:t>
            </a:r>
            <a:r>
              <a:rPr lang="en-US" altLang="ko-KR" sz="2400" kern="10" dirty="0">
                <a:ln w="9525">
                  <a:solidFill>
                    <a:srgbClr val="297AA3"/>
                  </a:solidFill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35921" dir="2700000" algn="ctr" rotWithShape="0">
                    <a:srgbClr val="297AA3"/>
                  </a:outerShdw>
                </a:effectLst>
                <a:latin typeface="HY헤드라인M"/>
                <a:ea typeface="HY헤드라인M"/>
              </a:rPr>
              <a:t>??</a:t>
            </a:r>
            <a:endParaRPr lang="ko-KR" altLang="en-US" sz="2400" kern="10" dirty="0">
              <a:ln w="9525">
                <a:solidFill>
                  <a:srgbClr val="297AA3"/>
                </a:solidFill>
                <a:round/>
                <a:headEnd/>
                <a:tailEnd/>
              </a:ln>
              <a:solidFill>
                <a:srgbClr val="CCFFFF"/>
              </a:solidFill>
              <a:effectLst>
                <a:outerShdw dist="35921" dir="2700000" algn="ctr" rotWithShape="0">
                  <a:srgbClr val="297AA3"/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09" y="1133745"/>
            <a:ext cx="748638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2972780" y="2843935"/>
            <a:ext cx="3780420" cy="67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SAMPLE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82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26277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</a:t>
            </a:r>
            <a:r>
              <a:rPr lang="en-US" altLang="ko-KR" sz="1800" dirty="0">
                <a:sym typeface="Wingdings" pitchFamily="2" charset="2"/>
              </a:rPr>
              <a:t>◎ </a:t>
            </a:r>
            <a:r>
              <a:rPr lang="ko-KR" altLang="en-US" sz="1800" dirty="0">
                <a:sym typeface="Wingdings" pitchFamily="2" charset="2"/>
              </a:rPr>
              <a:t>역할 분담 및 계획 일정</a:t>
            </a:r>
            <a:endParaRPr lang="en-US" altLang="ko-KR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15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역할 분담 및 계획 일정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B0C24436-360A-43D1-90C3-09D2E0939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04813"/>
              </p:ext>
            </p:extLst>
          </p:nvPr>
        </p:nvGraphicFramePr>
        <p:xfrm>
          <a:off x="951548" y="2123855"/>
          <a:ext cx="8002903" cy="3862300"/>
        </p:xfrm>
        <a:graphic>
          <a:graphicData uri="http://schemas.openxmlformats.org/drawingml/2006/table">
            <a:tbl>
              <a:tblPr/>
              <a:tblGrid>
                <a:gridCol w="1986099">
                  <a:extLst>
                    <a:ext uri="{9D8B030D-6E8A-4147-A177-3AD203B41FA5}">
                      <a16:colId xmlns="" xmlns:a16="http://schemas.microsoft.com/office/drawing/2014/main" val="321859593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735551886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2971905543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3875983091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4291351908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1499647640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2599757917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2977375615"/>
                    </a:ext>
                  </a:extLst>
                </a:gridCol>
                <a:gridCol w="637099">
                  <a:extLst>
                    <a:ext uri="{9D8B030D-6E8A-4147-A177-3AD203B41FA5}">
                      <a16:colId xmlns="" xmlns:a16="http://schemas.microsoft.com/office/drawing/2014/main" val="4140471832"/>
                    </a:ext>
                  </a:extLst>
                </a:gridCol>
                <a:gridCol w="920012">
                  <a:extLst>
                    <a:ext uri="{9D8B030D-6E8A-4147-A177-3AD203B41FA5}">
                      <a16:colId xmlns="" xmlns:a16="http://schemas.microsoft.com/office/drawing/2014/main" val="2651515564"/>
                    </a:ext>
                  </a:extLst>
                </a:gridCol>
              </a:tblGrid>
              <a:tr h="31115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 용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   당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182371567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6BCFF"/>
                        </a:gs>
                        <a:gs pos="50000">
                          <a:srgbClr val="B6D4FF"/>
                        </a:gs>
                        <a:gs pos="100000">
                          <a:srgbClr val="DBE9FF"/>
                        </a:gs>
                      </a:gsLst>
                      <a:path path="rect">
                        <a:fillToRect l="100000" b="100000"/>
                      </a:path>
                    </a:gra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3399762"/>
                  </a:ext>
                </a:extLst>
              </a:tr>
              <a:tr h="540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주제 선정 및 일정 수립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전체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79212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프로젝트 기획서 제출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및 발표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11752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데이터 수집 및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전처리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  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오병권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65421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인터페이스 개발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  환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31755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기타 추가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오병권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55808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프로젝트 발표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이경재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90507363"/>
                  </a:ext>
                </a:extLst>
              </a:tr>
            </a:tbl>
          </a:graphicData>
        </a:graphic>
      </p:graphicFrame>
      <p:sp>
        <p:nvSpPr>
          <p:cNvPr id="22" name="오른쪽 화살표 1">
            <a:extLst>
              <a:ext uri="{FF2B5EF4-FFF2-40B4-BE49-F238E27FC236}">
                <a16:creationId xmlns="" xmlns:a16="http://schemas.microsoft.com/office/drawing/2014/main" id="{E2B79DA1-DA18-4F0C-8023-26D8A3AC2D46}"/>
              </a:ext>
            </a:extLst>
          </p:cNvPr>
          <p:cNvSpPr/>
          <p:nvPr/>
        </p:nvSpPr>
        <p:spPr bwMode="auto">
          <a:xfrm>
            <a:off x="2936242" y="2778818"/>
            <a:ext cx="1890210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1">
            <a:extLst>
              <a:ext uri="{FF2B5EF4-FFF2-40B4-BE49-F238E27FC236}">
                <a16:creationId xmlns="" xmlns:a16="http://schemas.microsoft.com/office/drawing/2014/main" id="{AB852B24-EA29-46DA-9E23-00BCCA33617F}"/>
              </a:ext>
            </a:extLst>
          </p:cNvPr>
          <p:cNvSpPr/>
          <p:nvPr/>
        </p:nvSpPr>
        <p:spPr bwMode="auto">
          <a:xfrm>
            <a:off x="4750476" y="3319304"/>
            <a:ext cx="405046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1">
            <a:extLst>
              <a:ext uri="{FF2B5EF4-FFF2-40B4-BE49-F238E27FC236}">
                <a16:creationId xmlns="" xmlns:a16="http://schemas.microsoft.com/office/drawing/2014/main" id="{82CAC1C3-E0C9-451A-99C9-E5C30A7CB6C0}"/>
              </a:ext>
            </a:extLst>
          </p:cNvPr>
          <p:cNvSpPr/>
          <p:nvPr/>
        </p:nvSpPr>
        <p:spPr bwMode="auto">
          <a:xfrm>
            <a:off x="5043009" y="3859790"/>
            <a:ext cx="130514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오른쪽 화살표 1">
            <a:extLst>
              <a:ext uri="{FF2B5EF4-FFF2-40B4-BE49-F238E27FC236}">
                <a16:creationId xmlns="" xmlns:a16="http://schemas.microsoft.com/office/drawing/2014/main" id="{CC78AC10-0723-4311-8BD0-8B0851F0F0EB}"/>
              </a:ext>
            </a:extLst>
          </p:cNvPr>
          <p:cNvSpPr/>
          <p:nvPr/>
        </p:nvSpPr>
        <p:spPr bwMode="auto">
          <a:xfrm>
            <a:off x="5808094" y="4400276"/>
            <a:ext cx="157517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오른쪽 화살표 1">
            <a:extLst>
              <a:ext uri="{FF2B5EF4-FFF2-40B4-BE49-F238E27FC236}">
                <a16:creationId xmlns="" xmlns:a16="http://schemas.microsoft.com/office/drawing/2014/main" id="{7AC2789B-5408-4C94-AC46-38BDCA9235E9}"/>
              </a:ext>
            </a:extLst>
          </p:cNvPr>
          <p:cNvSpPr/>
          <p:nvPr/>
        </p:nvSpPr>
        <p:spPr bwMode="auto">
          <a:xfrm>
            <a:off x="6753200" y="4940762"/>
            <a:ext cx="1125125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오른쪽 화살표 1">
            <a:extLst>
              <a:ext uri="{FF2B5EF4-FFF2-40B4-BE49-F238E27FC236}">
                <a16:creationId xmlns="" xmlns:a16="http://schemas.microsoft.com/office/drawing/2014/main" id="{139E2962-6DD5-41FB-8E99-06573774BAAC}"/>
              </a:ext>
            </a:extLst>
          </p:cNvPr>
          <p:cNvSpPr/>
          <p:nvPr/>
        </p:nvSpPr>
        <p:spPr bwMode="auto">
          <a:xfrm>
            <a:off x="7608295" y="5481247"/>
            <a:ext cx="405046" cy="468000"/>
          </a:xfrm>
          <a:prstGeom prst="rightArrow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FD98AB8-7C6B-4BC5-A536-A91798E8B3A2}"/>
              </a:ext>
            </a:extLst>
          </p:cNvPr>
          <p:cNvSpPr txBox="1"/>
          <p:nvPr/>
        </p:nvSpPr>
        <p:spPr>
          <a:xfrm>
            <a:off x="497505" y="773705"/>
            <a:ext cx="776217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이경재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): </a:t>
            </a:r>
            <a:r>
              <a:rPr lang="ko-KR" altLang="en-US" dirty="0"/>
              <a:t>메인 페이지 담당</a:t>
            </a:r>
            <a:r>
              <a:rPr lang="en-US" altLang="ko-KR" dirty="0"/>
              <a:t>, </a:t>
            </a:r>
            <a:r>
              <a:rPr lang="ko-KR" altLang="en-US" dirty="0"/>
              <a:t>추천 여가활동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 err="1"/>
              <a:t>룰렛</a:t>
            </a:r>
            <a:r>
              <a:rPr lang="en-US" altLang="ko-KR" dirty="0"/>
              <a:t>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박 환</a:t>
            </a:r>
            <a:r>
              <a:rPr lang="en-US" altLang="ko-KR" dirty="0"/>
              <a:t>: </a:t>
            </a:r>
            <a:r>
              <a:rPr lang="ko-KR" altLang="en-US" dirty="0"/>
              <a:t>관련 사이트 및 데이터 수집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오병권</a:t>
            </a:r>
            <a:r>
              <a:rPr lang="en-US" altLang="ko-KR" dirty="0"/>
              <a:t>: </a:t>
            </a:r>
            <a:r>
              <a:rPr lang="ko-KR" altLang="en-US" dirty="0"/>
              <a:t>맛집</a:t>
            </a:r>
            <a:r>
              <a:rPr lang="en-US" altLang="ko-KR" dirty="0"/>
              <a:t>/</a:t>
            </a:r>
            <a:r>
              <a:rPr lang="ko-KR" altLang="en-US" dirty="0" err="1"/>
              <a:t>핫플</a:t>
            </a:r>
            <a:r>
              <a:rPr lang="ko-KR" altLang="en-US" dirty="0"/>
              <a:t> 등 여가 활동 정보 위치표시 시스템 구현</a:t>
            </a:r>
            <a:r>
              <a:rPr lang="en-US" altLang="ko-KR" dirty="0"/>
              <a:t>, </a:t>
            </a:r>
            <a:r>
              <a:rPr lang="ko-KR" altLang="en-US" dirty="0"/>
              <a:t>게시판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3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/>
        </p:nvSpPr>
        <p:spPr bwMode="auto">
          <a:xfrm>
            <a:off x="0" y="8"/>
            <a:ext cx="9906000" cy="638175"/>
          </a:xfrm>
          <a:prstGeom prst="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9929013">
            <a:off x="1230317" y="1845185"/>
            <a:ext cx="7208837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 YOU!</a:t>
            </a:r>
          </a:p>
          <a:p>
            <a:pPr>
              <a:defRPr/>
            </a:pP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      </a:t>
            </a:r>
            <a:r>
              <a:rPr lang="en-US" altLang="ko-KR" sz="13800" dirty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Q&amp;A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주제 선정</a:t>
            </a:r>
            <a:endParaRPr lang="en-US" altLang="ko-KR" sz="1800" dirty="0"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5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주제 선정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E562866-06B1-483C-A2B6-A57E02DDB29A}"/>
              </a:ext>
            </a:extLst>
          </p:cNvPr>
          <p:cNvSpPr txBox="1"/>
          <p:nvPr/>
        </p:nvSpPr>
        <p:spPr>
          <a:xfrm>
            <a:off x="497505" y="773705"/>
            <a:ext cx="776217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친구들과의</a:t>
            </a:r>
            <a:r>
              <a:rPr lang="ko-KR" altLang="en-US" dirty="0"/>
              <a:t> 만남</a:t>
            </a:r>
            <a:r>
              <a:rPr lang="en-US" altLang="ko-KR" dirty="0"/>
              <a:t>, </a:t>
            </a:r>
            <a:r>
              <a:rPr lang="ko-KR" altLang="en-US" dirty="0"/>
              <a:t>동아리나 기타 친목 도모 모임</a:t>
            </a:r>
            <a:r>
              <a:rPr lang="en-US" altLang="ko-KR" dirty="0"/>
              <a:t>, </a:t>
            </a:r>
            <a:r>
              <a:rPr lang="ko-KR" altLang="en-US" dirty="0"/>
              <a:t>연인과의 데이트 시 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한번쯤은 다들 오늘은 뭐하지</a:t>
            </a:r>
            <a:r>
              <a:rPr lang="en-US" altLang="ko-KR" dirty="0"/>
              <a:t>? </a:t>
            </a:r>
            <a:r>
              <a:rPr lang="ko-KR" altLang="en-US" dirty="0"/>
              <a:t>라는 고민을 해결해 줄 목적으로 아이디어 착안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/>
              <a:t>룰렛</a:t>
            </a:r>
            <a:r>
              <a:rPr lang="ko-KR" altLang="en-US" dirty="0"/>
              <a:t> 방식으로 랜덤하게 오늘 하루 재미있게 보낼 항목을 제공</a:t>
            </a:r>
            <a:endParaRPr lang="en-US" altLang="ko-KR" dirty="0"/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인기 카테고리를 통해 랜덤하게 정해진 항목에 대한 정보 서비스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AA36F154-E0EA-4C87-9716-E51C6104E04F}"/>
              </a:ext>
            </a:extLst>
          </p:cNvPr>
          <p:cNvGrpSpPr/>
          <p:nvPr/>
        </p:nvGrpSpPr>
        <p:grpSpPr>
          <a:xfrm>
            <a:off x="1418229" y="2483895"/>
            <a:ext cx="6910834" cy="3450391"/>
            <a:chOff x="317485" y="2143460"/>
            <a:chExt cx="6910834" cy="3450391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17E3973B-5B43-44EA-9475-14ED851A6A1F}"/>
                </a:ext>
              </a:extLst>
            </p:cNvPr>
            <p:cNvSpPr/>
            <p:nvPr/>
          </p:nvSpPr>
          <p:spPr>
            <a:xfrm>
              <a:off x="317485" y="2143460"/>
              <a:ext cx="6910834" cy="345039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1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2B16F0F9-FFAC-428C-B16C-4A0CF343B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09" b="100000" l="2637" r="48682"/>
                      </a14:imgEffect>
                      <a14:imgEffect>
                        <a14:colorTemperature colorTemp="6711"/>
                      </a14:imgEffect>
                      <a14:imgEffect>
                        <a14:saturation sat="1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" t="-355" r="50000" b="355"/>
            <a:stretch/>
          </p:blipFill>
          <p:spPr>
            <a:xfrm flipH="1">
              <a:off x="3116634" y="3793151"/>
              <a:ext cx="1384669" cy="180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사각형: 둥근 모서리 9">
              <a:extLst>
                <a:ext uri="{FF2B5EF4-FFF2-40B4-BE49-F238E27FC236}">
                  <a16:creationId xmlns="" xmlns:a16="http://schemas.microsoft.com/office/drawing/2014/main" id="{97F7F671-FE67-4164-B806-994FA54FD8BD}"/>
                </a:ext>
              </a:extLst>
            </p:cNvPr>
            <p:cNvSpPr/>
            <p:nvPr/>
          </p:nvSpPr>
          <p:spPr>
            <a:xfrm flipH="1">
              <a:off x="1663879" y="2992663"/>
              <a:ext cx="1538834" cy="838510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저녁에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뭐할래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사각형: 둥근 모서리 9">
              <a:extLst>
                <a:ext uri="{FF2B5EF4-FFF2-40B4-BE49-F238E27FC236}">
                  <a16:creationId xmlns="" xmlns:a16="http://schemas.microsoft.com/office/drawing/2014/main" id="{DCB75AAB-887B-45FD-9146-2CA2EC46A11A}"/>
                </a:ext>
              </a:extLst>
            </p:cNvPr>
            <p:cNvSpPr/>
            <p:nvPr/>
          </p:nvSpPr>
          <p:spPr>
            <a:xfrm flipH="1">
              <a:off x="1059820" y="4224063"/>
              <a:ext cx="1949061" cy="838510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재미있는거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뭐 없냐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???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사각형: 둥근 모서리 9">
              <a:extLst>
                <a:ext uri="{FF2B5EF4-FFF2-40B4-BE49-F238E27FC236}">
                  <a16:creationId xmlns="" xmlns:a16="http://schemas.microsoft.com/office/drawing/2014/main" id="{AEA2014C-5ECD-4016-8A05-C8FA83D67F6C}"/>
                </a:ext>
              </a:extLst>
            </p:cNvPr>
            <p:cNvSpPr/>
            <p:nvPr/>
          </p:nvSpPr>
          <p:spPr>
            <a:xfrm>
              <a:off x="4322039" y="3112235"/>
              <a:ext cx="2548389" cy="1266167"/>
            </a:xfrm>
            <a:custGeom>
              <a:avLst/>
              <a:gdLst>
                <a:gd name="connsiteX0" fmla="*/ 0 w 2284337"/>
                <a:gd name="connsiteY0" fmla="*/ 433822 h 1078892"/>
                <a:gd name="connsiteX1" fmla="*/ 433822 w 2284337"/>
                <a:gd name="connsiteY1" fmla="*/ 0 h 1078892"/>
                <a:gd name="connsiteX2" fmla="*/ 1850515 w 2284337"/>
                <a:gd name="connsiteY2" fmla="*/ 0 h 1078892"/>
                <a:gd name="connsiteX3" fmla="*/ 2284337 w 2284337"/>
                <a:gd name="connsiteY3" fmla="*/ 433822 h 1078892"/>
                <a:gd name="connsiteX4" fmla="*/ 2284337 w 2284337"/>
                <a:gd name="connsiteY4" fmla="*/ 645070 h 1078892"/>
                <a:gd name="connsiteX5" fmla="*/ 1850515 w 2284337"/>
                <a:gd name="connsiteY5" fmla="*/ 1078892 h 1078892"/>
                <a:gd name="connsiteX6" fmla="*/ 433822 w 2284337"/>
                <a:gd name="connsiteY6" fmla="*/ 1078892 h 1078892"/>
                <a:gd name="connsiteX7" fmla="*/ 0 w 2284337"/>
                <a:gd name="connsiteY7" fmla="*/ 645070 h 1078892"/>
                <a:gd name="connsiteX8" fmla="*/ 0 w 2284337"/>
                <a:gd name="connsiteY8" fmla="*/ 433822 h 1078892"/>
                <a:gd name="connsiteX0" fmla="*/ 65987 w 2350324"/>
                <a:gd name="connsiteY0" fmla="*/ 433822 h 1119532"/>
                <a:gd name="connsiteX1" fmla="*/ 499809 w 2350324"/>
                <a:gd name="connsiteY1" fmla="*/ 0 h 1119532"/>
                <a:gd name="connsiteX2" fmla="*/ 1916502 w 2350324"/>
                <a:gd name="connsiteY2" fmla="*/ 0 h 1119532"/>
                <a:gd name="connsiteX3" fmla="*/ 2350324 w 2350324"/>
                <a:gd name="connsiteY3" fmla="*/ 433822 h 1119532"/>
                <a:gd name="connsiteX4" fmla="*/ 2350324 w 2350324"/>
                <a:gd name="connsiteY4" fmla="*/ 645070 h 1119532"/>
                <a:gd name="connsiteX5" fmla="*/ 1916502 w 2350324"/>
                <a:gd name="connsiteY5" fmla="*/ 1078892 h 1119532"/>
                <a:gd name="connsiteX6" fmla="*/ 123889 w 2350324"/>
                <a:gd name="connsiteY6" fmla="*/ 1119532 h 1119532"/>
                <a:gd name="connsiteX7" fmla="*/ 65987 w 2350324"/>
                <a:gd name="connsiteY7" fmla="*/ 645070 h 1119532"/>
                <a:gd name="connsiteX8" fmla="*/ 65987 w 2350324"/>
                <a:gd name="connsiteY8" fmla="*/ 433822 h 1119532"/>
                <a:gd name="connsiteX0" fmla="*/ 40534 w 2324871"/>
                <a:gd name="connsiteY0" fmla="*/ 433822 h 1119532"/>
                <a:gd name="connsiteX1" fmla="*/ 474356 w 2324871"/>
                <a:gd name="connsiteY1" fmla="*/ 0 h 1119532"/>
                <a:gd name="connsiteX2" fmla="*/ 1891049 w 2324871"/>
                <a:gd name="connsiteY2" fmla="*/ 0 h 1119532"/>
                <a:gd name="connsiteX3" fmla="*/ 2324871 w 2324871"/>
                <a:gd name="connsiteY3" fmla="*/ 433822 h 1119532"/>
                <a:gd name="connsiteX4" fmla="*/ 2324871 w 2324871"/>
                <a:gd name="connsiteY4" fmla="*/ 645070 h 1119532"/>
                <a:gd name="connsiteX5" fmla="*/ 1891049 w 2324871"/>
                <a:gd name="connsiteY5" fmla="*/ 1078892 h 1119532"/>
                <a:gd name="connsiteX6" fmla="*/ 98436 w 2324871"/>
                <a:gd name="connsiteY6" fmla="*/ 1119532 h 1119532"/>
                <a:gd name="connsiteX7" fmla="*/ 131974 w 2324871"/>
                <a:gd name="connsiteY7" fmla="*/ 878750 h 1119532"/>
                <a:gd name="connsiteX8" fmla="*/ 40534 w 2324871"/>
                <a:gd name="connsiteY8" fmla="*/ 433822 h 111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871" h="1119532">
                  <a:moveTo>
                    <a:pt x="40534" y="433822"/>
                  </a:moveTo>
                  <a:cubicBezTo>
                    <a:pt x="40534" y="194229"/>
                    <a:pt x="234763" y="0"/>
                    <a:pt x="474356" y="0"/>
                  </a:cubicBezTo>
                  <a:lnTo>
                    <a:pt x="1891049" y="0"/>
                  </a:lnTo>
                  <a:cubicBezTo>
                    <a:pt x="2130642" y="0"/>
                    <a:pt x="2324871" y="194229"/>
                    <a:pt x="2324871" y="433822"/>
                  </a:cubicBezTo>
                  <a:lnTo>
                    <a:pt x="2324871" y="645070"/>
                  </a:lnTo>
                  <a:cubicBezTo>
                    <a:pt x="2324871" y="884663"/>
                    <a:pt x="2130642" y="1078892"/>
                    <a:pt x="1891049" y="1078892"/>
                  </a:cubicBezTo>
                  <a:cubicBezTo>
                    <a:pt x="1418818" y="1078892"/>
                    <a:pt x="570667" y="1119532"/>
                    <a:pt x="98436" y="1119532"/>
                  </a:cubicBezTo>
                  <a:cubicBezTo>
                    <a:pt x="-141157" y="1119532"/>
                    <a:pt x="131974" y="1118343"/>
                    <a:pt x="131974" y="878750"/>
                  </a:cubicBezTo>
                  <a:lnTo>
                    <a:pt x="40534" y="433822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어디서 뭘 먹지</a:t>
              </a:r>
              <a:r>
                <a:rPr lang="en-US" altLang="ko-KR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5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주요 서비스 기능</a:t>
            </a:r>
            <a:r>
              <a:rPr lang="en-US" altLang="ko-KR" sz="1800" dirty="0"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웹 페이지 구상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9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7408426-CD97-40A6-8CA3-0C64680FE08F}"/>
              </a:ext>
            </a:extLst>
          </p:cNvPr>
          <p:cNvSpPr/>
          <p:nvPr/>
        </p:nvSpPr>
        <p:spPr>
          <a:xfrm>
            <a:off x="0" y="5080224"/>
            <a:ext cx="9895034" cy="1440000"/>
          </a:xfrm>
          <a:prstGeom prst="rect">
            <a:avLst/>
          </a:prstGeom>
          <a:solidFill>
            <a:schemeClr val="accent1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주요 서비스 기능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110E4148-1AFC-43B2-AD98-5F556973A725}"/>
              </a:ext>
            </a:extLst>
          </p:cNvPr>
          <p:cNvSpPr/>
          <p:nvPr/>
        </p:nvSpPr>
        <p:spPr bwMode="auto">
          <a:xfrm>
            <a:off x="170756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 및 로그인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="" xmlns:a16="http://schemas.microsoft.com/office/drawing/2014/main" id="{E9D86A73-865B-4E94-A52D-69BC55AFB3FF}"/>
              </a:ext>
            </a:extLst>
          </p:cNvPr>
          <p:cNvSpPr/>
          <p:nvPr/>
        </p:nvSpPr>
        <p:spPr bwMode="auto">
          <a:xfrm>
            <a:off x="2114957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202BF26-1CA8-47FD-852F-D91967BC0B15}"/>
              </a:ext>
            </a:extLst>
          </p:cNvPr>
          <p:cNvSpPr/>
          <p:nvPr/>
        </p:nvSpPr>
        <p:spPr bwMode="auto">
          <a:xfrm>
            <a:off x="4050071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API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291F0365-9E92-4EC4-AF44-4944CC0A7031}"/>
              </a:ext>
            </a:extLst>
          </p:cNvPr>
          <p:cNvSpPr/>
          <p:nvPr/>
        </p:nvSpPr>
        <p:spPr bwMode="auto">
          <a:xfrm>
            <a:off x="5985185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인기 카테고리 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672D2700-D433-4504-96B0-33D93D065012}"/>
              </a:ext>
            </a:extLst>
          </p:cNvPr>
          <p:cNvSpPr/>
          <p:nvPr/>
        </p:nvSpPr>
        <p:spPr bwMode="auto">
          <a:xfrm>
            <a:off x="7923330" y="1403775"/>
            <a:ext cx="1800000" cy="360000"/>
          </a:xfrm>
          <a:prstGeom prst="round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</a:rPr>
              <a:t>여가 활동 관련 정보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BF2892-3C00-43ED-A245-CB911DE4436C}"/>
              </a:ext>
            </a:extLst>
          </p:cNvPr>
          <p:cNvSpPr txBox="1"/>
          <p:nvPr/>
        </p:nvSpPr>
        <p:spPr>
          <a:xfrm>
            <a:off x="170756" y="5080224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성명 등 기타 정보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026769-4294-477C-B54D-6C2BA9A0C263}"/>
              </a:ext>
            </a:extLst>
          </p:cNvPr>
          <p:cNvSpPr txBox="1"/>
          <p:nvPr/>
        </p:nvSpPr>
        <p:spPr>
          <a:xfrm>
            <a:off x="2114957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여가 활동에 관한</a:t>
            </a:r>
            <a:endParaRPr lang="en-US" altLang="ko-KR" dirty="0"/>
          </a:p>
          <a:p>
            <a:pPr algn="ctr"/>
            <a:r>
              <a:rPr lang="ko-KR" altLang="en-US" dirty="0"/>
              <a:t>후기 게시판 작성</a:t>
            </a:r>
            <a:endParaRPr lang="en-US" altLang="ko-KR" dirty="0"/>
          </a:p>
          <a:p>
            <a:pPr algn="ctr"/>
            <a:r>
              <a:rPr lang="ko-KR" altLang="en-US" dirty="0"/>
              <a:t>또는 관련 정보 소개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0E68136-7959-4F32-909D-245EEE6F01F4}"/>
              </a:ext>
            </a:extLst>
          </p:cNvPr>
          <p:cNvSpPr txBox="1"/>
          <p:nvPr/>
        </p:nvSpPr>
        <p:spPr>
          <a:xfrm>
            <a:off x="5985185" y="5080224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카테고리에 </a:t>
            </a:r>
            <a:endParaRPr lang="en-US" altLang="ko-KR" dirty="0"/>
          </a:p>
          <a:p>
            <a:r>
              <a:rPr lang="ko-KR" altLang="en-US" dirty="0"/>
              <a:t>맞는 인기 항목 추천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0FBE230-1C2C-4EC6-9CDF-B0741B86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8" t="39909" r="36116" b="41712"/>
          <a:stretch/>
        </p:blipFill>
        <p:spPr>
          <a:xfrm>
            <a:off x="220232" y="3049151"/>
            <a:ext cx="1701048" cy="726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A0EEDE0-A7D0-4BAA-98B1-2CE59DA00FD5}"/>
              </a:ext>
            </a:extLst>
          </p:cNvPr>
          <p:cNvSpPr txBox="1"/>
          <p:nvPr/>
        </p:nvSpPr>
        <p:spPr>
          <a:xfrm>
            <a:off x="4050071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지도를 통한 검색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선택된 카테고리에</a:t>
            </a:r>
            <a:endParaRPr lang="en-US" altLang="ko-KR" dirty="0"/>
          </a:p>
          <a:p>
            <a:pPr algn="ctr"/>
            <a:r>
              <a:rPr lang="ko-KR" altLang="en-US" dirty="0"/>
              <a:t>따른 위치 표시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76E376A-EF7B-41CE-BFB1-B3C053ECBD29}"/>
              </a:ext>
            </a:extLst>
          </p:cNvPr>
          <p:cNvSpPr txBox="1"/>
          <p:nvPr/>
        </p:nvSpPr>
        <p:spPr>
          <a:xfrm>
            <a:off x="7923330" y="5080224"/>
            <a:ext cx="1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선택한</a:t>
            </a:r>
            <a:r>
              <a:rPr lang="en-US" altLang="ko-KR" dirty="0"/>
              <a:t> </a:t>
            </a:r>
            <a:r>
              <a:rPr lang="ko-KR" altLang="en-US" dirty="0"/>
              <a:t>카테고리에 </a:t>
            </a:r>
            <a:endParaRPr lang="en-US" altLang="ko-KR" dirty="0"/>
          </a:p>
          <a:p>
            <a:pPr algn="ctr"/>
            <a:r>
              <a:rPr lang="ko-KR" altLang="en-US" dirty="0"/>
              <a:t>맞는</a:t>
            </a:r>
            <a:r>
              <a:rPr lang="en-US" altLang="ko-KR" dirty="0"/>
              <a:t> </a:t>
            </a:r>
            <a:r>
              <a:rPr lang="ko-KR" altLang="en-US" dirty="0"/>
              <a:t>다양한 </a:t>
            </a:r>
            <a:endParaRPr lang="en-US" altLang="ko-KR" dirty="0"/>
          </a:p>
          <a:p>
            <a:pPr algn="ctr"/>
            <a:r>
              <a:rPr lang="ko-KR" altLang="en-US" dirty="0"/>
              <a:t>여가 활동정보 공유</a:t>
            </a:r>
            <a:endParaRPr lang="en-US" altLang="ko-KR" dirty="0"/>
          </a:p>
        </p:txBody>
      </p:sp>
      <p:pic>
        <p:nvPicPr>
          <p:cNvPr id="19" name="그림 18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3014D222-0764-4BDE-895A-61674C070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t="18889" r="12685" b="13716"/>
          <a:stretch/>
        </p:blipFill>
        <p:spPr>
          <a:xfrm>
            <a:off x="4050071" y="2819074"/>
            <a:ext cx="1800000" cy="1285001"/>
          </a:xfrm>
          <a:prstGeom prst="rect">
            <a:avLst/>
          </a:prstGeom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65E5EE7-73D0-42E9-9B7F-B9132A65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85" y="2836255"/>
            <a:ext cx="1800000" cy="1171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C8BCEBB-6171-42D8-9655-F73F29FF4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30" y="2171393"/>
            <a:ext cx="1800000" cy="2256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E0A379B-610D-4242-967A-27FE1B28C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957" y="2902159"/>
            <a:ext cx="1800000" cy="110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5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240087" y="1448780"/>
            <a:ext cx="7425825" cy="4005445"/>
          </a:xfrm>
          <a:prstGeom prst="roundRect">
            <a:avLst>
              <a:gd name="adj" fmla="val 3396"/>
            </a:avLst>
          </a:prstGeom>
          <a:solidFill>
            <a:schemeClr val="bg1"/>
          </a:solidFill>
          <a:ln w="6350" algn="ctr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none" tIns="46800" anchor="t"/>
          <a:lstStyle/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주제 선정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주요 서비스 기능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</a:t>
            </a: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ym typeface="Wingdings" pitchFamily="2" charset="2"/>
              </a:rPr>
              <a:t>  ◎ </a:t>
            </a:r>
            <a:r>
              <a:rPr lang="ko-KR" altLang="en-US" sz="1800" dirty="0">
                <a:sym typeface="Wingdings" pitchFamily="2" charset="2"/>
              </a:rPr>
              <a:t>웹 페이지 구상</a:t>
            </a:r>
            <a:endParaRPr lang="en-US" altLang="ko-KR" sz="1800" dirty="0">
              <a:sym typeface="Wingdings" pitchFamily="2" charset="2"/>
            </a:endParaRPr>
          </a:p>
          <a:p>
            <a:pPr algn="l">
              <a:lnSpc>
                <a:spcPct val="250000"/>
              </a:lnSpc>
              <a:spcAft>
                <a:spcPct val="40000"/>
              </a:spcAft>
              <a:defRPr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 ◎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역할 분담 및 계획 일정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8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9B5B5D-FD4F-4CA9-8A38-2164E872AEBD}"/>
              </a:ext>
            </a:extLst>
          </p:cNvPr>
          <p:cNvSpPr/>
          <p:nvPr/>
        </p:nvSpPr>
        <p:spPr bwMode="auto">
          <a:xfrm>
            <a:off x="722459" y="998730"/>
            <a:ext cx="8461081" cy="513057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A4DCA96-9865-4F84-BA49-D113DC675D27}"/>
              </a:ext>
            </a:extLst>
          </p:cNvPr>
          <p:cNvSpPr/>
          <p:nvPr/>
        </p:nvSpPr>
        <p:spPr bwMode="auto">
          <a:xfrm>
            <a:off x="2612739" y="2258870"/>
            <a:ext cx="4455495" cy="211872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8CA6EB-8EA3-423B-9FE5-A5FFFF4EB6DB}"/>
              </a:ext>
            </a:extLst>
          </p:cNvPr>
          <p:cNvSpPr txBox="1"/>
          <p:nvPr/>
        </p:nvSpPr>
        <p:spPr>
          <a:xfrm>
            <a:off x="4007895" y="740866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A8923EC-C2A0-4757-B0E9-F5CED7E09BDC}"/>
              </a:ext>
            </a:extLst>
          </p:cNvPr>
          <p:cNvSpPr/>
          <p:nvPr/>
        </p:nvSpPr>
        <p:spPr bwMode="auto">
          <a:xfrm>
            <a:off x="3085222" y="2755912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대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5F3C105-88A9-417C-9B51-AA45FE52B531}"/>
              </a:ext>
            </a:extLst>
          </p:cNvPr>
          <p:cNvSpPr/>
          <p:nvPr/>
        </p:nvSpPr>
        <p:spPr bwMode="auto">
          <a:xfrm>
            <a:off x="5219694" y="2755911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42A3CA-E048-44B6-B33C-C38CB833423C}"/>
              </a:ext>
            </a:extLst>
          </p:cNvPr>
          <p:cNvSpPr txBox="1"/>
          <p:nvPr/>
        </p:nvSpPr>
        <p:spPr>
          <a:xfrm>
            <a:off x="3099001" y="2411230"/>
            <a:ext cx="14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D8E4FB-F67D-4B56-9C7B-0D2AB4BBD660}"/>
              </a:ext>
            </a:extLst>
          </p:cNvPr>
          <p:cNvSpPr txBox="1"/>
          <p:nvPr/>
        </p:nvSpPr>
        <p:spPr>
          <a:xfrm>
            <a:off x="3152800" y="1538790"/>
            <a:ext cx="3573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오늘 뭐하지</a:t>
            </a:r>
            <a:r>
              <a:rPr lang="en-US" altLang="ko-KR" sz="3200" dirty="0"/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1E7EE6-9897-4005-8F25-18DBEAEDB869}"/>
              </a:ext>
            </a:extLst>
          </p:cNvPr>
          <p:cNvSpPr txBox="1"/>
          <p:nvPr/>
        </p:nvSpPr>
        <p:spPr>
          <a:xfrm>
            <a:off x="5197262" y="2430365"/>
            <a:ext cx="14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09EA434-92F3-4A05-BBA9-403FC0E8B006}"/>
              </a:ext>
            </a:extLst>
          </p:cNvPr>
          <p:cNvSpPr/>
          <p:nvPr/>
        </p:nvSpPr>
        <p:spPr bwMode="auto">
          <a:xfrm>
            <a:off x="880190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/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C8329FA-7384-45C9-955B-F1C484ACEE46}"/>
              </a:ext>
            </a:extLst>
          </p:cNvPr>
          <p:cNvSpPr/>
          <p:nvPr/>
        </p:nvSpPr>
        <p:spPr bwMode="auto">
          <a:xfrm>
            <a:off x="2550912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94007EF-A4C1-4C6F-A10C-2C53BC6CC199}"/>
              </a:ext>
            </a:extLst>
          </p:cNvPr>
          <p:cNvSpPr/>
          <p:nvPr/>
        </p:nvSpPr>
        <p:spPr bwMode="auto">
          <a:xfrm>
            <a:off x="4221634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F492A82-43CE-49EE-8A7E-322A5046DB60}"/>
              </a:ext>
            </a:extLst>
          </p:cNvPr>
          <p:cNvSpPr/>
          <p:nvPr/>
        </p:nvSpPr>
        <p:spPr bwMode="auto">
          <a:xfrm>
            <a:off x="5892356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C32F787-1FB2-4637-AAAA-355DE9B2BFDE}"/>
              </a:ext>
            </a:extLst>
          </p:cNvPr>
          <p:cNvSpPr/>
          <p:nvPr/>
        </p:nvSpPr>
        <p:spPr bwMode="auto">
          <a:xfrm>
            <a:off x="7563077" y="4888017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8EF33FD-5B18-45C0-94A7-49F687078C9C}"/>
              </a:ext>
            </a:extLst>
          </p:cNvPr>
          <p:cNvSpPr txBox="1"/>
          <p:nvPr/>
        </p:nvSpPr>
        <p:spPr>
          <a:xfrm>
            <a:off x="722458" y="4584870"/>
            <a:ext cx="386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인기 카테고리</a:t>
            </a:r>
            <a:r>
              <a:rPr lang="en-US" altLang="ko-KR" dirty="0"/>
              <a:t>(</a:t>
            </a:r>
            <a:r>
              <a:rPr lang="ko-KR" altLang="en-US" dirty="0"/>
              <a:t>정해진 카테고리에 맞는 내용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98EA07B0-B7DA-4E2F-8B8C-2017445F7658}"/>
              </a:ext>
            </a:extLst>
          </p:cNvPr>
          <p:cNvSpPr/>
          <p:nvPr/>
        </p:nvSpPr>
        <p:spPr bwMode="auto">
          <a:xfrm>
            <a:off x="4097905" y="4060062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결과 정보 선택 버튼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4F77092C-2A97-46E9-AB2A-1C4046C6FC2E}"/>
              </a:ext>
            </a:extLst>
          </p:cNvPr>
          <p:cNvSpPr/>
          <p:nvPr/>
        </p:nvSpPr>
        <p:spPr bwMode="auto">
          <a:xfrm>
            <a:off x="6458505" y="1583795"/>
            <a:ext cx="1793167" cy="453998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/>
              <a:t>검색 창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4F638DC1-008C-4521-B381-564D365C7F73}"/>
              </a:ext>
            </a:extLst>
          </p:cNvPr>
          <p:cNvSpPr/>
          <p:nvPr/>
        </p:nvSpPr>
        <p:spPr bwMode="auto">
          <a:xfrm>
            <a:off x="7501212" y="10760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로그인 회원가입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9F5650B-9DBB-48A4-BDC3-15670634CF42}"/>
              </a:ext>
            </a:extLst>
          </p:cNvPr>
          <p:cNvSpPr/>
          <p:nvPr/>
        </p:nvSpPr>
        <p:spPr bwMode="auto">
          <a:xfrm>
            <a:off x="5818884" y="1084885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게시판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2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8" y="1043735"/>
            <a:ext cx="8242583" cy="4779150"/>
          </a:xfrm>
          <a:prstGeom prst="rect">
            <a:avLst/>
          </a:prstGeom>
          <a:noFill/>
          <a:ln>
            <a:noFill/>
          </a:ln>
          <a:effectLst>
            <a:outerShdw dist="25400" dir="2700000" algn="ctr" rotWithShape="0">
              <a:schemeClr val="bg2">
                <a:alpha val="50000"/>
              </a:schemeClr>
            </a:outerShdw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2972780" y="3068960"/>
            <a:ext cx="3780420" cy="5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4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</a:rPr>
              <a:t>SAMPLE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4F59D4A-A616-4EBC-B706-1FBAF206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4" y="53975"/>
            <a:ext cx="4995696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ko-KR" altLang="en-US" sz="1800" b="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웹 페이지 구상</a:t>
            </a:r>
            <a:endParaRPr lang="ko-KR" altLang="en-US" sz="1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49B5B5D-FD4F-4CA9-8A38-2164E872AEBD}"/>
              </a:ext>
            </a:extLst>
          </p:cNvPr>
          <p:cNvSpPr/>
          <p:nvPr/>
        </p:nvSpPr>
        <p:spPr bwMode="auto">
          <a:xfrm>
            <a:off x="722459" y="998730"/>
            <a:ext cx="8461081" cy="513057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8CA6EB-8EA3-423B-9FE5-A5FFFF4EB6DB}"/>
              </a:ext>
            </a:extLst>
          </p:cNvPr>
          <p:cNvSpPr txBox="1"/>
          <p:nvPr/>
        </p:nvSpPr>
        <p:spPr>
          <a:xfrm>
            <a:off x="4007895" y="740866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42A3CA-E048-44B6-B33C-C38CB833423C}"/>
              </a:ext>
            </a:extLst>
          </p:cNvPr>
          <p:cNvSpPr txBox="1"/>
          <p:nvPr/>
        </p:nvSpPr>
        <p:spPr>
          <a:xfrm>
            <a:off x="607462" y="1024763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09EA434-92F3-4A05-BBA9-403FC0E8B006}"/>
              </a:ext>
            </a:extLst>
          </p:cNvPr>
          <p:cNvSpPr/>
          <p:nvPr/>
        </p:nvSpPr>
        <p:spPr bwMode="auto">
          <a:xfrm>
            <a:off x="1714876" y="3338990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98EA07B0-B7DA-4E2F-8B8C-2017445F7658}"/>
              </a:ext>
            </a:extLst>
          </p:cNvPr>
          <p:cNvSpPr/>
          <p:nvPr/>
        </p:nvSpPr>
        <p:spPr bwMode="auto">
          <a:xfrm>
            <a:off x="880190" y="142112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94DD7B13-331E-4144-9D93-16878F649401}"/>
              </a:ext>
            </a:extLst>
          </p:cNvPr>
          <p:cNvSpPr/>
          <p:nvPr/>
        </p:nvSpPr>
        <p:spPr bwMode="auto">
          <a:xfrm>
            <a:off x="2550912" y="1419307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634BEA3B-BC18-4E5C-BFAF-26F3646B3FB3}"/>
              </a:ext>
            </a:extLst>
          </p:cNvPr>
          <p:cNvSpPr/>
          <p:nvPr/>
        </p:nvSpPr>
        <p:spPr bwMode="auto">
          <a:xfrm>
            <a:off x="4221634" y="14193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1E282971-07DD-4EF6-95F3-76EED06656D2}"/>
              </a:ext>
            </a:extLst>
          </p:cNvPr>
          <p:cNvSpPr/>
          <p:nvPr/>
        </p:nvSpPr>
        <p:spPr bwMode="auto">
          <a:xfrm>
            <a:off x="5892356" y="1419306"/>
            <a:ext cx="1586462" cy="276999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127A32C-7848-4BDF-91A9-3921AA51AC9B}"/>
              </a:ext>
            </a:extLst>
          </p:cNvPr>
          <p:cNvSpPr/>
          <p:nvPr/>
        </p:nvSpPr>
        <p:spPr bwMode="auto">
          <a:xfrm>
            <a:off x="3345527" y="3338990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AFC81BC-073F-4FA6-945A-FDA7B20CDD35}"/>
              </a:ext>
            </a:extLst>
          </p:cNvPr>
          <p:cNvSpPr/>
          <p:nvPr/>
        </p:nvSpPr>
        <p:spPr bwMode="auto">
          <a:xfrm>
            <a:off x="4976178" y="3325006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6C9DA57-B7BD-4777-8F7B-5BB0E8A5396F}"/>
              </a:ext>
            </a:extLst>
          </p:cNvPr>
          <p:cNvSpPr/>
          <p:nvPr/>
        </p:nvSpPr>
        <p:spPr bwMode="auto">
          <a:xfrm>
            <a:off x="6606828" y="3325005"/>
            <a:ext cx="1462733" cy="1215135"/>
          </a:xfrm>
          <a:prstGeom prst="rect">
            <a:avLst/>
          </a:prstGeom>
          <a:solidFill>
            <a:srgbClr val="3399F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관련 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EBF4460-8E6E-4019-BF10-CF3BD489D541}"/>
              </a:ext>
            </a:extLst>
          </p:cNvPr>
          <p:cNvSpPr txBox="1"/>
          <p:nvPr/>
        </p:nvSpPr>
        <p:spPr>
          <a:xfrm>
            <a:off x="1703660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AC2770D-C070-420A-A29F-B3BB4ED43F70}"/>
              </a:ext>
            </a:extLst>
          </p:cNvPr>
          <p:cNvSpPr txBox="1"/>
          <p:nvPr/>
        </p:nvSpPr>
        <p:spPr>
          <a:xfrm>
            <a:off x="3334311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E67798D-8242-478A-A10F-DCD5D904E96E}"/>
              </a:ext>
            </a:extLst>
          </p:cNvPr>
          <p:cNvSpPr txBox="1"/>
          <p:nvPr/>
        </p:nvSpPr>
        <p:spPr>
          <a:xfrm>
            <a:off x="4964962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0F77AD7-0B0B-4AFC-BB0C-1580EC7C0EE5}"/>
              </a:ext>
            </a:extLst>
          </p:cNvPr>
          <p:cNvSpPr txBox="1"/>
          <p:nvPr/>
        </p:nvSpPr>
        <p:spPr>
          <a:xfrm>
            <a:off x="6595612" y="4659504"/>
            <a:ext cx="14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간략한 설명</a:t>
            </a:r>
          </a:p>
        </p:txBody>
      </p:sp>
    </p:spTree>
    <p:extLst>
      <p:ext uri="{BB962C8B-B14F-4D97-AF65-F5344CB8AC3E}">
        <p14:creationId xmlns:p14="http://schemas.microsoft.com/office/powerpoint/2010/main" val="35659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rgbClr val="3366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rgbClr val="3366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80300</TotalTime>
  <Words>449</Words>
  <Application>Microsoft Office PowerPoint</Application>
  <PresentationFormat>A4 용지(210x297mm)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기본 디자인</vt:lpstr>
      <vt:lpstr>3_기본 디자인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신태형</Manager>
  <Company>(주)코멧네트워크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중앙연구소 마스터</dc:title>
  <dc:subject>2010. 5. 10.</dc:subject>
  <dc:creator>여주상</dc:creator>
  <cp:lastModifiedBy>user</cp:lastModifiedBy>
  <cp:revision>4548</cp:revision>
  <cp:lastPrinted>2020-08-18T06:42:41Z</cp:lastPrinted>
  <dcterms:created xsi:type="dcterms:W3CDTF">2003-06-26T01:08:31Z</dcterms:created>
  <dcterms:modified xsi:type="dcterms:W3CDTF">2022-02-23T06:00:17Z</dcterms:modified>
</cp:coreProperties>
</file>