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embeddedFontLs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6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Lato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2002년 한일월드컵을 제외하고는 2시간 이내의 국가들이 1 ~ 4위를 대부분 차지한 것으로 나타나 개최국과의 시차도 월드컵 성적에 유의미 한 결과를 나타나는 것으로 보임</a:t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c29e55d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현재 시점으로 피파랭킹 1 ~ 5위을 표현한 그래프로 월드컵에 우승이 유력 할 것으로 예측</a:t>
            </a:r>
            <a:endParaRPr/>
          </a:p>
        </p:txBody>
      </p:sp>
      <p:sp>
        <p:nvSpPr>
          <p:cNvPr id="167" name="Google Shape;167;g12c29e55d8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현재 본선 조 추첨 결과로 아직 B,D,E 그룹의 플레이오프 결과가 나오지 않은 상태</a:t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대륙간 P.O.후보국을 포함한 36개국을 대상으로 낸 대륙별 본선 진출국 비율을 나타낸 그래프로 유럽이 현재 가장 많이 진출해 있음(대륙간 본선 진출 티켓에 영향을 받음)</a:t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c29e55d8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`18년 러시아 월드컵 당시 대부분의 도박사들이 대한민국을 30위 할 것으로 예측했으나 본선 당시 도박사들의 예측을 벗어나 굉장히 선전한 결과를 나타냈음</a:t>
            </a:r>
            <a:endParaRPr/>
          </a:p>
        </p:txBody>
      </p:sp>
      <p:sp>
        <p:nvSpPr>
          <p:cNvPr id="196" name="Google Shape;196;g12c29e55d80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c29e55d80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도박사들이 이번 월드컵도 21위를 예측하고 있음</a:t>
            </a:r>
            <a:endParaRPr/>
          </a:p>
        </p:txBody>
      </p:sp>
      <p:sp>
        <p:nvSpPr>
          <p:cNvPr id="204" name="Google Shape;204;g12c29e55d80_4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역대 월드컵에서 30여골을 넣었으며 약 30경기를 치뤄 본 경험이 있으므로 도움이 될 것으로 예측됨</a:t>
            </a:r>
            <a:endParaRPr/>
          </a:p>
        </p:txBody>
      </p:sp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한국은 월드컵에서 홈팀일 때 승률이 높으며, `15년 이후의 50위 이내 국가를 상대로 한 </a:t>
            </a:r>
            <a:r>
              <a:rPr lang="ko-KR">
                <a:solidFill>
                  <a:schemeClr val="dk1"/>
                </a:solidFill>
              </a:rPr>
              <a:t>A 매치경기에서</a:t>
            </a:r>
            <a:r>
              <a:rPr lang="ko-KR"/>
              <a:t> 열세의 전적을 보이고 있음</a:t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포르투갈</a:t>
            </a:r>
            <a:r>
              <a:rPr lang="ko-KR">
                <a:solidFill>
                  <a:schemeClr val="dk1"/>
                </a:solidFill>
              </a:rPr>
              <a:t>은 월드컵에서 홈팀일 때 승률이 높으며, `15년 이후의 50위 이내 국가를 상대로 한 A 매치경기에서 우세의 전적을 보이고 있음</a:t>
            </a:r>
            <a:endParaRPr/>
          </a:p>
        </p:txBody>
      </p:sp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가나는</a:t>
            </a:r>
            <a:r>
              <a:rPr lang="ko-KR">
                <a:solidFill>
                  <a:schemeClr val="dk1"/>
                </a:solidFill>
              </a:rPr>
              <a:t> 월드컵에서 어웨이팀일 때 승률이 높으며, `15년 이후의 50위 이내 국가를 상대로 한 A 매치경기에서 우세의 전적을 보이고 있음</a:t>
            </a:r>
            <a:endParaRPr/>
          </a:p>
        </p:txBody>
      </p:sp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우루과이는</a:t>
            </a:r>
            <a:r>
              <a:rPr lang="ko-KR">
                <a:solidFill>
                  <a:schemeClr val="dk1"/>
                </a:solidFill>
              </a:rPr>
              <a:t> 월드컵에서 어웨이 팀일 때 승률이 높으며, `15년 이후의 50위 이내 국가를 상대로 한 A 매치경기에서 우세의 전적을 보이고 있음</a:t>
            </a:r>
            <a:endParaRPr/>
          </a:p>
        </p:txBody>
      </p:sp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포르투갈과의 A매치에는 단 1번 경기를 펼쳤으며 승리를 경험해본 적이 있음</a:t>
            </a:r>
            <a:endParaRPr/>
          </a:p>
        </p:txBody>
      </p:sp>
      <p:sp>
        <p:nvSpPr>
          <p:cNvPr id="270" name="Google Shape;27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가나와</a:t>
            </a:r>
            <a:r>
              <a:rPr lang="ko-KR">
                <a:solidFill>
                  <a:schemeClr val="dk1"/>
                </a:solidFill>
              </a:rPr>
              <a:t>의 A매치에는 6번 경기를 펼쳤으며 승률은 3:3으로 동률을 이루고 있음</a:t>
            </a:r>
            <a:endParaRPr/>
          </a:p>
        </p:txBody>
      </p:sp>
      <p:sp>
        <p:nvSpPr>
          <p:cNvPr id="280" name="Google Shape;28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우루과이와</a:t>
            </a:r>
            <a:r>
              <a:rPr lang="ko-KR">
                <a:solidFill>
                  <a:schemeClr val="dk1"/>
                </a:solidFill>
              </a:rPr>
              <a:t>의 A매치에는 8번 경기를 펼쳤으며 1승 1무 6패로 상대적으로 열세에 놓여있음</a:t>
            </a:r>
            <a:endParaRPr/>
          </a:p>
        </p:txBody>
      </p:sp>
      <p:sp>
        <p:nvSpPr>
          <p:cNvPr id="290" name="Google Shape;2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c29e55d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2006년 전에는 한국이 우루과이와 포르투갈의 랭킹포인트와 차이가 별로 없었으나 그 이후로 상대적으로 강팀과의 포인트 차이가 크게 나타남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2c29e55d80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c29e55d8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2c29e55d80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c29e55d8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2c29e55d80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c29e55d8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2c29e55d80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c8c9dfa8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2c8c9dfa87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c29e55d80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2c29e55d80_2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c29e55d8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2c29e55d80_2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c29e55d80_2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c29e55d80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c29e55d80_2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c29e55d80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c8c9dfa8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2c8c9dfa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c62fe764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c62fe76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c8c9dfa8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2c8c9dfa87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c8c9dfa8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2c8c9dfa87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우리나라가 역대 월드컵에 홈 어드벤티지라고 해도 4위 안에 들었던 전적이 있을 만큼 저력이 있는 팀이며 터키를 제외하고 아시아에서는 4위안에 들어간 유이한 팀이다</a:t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16강을 자주 못 올라가서 경기수가 그리 많지 않음을 생각하면 우승 전적이 없는 나라 중 네덜란드, 벨기에 멕시코 다음으로 공격력은 갖춘 팀임을 입증 </a:t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역대 월드컵에서 홈 팀으로 경기를 하는게 14%pt 정도 승률이 높은 것으로 보임</a:t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5193428" y="1041400"/>
            <a:ext cx="664028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6000"/>
              <a:buFont typeface="Lato"/>
              <a:buNone/>
              <a:defRPr sz="6000">
                <a:solidFill>
                  <a:srgbClr val="FCF8F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193428" y="3521075"/>
            <a:ext cx="664028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F8F3"/>
              </a:buClr>
              <a:buSzPts val="2400"/>
              <a:buNone/>
              <a:defRPr sz="2400">
                <a:solidFill>
                  <a:srgbClr val="FCF8F3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124693" y="6356350"/>
            <a:ext cx="725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04943" y="1683613"/>
            <a:ext cx="8251553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5400"/>
              <a:buFont typeface="Lato"/>
              <a:buNone/>
              <a:defRPr sz="5400">
                <a:solidFill>
                  <a:srgbClr val="FCF8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04943" y="4563338"/>
            <a:ext cx="825155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F8F3"/>
              </a:buClr>
              <a:buSzPts val="2400"/>
              <a:buNone/>
              <a:defRPr sz="2400">
                <a:solidFill>
                  <a:srgbClr val="FCF8F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124693" y="6356350"/>
            <a:ext cx="725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124693" y="6356350"/>
            <a:ext cx="725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04943" y="1873975"/>
            <a:ext cx="420624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730926" y="1873975"/>
            <a:ext cx="42976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124693" y="6356350"/>
            <a:ext cx="725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04943" y="299811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04940" y="1615849"/>
            <a:ext cx="43891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F8F3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04941" y="2439761"/>
            <a:ext cx="438912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911629" y="1615849"/>
            <a:ext cx="411697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F8F3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911629" y="2439761"/>
            <a:ext cx="411697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124693" y="6356350"/>
            <a:ext cx="725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7124693" y="6356350"/>
            <a:ext cx="725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7124693" y="6356350"/>
            <a:ext cx="725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04943" y="465138"/>
            <a:ext cx="30999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3200"/>
              <a:buFont typeface="La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657594" y="465138"/>
            <a:ext cx="5371011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F8F3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04943" y="2065338"/>
            <a:ext cx="309998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F8F3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7124693" y="6356350"/>
            <a:ext cx="725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04944" y="483326"/>
            <a:ext cx="267788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3200"/>
              <a:buFont typeface="La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3218899" y="483326"/>
            <a:ext cx="5809707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404944" y="2083526"/>
            <a:ext cx="267788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F8F3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7124693" y="6356350"/>
            <a:ext cx="725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hyperlink" Target="http://www.prezentr.com/?utm_source=templates&amp;utm_medium=presentation&amp;utm_campaign=free_downloads_2020" TargetMode="External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4400"/>
              <a:buFont typeface="Lato"/>
              <a:buNone/>
              <a:defRPr b="1" i="0" sz="4400" u="none" cap="none" strike="noStrike">
                <a:solidFill>
                  <a:srgbClr val="FCF8F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F8F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FCF8F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CF8F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CF8F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CF8F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CF8F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CF8F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CF8F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CF8F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124693" y="6356350"/>
            <a:ext cx="725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CF8F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CF8F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CF8F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CF8F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CF8F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CF8F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CF8F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CF8F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CF8F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610475" y="4914981"/>
            <a:ext cx="896556" cy="32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 rot="-5400000">
            <a:off x="-2113768" y="2546065"/>
            <a:ext cx="38886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b="1" i="0" lang="ko-KR" sz="12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prezentr.com</a:t>
            </a:r>
            <a:r>
              <a:rPr b="0" i="0" lang="ko-KR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12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ctrTitle"/>
          </p:nvPr>
        </p:nvSpPr>
        <p:spPr>
          <a:xfrm>
            <a:off x="5193428" y="1384300"/>
            <a:ext cx="664028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100000"/>
              <a:buFont typeface="Lato"/>
              <a:buNone/>
            </a:pPr>
            <a:r>
              <a:rPr lang="ko-KR">
                <a:latin typeface="Lato"/>
                <a:ea typeface="Lato"/>
                <a:cs typeface="Lato"/>
                <a:sym typeface="Lato"/>
              </a:rPr>
              <a:t>데이터 분석 </a:t>
            </a:r>
            <a:br>
              <a:rPr lang="ko-KR">
                <a:latin typeface="Lato"/>
                <a:ea typeface="Lato"/>
                <a:cs typeface="Lato"/>
                <a:sym typeface="Lato"/>
              </a:rPr>
            </a:br>
            <a:r>
              <a:rPr lang="ko-KR">
                <a:latin typeface="Lato"/>
                <a:ea typeface="Lato"/>
                <a:cs typeface="Lato"/>
                <a:sym typeface="Lato"/>
              </a:rPr>
              <a:t>프로젝트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234782"/>
              <a:buFont typeface="Lato"/>
              <a:buNone/>
            </a:pPr>
            <a:r>
              <a:rPr lang="ko-KR" sz="2555"/>
              <a:t>(`22 카타르 월드컵 예측분석 - 대한민국 중심으로)</a:t>
            </a:r>
            <a:endParaRPr sz="2555"/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5193428" y="3825875"/>
            <a:ext cx="664028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400"/>
              <a:buNone/>
            </a:pPr>
            <a:r>
              <a:t/>
            </a:r>
            <a:endParaRPr b="1">
              <a:solidFill>
                <a:srgbClr val="FF1D64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1D64"/>
              </a:buClr>
              <a:buSzPts val="2400"/>
              <a:buNone/>
            </a:pPr>
            <a:r>
              <a:rPr b="1" lang="ko-KR">
                <a:solidFill>
                  <a:srgbClr val="FF1D64"/>
                </a:solidFill>
              </a:rPr>
              <a:t>임호진(조장), 이경재, 정현석</a:t>
            </a:r>
            <a:endParaRPr b="1">
              <a:solidFill>
                <a:srgbClr val="FF1D6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0"/>
          <p:cNvGrpSpPr/>
          <p:nvPr/>
        </p:nvGrpSpPr>
        <p:grpSpPr>
          <a:xfrm>
            <a:off x="2880000" y="2520000"/>
            <a:ext cx="5759887" cy="3600079"/>
            <a:chOff x="2730500" y="1439863"/>
            <a:chExt cx="7416800" cy="4660900"/>
          </a:xfrm>
        </p:grpSpPr>
        <p:sp>
          <p:nvSpPr>
            <p:cNvPr id="161" name="Google Shape;161;p20"/>
            <p:cNvSpPr/>
            <p:nvPr/>
          </p:nvSpPr>
          <p:spPr>
            <a:xfrm>
              <a:off x="2730500" y="1439863"/>
              <a:ext cx="7416800" cy="4660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62" name="Google Shape;16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30500" y="1439863"/>
              <a:ext cx="7405843" cy="46286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40494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역대 월드컵 1 ~ 4위 우승국 - 개최국 시차 편차</a:t>
            </a:r>
            <a:endParaRPr/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4400"/>
              <a:buFont typeface="Lato"/>
              <a:buNone/>
            </a:pPr>
            <a:r>
              <a:rPr lang="ko-KR"/>
              <a:t>Ⅲ</a:t>
            </a:r>
            <a:r>
              <a:rPr lang="ko-KR"/>
              <a:t>. 역대 월드컵 분석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4400"/>
              <a:buFont typeface="La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4400"/>
              <a:buFont typeface="Lato"/>
              <a:buNone/>
            </a:pPr>
            <a:r>
              <a:rPr lang="ko-KR"/>
              <a:t>Ⅲ</a:t>
            </a:r>
            <a:r>
              <a:rPr lang="ko-KR"/>
              <a:t>. 역대 월드컵 분석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4400"/>
              <a:buFont typeface="Lato"/>
              <a:buNone/>
            </a:pPr>
            <a:r>
              <a:t/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2880000"/>
            <a:ext cx="9000001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40494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피파 랭킹 1 ~ 5위 국가 랭킹 포인트 변화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404943" y="1683613"/>
            <a:ext cx="8251553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5400"/>
              <a:buFont typeface="Lato"/>
              <a:buNone/>
            </a:pPr>
            <a:r>
              <a:rPr lang="ko-KR"/>
              <a:t>Ⅳ. `22년 월드컵 분석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본선 조 추첨 결과</a:t>
            </a:r>
            <a:endParaRPr/>
          </a:p>
        </p:txBody>
      </p:sp>
      <p:pic>
        <p:nvPicPr>
          <p:cNvPr descr="카타르월드컵] 조추첨 후 해외 베팅 업체 &quot;한국 16강 진출 힘들 듯&quot; 전망 &lt; 이슈 &lt; 스포츠 &lt; 기사본문 - 국제뉴스"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000" y="2520000"/>
            <a:ext cx="3797299" cy="37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/>
          <p:nvPr/>
        </p:nvSpPr>
        <p:spPr>
          <a:xfrm>
            <a:off x="5616000" y="5760000"/>
            <a:ext cx="864000" cy="18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81481"/>
              <a:buFont typeface="Lato"/>
              <a:buNone/>
            </a:pPr>
            <a:r>
              <a:rPr lang="ko-KR" sz="5400"/>
              <a:t>Ⅳ</a:t>
            </a:r>
            <a:r>
              <a:rPr lang="ko-KR"/>
              <a:t>. `22년 월드컵 분석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100000"/>
              <a:buFont typeface="La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4"/>
          <p:cNvGrpSpPr/>
          <p:nvPr/>
        </p:nvGrpSpPr>
        <p:grpSpPr>
          <a:xfrm>
            <a:off x="2880000" y="2520000"/>
            <a:ext cx="5760011" cy="3600000"/>
            <a:chOff x="3603900" y="2520000"/>
            <a:chExt cx="5760011" cy="3600000"/>
          </a:xfrm>
        </p:grpSpPr>
        <p:sp>
          <p:nvSpPr>
            <p:cNvPr id="190" name="Google Shape;190;p24"/>
            <p:cNvSpPr/>
            <p:nvPr/>
          </p:nvSpPr>
          <p:spPr>
            <a:xfrm>
              <a:off x="3603911" y="2520000"/>
              <a:ext cx="5760000" cy="3600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91" name="Google Shape;191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03900" y="2520000"/>
              <a:ext cx="5760000" cy="360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40494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대륙별 본선 진출국 비율</a:t>
            </a:r>
            <a:endParaRPr/>
          </a:p>
        </p:txBody>
      </p:sp>
      <p:sp>
        <p:nvSpPr>
          <p:cNvPr id="193" name="Google Shape;193;p24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81481"/>
              <a:buFont typeface="Lato"/>
              <a:buNone/>
            </a:pPr>
            <a:r>
              <a:rPr lang="ko-KR" sz="5400"/>
              <a:t>Ⅳ</a:t>
            </a:r>
            <a:r>
              <a:rPr lang="ko-KR"/>
              <a:t>. `22년 월드컵 분석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100000"/>
              <a:buFont typeface="La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81481"/>
              <a:buFont typeface="Lato"/>
              <a:buNone/>
            </a:pPr>
            <a:r>
              <a:rPr lang="ko-KR" sz="5400"/>
              <a:t>Ⅳ</a:t>
            </a:r>
            <a:r>
              <a:rPr lang="ko-KR"/>
              <a:t>. `22년 월드컵 분석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100000"/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40494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`18년 러시아 월드컵</a:t>
            </a:r>
            <a:endParaRPr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25" y="2441000"/>
            <a:ext cx="7527749" cy="3788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/>
          <p:nvPr/>
        </p:nvSpPr>
        <p:spPr>
          <a:xfrm>
            <a:off x="7414575" y="2528125"/>
            <a:ext cx="226500" cy="367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81481"/>
              <a:buFont typeface="Lato"/>
              <a:buNone/>
            </a:pPr>
            <a:r>
              <a:rPr lang="ko-KR" sz="5400"/>
              <a:t>Ⅳ</a:t>
            </a:r>
            <a:r>
              <a:rPr lang="ko-KR"/>
              <a:t>. `22년 월드컵 분석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100000"/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40494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`</a:t>
            </a:r>
            <a:r>
              <a:rPr lang="ko-KR"/>
              <a:t>22년 카타르 월드컵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075" y="2452675"/>
            <a:ext cx="5629124" cy="3688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/>
          <p:nvPr/>
        </p:nvSpPr>
        <p:spPr>
          <a:xfrm>
            <a:off x="2726225" y="5490175"/>
            <a:ext cx="3933600" cy="179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404943" y="1683613"/>
            <a:ext cx="8251553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5400"/>
              <a:buFont typeface="Lato"/>
              <a:buNone/>
            </a:pPr>
            <a:r>
              <a:rPr lang="ko-KR"/>
              <a:t>ⅴ. H조 전적 비교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8"/>
          <p:cNvGrpSpPr/>
          <p:nvPr/>
        </p:nvGrpSpPr>
        <p:grpSpPr>
          <a:xfrm>
            <a:off x="2880000" y="2520000"/>
            <a:ext cx="5562600" cy="3684724"/>
            <a:chOff x="647700" y="2755900"/>
            <a:chExt cx="5562600" cy="3684724"/>
          </a:xfrm>
        </p:grpSpPr>
        <p:sp>
          <p:nvSpPr>
            <p:cNvPr id="220" name="Google Shape;220;p28"/>
            <p:cNvSpPr/>
            <p:nvPr/>
          </p:nvSpPr>
          <p:spPr>
            <a:xfrm>
              <a:off x="647700" y="2755900"/>
              <a:ext cx="5562600" cy="368472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21" name="Google Shape;221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3089" y="2783017"/>
              <a:ext cx="5486411" cy="36576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40494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H조 역대 월드컵 총 득점</a:t>
            </a:r>
            <a:endParaRPr/>
          </a:p>
        </p:txBody>
      </p:sp>
      <p:sp>
        <p:nvSpPr>
          <p:cNvPr id="223" name="Google Shape;223;p28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81481"/>
              <a:buFont typeface="Lato"/>
              <a:buNone/>
            </a:pPr>
            <a:r>
              <a:rPr lang="ko-KR" sz="5400"/>
              <a:t>ⅴ</a:t>
            </a:r>
            <a:r>
              <a:rPr lang="ko-KR"/>
              <a:t>. H조 전적 비교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100000"/>
              <a:buFont typeface="La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360000" y="1800000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한국 월드컵 홈/어웨이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승률</a:t>
            </a:r>
            <a:endParaRPr/>
          </a:p>
        </p:txBody>
      </p:sp>
      <p:grpSp>
        <p:nvGrpSpPr>
          <p:cNvPr id="229" name="Google Shape;229;p29"/>
          <p:cNvGrpSpPr/>
          <p:nvPr/>
        </p:nvGrpSpPr>
        <p:grpSpPr>
          <a:xfrm>
            <a:off x="360000" y="2880000"/>
            <a:ext cx="4319882" cy="2880074"/>
            <a:chOff x="-25513" y="3077264"/>
            <a:chExt cx="5918458" cy="3686258"/>
          </a:xfrm>
        </p:grpSpPr>
        <p:sp>
          <p:nvSpPr>
            <p:cNvPr id="230" name="Google Shape;230;p29"/>
            <p:cNvSpPr/>
            <p:nvPr/>
          </p:nvSpPr>
          <p:spPr>
            <a:xfrm>
              <a:off x="0" y="3084376"/>
              <a:ext cx="5867401" cy="367202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31" name="Google Shape;231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25513" y="3077264"/>
              <a:ext cx="5918458" cy="368625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2" name="Google Shape;2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000" y="2880037"/>
            <a:ext cx="4320000" cy="288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81481"/>
              <a:buFont typeface="Lato"/>
              <a:buNone/>
            </a:pPr>
            <a:r>
              <a:rPr lang="ko-KR" sz="5400"/>
              <a:t>ⅴ</a:t>
            </a:r>
            <a:r>
              <a:rPr lang="ko-KR"/>
              <a:t>. H조 전적 비교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100000"/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 txBox="1"/>
          <p:nvPr>
            <p:ph type="title"/>
          </p:nvPr>
        </p:nvSpPr>
        <p:spPr>
          <a:xfrm>
            <a:off x="5400000" y="1800000"/>
            <a:ext cx="43200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210820" lvl="0" marL="2286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lang="ko-KR" sz="2800"/>
              <a:t>피파랭킹 50위내에 국가를 상대로의 상대전적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(`15년 이후 DATA)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ctrTitle"/>
          </p:nvPr>
        </p:nvSpPr>
        <p:spPr>
          <a:xfrm>
            <a:off x="5193428" y="1092200"/>
            <a:ext cx="6640287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6000"/>
              <a:buFont typeface="Lato"/>
              <a:buNone/>
            </a:pPr>
            <a:r>
              <a:rPr lang="ko-KR">
                <a:latin typeface="Lato"/>
                <a:ea typeface="Lato"/>
                <a:cs typeface="Lato"/>
                <a:sym typeface="Lato"/>
              </a:rPr>
              <a:t>목차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5193425" y="1765300"/>
            <a:ext cx="6640200" cy="4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51435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Font typeface="Trebuchet MS"/>
              <a:buNone/>
            </a:pPr>
            <a:r>
              <a:t/>
            </a:r>
            <a:endParaRPr b="1" sz="2800">
              <a:solidFill>
                <a:srgbClr val="FF1D64"/>
              </a:solidFill>
            </a:endParaRPr>
          </a:p>
          <a:p>
            <a:pPr indent="-412750" lvl="0" marL="5143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F8F3"/>
              </a:buClr>
              <a:buSzPts val="1600"/>
              <a:buFont typeface="Trebuchet MS"/>
              <a:buNone/>
            </a:pPr>
            <a:r>
              <a:t/>
            </a:r>
            <a:endParaRPr b="1" sz="1600">
              <a:solidFill>
                <a:srgbClr val="FF1D64"/>
              </a:solidFill>
            </a:endParaRPr>
          </a:p>
          <a:p>
            <a:pPr indent="-438150" lvl="0" marL="5143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CF8F3"/>
              </a:buClr>
              <a:buSzPts val="1200"/>
              <a:buFont typeface="Trebuchet MS"/>
              <a:buNone/>
            </a:pPr>
            <a:r>
              <a:t/>
            </a:r>
            <a:endParaRPr b="1" sz="1200">
              <a:solidFill>
                <a:srgbClr val="FF1D6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1D64"/>
              </a:buClr>
              <a:buSzPts val="2800"/>
              <a:buNone/>
            </a:pPr>
            <a:r>
              <a:rPr b="1" lang="ko-KR" sz="2600">
                <a:solidFill>
                  <a:srgbClr val="FF1D64"/>
                </a:solidFill>
              </a:rPr>
              <a:t>Ⅰ. 역대 월드컵 분석</a:t>
            </a:r>
            <a:endParaRPr b="1" sz="2600">
              <a:solidFill>
                <a:srgbClr val="FF1D6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1D64"/>
              </a:buClr>
              <a:buSzPts val="2800"/>
              <a:buNone/>
            </a:pPr>
            <a:r>
              <a:rPr b="1" lang="ko-KR" sz="2600">
                <a:solidFill>
                  <a:srgbClr val="FF1D64"/>
                </a:solidFill>
              </a:rPr>
              <a:t>	Ⅱ. `22년 월드컵 분석</a:t>
            </a:r>
            <a:endParaRPr b="1" sz="2600">
              <a:solidFill>
                <a:srgbClr val="FF1D6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1D64"/>
              </a:buClr>
              <a:buSzPts val="2800"/>
              <a:buNone/>
            </a:pPr>
            <a:r>
              <a:rPr b="1" lang="ko-KR" sz="2600">
                <a:solidFill>
                  <a:srgbClr val="FF1D64"/>
                </a:solidFill>
              </a:rPr>
              <a:t>		Ⅲ. H조 전적 비교</a:t>
            </a:r>
            <a:endParaRPr b="1" sz="2600">
              <a:solidFill>
                <a:srgbClr val="FF1D6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1D64"/>
              </a:buClr>
              <a:buSzPts val="2800"/>
              <a:buNone/>
            </a:pPr>
            <a:r>
              <a:rPr b="1" lang="ko-KR" sz="2600">
                <a:solidFill>
                  <a:srgbClr val="FF1D64"/>
                </a:solidFill>
              </a:rPr>
              <a:t>			Ⅳ. 대한민국 16강 진출 가능성예측</a:t>
            </a:r>
            <a:endParaRPr b="1" sz="2600">
              <a:solidFill>
                <a:srgbClr val="FF1D6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1D64"/>
              </a:buClr>
              <a:buSzPts val="2800"/>
              <a:buNone/>
            </a:pPr>
            <a:r>
              <a:rPr b="1" lang="ko-KR" sz="2600">
                <a:solidFill>
                  <a:srgbClr val="FF1D64"/>
                </a:solidFill>
              </a:rPr>
              <a:t>				ⅴ. 결론</a:t>
            </a:r>
            <a:endParaRPr b="1" sz="2600">
              <a:solidFill>
                <a:srgbClr val="FF1D6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60000" y="1800000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포르투갈 </a:t>
            </a:r>
            <a:r>
              <a:rPr lang="ko-KR"/>
              <a:t>월드컵 홈/어웨이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승률</a:t>
            </a:r>
            <a:endParaRPr/>
          </a:p>
        </p:txBody>
      </p:sp>
      <p:grpSp>
        <p:nvGrpSpPr>
          <p:cNvPr id="240" name="Google Shape;240;p30"/>
          <p:cNvGrpSpPr/>
          <p:nvPr/>
        </p:nvGrpSpPr>
        <p:grpSpPr>
          <a:xfrm>
            <a:off x="360000" y="2880000"/>
            <a:ext cx="4320212" cy="2880106"/>
            <a:chOff x="-18" y="3175000"/>
            <a:chExt cx="5308690" cy="3683000"/>
          </a:xfrm>
        </p:grpSpPr>
        <p:sp>
          <p:nvSpPr>
            <p:cNvPr id="241" name="Google Shape;241;p30"/>
            <p:cNvSpPr/>
            <p:nvPr/>
          </p:nvSpPr>
          <p:spPr>
            <a:xfrm>
              <a:off x="-1" y="3175000"/>
              <a:ext cx="5283201" cy="3683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42" name="Google Shape;242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8" y="3175060"/>
              <a:ext cx="5308690" cy="36828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3" name="Google Shape;24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000" y="2880050"/>
            <a:ext cx="4319999" cy="288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0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81481"/>
              <a:buFont typeface="Lato"/>
              <a:buNone/>
            </a:pPr>
            <a:r>
              <a:rPr lang="ko-KR" sz="5400"/>
              <a:t>ⅴ</a:t>
            </a:r>
            <a:r>
              <a:rPr lang="ko-KR"/>
              <a:t>. H조 전적 비교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100000"/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 txBox="1"/>
          <p:nvPr>
            <p:ph type="title"/>
          </p:nvPr>
        </p:nvSpPr>
        <p:spPr>
          <a:xfrm>
            <a:off x="5400000" y="1800000"/>
            <a:ext cx="43200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210820" lvl="0" marL="2286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lang="ko-KR" sz="2800"/>
              <a:t>피파랭킹 50위내에 국가를 상대로의 상대전적</a:t>
            </a:r>
            <a:endParaRPr b="0" sz="28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(`15년 이후 DATA)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360000" y="1800000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가나 월드컵 홈/어웨이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승률</a:t>
            </a:r>
            <a:endParaRPr/>
          </a:p>
        </p:txBody>
      </p:sp>
      <p:grpSp>
        <p:nvGrpSpPr>
          <p:cNvPr id="251" name="Google Shape;251;p31"/>
          <p:cNvGrpSpPr/>
          <p:nvPr/>
        </p:nvGrpSpPr>
        <p:grpSpPr>
          <a:xfrm>
            <a:off x="360000" y="2880000"/>
            <a:ext cx="4320009" cy="2879880"/>
            <a:chOff x="206070" y="3120814"/>
            <a:chExt cx="5400012" cy="3600300"/>
          </a:xfrm>
        </p:grpSpPr>
        <p:sp>
          <p:nvSpPr>
            <p:cNvPr id="252" name="Google Shape;252;p31"/>
            <p:cNvSpPr/>
            <p:nvPr/>
          </p:nvSpPr>
          <p:spPr>
            <a:xfrm>
              <a:off x="206070" y="3120814"/>
              <a:ext cx="5400000" cy="3600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53" name="Google Shape;253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6083" y="3120987"/>
              <a:ext cx="5399999" cy="35999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4" name="Google Shape;25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000" y="2879938"/>
            <a:ext cx="4319999" cy="287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1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81481"/>
              <a:buFont typeface="Lato"/>
              <a:buNone/>
            </a:pPr>
            <a:r>
              <a:rPr lang="ko-KR" sz="5400"/>
              <a:t>ⅴ</a:t>
            </a:r>
            <a:r>
              <a:rPr lang="ko-KR"/>
              <a:t>. H조 전적 비교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100000"/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 txBox="1"/>
          <p:nvPr>
            <p:ph type="title"/>
          </p:nvPr>
        </p:nvSpPr>
        <p:spPr>
          <a:xfrm>
            <a:off x="5400000" y="1800000"/>
            <a:ext cx="43200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210820" lvl="0" marL="2286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lang="ko-KR" sz="2800"/>
              <a:t>피파랭킹 50위내에 국가를 상대로의 상대전적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(`15년 이후 DATA)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우루과이 </a:t>
            </a:r>
            <a:r>
              <a:rPr lang="ko-KR"/>
              <a:t>월드컵 홈/어웨이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승률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32"/>
          <p:cNvGrpSpPr/>
          <p:nvPr/>
        </p:nvGrpSpPr>
        <p:grpSpPr>
          <a:xfrm>
            <a:off x="360000" y="2880000"/>
            <a:ext cx="4323052" cy="2880076"/>
            <a:chOff x="-1" y="3187630"/>
            <a:chExt cx="4485890" cy="2946670"/>
          </a:xfrm>
        </p:grpSpPr>
        <p:sp>
          <p:nvSpPr>
            <p:cNvPr id="263" name="Google Shape;263;p32"/>
            <p:cNvSpPr/>
            <p:nvPr/>
          </p:nvSpPr>
          <p:spPr>
            <a:xfrm>
              <a:off x="-1" y="3187700"/>
              <a:ext cx="4482600" cy="29466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64" name="Google Shape;264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66" y="3187630"/>
              <a:ext cx="4482723" cy="29465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5" name="Google Shape;26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000" y="2880038"/>
            <a:ext cx="4319999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2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81481"/>
              <a:buFont typeface="Lato"/>
              <a:buNone/>
            </a:pPr>
            <a:r>
              <a:rPr lang="ko-KR" sz="5400"/>
              <a:t>ⅴ</a:t>
            </a:r>
            <a:r>
              <a:rPr lang="ko-KR"/>
              <a:t>. H조 전적 비교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100000"/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267" name="Google Shape;267;p32"/>
          <p:cNvSpPr txBox="1"/>
          <p:nvPr>
            <p:ph type="title"/>
          </p:nvPr>
        </p:nvSpPr>
        <p:spPr>
          <a:xfrm>
            <a:off x="5392625" y="1841850"/>
            <a:ext cx="43200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210820" lvl="0" marL="2286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lang="ko-KR" sz="2800"/>
              <a:t>피파랭킹 50위내에 국가를 상대로의 상대전적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(`15년 이후 DATA)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idx="1" type="body"/>
          </p:nvPr>
        </p:nvSpPr>
        <p:spPr>
          <a:xfrm>
            <a:off x="40494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 </a:t>
            </a:r>
            <a:r>
              <a:rPr lang="ko-KR"/>
              <a:t>포트투갈 상대전적</a:t>
            </a:r>
            <a:endParaRPr/>
          </a:p>
        </p:txBody>
      </p:sp>
      <p:pic>
        <p:nvPicPr>
          <p:cNvPr id="273" name="Google Shape;2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0" y="4680000"/>
            <a:ext cx="7919999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625" y="2504189"/>
            <a:ext cx="24288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7350" y="2456564"/>
            <a:ext cx="25717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/>
        </p:nvSpPr>
        <p:spPr>
          <a:xfrm>
            <a:off x="3561025" y="2885125"/>
            <a:ext cx="2428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: 0</a:t>
            </a:r>
            <a:endParaRPr sz="5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(0)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3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81481"/>
              <a:buFont typeface="Lato"/>
              <a:buNone/>
            </a:pPr>
            <a:r>
              <a:rPr lang="ko-KR" sz="5400"/>
              <a:t>ⅴ</a:t>
            </a:r>
            <a:r>
              <a:rPr lang="ko-KR"/>
              <a:t>. H조 전적 비교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100000"/>
              <a:buFont typeface="La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40494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 가나 상대전적</a:t>
            </a:r>
            <a:endParaRPr/>
          </a:p>
        </p:txBody>
      </p:sp>
      <p:pic>
        <p:nvPicPr>
          <p:cNvPr id="283" name="Google Shape;2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625" y="2504189"/>
            <a:ext cx="242887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4"/>
          <p:cNvSpPr txBox="1"/>
          <p:nvPr/>
        </p:nvSpPr>
        <p:spPr>
          <a:xfrm>
            <a:off x="3561025" y="2885125"/>
            <a:ext cx="2428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sz="5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 3</a:t>
            </a:r>
            <a:endParaRPr sz="5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(0)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351" y="2488488"/>
            <a:ext cx="2471599" cy="16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000" y="4680000"/>
            <a:ext cx="7919999" cy="15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81481"/>
              <a:buFont typeface="Lato"/>
              <a:buNone/>
            </a:pPr>
            <a:r>
              <a:rPr lang="ko-KR" sz="5400"/>
              <a:t>ⅴ</a:t>
            </a:r>
            <a:r>
              <a:rPr lang="ko-KR"/>
              <a:t>. H조 전적 비교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100000"/>
              <a:buFont typeface="La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81481"/>
              <a:buFont typeface="Lato"/>
              <a:buNone/>
            </a:pPr>
            <a:r>
              <a:rPr lang="ko-KR" sz="5400"/>
              <a:t>ⅴ</a:t>
            </a:r>
            <a:r>
              <a:rPr lang="ko-KR"/>
              <a:t>. H조 전적 비교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100000"/>
              <a:buFont typeface="Lato"/>
              <a:buNone/>
            </a:pPr>
            <a:r>
              <a:t/>
            </a:r>
            <a:endParaRPr/>
          </a:p>
        </p:txBody>
      </p:sp>
      <p:pic>
        <p:nvPicPr>
          <p:cNvPr id="293" name="Google Shape;2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625" y="2504189"/>
            <a:ext cx="242887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5"/>
          <p:cNvSpPr txBox="1"/>
          <p:nvPr/>
        </p:nvSpPr>
        <p:spPr>
          <a:xfrm>
            <a:off x="3561025" y="2885125"/>
            <a:ext cx="2428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: 6 </a:t>
            </a:r>
            <a:endParaRPr sz="5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(1)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5" name="Google Shape;2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000" y="2475250"/>
            <a:ext cx="2515725" cy="16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000" y="4680000"/>
            <a:ext cx="7919999" cy="2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 txBox="1"/>
          <p:nvPr>
            <p:ph idx="1" type="body"/>
          </p:nvPr>
        </p:nvSpPr>
        <p:spPr>
          <a:xfrm>
            <a:off x="40494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</a:t>
            </a:r>
            <a:r>
              <a:rPr lang="ko-KR"/>
              <a:t>우루과이</a:t>
            </a:r>
            <a:r>
              <a:rPr lang="ko-KR"/>
              <a:t> 상대전적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81481"/>
              <a:buFont typeface="Lato"/>
              <a:buNone/>
            </a:pPr>
            <a:r>
              <a:rPr lang="ko-KR" sz="5400"/>
              <a:t>ⅴ</a:t>
            </a:r>
            <a:r>
              <a:rPr lang="ko-KR"/>
              <a:t>. H조 전적 비교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100000"/>
              <a:buFont typeface="Lato"/>
              <a:buNone/>
            </a:pPr>
            <a:r>
              <a:t/>
            </a:r>
            <a:endParaRPr/>
          </a:p>
        </p:txBody>
      </p:sp>
      <p:pic>
        <p:nvPicPr>
          <p:cNvPr id="303" name="Google Shape;3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2880000"/>
            <a:ext cx="9000001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40494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</a:t>
            </a:r>
            <a:r>
              <a:rPr lang="ko-KR"/>
              <a:t>H조 피파랭킹 포인트 변화 그래프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404950" y="1683625"/>
            <a:ext cx="10943400" cy="38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5400"/>
              <a:buFont typeface="Lato"/>
              <a:buNone/>
            </a:pPr>
            <a:r>
              <a:t/>
            </a:r>
            <a:endParaRPr sz="4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5400"/>
              <a:buFont typeface="Lato"/>
              <a:buNone/>
            </a:pPr>
            <a:r>
              <a:rPr lang="ko-KR"/>
              <a:t>ⅵ</a:t>
            </a:r>
            <a:r>
              <a:rPr lang="ko-KR"/>
              <a:t>. 대한민국 16강 </a:t>
            </a:r>
            <a:endParaRPr/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5400"/>
              <a:buFont typeface="Lato"/>
              <a:buNone/>
            </a:pPr>
            <a:r>
              <a:rPr lang="ko-KR"/>
              <a:t>진출 가능성 예측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5400"/>
              <a:buFont typeface="La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40494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</a:t>
            </a:r>
            <a:r>
              <a:rPr lang="ko-KR"/>
              <a:t>예측에 사용된 데이터</a:t>
            </a:r>
            <a:endParaRPr/>
          </a:p>
        </p:txBody>
      </p:sp>
      <p:sp>
        <p:nvSpPr>
          <p:cNvPr id="315" name="Google Shape;315;p38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81481"/>
              <a:buFont typeface="Lato"/>
              <a:buNone/>
            </a:pPr>
            <a:r>
              <a:rPr lang="ko-KR" sz="5400"/>
              <a:t>ⅵ</a:t>
            </a:r>
            <a:r>
              <a:rPr lang="ko-KR"/>
              <a:t>. 대한민국 16강  </a:t>
            </a:r>
            <a:endParaRPr/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100000"/>
              <a:buFont typeface="Lato"/>
              <a:buNone/>
            </a:pPr>
            <a:r>
              <a:rPr lang="ko-KR"/>
              <a:t>진출 가능성 예측</a:t>
            </a:r>
            <a:endParaRPr/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038" y="2457925"/>
            <a:ext cx="64865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idx="1" type="body"/>
          </p:nvPr>
        </p:nvSpPr>
        <p:spPr>
          <a:xfrm>
            <a:off x="74689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예측에 사용된 모델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-KR" sz="2000"/>
              <a:t>Random Forest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-KR" sz="2000"/>
              <a:t>LightGBM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-KR" sz="2000"/>
              <a:t>Logistic Regression</a:t>
            </a:r>
            <a:endParaRPr sz="2000"/>
          </a:p>
        </p:txBody>
      </p:sp>
      <p:sp>
        <p:nvSpPr>
          <p:cNvPr id="322" name="Google Shape;322;p39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81481"/>
              <a:buFont typeface="Lato"/>
              <a:buNone/>
            </a:pPr>
            <a:r>
              <a:rPr lang="ko-KR" sz="5400"/>
              <a:t>ⅵ</a:t>
            </a:r>
            <a:r>
              <a:rPr lang="ko-KR"/>
              <a:t>. 대한민국 16강  </a:t>
            </a:r>
            <a:endParaRPr/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100000"/>
              <a:buFont typeface="Lato"/>
              <a:buNone/>
            </a:pPr>
            <a:r>
              <a:rPr lang="ko-KR"/>
              <a:t>진출 가능성 예측</a:t>
            </a:r>
            <a:endParaRPr/>
          </a:p>
        </p:txBody>
      </p:sp>
      <p:pic>
        <p:nvPicPr>
          <p:cNvPr id="323" name="Google Shape;3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125" y="2584031"/>
            <a:ext cx="6134100" cy="10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04943" y="1683613"/>
            <a:ext cx="82515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5400"/>
              <a:buFont typeface="Lato"/>
              <a:buNone/>
            </a:pPr>
            <a:r>
              <a:rPr lang="ko-KR"/>
              <a:t>Ⅰ. 주제 선정 배경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idx="1" type="body"/>
          </p:nvPr>
        </p:nvSpPr>
        <p:spPr>
          <a:xfrm>
            <a:off x="74689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</a:t>
            </a:r>
            <a:r>
              <a:rPr lang="ko-KR"/>
              <a:t>분류모델 성능 평가 ( ROC curve)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       1.Random Forest         2 .LightGBM           3. Logistic Regression</a:t>
            </a:r>
            <a:endParaRPr sz="2000"/>
          </a:p>
        </p:txBody>
      </p:sp>
      <p:sp>
        <p:nvSpPr>
          <p:cNvPr id="329" name="Google Shape;329;p40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81481"/>
              <a:buFont typeface="Lato"/>
              <a:buNone/>
            </a:pPr>
            <a:r>
              <a:rPr lang="ko-KR" sz="5400"/>
              <a:t>ⅵ</a:t>
            </a:r>
            <a:r>
              <a:rPr lang="ko-KR"/>
              <a:t>. 대한민국 16강  </a:t>
            </a:r>
            <a:endParaRPr/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100000"/>
              <a:buFont typeface="Lato"/>
              <a:buNone/>
            </a:pPr>
            <a:r>
              <a:rPr lang="ko-KR"/>
              <a:t>진출 가능성 예측</a:t>
            </a:r>
            <a:endParaRPr/>
          </a:p>
        </p:txBody>
      </p:sp>
      <p:pic>
        <p:nvPicPr>
          <p:cNvPr id="330" name="Google Shape;3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350" y="3050213"/>
            <a:ext cx="67818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idx="1" type="body"/>
          </p:nvPr>
        </p:nvSpPr>
        <p:spPr>
          <a:xfrm>
            <a:off x="74689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</a:t>
            </a:r>
            <a:r>
              <a:rPr lang="ko-KR"/>
              <a:t>예측에 쓰일 H조 데이터셋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   </a:t>
            </a:r>
            <a:endParaRPr sz="2000"/>
          </a:p>
        </p:txBody>
      </p:sp>
      <p:sp>
        <p:nvSpPr>
          <p:cNvPr id="336" name="Google Shape;336;p41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81481"/>
              <a:buFont typeface="Lato"/>
              <a:buNone/>
            </a:pPr>
            <a:r>
              <a:rPr lang="ko-KR" sz="5400"/>
              <a:t>ⅵ</a:t>
            </a:r>
            <a:r>
              <a:rPr lang="ko-KR"/>
              <a:t>. 대한민국 16강  </a:t>
            </a:r>
            <a:endParaRPr/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100000"/>
              <a:buFont typeface="Lato"/>
              <a:buNone/>
            </a:pPr>
            <a:r>
              <a:rPr lang="ko-KR"/>
              <a:t>진출 가능성 예측</a:t>
            </a:r>
            <a:endParaRPr/>
          </a:p>
        </p:txBody>
      </p:sp>
      <p:pic>
        <p:nvPicPr>
          <p:cNvPr id="337" name="Google Shape;3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725" y="3322275"/>
            <a:ext cx="4409450" cy="22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idx="1" type="body"/>
          </p:nvPr>
        </p:nvSpPr>
        <p:spPr>
          <a:xfrm>
            <a:off x="74689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시뮬레이팅 결과</a:t>
            </a:r>
            <a:endParaRPr sz="2000"/>
          </a:p>
        </p:txBody>
      </p:sp>
      <p:sp>
        <p:nvSpPr>
          <p:cNvPr id="343" name="Google Shape;343;p42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-KR" sz="5400"/>
              <a:t>ⅵ</a:t>
            </a:r>
            <a:r>
              <a:rPr lang="ko-KR"/>
              <a:t>. 대한민국 16강 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-KR"/>
              <a:t>진출 가능성 예측</a:t>
            </a:r>
            <a:endParaRPr/>
          </a:p>
        </p:txBody>
      </p:sp>
      <p:pic>
        <p:nvPicPr>
          <p:cNvPr id="344" name="Google Shape;3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493" y="2943300"/>
            <a:ext cx="2858457" cy="366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300" y="2605325"/>
            <a:ext cx="5021876" cy="41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2"/>
          <p:cNvSpPr/>
          <p:nvPr/>
        </p:nvSpPr>
        <p:spPr>
          <a:xfrm>
            <a:off x="6858000" y="3885050"/>
            <a:ext cx="2499900" cy="41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2"/>
          <p:cNvSpPr/>
          <p:nvPr/>
        </p:nvSpPr>
        <p:spPr>
          <a:xfrm>
            <a:off x="6858000" y="5028050"/>
            <a:ext cx="2499900" cy="41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"/>
          <p:cNvSpPr/>
          <p:nvPr/>
        </p:nvSpPr>
        <p:spPr>
          <a:xfrm>
            <a:off x="6858000" y="6171050"/>
            <a:ext cx="2499900" cy="41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81481"/>
              <a:buFont typeface="Lato"/>
              <a:buNone/>
            </a:pPr>
            <a:r>
              <a:rPr lang="ko-KR" sz="5400"/>
              <a:t>ⅵ</a:t>
            </a:r>
            <a:r>
              <a:rPr lang="ko-KR"/>
              <a:t>. 대한민국 16강 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100000"/>
              <a:buFont typeface="Lato"/>
              <a:buNone/>
            </a:pPr>
            <a:r>
              <a:rPr lang="ko-KR"/>
              <a:t>진출 가능성 예측</a:t>
            </a:r>
            <a:endParaRPr/>
          </a:p>
        </p:txBody>
      </p:sp>
      <p:pic>
        <p:nvPicPr>
          <p:cNvPr id="354" name="Google Shape;3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27" y="3001550"/>
            <a:ext cx="6755525" cy="23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3"/>
          <p:cNvSpPr txBox="1"/>
          <p:nvPr>
            <p:ph idx="1" type="body"/>
          </p:nvPr>
        </p:nvSpPr>
        <p:spPr>
          <a:xfrm>
            <a:off x="74689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</a:t>
            </a:r>
            <a:r>
              <a:rPr lang="ko-KR"/>
              <a:t>H조 예상 순위</a:t>
            </a:r>
            <a:endParaRPr sz="2000"/>
          </a:p>
        </p:txBody>
      </p:sp>
      <p:sp>
        <p:nvSpPr>
          <p:cNvPr id="356" name="Google Shape;356;p43"/>
          <p:cNvSpPr/>
          <p:nvPr/>
        </p:nvSpPr>
        <p:spPr>
          <a:xfrm>
            <a:off x="613175" y="4461950"/>
            <a:ext cx="6678900" cy="36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4400"/>
              <a:buFont typeface="Lato"/>
              <a:buNone/>
            </a:pPr>
            <a:r>
              <a:rPr lang="ko-KR"/>
              <a:t>ⅴ</a:t>
            </a:r>
            <a:r>
              <a:rPr lang="ko-KR"/>
              <a:t>. 결론</a:t>
            </a:r>
            <a:endParaRPr/>
          </a:p>
        </p:txBody>
      </p:sp>
      <p:sp>
        <p:nvSpPr>
          <p:cNvPr id="362" name="Google Shape;362;p44"/>
          <p:cNvSpPr txBox="1"/>
          <p:nvPr>
            <p:ph idx="1" type="body"/>
          </p:nvPr>
        </p:nvSpPr>
        <p:spPr>
          <a:xfrm>
            <a:off x="74689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데이터를 통해 도출해낸 인사이트(1)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-KR" sz="2000"/>
              <a:t> 대한민국은 아시아에서 월드컵 4위 안에 진입해본 경험이 있는 국가이며, 8회 연속 월드컵 본선무대 진출의 경험과 경기당 1골 이상의 공격력을 갖춘 국가</a:t>
            </a:r>
            <a:endParaRPr sz="2000"/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-KR" sz="2000"/>
              <a:t> `18년 도박사들이 30위를 할 것으로 예측했지만 조별예선 때 전 회 월드컵 챔피언 독일을 꺾고 탈락시키며 18위로 조별리그를 마감한 저력이 있음</a:t>
            </a:r>
            <a:endParaRPr sz="2000"/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-KR" sz="2000"/>
              <a:t> </a:t>
            </a:r>
            <a:r>
              <a:rPr lang="ko-KR" sz="2000"/>
              <a:t>역대 월드컵을 통해 보여준 대한민국의 공격력, 경험과 도박사들의 예측을 벗어난 저력이 카타르 월드컵 16강에 좋은 영향을 미칠 것으로 예측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4400"/>
              <a:buFont typeface="Lato"/>
              <a:buNone/>
            </a:pPr>
            <a:r>
              <a:rPr lang="ko-KR"/>
              <a:t>ⅴ. 결론</a:t>
            </a:r>
            <a:endParaRPr/>
          </a:p>
        </p:txBody>
      </p:sp>
      <p:sp>
        <p:nvSpPr>
          <p:cNvPr id="368" name="Google Shape;368;p45"/>
          <p:cNvSpPr txBox="1"/>
          <p:nvPr>
            <p:ph idx="1" type="body"/>
          </p:nvPr>
        </p:nvSpPr>
        <p:spPr>
          <a:xfrm>
            <a:off x="74689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데이터를 통해 도출해낸 인사이트(2)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-KR" sz="2000"/>
              <a:t> </a:t>
            </a:r>
            <a:r>
              <a:rPr lang="ko-KR" sz="2000"/>
              <a:t>피파 랭킹데이터와 랭킹포인트를 통한 예측모델 설정 결과  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1위 - 우루과이 (2승1무)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2위 - 포르투갈 (1승1무1패)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3위 - 대한민국 (3무)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4위 - 가나 (1무 2패)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의 결과로 3등을 하여 조별리그 탈락을 할 것으로 예측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-KR" sz="2000"/>
              <a:t> 다만, 포르투갈은 어웨이팀에서 승률이 낮고 한국은 홈팀에서의 승률이 높았으며, 상대전적이 1 : 0으로 우세하여 한국이 홈팀으로 경기할 경우 승리를 거둘 가능성이 있는 것으로 나타남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695065" y="2384160"/>
            <a:ext cx="3286500" cy="330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700000">
            <a:off x="1703972" y="2164172"/>
            <a:ext cx="546265" cy="54626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5286550" y="2644049"/>
            <a:ext cx="3798300" cy="27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</a:rPr>
              <a:t>2022년 11월 21일 카타르 월드컵 개최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</a:rPr>
              <a:t>손흥민, 황희찬 선수등 많은 선수들의 활약으로 국내 팬들의 기대감 상승 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월드컵 관전포인트 파악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</a:rPr>
              <a:t>대한민국 팀의 경쟁력 파악 필요성 증대 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</a:rPr>
              <a:t>과거 월드컵 데이터를 중심으로 카타르 월드컵 우승 팀 예측모델 도출</a:t>
            </a:r>
            <a:endParaRPr sz="2700">
              <a:solidFill>
                <a:schemeClr val="lt1"/>
              </a:solidFill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425925" y="1924896"/>
            <a:ext cx="2125800" cy="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401" y="3246400"/>
            <a:ext cx="3047825" cy="17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2363375" y="343575"/>
            <a:ext cx="98727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rgbClr val="FCF8F3"/>
                </a:solidFill>
                <a:latin typeface="Lato"/>
                <a:ea typeface="Lato"/>
                <a:cs typeface="Lato"/>
                <a:sym typeface="Lato"/>
              </a:rPr>
              <a:t>Ⅰ. 주제 선정 배경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04943" y="1683613"/>
            <a:ext cx="82515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5400"/>
              <a:buFont typeface="Lato"/>
              <a:buNone/>
            </a:pPr>
            <a:r>
              <a:rPr lang="ko-KR"/>
              <a:t>ⅱ</a:t>
            </a:r>
            <a:r>
              <a:rPr lang="ko-KR"/>
              <a:t>. 데이터 설명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4324457" y="2204113"/>
            <a:ext cx="2046600" cy="2046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730658" y="2204112"/>
            <a:ext cx="2046600" cy="2046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5589" y="2619043"/>
            <a:ext cx="1216623" cy="1216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3728" y="2723381"/>
            <a:ext cx="1007944" cy="100794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6918257" y="2204111"/>
            <a:ext cx="2046600" cy="2046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71658" y="2657513"/>
            <a:ext cx="1139683" cy="11396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6"/>
          <p:cNvGrpSpPr/>
          <p:nvPr/>
        </p:nvGrpSpPr>
        <p:grpSpPr>
          <a:xfrm>
            <a:off x="1681075" y="4517501"/>
            <a:ext cx="2305575" cy="1231424"/>
            <a:chOff x="1205302" y="4725317"/>
            <a:chExt cx="3074100" cy="1641899"/>
          </a:xfrm>
        </p:grpSpPr>
        <p:sp>
          <p:nvSpPr>
            <p:cNvPr id="113" name="Google Shape;113;p16"/>
            <p:cNvSpPr txBox="1"/>
            <p:nvPr/>
          </p:nvSpPr>
          <p:spPr>
            <a:xfrm>
              <a:off x="1205302" y="5125516"/>
              <a:ext cx="3074100" cy="12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chemeClr val="lt1"/>
                  </a:solidFill>
                </a:rPr>
                <a:t>2018 러시아 월드컵 데이터</a:t>
              </a:r>
              <a:endParaRPr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chemeClr val="lt1"/>
                  </a:solidFill>
                </a:rPr>
                <a:t>역대 월드컵 데이터</a:t>
              </a:r>
              <a:endParaRPr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ko-KR">
                  <a:solidFill>
                    <a:schemeClr val="lt1"/>
                  </a:solidFill>
                </a:rPr>
                <a:t>전 세계 역대 모든 매치 데이터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1585607" y="4725317"/>
              <a:ext cx="210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33CC33"/>
                  </a:solidFill>
                </a:rPr>
                <a:t>         Kaggle</a:t>
              </a:r>
              <a:endParaRPr sz="1100"/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4371952" y="4517501"/>
            <a:ext cx="1951425" cy="800257"/>
            <a:chOff x="1334738" y="4725317"/>
            <a:chExt cx="2601900" cy="1067010"/>
          </a:xfrm>
        </p:grpSpPr>
        <p:sp>
          <p:nvSpPr>
            <p:cNvPr id="116" name="Google Shape;116;p16"/>
            <p:cNvSpPr txBox="1"/>
            <p:nvPr/>
          </p:nvSpPr>
          <p:spPr>
            <a:xfrm>
              <a:off x="1334738" y="5125427"/>
              <a:ext cx="26019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chemeClr val="lt1"/>
                  </a:solidFill>
                </a:rPr>
                <a:t>Transfermarket Site</a:t>
              </a:r>
              <a:endParaRPr>
                <a:solidFill>
                  <a:schemeClr val="lt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chemeClr val="lt1"/>
                  </a:solidFill>
                </a:rPr>
                <a:t>FIFA Rankig Site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1585607" y="4725317"/>
              <a:ext cx="210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33CC33"/>
                  </a:solidFill>
                </a:rPr>
                <a:t>크롤링</a:t>
              </a:r>
              <a:endParaRPr sz="1100"/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6965751" y="4517501"/>
            <a:ext cx="1951425" cy="800257"/>
            <a:chOff x="1334738" y="4725317"/>
            <a:chExt cx="2601900" cy="1067010"/>
          </a:xfrm>
        </p:grpSpPr>
        <p:sp>
          <p:nvSpPr>
            <p:cNvPr id="119" name="Google Shape;119;p16"/>
            <p:cNvSpPr txBox="1"/>
            <p:nvPr/>
          </p:nvSpPr>
          <p:spPr>
            <a:xfrm>
              <a:off x="1334738" y="5125427"/>
              <a:ext cx="26019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7F7F7F"/>
                  </a:solidFill>
                </a:rPr>
                <a:t>    </a:t>
              </a:r>
              <a:r>
                <a:rPr lang="ko-KR">
                  <a:solidFill>
                    <a:schemeClr val="lt1"/>
                  </a:solidFill>
                </a:rPr>
                <a:t>경기 통계,선수 및</a:t>
              </a:r>
              <a:endParaRPr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chemeClr val="lt1"/>
                  </a:solidFill>
                </a:rPr>
                <a:t>       팀 정보 데이터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1585607" y="4725317"/>
              <a:ext cx="210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ko-KR" sz="1500">
                  <a:solidFill>
                    <a:srgbClr val="33CC33"/>
                  </a:solidFill>
                </a:rPr>
                <a:t>ESPN API</a:t>
              </a:r>
              <a:endParaRPr sz="1100"/>
            </a:p>
          </p:txBody>
        </p:sp>
      </p:grpSp>
      <p:sp>
        <p:nvSpPr>
          <p:cNvPr id="121" name="Google Shape;121;p16"/>
          <p:cNvSpPr txBox="1"/>
          <p:nvPr>
            <p:ph type="title"/>
          </p:nvPr>
        </p:nvSpPr>
        <p:spPr>
          <a:xfrm>
            <a:off x="393464" y="540800"/>
            <a:ext cx="9908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81481"/>
              <a:buFont typeface="Lato"/>
              <a:buNone/>
            </a:pPr>
            <a:r>
              <a:rPr lang="ko-KR"/>
              <a:t>ⅱ</a:t>
            </a:r>
            <a:r>
              <a:rPr lang="ko-KR"/>
              <a:t>. 월드컵 분석에 사용 된 데이터 셋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ct val="81481"/>
              <a:buFont typeface="La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834954" y="2308453"/>
            <a:ext cx="4612566" cy="3600053"/>
            <a:chOff x="1371594" y="2808513"/>
            <a:chExt cx="5499006" cy="3672025"/>
          </a:xfrm>
        </p:grpSpPr>
        <p:grpSp>
          <p:nvGrpSpPr>
            <p:cNvPr id="127" name="Google Shape;127;p17"/>
            <p:cNvGrpSpPr/>
            <p:nvPr/>
          </p:nvGrpSpPr>
          <p:grpSpPr>
            <a:xfrm>
              <a:off x="1371594" y="2808513"/>
              <a:ext cx="5499006" cy="3672025"/>
              <a:chOff x="863594" y="2921000"/>
              <a:chExt cx="5499006" cy="3672025"/>
            </a:xfrm>
          </p:grpSpPr>
          <p:sp>
            <p:nvSpPr>
              <p:cNvPr id="128" name="Google Shape;128;p17"/>
              <p:cNvSpPr/>
              <p:nvPr/>
            </p:nvSpPr>
            <p:spPr>
              <a:xfrm>
                <a:off x="863600" y="2921000"/>
                <a:ext cx="5499000" cy="36720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pic>
            <p:nvPicPr>
              <p:cNvPr id="129" name="Google Shape;129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63594" y="3084287"/>
                <a:ext cx="5486412" cy="35087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0" name="Google Shape;130;p17"/>
            <p:cNvSpPr/>
            <p:nvPr/>
          </p:nvSpPr>
          <p:spPr>
            <a:xfrm>
              <a:off x="6273800" y="4102100"/>
              <a:ext cx="241200" cy="2184300"/>
            </a:xfrm>
            <a:prstGeom prst="rect">
              <a:avLst/>
            </a:prstGeom>
            <a:noFill/>
            <a:ln cap="flat" cmpd="sng" w="19050">
              <a:solidFill>
                <a:srgbClr val="FF1D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704650" y="1101410"/>
            <a:ext cx="8623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역대 월드컵 1 ~ 4위 성적</a:t>
            </a:r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4400"/>
              <a:buFont typeface="Lato"/>
              <a:buNone/>
            </a:pPr>
            <a:r>
              <a:rPr lang="ko-KR"/>
              <a:t>Ⅲ</a:t>
            </a:r>
            <a:r>
              <a:rPr lang="ko-KR"/>
              <a:t>. 역대 월드컵 분석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4400"/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5868350" y="2467124"/>
            <a:ext cx="37983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</a:rPr>
              <a:t>브라질이 5번의 우승으로 역대 가장 많은 우승 횟수를 보임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</a:rPr>
              <a:t>터키와 대한민국은 월드컵 4등 안에 들었던 유일한 아시아 팀이다.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600">
                <a:solidFill>
                  <a:schemeClr val="lt1"/>
                </a:solidFill>
              </a:rPr>
              <a:t>대한민국은 월드컵 4위안에 들은 경험이 있는 저력있는 팀이다</a:t>
            </a:r>
            <a:r>
              <a:rPr lang="ko-KR" sz="1600">
                <a:solidFill>
                  <a:srgbClr val="000000"/>
                </a:solidFill>
              </a:rPr>
              <a:t>.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/>
          <p:cNvGrpSpPr/>
          <p:nvPr/>
        </p:nvGrpSpPr>
        <p:grpSpPr>
          <a:xfrm>
            <a:off x="404950" y="2516925"/>
            <a:ext cx="5759998" cy="3600130"/>
            <a:chOff x="977870" y="2706817"/>
            <a:chExt cx="5511960" cy="3733800"/>
          </a:xfrm>
        </p:grpSpPr>
        <p:grpSp>
          <p:nvGrpSpPr>
            <p:cNvPr id="139" name="Google Shape;139;p18"/>
            <p:cNvGrpSpPr/>
            <p:nvPr/>
          </p:nvGrpSpPr>
          <p:grpSpPr>
            <a:xfrm>
              <a:off x="977870" y="2706817"/>
              <a:ext cx="5511960" cy="3733800"/>
              <a:chOff x="977870" y="2706817"/>
              <a:chExt cx="5511960" cy="3733800"/>
            </a:xfrm>
          </p:grpSpPr>
          <p:sp>
            <p:nvSpPr>
              <p:cNvPr id="140" name="Google Shape;140;p18"/>
              <p:cNvSpPr/>
              <p:nvPr/>
            </p:nvSpPr>
            <p:spPr>
              <a:xfrm>
                <a:off x="977900" y="2706817"/>
                <a:ext cx="5511900" cy="37338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pic>
            <p:nvPicPr>
              <p:cNvPr id="141" name="Google Shape;141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77870" y="2706882"/>
                <a:ext cx="5511960" cy="37336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2" name="Google Shape;142;p18"/>
            <p:cNvSpPr/>
            <p:nvPr/>
          </p:nvSpPr>
          <p:spPr>
            <a:xfrm>
              <a:off x="3802774" y="3184856"/>
              <a:ext cx="190500" cy="3182100"/>
            </a:xfrm>
            <a:prstGeom prst="rect">
              <a:avLst/>
            </a:prstGeom>
            <a:noFill/>
            <a:ln cap="flat" cmpd="sng" w="19050">
              <a:solidFill>
                <a:srgbClr val="FF1D6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04950" y="1841860"/>
            <a:ext cx="8623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역대 월드컵 누적 득점 순위</a:t>
            </a:r>
            <a:endParaRPr/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4400"/>
              <a:buFont typeface="Lato"/>
              <a:buNone/>
            </a:pPr>
            <a:r>
              <a:rPr lang="ko-KR"/>
              <a:t>Ⅲ</a:t>
            </a:r>
            <a:r>
              <a:rPr lang="ko-KR"/>
              <a:t>. 역대 월드컵 분석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4400"/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6518400" y="2528125"/>
            <a:ext cx="45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6442925" y="2537550"/>
            <a:ext cx="47355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</a:rPr>
              <a:t>우리나라의 역대 월드컵 득점 순위는 11위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</a:rPr>
              <a:t>우승 전적이 없는 나라 중 네덜란드, 벨기에 멕시코 다음으로 많은 골 수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경기당 득점으로 봐도 1을 넘는 수치로 공격적인 측면에선 역대 월드컵에서 좋은 팀임을 입증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2880000" y="2520000"/>
            <a:ext cx="5760000" cy="3600075"/>
            <a:chOff x="-129900" y="2661487"/>
            <a:chExt cx="5760000" cy="4089600"/>
          </a:xfrm>
        </p:grpSpPr>
        <p:sp>
          <p:nvSpPr>
            <p:cNvPr id="152" name="Google Shape;152;p19"/>
            <p:cNvSpPr/>
            <p:nvPr/>
          </p:nvSpPr>
          <p:spPr>
            <a:xfrm>
              <a:off x="-129900" y="2661487"/>
              <a:ext cx="5760000" cy="40896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53" name="Google Shape;15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5400" y="2661586"/>
              <a:ext cx="4089405" cy="40894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40494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2800"/>
              <a:buChar char="•"/>
            </a:pPr>
            <a:r>
              <a:rPr lang="ko-KR"/>
              <a:t> 역대 월드컵 누적 홈/어웨이 승률</a:t>
            </a:r>
            <a:endParaRPr/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4400"/>
              <a:buFont typeface="Lato"/>
              <a:buNone/>
            </a:pPr>
            <a:r>
              <a:rPr lang="ko-KR"/>
              <a:t>Ⅲ</a:t>
            </a:r>
            <a:r>
              <a:rPr lang="ko-KR"/>
              <a:t>. 역대 월드컵 분석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F8F3"/>
              </a:buClr>
              <a:buSzPts val="4400"/>
              <a:buFont typeface="La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