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9" r:id="rId6"/>
    <p:sldId id="272" r:id="rId7"/>
    <p:sldId id="270" r:id="rId8"/>
    <p:sldId id="267" r:id="rId9"/>
    <p:sldId id="271" r:id="rId10"/>
    <p:sldId id="268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A63B-36C7-83C7-858A-10B5384CD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DE97F-E814-E76F-E365-33CEDD57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55BD2-44B5-3C80-E39E-361780A0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60366-E453-03B7-4DFE-CF272BD2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A7E48-EBCA-1C81-C0C4-F2C43201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B0F7-9492-7D2F-208E-3EDAE3D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7E1DC-808A-0489-D144-87D589ED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05E7D-F2B5-70AB-17D6-D7E5B50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88CB9-99AF-B9AE-385C-04CDF524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4AC25-12A1-AC7B-40B9-D0B35F0F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C0B1DA-0ED3-CC65-34B6-C104AA53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DA982-1FA4-C3E2-8527-1F54819A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50902-6A55-9CE9-953D-4651031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4BB72-966D-8A49-7A3F-FEEE3D6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4A62D-984D-C4A6-2FDC-42815BA2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F99FA-650A-0E95-0F86-97274826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C3C82-F907-17A9-9F4D-0FB28598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95AB4-FAD0-9A48-599C-FA4D8C1B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AC94E-9CB2-AF25-3C62-7D4AF0A5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6403F-F841-8546-EC5F-ED658B71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A8551-7051-32E9-E681-50D8A91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AAEDB-1A76-0384-D655-C33A40B8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0E328-F668-09C7-419D-04060EA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62978-28A1-25B9-EB12-5973DF8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38537-E21B-DB32-403E-4521D8E6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3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177E4-9BCE-5465-5E28-D689C97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56FD8-1E72-AA28-0416-EC36FF2DF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F5938-6723-7040-703D-966F62AB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13953-B086-9DF2-3EE3-35013C91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ED7EC-DF48-B3BF-9D10-13957C27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296AD-710F-63A7-C3F5-199D2E2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0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FD996-ACA6-A4FC-CE37-E0ECD428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A4963-5363-0D90-1801-7F3C8D75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B4316-7E66-16DC-E585-BB310ED6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529CC-124A-52EF-F18E-A1320E2D6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4E9DB-58B3-1151-8AED-B12F3ECA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E00D2-00D8-CB96-D7F8-B7DF2FA0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B24DA-E494-D59B-626C-FD00E9C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1C2013-AFA1-C6C2-0611-59B7E074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1C47-D884-B9F9-D44A-3333C3A6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7B11B-CC74-1566-423F-6F44B769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790-33EF-36FA-AAE8-0AD0992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5E791-385B-9B64-AF0E-60C03161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7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BB31D2-2941-F628-65A8-A719D4AC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779CB-14CA-0799-C67C-0F61361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115CC-BE94-8704-8B59-947791EC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2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9298B-0625-6606-83E4-A9C7C10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6C10F-A6D1-DC61-2D1F-BB147D99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2A2C3-F6C5-5D5A-616B-CB58E66C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C9860-09C0-2733-3EA7-C042BE02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4D81F-C308-511F-BDAB-2DB34550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DBC52-0C10-DA1E-2E47-BCF00791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2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FCB3F-0A22-3B37-EA3A-76E6B38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89154-A72B-8B7C-F637-1ACEEE24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18D2C-076F-C4F9-4681-AB4B8CCFF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854F7-AB74-2BAF-5B5C-013272F2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69F16-6D58-9E62-9882-E0C01BD2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89DEF-E742-F259-F10A-D8262605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C42D6E-EE0F-4ED4-A496-D0CA9EE8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B468B-ACBC-E72E-E548-00011BE4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5C40A-CF1A-DFBC-9B81-8D83E582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6C24-BA81-44B6-8660-FA372B1023A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01535-BFEC-75E3-8A94-2B6960678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8BFFF-B84D-B26E-3617-6274E944F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6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w9981/D2D_Tutorial/blob/main/D2DEngine/ReferenceCounter.h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163A6-DD9D-A5ED-EF67-16DBDD798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3F54B-5D30-ADA6-3CFC-F296C24F4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애니메이션과 자원 공유</a:t>
            </a:r>
          </a:p>
        </p:txBody>
      </p:sp>
    </p:spTree>
    <p:extLst>
      <p:ext uri="{BB962C8B-B14F-4D97-AF65-F5344CB8AC3E}">
        <p14:creationId xmlns:p14="http://schemas.microsoft.com/office/powerpoint/2010/main" val="180529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5357D-3E29-768C-4AAA-7025601B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캐릭터를 </a:t>
            </a:r>
            <a:r>
              <a:rPr lang="en-US" altLang="ko-KR" dirty="0"/>
              <a:t>2</a:t>
            </a:r>
            <a:r>
              <a:rPr lang="ko-KR" altLang="en-US" dirty="0"/>
              <a:t>명 애니메이션 해보자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BF5B79-61C8-B889-1BB8-8D5836DEE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97" b="57584"/>
          <a:stretch/>
        </p:blipFill>
        <p:spPr>
          <a:xfrm>
            <a:off x="129302" y="2149416"/>
            <a:ext cx="8627348" cy="1175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7E8AA-FE6A-8E35-CDD1-1FB51121442C}"/>
              </a:ext>
            </a:extLst>
          </p:cNvPr>
          <p:cNvSpPr txBox="1"/>
          <p:nvPr/>
        </p:nvSpPr>
        <p:spPr>
          <a:xfrm>
            <a:off x="1032479" y="2213296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Frame 0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E38A1-9667-0837-7C09-9D3CF5A540AD}"/>
              </a:ext>
            </a:extLst>
          </p:cNvPr>
          <p:cNvSpPr txBox="1"/>
          <p:nvPr/>
        </p:nvSpPr>
        <p:spPr>
          <a:xfrm>
            <a:off x="1781363" y="2213296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Frame 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01D75-367B-748C-D538-DDC61C36FCF6}"/>
              </a:ext>
            </a:extLst>
          </p:cNvPr>
          <p:cNvSpPr txBox="1"/>
          <p:nvPr/>
        </p:nvSpPr>
        <p:spPr>
          <a:xfrm>
            <a:off x="2530247" y="2213295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Frame 2 …..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8ABCE-26C6-14B3-CCED-AC43318E31B8}"/>
              </a:ext>
            </a:extLst>
          </p:cNvPr>
          <p:cNvSpPr txBox="1"/>
          <p:nvPr/>
        </p:nvSpPr>
        <p:spPr>
          <a:xfrm>
            <a:off x="61395" y="2577423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Animation 0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FE8C3-74C3-CA45-A2B6-6B3E5344759C}"/>
              </a:ext>
            </a:extLst>
          </p:cNvPr>
          <p:cNvSpPr txBox="1"/>
          <p:nvPr/>
        </p:nvSpPr>
        <p:spPr>
          <a:xfrm>
            <a:off x="61394" y="3458348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Animation 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871C97-0DB4-C43A-71C3-EF8C65DFE1D3}"/>
              </a:ext>
            </a:extLst>
          </p:cNvPr>
          <p:cNvSpPr/>
          <p:nvPr/>
        </p:nvSpPr>
        <p:spPr>
          <a:xfrm>
            <a:off x="1035724" y="2490294"/>
            <a:ext cx="640769" cy="6313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4C324-57C5-4EA9-AAD7-6DDB3F5CA9FD}"/>
              </a:ext>
            </a:extLst>
          </p:cNvPr>
          <p:cNvSpPr txBox="1"/>
          <p:nvPr/>
        </p:nvSpPr>
        <p:spPr>
          <a:xfrm>
            <a:off x="1103666" y="3102985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0.1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BC726B-47DE-725B-56AE-A96A85045D31}"/>
              </a:ext>
            </a:extLst>
          </p:cNvPr>
          <p:cNvSpPr/>
          <p:nvPr/>
        </p:nvSpPr>
        <p:spPr>
          <a:xfrm>
            <a:off x="1829929" y="2435510"/>
            <a:ext cx="640769" cy="6313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75F96B-A75F-DBD6-8575-054CD5749036}"/>
              </a:ext>
            </a:extLst>
          </p:cNvPr>
          <p:cNvSpPr txBox="1"/>
          <p:nvPr/>
        </p:nvSpPr>
        <p:spPr>
          <a:xfrm>
            <a:off x="1897871" y="304820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0.1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18D808-0FB5-7F12-EDCF-6D80CCFA76EA}"/>
              </a:ext>
            </a:extLst>
          </p:cNvPr>
          <p:cNvSpPr txBox="1"/>
          <p:nvPr/>
        </p:nvSpPr>
        <p:spPr>
          <a:xfrm>
            <a:off x="8111926" y="220566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Run.png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281379-4763-3B90-B972-3A8EF0347B75}"/>
              </a:ext>
            </a:extLst>
          </p:cNvPr>
          <p:cNvSpPr txBox="1"/>
          <p:nvPr/>
        </p:nvSpPr>
        <p:spPr>
          <a:xfrm>
            <a:off x="787303" y="1559650"/>
            <a:ext cx="102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AnimationAsset</a:t>
            </a:r>
            <a:r>
              <a:rPr lang="en-US" altLang="ko-KR" dirty="0"/>
              <a:t> </a:t>
            </a:r>
            <a:r>
              <a:rPr lang="ko-KR" altLang="en-US" dirty="0"/>
              <a:t>은 공유 데이터 이며 </a:t>
            </a:r>
            <a:r>
              <a:rPr lang="en-US" altLang="ko-KR" dirty="0" err="1"/>
              <a:t>AnimationScene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명이 각각 필요한 인스턴스 클래스이다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FBF600-D0EA-8578-0E16-7469679C14EC}"/>
              </a:ext>
            </a:extLst>
          </p:cNvPr>
          <p:cNvSpPr txBox="1"/>
          <p:nvPr/>
        </p:nvSpPr>
        <p:spPr>
          <a:xfrm>
            <a:off x="1645802" y="3624736"/>
            <a:ext cx="29152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( 28, 36,   131, 120,  0,0, 0.1f)</a:t>
            </a:r>
          </a:p>
          <a:p>
            <a:r>
              <a:rPr lang="en-US" altLang="ko-KR" sz="1400" dirty="0"/>
              <a:t>(148, 36,   234, 120, 0,0, 0.1f) </a:t>
            </a:r>
          </a:p>
          <a:p>
            <a:r>
              <a:rPr lang="en-US" altLang="ko-KR" sz="1400" dirty="0"/>
              <a:t>(255, 34,   342, 120, 0,0, 0.1f) </a:t>
            </a:r>
          </a:p>
          <a:p>
            <a:r>
              <a:rPr lang="en-US" altLang="ko-KR" sz="1400" dirty="0"/>
              <a:t>(363, 32,   439, 120, 0,0, 0.1f) </a:t>
            </a:r>
          </a:p>
          <a:p>
            <a:r>
              <a:rPr lang="en-US" altLang="ko-KR" sz="1400" dirty="0"/>
              <a:t>(458, 31,   549, 120, 0,0, 0.1f) </a:t>
            </a:r>
          </a:p>
          <a:p>
            <a:r>
              <a:rPr lang="en-US" altLang="ko-KR" sz="1400" dirty="0"/>
              <a:t>(567, 40,   670, 120, 0,0, 0.1f) </a:t>
            </a:r>
          </a:p>
          <a:p>
            <a:r>
              <a:rPr lang="en-US" altLang="ko-KR" sz="1400" dirty="0"/>
              <a:t>(686, 32,   771, 120, 0,0, 0.1f) </a:t>
            </a:r>
          </a:p>
          <a:p>
            <a:r>
              <a:rPr lang="en-US" altLang="ko-KR" sz="1400" dirty="0"/>
              <a:t>(792, 32,   878, 120, 0,0, 0.1f) </a:t>
            </a:r>
          </a:p>
          <a:p>
            <a:r>
              <a:rPr lang="en-US" altLang="ko-KR" sz="1400" dirty="0"/>
              <a:t>(899, 31,   975, 120, 0,0, 0.1f) </a:t>
            </a:r>
          </a:p>
          <a:p>
            <a:r>
              <a:rPr lang="en-US" altLang="ko-KR" sz="1400" dirty="0"/>
              <a:t>(993, 33,  1085, 120, 0,0, 0.1f)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15B1F9-407E-8CE4-EE75-27AD29246223}"/>
              </a:ext>
            </a:extLst>
          </p:cNvPr>
          <p:cNvSpPr/>
          <p:nvPr/>
        </p:nvSpPr>
        <p:spPr>
          <a:xfrm>
            <a:off x="129302" y="2213295"/>
            <a:ext cx="8750784" cy="9966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72BDD3-FEA6-F51D-430B-52B7E389AF90}"/>
              </a:ext>
            </a:extLst>
          </p:cNvPr>
          <p:cNvSpPr/>
          <p:nvPr/>
        </p:nvSpPr>
        <p:spPr>
          <a:xfrm>
            <a:off x="9216405" y="2854422"/>
            <a:ext cx="586361" cy="137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8B053-09E5-1465-11C2-FE047BE5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err="1"/>
              <a:t>DemoResourceSharing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2DAC7-82A3-E866-4AB4-331C1FF41AD0}"/>
              </a:ext>
            </a:extLst>
          </p:cNvPr>
          <p:cNvSpPr txBox="1"/>
          <p:nvPr/>
        </p:nvSpPr>
        <p:spPr>
          <a:xfrm>
            <a:off x="736503" y="1985100"/>
            <a:ext cx="944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하나의 클래스를 사용하여 배경과 다수 캐릭터가 애니메이션 루프 되는 장면을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리소스를 공유하는 클래스 설계를 하고 키보드 특정 키로 캐릭터의 수를 늘리고 줄이면서</a:t>
            </a:r>
            <a:endParaRPr lang="en-US" altLang="ko-KR" dirty="0"/>
          </a:p>
          <a:p>
            <a:r>
              <a:rPr lang="ko-KR" altLang="en-US" dirty="0"/>
              <a:t>비디오 램의 사용량을 출력한다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D2DRender::</a:t>
            </a:r>
            <a:r>
              <a:rPr lang="en-US" altLang="ko-KR" sz="1800" dirty="0" err="1">
                <a:solidFill>
                  <a:srgbClr val="880000"/>
                </a:solidFill>
                <a:latin typeface="Cascadia Mono" panose="020B0609020000020004" pitchFamily="49" charset="0"/>
              </a:rPr>
              <a:t>GetUsedVRAM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참고한다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8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04A57-7803-415E-645E-F1C115E9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49223-AC86-C90A-3018-B3B2EDEC11EE}"/>
              </a:ext>
            </a:extLst>
          </p:cNvPr>
          <p:cNvSpPr txBox="1"/>
          <p:nvPr/>
        </p:nvSpPr>
        <p:spPr>
          <a:xfrm>
            <a:off x="838200" y="2313829"/>
            <a:ext cx="10209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애니메이션 기본 구현을 이해한다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애니메이션에 필요한 변하지 않는 정보인 리소스를 이해하자  </a:t>
            </a:r>
            <a:r>
              <a:rPr lang="en-US" altLang="ko-KR" dirty="0"/>
              <a:t>Animation Asset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여러 객체를 애니메이션 할 때 객체마다 다른 정보 </a:t>
            </a:r>
            <a:r>
              <a:rPr lang="en-US" altLang="ko-KR" dirty="0"/>
              <a:t>Instance </a:t>
            </a:r>
            <a:r>
              <a:rPr lang="ko-KR" altLang="en-US" dirty="0"/>
              <a:t>데이터를 이해한다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손코딩</a:t>
            </a:r>
            <a:r>
              <a:rPr lang="ko-KR" altLang="en-US" dirty="0"/>
              <a:t> </a:t>
            </a:r>
            <a:r>
              <a:rPr lang="en-US" altLang="ko-KR" dirty="0"/>
              <a:t>Animation Asset </a:t>
            </a:r>
            <a:r>
              <a:rPr lang="ko-KR" altLang="en-US" dirty="0"/>
              <a:t>데이터를 설정하고</a:t>
            </a:r>
            <a:r>
              <a:rPr lang="en-US" altLang="ko-KR" dirty="0"/>
              <a:t> 2</a:t>
            </a:r>
            <a:r>
              <a:rPr lang="ko-KR" altLang="en-US" dirty="0"/>
              <a:t>개의 애니메이션</a:t>
            </a:r>
            <a:r>
              <a:rPr lang="en-US" altLang="ko-KR" dirty="0"/>
              <a:t> Instance</a:t>
            </a:r>
            <a:r>
              <a:rPr lang="ko-KR" altLang="en-US" dirty="0"/>
              <a:t>를 다르게  출력해보자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리소스 데이터를 생성하고 공유할 때 </a:t>
            </a:r>
            <a:r>
              <a:rPr lang="ko-KR" altLang="en-US" b="1" dirty="0"/>
              <a:t>참조 카운터로 </a:t>
            </a:r>
            <a:r>
              <a:rPr lang="ko-KR" altLang="en-US" b="1"/>
              <a:t>수명을 관리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824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AE3C58A-00FA-9A3D-DC90-170C8F7D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0" y="2540464"/>
            <a:ext cx="11229628" cy="12363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494D77-0FCF-8169-7EF0-50ACBC32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FFF12-70E9-4437-2D97-16EB17F99D78}"/>
              </a:ext>
            </a:extLst>
          </p:cNvPr>
          <p:cNvSpPr txBox="1"/>
          <p:nvPr/>
        </p:nvSpPr>
        <p:spPr>
          <a:xfrm>
            <a:off x="838200" y="1520411"/>
            <a:ext cx="1040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반복되는 이미지 출력 </a:t>
            </a:r>
            <a:r>
              <a:rPr lang="en-US" altLang="ko-KR" dirty="0"/>
              <a:t>, </a:t>
            </a:r>
            <a:r>
              <a:rPr lang="ko-KR" altLang="en-US" dirty="0"/>
              <a:t>하나의 전체 이미지에서 특정 영역의 이미지를 일정 시간 동안 그린다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이 특정 이미지 영역과 시간을 프레임의 기본 정보라고 하자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프레임의 모음이 하나의 동작 애니메이션이 된다</a:t>
            </a:r>
            <a:r>
              <a:rPr lang="en-US" altLang="ko-KR" dirty="0"/>
              <a:t>.</a:t>
            </a:r>
            <a:r>
              <a:rPr lang="ko-KR" altLang="en-US" dirty="0"/>
              <a:t> 게임에서 상황에 따라 다른 동작 애니메이션을 보여준다</a:t>
            </a:r>
            <a:r>
              <a:rPr lang="en-US" altLang="ko-KR" dirty="0"/>
              <a:t>. </a:t>
            </a:r>
            <a:r>
              <a:rPr lang="ko-KR" altLang="en-US" dirty="0"/>
              <a:t>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FDE99-1395-F05D-FD77-53941FE74A30}"/>
              </a:ext>
            </a:extLst>
          </p:cNvPr>
          <p:cNvSpPr txBox="1"/>
          <p:nvPr/>
        </p:nvSpPr>
        <p:spPr>
          <a:xfrm>
            <a:off x="973331" y="2540464"/>
            <a:ext cx="1081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 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 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  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78F4A5-274C-A570-9915-1E3AA8E11B0D}"/>
              </a:ext>
            </a:extLst>
          </p:cNvPr>
          <p:cNvGrpSpPr/>
          <p:nvPr/>
        </p:nvGrpSpPr>
        <p:grpSpPr>
          <a:xfrm>
            <a:off x="118077" y="4156075"/>
            <a:ext cx="4772839" cy="2628900"/>
            <a:chOff x="937227" y="3863975"/>
            <a:chExt cx="4772839" cy="26289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9C0C83-27B3-8913-E8AC-FA527A45E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995"/>
            <a:stretch/>
          </p:blipFill>
          <p:spPr>
            <a:xfrm>
              <a:off x="973331" y="3863975"/>
              <a:ext cx="4736735" cy="26289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EB5348-EDD2-C086-A4FB-2AAD5FA482A4}"/>
                </a:ext>
              </a:extLst>
            </p:cNvPr>
            <p:cNvSpPr txBox="1"/>
            <p:nvPr/>
          </p:nvSpPr>
          <p:spPr>
            <a:xfrm>
              <a:off x="1876508" y="3933373"/>
              <a:ext cx="752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Frame 0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50599-BBA9-9DDB-2187-EED9FCDB5C51}"/>
                </a:ext>
              </a:extLst>
            </p:cNvPr>
            <p:cNvSpPr txBox="1"/>
            <p:nvPr/>
          </p:nvSpPr>
          <p:spPr>
            <a:xfrm>
              <a:off x="2625392" y="3933373"/>
              <a:ext cx="752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Frame 1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CFC761-6D9C-63B4-9EA2-DB80C1BCCDF5}"/>
                </a:ext>
              </a:extLst>
            </p:cNvPr>
            <p:cNvSpPr txBox="1"/>
            <p:nvPr/>
          </p:nvSpPr>
          <p:spPr>
            <a:xfrm>
              <a:off x="3374276" y="3933372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Frame 2 …..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39BAA4-51A1-22B1-5AC8-6B751BCF5B13}"/>
                </a:ext>
              </a:extLst>
            </p:cNvPr>
            <p:cNvSpPr txBox="1"/>
            <p:nvPr/>
          </p:nvSpPr>
          <p:spPr>
            <a:xfrm>
              <a:off x="937229" y="4297500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Animation 0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2A9E7C-385A-E7D6-25D4-3C0010AD0657}"/>
                </a:ext>
              </a:extLst>
            </p:cNvPr>
            <p:cNvSpPr txBox="1"/>
            <p:nvPr/>
          </p:nvSpPr>
          <p:spPr>
            <a:xfrm>
              <a:off x="937228" y="5178425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Animation 1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66A278-0108-656F-9190-6B60A51841E0}"/>
                </a:ext>
              </a:extLst>
            </p:cNvPr>
            <p:cNvSpPr txBox="1"/>
            <p:nvPr/>
          </p:nvSpPr>
          <p:spPr>
            <a:xfrm>
              <a:off x="937227" y="5976077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Animation 2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3C90F5-B90B-4A59-65A1-A5442BA56143}"/>
                </a:ext>
              </a:extLst>
            </p:cNvPr>
            <p:cNvSpPr/>
            <p:nvPr/>
          </p:nvSpPr>
          <p:spPr>
            <a:xfrm>
              <a:off x="1870158" y="4228971"/>
              <a:ext cx="657142" cy="585327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D2446A-BA74-DA1E-23AD-5256367F76CC}"/>
              </a:ext>
            </a:extLst>
          </p:cNvPr>
          <p:cNvSpPr/>
          <p:nvPr/>
        </p:nvSpPr>
        <p:spPr>
          <a:xfrm>
            <a:off x="6686550" y="4089400"/>
            <a:ext cx="4362450" cy="2695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3F1063-9E9E-A3A5-5D73-B39B215553EC}"/>
              </a:ext>
            </a:extLst>
          </p:cNvPr>
          <p:cNvSpPr/>
          <p:nvPr/>
        </p:nvSpPr>
        <p:spPr>
          <a:xfrm>
            <a:off x="8055058" y="5998383"/>
            <a:ext cx="657142" cy="58532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94442-9D43-EF89-5DEA-DF96203141C8}"/>
              </a:ext>
            </a:extLst>
          </p:cNvPr>
          <p:cNvSpPr txBox="1"/>
          <p:nvPr/>
        </p:nvSpPr>
        <p:spPr>
          <a:xfrm>
            <a:off x="3564144" y="4156075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애니메이션 이미지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B0456-5A96-9819-E86D-649B4E98C984}"/>
              </a:ext>
            </a:extLst>
          </p:cNvPr>
          <p:cNvSpPr txBox="1"/>
          <p:nvPr/>
        </p:nvSpPr>
        <p:spPr>
          <a:xfrm>
            <a:off x="8547100" y="419919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화면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BE1BD8-F16E-47EA-6288-C1C04F0559FF}"/>
              </a:ext>
            </a:extLst>
          </p:cNvPr>
          <p:cNvCxnSpPr>
            <a:cxnSpLocks/>
          </p:cNvCxnSpPr>
          <p:nvPr/>
        </p:nvCxnSpPr>
        <p:spPr>
          <a:xfrm>
            <a:off x="1379579" y="3759572"/>
            <a:ext cx="6675479" cy="223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DAA001-D677-545A-C003-09E440882F18}"/>
              </a:ext>
            </a:extLst>
          </p:cNvPr>
          <p:cNvCxnSpPr>
            <a:cxnSpLocks/>
          </p:cNvCxnSpPr>
          <p:nvPr/>
        </p:nvCxnSpPr>
        <p:spPr>
          <a:xfrm>
            <a:off x="2461553" y="3714750"/>
            <a:ext cx="5593505" cy="228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6376C1D-D414-F645-EF51-B33B96E55772}"/>
              </a:ext>
            </a:extLst>
          </p:cNvPr>
          <p:cNvCxnSpPr>
            <a:cxnSpLocks/>
          </p:cNvCxnSpPr>
          <p:nvPr/>
        </p:nvCxnSpPr>
        <p:spPr>
          <a:xfrm>
            <a:off x="3644901" y="3768210"/>
            <a:ext cx="4410157" cy="22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63A53-2815-6B5F-9883-019C4CD0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 데이터 설계 참고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19B14-A088-D6CB-0729-56783649A9A1}"/>
              </a:ext>
            </a:extLst>
          </p:cNvPr>
          <p:cNvSpPr txBox="1"/>
          <p:nvPr/>
        </p:nvSpPr>
        <p:spPr>
          <a:xfrm>
            <a:off x="838200" y="1690688"/>
            <a:ext cx="911225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struct</a:t>
            </a:r>
            <a:r>
              <a:rPr lang="ko-KR" altLang="en-US" sz="1400" dirty="0"/>
              <a:t> FRAME_INFO  // 애니메이션 기본 프레임의 기본 정보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	D2D1_RECT_F	</a:t>
            </a:r>
            <a:r>
              <a:rPr lang="ko-KR" altLang="en-US" sz="1400" dirty="0" err="1"/>
              <a:t>Source</a:t>
            </a:r>
            <a:r>
              <a:rPr lang="ko-KR" altLang="en-US" sz="1400" dirty="0"/>
              <a:t>;		// 이미지에서 하나의 장면이 어느 영역에 있는지</a:t>
            </a:r>
          </a:p>
          <a:p>
            <a:r>
              <a:rPr lang="ko-KR" altLang="en-US" sz="1400" dirty="0"/>
              <a:t>	D2D1_VECTOR_2F	</a:t>
            </a:r>
            <a:r>
              <a:rPr lang="ko-KR" altLang="en-US" sz="1400" dirty="0" err="1"/>
              <a:t>Center</a:t>
            </a:r>
            <a:r>
              <a:rPr lang="ko-KR" altLang="en-US" sz="1400" dirty="0"/>
              <a:t>;		// 하나의 </a:t>
            </a:r>
            <a:r>
              <a:rPr lang="ko-KR" altLang="en-US" sz="1400" dirty="0" err="1"/>
              <a:t>FRAME에서</a:t>
            </a:r>
            <a:r>
              <a:rPr lang="ko-KR" altLang="en-US" sz="1400" dirty="0"/>
              <a:t> 좌측상단 0,0 기준  중점의 좌표</a:t>
            </a:r>
          </a:p>
          <a:p>
            <a:r>
              <a:rPr lang="ko-KR" altLang="en-US" sz="1400" dirty="0"/>
              <a:t>	FLOAT		</a:t>
            </a:r>
            <a:r>
              <a:rPr lang="ko-KR" altLang="en-US" sz="1400" dirty="0" err="1"/>
              <a:t>Duration</a:t>
            </a:r>
            <a:r>
              <a:rPr lang="ko-KR" altLang="en-US" sz="1400" dirty="0"/>
              <a:t>;		// 하나의 장면을 그릴 시간</a:t>
            </a:r>
          </a:p>
          <a:p>
            <a:r>
              <a:rPr lang="ko-KR" altLang="en-US" sz="1400" dirty="0"/>
              <a:t>};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struct</a:t>
            </a:r>
            <a:r>
              <a:rPr lang="ko-KR" altLang="en-US" sz="1400" dirty="0"/>
              <a:t> ANIMATION_INFO  </a:t>
            </a:r>
            <a:r>
              <a:rPr lang="en-US" altLang="ko-KR" sz="1400" dirty="0"/>
              <a:t>// </a:t>
            </a:r>
            <a:r>
              <a:rPr lang="ko-KR" altLang="en-US" sz="1400" dirty="0"/>
              <a:t>하나의 동작에 대한 정보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std</a:t>
            </a:r>
            <a:r>
              <a:rPr lang="ko-KR" altLang="en-US" sz="1400" dirty="0"/>
              <a:t>::</a:t>
            </a:r>
            <a:r>
              <a:rPr lang="ko-KR" altLang="en-US" sz="1400" dirty="0" err="1"/>
              <a:t>string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; </a:t>
            </a:r>
            <a:r>
              <a:rPr lang="en-US" altLang="ko-KR" sz="1400" dirty="0"/>
              <a:t>			</a:t>
            </a:r>
            <a:r>
              <a:rPr lang="ko-KR" altLang="en-US" sz="1400" dirty="0"/>
              <a:t>// 애니메이션의 이름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std</a:t>
            </a:r>
            <a:r>
              <a:rPr lang="ko-KR" altLang="en-US" sz="1400" dirty="0"/>
              <a:t>::</a:t>
            </a:r>
            <a:r>
              <a:rPr lang="ko-KR" altLang="en-US" sz="1400" dirty="0" err="1"/>
              <a:t>vector</a:t>
            </a:r>
            <a:r>
              <a:rPr lang="ko-KR" altLang="en-US" sz="1400" dirty="0"/>
              <a:t>&lt;FRAME_INFO&gt; </a:t>
            </a:r>
            <a:r>
              <a:rPr lang="ko-KR" altLang="en-US" sz="1400" dirty="0" err="1"/>
              <a:t>Frames</a:t>
            </a:r>
            <a:r>
              <a:rPr lang="ko-KR" altLang="en-US" sz="1400" dirty="0"/>
              <a:t>; </a:t>
            </a:r>
            <a:r>
              <a:rPr lang="en-US" altLang="ko-KR" sz="1400" dirty="0"/>
              <a:t>	</a:t>
            </a:r>
            <a:r>
              <a:rPr lang="ko-KR" altLang="en-US" sz="1400" dirty="0"/>
              <a:t>// 프레임의 모음	</a:t>
            </a:r>
          </a:p>
          <a:p>
            <a:r>
              <a:rPr lang="ko-KR" altLang="en-US" sz="1400" dirty="0"/>
              <a:t>};</a:t>
            </a:r>
          </a:p>
          <a:p>
            <a:endParaRPr lang="ko-KR" altLang="en-US" sz="1400" dirty="0"/>
          </a:p>
          <a:p>
            <a:r>
              <a:rPr lang="ko-KR" altLang="en-US" sz="1400" dirty="0"/>
              <a:t>// 애니메이션 전체 정보를 가지고 있는 클래스</a:t>
            </a:r>
          </a:p>
          <a:p>
            <a:r>
              <a:rPr lang="ko-KR" altLang="en-US" sz="1400" dirty="0" err="1"/>
              <a:t>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AnimationAsset</a:t>
            </a:r>
            <a:r>
              <a:rPr lang="ko-KR" altLang="en-US" sz="1400" dirty="0"/>
              <a:t> : </a:t>
            </a:r>
            <a:r>
              <a:rPr lang="ko-KR" altLang="en-US" sz="1400" dirty="0" err="1"/>
              <a:t>public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ReferenceCounter</a:t>
            </a:r>
            <a:endParaRPr lang="ko-KR" altLang="en-US" sz="1400" dirty="0"/>
          </a:p>
          <a:p>
            <a:r>
              <a:rPr lang="ko-KR" altLang="en-US" sz="1400" dirty="0"/>
              <a:t>{	</a:t>
            </a:r>
          </a:p>
          <a:p>
            <a:r>
              <a:rPr lang="ko-KR" altLang="en-US" sz="1400" dirty="0" err="1"/>
              <a:t>public</a:t>
            </a:r>
            <a:r>
              <a:rPr lang="ko-KR" altLang="en-US" sz="1400" dirty="0"/>
              <a:t> 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AnimationAsset</a:t>
            </a:r>
            <a:r>
              <a:rPr lang="ko-KR" altLang="en-US" sz="1400" dirty="0"/>
              <a:t>() { m_Animations.re</a:t>
            </a:r>
            <a:r>
              <a:rPr lang="en-US" altLang="ko-KR" sz="1400" dirty="0"/>
              <a:t>size</a:t>
            </a:r>
            <a:r>
              <a:rPr lang="ko-KR" altLang="en-US" sz="1400" dirty="0"/>
              <a:t>(10); };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virtual</a:t>
            </a:r>
            <a:r>
              <a:rPr lang="ko-KR" altLang="en-US" sz="1400" dirty="0"/>
              <a:t> ~</a:t>
            </a:r>
            <a:r>
              <a:rPr lang="ko-KR" altLang="en-US" sz="1400" dirty="0" err="1"/>
              <a:t>AnimationAsset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std</a:t>
            </a:r>
            <a:r>
              <a:rPr lang="ko-KR" altLang="en-US" sz="1400" dirty="0"/>
              <a:t>::</a:t>
            </a:r>
            <a:r>
              <a:rPr lang="ko-KR" altLang="en-US" sz="1400" dirty="0" err="1"/>
              <a:t>vector</a:t>
            </a:r>
            <a:r>
              <a:rPr lang="ko-KR" altLang="en-US" sz="1400" dirty="0"/>
              <a:t>&lt;ANIMATION_INFO&gt; </a:t>
            </a:r>
            <a:r>
              <a:rPr lang="ko-KR" altLang="en-US" sz="1400" dirty="0" err="1"/>
              <a:t>m_Animations</a:t>
            </a:r>
            <a:r>
              <a:rPr lang="ko-KR" altLang="en-US" sz="1400" dirty="0"/>
              <a:t>;  // 애니메이션의 모음</a:t>
            </a:r>
          </a:p>
          <a:p>
            <a:r>
              <a:rPr lang="ko-KR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4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5F781-22E1-81D0-6DB9-6AF178A1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AnimationScene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80D2A-555E-C211-90F2-852C93291327}"/>
              </a:ext>
            </a:extLst>
          </p:cNvPr>
          <p:cNvSpPr txBox="1"/>
          <p:nvPr/>
        </p:nvSpPr>
        <p:spPr>
          <a:xfrm>
            <a:off x="4405194" y="2453310"/>
            <a:ext cx="280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AnimationScene</a:t>
            </a:r>
            <a:r>
              <a:rPr lang="en-US" altLang="ko-KR" dirty="0"/>
              <a:t>::Update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99BF1-0894-6F22-AC6C-FF4305E58B90}"/>
              </a:ext>
            </a:extLst>
          </p:cNvPr>
          <p:cNvSpPr txBox="1"/>
          <p:nvPr/>
        </p:nvSpPr>
        <p:spPr>
          <a:xfrm>
            <a:off x="4405194" y="43923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AnimationScene</a:t>
            </a:r>
            <a:r>
              <a:rPr lang="en-US" altLang="ko-KR" dirty="0"/>
              <a:t>::Render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C5B548-FF9B-0AF6-9B03-1BC8E8AD0CD3}"/>
              </a:ext>
            </a:extLst>
          </p:cNvPr>
          <p:cNvSpPr txBox="1"/>
          <p:nvPr/>
        </p:nvSpPr>
        <p:spPr>
          <a:xfrm>
            <a:off x="4405194" y="2822642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그리기 위한 모든 데이터를 준비한다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__super(</a:t>
            </a:r>
            <a:r>
              <a:rPr lang="en-US" altLang="ko-KR" sz="1200" dirty="0" err="1"/>
              <a:t>BitmapScene</a:t>
            </a:r>
            <a:r>
              <a:rPr lang="en-US" altLang="ko-KR" sz="1200" dirty="0"/>
              <a:t>)::Update</a:t>
            </a:r>
            <a:r>
              <a:rPr lang="ko-KR" altLang="en-US" sz="1200" dirty="0"/>
              <a:t>으로 </a:t>
            </a:r>
            <a:r>
              <a:rPr lang="en-US" altLang="ko-KR" sz="1200" dirty="0"/>
              <a:t>Translation Transform Matrix </a:t>
            </a:r>
            <a:r>
              <a:rPr lang="ko-KR" altLang="en-US" sz="1200" dirty="0"/>
              <a:t>준비하기</a:t>
            </a:r>
            <a:endParaRPr lang="en-US" altLang="ko-KR" sz="1200" dirty="0"/>
          </a:p>
          <a:p>
            <a:r>
              <a:rPr lang="ko-KR" altLang="en-US" sz="1200" dirty="0"/>
              <a:t>애니메이션 시간증가</a:t>
            </a:r>
            <a:endParaRPr lang="en-US" altLang="ko-KR" sz="1200" dirty="0"/>
          </a:p>
          <a:p>
            <a:r>
              <a:rPr lang="ko-KR" altLang="en-US" sz="1200" dirty="0"/>
              <a:t>시간으로 현재 프레임 </a:t>
            </a:r>
            <a:r>
              <a:rPr lang="en-US" altLang="ko-KR" sz="1200" dirty="0"/>
              <a:t>index</a:t>
            </a:r>
            <a:r>
              <a:rPr lang="ko-KR" altLang="en-US" sz="1200" dirty="0"/>
              <a:t> 구하기</a:t>
            </a:r>
            <a:endParaRPr lang="en-US" altLang="ko-KR" sz="1200" dirty="0"/>
          </a:p>
          <a:p>
            <a:r>
              <a:rPr lang="en-US" altLang="ko-KR" sz="1200" dirty="0" err="1"/>
              <a:t>AnimationAsset</a:t>
            </a:r>
            <a:r>
              <a:rPr lang="ko-KR" altLang="en-US" sz="1200" dirty="0"/>
              <a:t>의 내부에서 프레임</a:t>
            </a:r>
            <a:r>
              <a:rPr lang="en-US" altLang="ko-KR" sz="1200" dirty="0"/>
              <a:t>Index</a:t>
            </a:r>
            <a:r>
              <a:rPr lang="ko-KR" altLang="en-US" sz="1200" dirty="0"/>
              <a:t>로 접근하여 </a:t>
            </a:r>
            <a:r>
              <a:rPr lang="en-US" altLang="ko-KR" sz="1200" dirty="0"/>
              <a:t>Source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</a:t>
            </a:r>
            <a:r>
              <a:rPr lang="ko-KR" altLang="en-US" sz="1200" dirty="0"/>
              <a:t>설정하기</a:t>
            </a:r>
            <a:endParaRPr lang="en-US" altLang="ko-KR" sz="1200" dirty="0"/>
          </a:p>
          <a:p>
            <a:r>
              <a:rPr lang="en-US" altLang="ko-KR" sz="1200" dirty="0"/>
              <a:t>0,0 </a:t>
            </a:r>
            <a:r>
              <a:rPr lang="ko-KR" altLang="en-US" sz="1200" dirty="0"/>
              <a:t>기준으로 </a:t>
            </a:r>
            <a:r>
              <a:rPr lang="en-US" altLang="ko-KR" sz="1200" dirty="0"/>
              <a:t>Destination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</a:t>
            </a:r>
            <a:r>
              <a:rPr lang="ko-KR" altLang="en-US" sz="1200" dirty="0"/>
              <a:t>설정하기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F06B0-65DE-A7FA-FA27-64D22958BF97}"/>
              </a:ext>
            </a:extLst>
          </p:cNvPr>
          <p:cNvSpPr txBox="1"/>
          <p:nvPr/>
        </p:nvSpPr>
        <p:spPr>
          <a:xfrm>
            <a:off x="4398756" y="4761635"/>
            <a:ext cx="384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Update</a:t>
            </a:r>
            <a:r>
              <a:rPr lang="ko-KR" altLang="en-US" sz="1200" dirty="0"/>
              <a:t>에서 모든 준비가 끝났다 준비된 멤버변수로 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IRenderTarget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DrawBitmap</a:t>
            </a:r>
            <a:r>
              <a:rPr lang="ko-KR" altLang="en-US" sz="1200" dirty="0"/>
              <a:t>을 호출한다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01694-E7A6-6C12-FA3B-3624E7B7AD81}"/>
              </a:ext>
            </a:extLst>
          </p:cNvPr>
          <p:cNvSpPr txBox="1"/>
          <p:nvPr/>
        </p:nvSpPr>
        <p:spPr>
          <a:xfrm>
            <a:off x="4405194" y="1439778"/>
            <a:ext cx="4201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AnimationScene</a:t>
            </a:r>
            <a:r>
              <a:rPr lang="en-US" altLang="ko-KR" dirty="0"/>
              <a:t>::</a:t>
            </a:r>
            <a:r>
              <a:rPr lang="en-US" altLang="ko-KR" dirty="0" err="1"/>
              <a:t>LoadAnimationAsset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133484-ACF0-FAE0-9991-1816B503EF9A}"/>
              </a:ext>
            </a:extLst>
          </p:cNvPr>
          <p:cNvSpPr txBox="1"/>
          <p:nvPr/>
        </p:nvSpPr>
        <p:spPr>
          <a:xfrm>
            <a:off x="4405194" y="1775108"/>
            <a:ext cx="6352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리소스매니저에서 </a:t>
            </a:r>
            <a:r>
              <a:rPr lang="en-US" altLang="ko-KR" sz="1200" dirty="0" err="1"/>
              <a:t>AnimationAsset</a:t>
            </a:r>
            <a:r>
              <a:rPr lang="en-US" altLang="ko-KR" sz="1200" dirty="0"/>
              <a:t> </a:t>
            </a:r>
            <a:r>
              <a:rPr lang="ko-KR" altLang="en-US" sz="1200" dirty="0"/>
              <a:t>얻어서 설정한다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임시로 특정 이름일때는 하드 코딩으로 추가해준다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13952-97F0-853E-CC05-3E4D8862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52" y="1452262"/>
            <a:ext cx="2744948" cy="53104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35598E-8EB7-FA31-72FE-688E2A9C2F20}"/>
              </a:ext>
            </a:extLst>
          </p:cNvPr>
          <p:cNvSpPr/>
          <p:nvPr/>
        </p:nvSpPr>
        <p:spPr>
          <a:xfrm>
            <a:off x="1130300" y="5092700"/>
            <a:ext cx="1746250" cy="838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AC616F-33BA-0AFE-51D4-FC45B8640403}"/>
              </a:ext>
            </a:extLst>
          </p:cNvPr>
          <p:cNvCxnSpPr/>
          <p:nvPr/>
        </p:nvCxnSpPr>
        <p:spPr>
          <a:xfrm>
            <a:off x="2876550" y="5708650"/>
            <a:ext cx="1720850" cy="317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EE440E-84BD-514F-8529-E7CD988FDB5D}"/>
              </a:ext>
            </a:extLst>
          </p:cNvPr>
          <p:cNvSpPr txBox="1"/>
          <p:nvPr/>
        </p:nvSpPr>
        <p:spPr>
          <a:xfrm>
            <a:off x="4716344" y="59610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클래스의 인스턴스마다 다른 애니메이션 진행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: </a:t>
            </a:r>
            <a:r>
              <a:rPr lang="ko-KR" altLang="en-US" dirty="0"/>
              <a:t>클래스가 메모리에 실체화된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94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DB32673B-B56F-F248-6AC3-F299817E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9" y="1359714"/>
            <a:ext cx="5358441" cy="39954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04DF55-D650-7DC6-92CB-6EA37A8B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AnimationScene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5ED0DD-98E9-912E-BAE1-348C65C4F0C9}"/>
              </a:ext>
            </a:extLst>
          </p:cNvPr>
          <p:cNvCxnSpPr>
            <a:cxnSpLocks/>
          </p:cNvCxnSpPr>
          <p:nvPr/>
        </p:nvCxnSpPr>
        <p:spPr>
          <a:xfrm flipH="1">
            <a:off x="1924050" y="2317750"/>
            <a:ext cx="4800600" cy="111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780E13-C752-F075-D81D-F37135FEC21D}"/>
              </a:ext>
            </a:extLst>
          </p:cNvPr>
          <p:cNvSpPr txBox="1"/>
          <p:nvPr/>
        </p:nvSpPr>
        <p:spPr>
          <a:xfrm>
            <a:off x="7199802" y="276571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렌더타겟의</a:t>
            </a:r>
            <a:r>
              <a:rPr lang="ko-KR" altLang="en-US" dirty="0"/>
              <a:t> 프레임 영역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4803A-4E5D-1729-012C-3BF2252886D8}"/>
              </a:ext>
            </a:extLst>
          </p:cNvPr>
          <p:cNvSpPr txBox="1"/>
          <p:nvPr/>
        </p:nvSpPr>
        <p:spPr>
          <a:xfrm>
            <a:off x="6725784" y="200395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이미지의 프레임 영역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06367F-FB38-74E2-BC17-7A9243D59A8E}"/>
              </a:ext>
            </a:extLst>
          </p:cNvPr>
          <p:cNvCxnSpPr>
            <a:cxnSpLocks/>
          </p:cNvCxnSpPr>
          <p:nvPr/>
        </p:nvCxnSpPr>
        <p:spPr>
          <a:xfrm flipH="1">
            <a:off x="3064355" y="3000351"/>
            <a:ext cx="3837594" cy="65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102579-DC3B-1E16-BF1E-8004E81FD0AD}"/>
              </a:ext>
            </a:extLst>
          </p:cNvPr>
          <p:cNvCxnSpPr>
            <a:cxnSpLocks/>
          </p:cNvCxnSpPr>
          <p:nvPr/>
        </p:nvCxnSpPr>
        <p:spPr>
          <a:xfrm flipH="1">
            <a:off x="4768850" y="3786691"/>
            <a:ext cx="2237267" cy="71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8B22A4-5E80-C335-4C6A-F6B6AE76FC5F}"/>
              </a:ext>
            </a:extLst>
          </p:cNvPr>
          <p:cNvSpPr txBox="1"/>
          <p:nvPr/>
        </p:nvSpPr>
        <p:spPr>
          <a:xfrm>
            <a:off x="7067049" y="3543389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반전 출력과 중심좌표에 따른 이미지 변환 설정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35E564-D842-7D9D-1748-A49EE3A8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9" y="5480339"/>
            <a:ext cx="7016750" cy="1288462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8DE70BA-C946-01B5-CF03-E07E8D6B1A32}"/>
              </a:ext>
            </a:extLst>
          </p:cNvPr>
          <p:cNvCxnSpPr>
            <a:cxnSpLocks/>
          </p:cNvCxnSpPr>
          <p:nvPr/>
        </p:nvCxnSpPr>
        <p:spPr>
          <a:xfrm flipH="1">
            <a:off x="3194050" y="5072818"/>
            <a:ext cx="3638550" cy="111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8B865D-5480-C693-34B3-7C185FB7D65D}"/>
              </a:ext>
            </a:extLst>
          </p:cNvPr>
          <p:cNvSpPr txBox="1"/>
          <p:nvPr/>
        </p:nvSpPr>
        <p:spPr>
          <a:xfrm>
            <a:off x="6901949" y="4908591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SceneGraph</a:t>
            </a:r>
            <a:r>
              <a:rPr lang="ko-KR" altLang="en-US" dirty="0"/>
              <a:t>에서 영향을 주지 않는 이미지 변환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C8FD7D-4BE3-346C-D506-79BAFEF0B7D7}"/>
              </a:ext>
            </a:extLst>
          </p:cNvPr>
          <p:cNvCxnSpPr>
            <a:cxnSpLocks/>
          </p:cNvCxnSpPr>
          <p:nvPr/>
        </p:nvCxnSpPr>
        <p:spPr>
          <a:xfrm flipH="1">
            <a:off x="2408266" y="1539575"/>
            <a:ext cx="4493683" cy="12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DF67C69-D3F8-A832-1BAF-83F855B40955}"/>
              </a:ext>
            </a:extLst>
          </p:cNvPr>
          <p:cNvSpPr txBox="1"/>
          <p:nvPr/>
        </p:nvSpPr>
        <p:spPr>
          <a:xfrm>
            <a:off x="7067049" y="1336868"/>
            <a:ext cx="506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BitmapScene</a:t>
            </a:r>
            <a:r>
              <a:rPr lang="en-US" altLang="ko-KR" dirty="0"/>
              <a:t>::Update </a:t>
            </a:r>
            <a:r>
              <a:rPr lang="ko-KR" altLang="en-US" dirty="0"/>
              <a:t>로 </a:t>
            </a:r>
            <a:r>
              <a:rPr lang="en-US" altLang="ko-KR" dirty="0" err="1"/>
              <a:t>WorldTransform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256164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9353F-8301-CC59-4BC3-9DF0C2CC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카운터 </a:t>
            </a:r>
            <a:r>
              <a:rPr lang="en-US" altLang="ko-KR" dirty="0"/>
              <a:t>(Reference Counter)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95A24-BE7C-ED6B-2EA3-FC41B3090A61}"/>
              </a:ext>
            </a:extLst>
          </p:cNvPr>
          <p:cNvSpPr txBox="1"/>
          <p:nvPr/>
        </p:nvSpPr>
        <p:spPr>
          <a:xfrm>
            <a:off x="697086" y="1600200"/>
            <a:ext cx="10797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일반적으로는 동적할당한 메모리를 생성</a:t>
            </a:r>
            <a:r>
              <a:rPr lang="en-US" altLang="ko-KR" dirty="0"/>
              <a:t>(new)</a:t>
            </a:r>
            <a:r>
              <a:rPr lang="ko-KR" altLang="en-US" dirty="0"/>
              <a:t>한 클래스 또는 인스턴스 에서 해제</a:t>
            </a:r>
            <a:r>
              <a:rPr lang="en-US" altLang="ko-KR" dirty="0"/>
              <a:t>(delete)</a:t>
            </a:r>
            <a:r>
              <a:rPr lang="ko-KR" altLang="en-US" dirty="0"/>
              <a:t>를 담당한다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하지만 생성한 메모리를 공유하여 소유권이 모호한 경우 참조 카운터를 두어 해제할 시기를 결정한다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Direct2D</a:t>
            </a:r>
            <a:r>
              <a:rPr lang="ko-KR" altLang="en-US" dirty="0"/>
              <a:t> 개체들</a:t>
            </a:r>
            <a:r>
              <a:rPr lang="en-US" altLang="ko-KR" dirty="0"/>
              <a:t> , </a:t>
            </a:r>
            <a:r>
              <a:rPr lang="ko-KR" altLang="en-US" dirty="0"/>
              <a:t>즉 </a:t>
            </a:r>
            <a:r>
              <a:rPr lang="en-US" altLang="ko-KR" dirty="0"/>
              <a:t>COM </a:t>
            </a:r>
            <a:r>
              <a:rPr lang="ko-KR" altLang="en-US" dirty="0"/>
              <a:t>개체들은 이미 구현이 되어 있다</a:t>
            </a:r>
            <a:r>
              <a:rPr lang="en-US" altLang="ko-KR" dirty="0"/>
              <a:t>.</a:t>
            </a:r>
            <a:r>
              <a:rPr lang="ko-KR" altLang="en-US" dirty="0"/>
              <a:t>  다른 공유할 클래스는 </a:t>
            </a:r>
            <a:r>
              <a:rPr lang="ko-KR" altLang="en-US" dirty="0">
                <a:hlinkClick r:id="rId2"/>
              </a:rPr>
              <a:t>직접구현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52F584-E787-957A-5869-A9FDA700681F}"/>
              </a:ext>
            </a:extLst>
          </p:cNvPr>
          <p:cNvSpPr/>
          <p:nvPr/>
        </p:nvSpPr>
        <p:spPr>
          <a:xfrm>
            <a:off x="1104900" y="2695575"/>
            <a:ext cx="1574800" cy="996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</a:t>
            </a:r>
            <a:endParaRPr lang="en-US" altLang="ko-KR" sz="1400" dirty="0"/>
          </a:p>
          <a:p>
            <a:pPr algn="ctr"/>
            <a:r>
              <a:rPr lang="ko-KR" altLang="en-US" sz="1400" dirty="0"/>
              <a:t>오브젝트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8CDAAC-BE4D-DEDF-5421-C7C99D4A1957}"/>
              </a:ext>
            </a:extLst>
          </p:cNvPr>
          <p:cNvSpPr/>
          <p:nvPr/>
        </p:nvSpPr>
        <p:spPr>
          <a:xfrm>
            <a:off x="5473700" y="3886200"/>
            <a:ext cx="22923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D2D1_Bitmap</a:t>
            </a:r>
            <a:endParaRPr lang="en-US" altLang="ko-KR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 </a:t>
            </a:r>
            <a:r>
              <a:rPr lang="en-US" altLang="ko-K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ReferenceCounter</a:t>
            </a:r>
            <a:endParaRPr lang="en-US" altLang="ko-KR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405A875-C5DF-C375-C5E3-2C843C2975EB}"/>
              </a:ext>
            </a:extLst>
          </p:cNvPr>
          <p:cNvSpPr/>
          <p:nvPr/>
        </p:nvSpPr>
        <p:spPr>
          <a:xfrm>
            <a:off x="1104900" y="5083175"/>
            <a:ext cx="1574800" cy="996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</a:t>
            </a:r>
            <a:endParaRPr lang="en-US" altLang="ko-KR" sz="1400" dirty="0"/>
          </a:p>
          <a:p>
            <a:pPr algn="ctr"/>
            <a:r>
              <a:rPr lang="ko-KR" altLang="en-US" sz="1400" dirty="0"/>
              <a:t>오브젝트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40EBDB-9DAF-721B-1487-DACDB1BA2599}"/>
              </a:ext>
            </a:extLst>
          </p:cNvPr>
          <p:cNvSpPr/>
          <p:nvPr/>
        </p:nvSpPr>
        <p:spPr>
          <a:xfrm>
            <a:off x="2003425" y="3803650"/>
            <a:ext cx="1574800" cy="996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</a:t>
            </a:r>
            <a:endParaRPr lang="en-US" altLang="ko-KR" sz="1400" dirty="0"/>
          </a:p>
          <a:p>
            <a:pPr algn="ctr"/>
            <a:r>
              <a:rPr lang="ko-KR" altLang="en-US" sz="1400" dirty="0"/>
              <a:t>오브젝트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18D029-0958-FB43-188C-00019627A33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578225" y="430212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51875A-3822-99E9-D37A-0F985D6C912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679700" y="3194050"/>
            <a:ext cx="274955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673BB5-0D0E-00D4-3F60-AF3A22F84753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679700" y="4521201"/>
            <a:ext cx="2749550" cy="106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E974A8-8299-7096-4286-44C044207C0C}"/>
              </a:ext>
            </a:extLst>
          </p:cNvPr>
          <p:cNvSpPr txBox="1"/>
          <p:nvPr/>
        </p:nvSpPr>
        <p:spPr>
          <a:xfrm>
            <a:off x="5112282" y="2684026"/>
            <a:ext cx="5485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이미지를 처음 생성하면 참조는 </a:t>
            </a:r>
            <a:r>
              <a:rPr lang="en-US" altLang="ko-KR" sz="1400" dirty="0"/>
              <a:t>1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이후 참조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AddReference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할때마다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 err="1"/>
              <a:t>참조카운터</a:t>
            </a:r>
            <a:r>
              <a:rPr lang="ko-KR" altLang="en-US" sz="1400" dirty="0"/>
              <a:t> </a:t>
            </a:r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2D9C1-8E3F-FFBC-4422-6252FA10DD03}"/>
              </a:ext>
            </a:extLst>
          </p:cNvPr>
          <p:cNvSpPr txBox="1"/>
          <p:nvPr/>
        </p:nvSpPr>
        <p:spPr>
          <a:xfrm>
            <a:off x="5213882" y="5365749"/>
            <a:ext cx="330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이미지를 참조 해제</a:t>
            </a:r>
            <a:r>
              <a:rPr lang="en-US" altLang="ko-KR" sz="1400" dirty="0"/>
              <a:t>(Release)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할때마다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 err="1"/>
              <a:t>참조카운터</a:t>
            </a:r>
            <a:r>
              <a:rPr lang="ko-KR" altLang="en-US" sz="1400" dirty="0"/>
              <a:t> </a:t>
            </a:r>
            <a:r>
              <a:rPr lang="en-US" altLang="ko-KR" sz="1400" dirty="0"/>
              <a:t>-1  ( 0 </a:t>
            </a:r>
            <a:r>
              <a:rPr lang="ko-KR" altLang="en-US" sz="1400" dirty="0" err="1"/>
              <a:t>될때</a:t>
            </a:r>
            <a:r>
              <a:rPr lang="ko-KR" altLang="en-US" sz="1400" dirty="0"/>
              <a:t> 실제 </a:t>
            </a:r>
            <a:r>
              <a:rPr lang="en-US" altLang="ko-KR" sz="1400" dirty="0"/>
              <a:t>delete 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447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A239A5F-F686-5BC4-CE73-81B97A4F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93" y="2923501"/>
            <a:ext cx="6436057" cy="37806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15D2C8-C20D-5504-705D-A0A74879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 자원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85094-7981-BAB8-6549-4DF3C97983D1}"/>
              </a:ext>
            </a:extLst>
          </p:cNvPr>
          <p:cNvSpPr txBox="1"/>
          <p:nvPr/>
        </p:nvSpPr>
        <p:spPr>
          <a:xfrm>
            <a:off x="532737" y="1796994"/>
            <a:ext cx="1082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애니메이션에 필요한 </a:t>
            </a:r>
            <a:r>
              <a:rPr lang="en-US" altLang="ko-KR" dirty="0"/>
              <a:t>D2D1Bitmap </a:t>
            </a:r>
            <a:r>
              <a:rPr lang="ko-KR" altLang="en-US" dirty="0"/>
              <a:t>과  </a:t>
            </a:r>
            <a:r>
              <a:rPr lang="en-US" altLang="ko-KR" dirty="0" err="1"/>
              <a:t>AnimationAsset</a:t>
            </a:r>
            <a:r>
              <a:rPr lang="en-US" altLang="ko-KR" dirty="0"/>
              <a:t>(</a:t>
            </a:r>
            <a:r>
              <a:rPr lang="ko-KR" altLang="en-US" dirty="0"/>
              <a:t>프레임정보</a:t>
            </a:r>
            <a:r>
              <a:rPr lang="en-US" altLang="ko-KR" dirty="0"/>
              <a:t>)</a:t>
            </a:r>
            <a:r>
              <a:rPr lang="ko-KR" altLang="en-US" dirty="0"/>
              <a:t>는  메모리에 하나만 생성할 필요가 있다</a:t>
            </a:r>
            <a:r>
              <a:rPr lang="en-US" altLang="ko-KR" dirty="0"/>
              <a:t>. </a:t>
            </a:r>
            <a:r>
              <a:rPr lang="ko-KR" altLang="en-US" dirty="0"/>
              <a:t>  리소스관리자를 통하여 공유상태를 관리하여 생성</a:t>
            </a:r>
            <a:r>
              <a:rPr lang="en-US" altLang="ko-KR" dirty="0"/>
              <a:t>,</a:t>
            </a:r>
            <a:r>
              <a:rPr lang="ko-KR" altLang="en-US" dirty="0"/>
              <a:t>해제 관리해보자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0588A-79F4-ACEE-FE5D-60EC7A0C50CE}"/>
              </a:ext>
            </a:extLst>
          </p:cNvPr>
          <p:cNvSpPr txBox="1"/>
          <p:nvPr/>
        </p:nvSpPr>
        <p:spPr>
          <a:xfrm>
            <a:off x="7392069" y="3196894"/>
            <a:ext cx="406333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CreateSharingXXX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strFilePath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 공유 중인 목록에 없으면 생성하고 목록에 추가</a:t>
            </a:r>
            <a:endParaRPr lang="en-US" altLang="ko-KR" sz="1400" dirty="0"/>
          </a:p>
          <a:p>
            <a:r>
              <a:rPr lang="ko-KR" altLang="en-US" sz="1400" dirty="0"/>
              <a:t>있으면 포인터 값을 넘기고 </a:t>
            </a:r>
            <a:r>
              <a:rPr lang="en-US" altLang="ko-KR" sz="1400" dirty="0" err="1"/>
              <a:t>AddRef</a:t>
            </a:r>
            <a:r>
              <a:rPr lang="en-US" altLang="ko-KR" sz="1400" dirty="0"/>
              <a:t> </a:t>
            </a:r>
            <a:r>
              <a:rPr lang="ko-KR" altLang="en-US" sz="1400" dirty="0"/>
              <a:t>호출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ReleaseSharingXXX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strFilePath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Release</a:t>
            </a:r>
            <a:r>
              <a:rPr lang="ko-KR" altLang="en-US" sz="1400" dirty="0"/>
              <a:t>를 호출해주고 </a:t>
            </a:r>
            <a:r>
              <a:rPr lang="ko-KR" altLang="en-US" sz="1400" dirty="0" err="1"/>
              <a:t>참조카운터가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 err="1"/>
              <a:t>이되면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Release</a:t>
            </a:r>
            <a:r>
              <a:rPr lang="ko-KR" altLang="en-US" sz="1400" dirty="0"/>
              <a:t>내부에서  </a:t>
            </a:r>
            <a:r>
              <a:rPr lang="en-US" altLang="ko-KR" sz="1400" dirty="0"/>
              <a:t>delete this</a:t>
            </a:r>
            <a:r>
              <a:rPr lang="ko-KR" altLang="en-US" sz="1400" dirty="0"/>
              <a:t> 로 해제된다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endParaRPr lang="en-US" altLang="ko-KR" sz="1400" dirty="0"/>
          </a:p>
          <a:p>
            <a:r>
              <a:rPr lang="ko-KR" altLang="en-US" sz="1400" dirty="0"/>
              <a:t> 해제 되었으므로 공유 목록에서 제거한다</a:t>
            </a:r>
            <a:r>
              <a:rPr lang="en-US" altLang="ko-KR" sz="1400" dirty="0"/>
              <a:t>.</a:t>
            </a:r>
          </a:p>
          <a:p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FAB982-3EA9-7003-C7EF-6450F28622D3}"/>
              </a:ext>
            </a:extLst>
          </p:cNvPr>
          <p:cNvCxnSpPr>
            <a:cxnSpLocks/>
          </p:cNvCxnSpPr>
          <p:nvPr/>
        </p:nvCxnSpPr>
        <p:spPr>
          <a:xfrm>
            <a:off x="2641599" y="4225405"/>
            <a:ext cx="1047751" cy="151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D42AEE-81BB-3BED-7B32-9A5FDAA6C399}"/>
              </a:ext>
            </a:extLst>
          </p:cNvPr>
          <p:cNvCxnSpPr>
            <a:cxnSpLocks/>
          </p:cNvCxnSpPr>
          <p:nvPr/>
        </p:nvCxnSpPr>
        <p:spPr>
          <a:xfrm>
            <a:off x="2895600" y="5803900"/>
            <a:ext cx="793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5FFC04-BC34-0F31-3FC0-F7170A976ED7}"/>
              </a:ext>
            </a:extLst>
          </p:cNvPr>
          <p:cNvSpPr txBox="1"/>
          <p:nvPr/>
        </p:nvSpPr>
        <p:spPr>
          <a:xfrm>
            <a:off x="2895600" y="5302202"/>
            <a:ext cx="1298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Create/Release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3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26679-B083-9C88-0832-B6C27E4C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배경을 간단히 애니메이션 해보자</a:t>
            </a:r>
          </a:p>
        </p:txBody>
      </p:sp>
      <p:pic>
        <p:nvPicPr>
          <p:cNvPr id="4" name="그림 3" descr="달, 페인팅, 자연, 밤이(가) 표시된 사진&#10;&#10;자동 생성된 설명">
            <a:extLst>
              <a:ext uri="{FF2B5EF4-FFF2-40B4-BE49-F238E27FC236}">
                <a16:creationId xmlns:a16="http://schemas.microsoft.com/office/drawing/2014/main" id="{2A6DD574-AF38-C8B6-842F-980F52D7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45" y="3289690"/>
            <a:ext cx="7929235" cy="3266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01E14-0F68-627E-2177-E91B48B78914}"/>
              </a:ext>
            </a:extLst>
          </p:cNvPr>
          <p:cNvSpPr txBox="1"/>
          <p:nvPr/>
        </p:nvSpPr>
        <p:spPr>
          <a:xfrm>
            <a:off x="2108200" y="2060019"/>
            <a:ext cx="47272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 0,  0,  784,320 ,0,0,0.2)</a:t>
            </a:r>
          </a:p>
          <a:p>
            <a:r>
              <a:rPr lang="en-US" altLang="ko-KR" sz="1400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(789,  0, 1573,320 ,0,0,0.2)</a:t>
            </a:r>
          </a:p>
          <a:p>
            <a:r>
              <a:rPr lang="en-US" altLang="ko-KR" sz="1400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 0,325,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784</a:t>
            </a:r>
            <a:r>
              <a:rPr lang="en-US" altLang="ko-KR" sz="1400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,645 ,0,0,0.2)</a:t>
            </a:r>
          </a:p>
          <a:p>
            <a:r>
              <a:rPr lang="en-US" altLang="ko-KR" sz="1400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(789,325, 1573,645 ,0,0,0.2)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81823-23F8-B734-02B0-C72A4891C92A}"/>
              </a:ext>
            </a:extLst>
          </p:cNvPr>
          <p:cNvSpPr txBox="1"/>
          <p:nvPr/>
        </p:nvSpPr>
        <p:spPr>
          <a:xfrm>
            <a:off x="7629405" y="3429000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Midnight.png</a:t>
            </a:r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DCA3B-6632-B6A8-A632-10D00CAE7135}"/>
              </a:ext>
            </a:extLst>
          </p:cNvPr>
          <p:cNvSpPr txBox="1"/>
          <p:nvPr/>
        </p:nvSpPr>
        <p:spPr>
          <a:xfrm>
            <a:off x="2108200" y="1694709"/>
            <a:ext cx="154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FRAME_INFO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90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842</Words>
  <Application>Microsoft Office PowerPoint</Application>
  <PresentationFormat>와이드스크린</PresentationFormat>
  <Paragraphs>132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돋움체</vt:lpstr>
      <vt:lpstr>맑은 고딕</vt:lpstr>
      <vt:lpstr>Arial</vt:lpstr>
      <vt:lpstr>Cascadia Mono</vt:lpstr>
      <vt:lpstr>Office 테마</vt:lpstr>
      <vt:lpstr>2D 게임 프로그래밍</vt:lpstr>
      <vt:lpstr>학습목표</vt:lpstr>
      <vt:lpstr>애니메이션</vt:lpstr>
      <vt:lpstr>공유 데이터 설계 참고</vt:lpstr>
      <vt:lpstr>AnimationScene </vt:lpstr>
      <vt:lpstr>AnimationScene</vt:lpstr>
      <vt:lpstr>참조 카운터 (Reference Counter)</vt:lpstr>
      <vt:lpstr>공유 자원</vt:lpstr>
      <vt:lpstr>배경을 간단히 애니메이션 해보자</vt:lpstr>
      <vt:lpstr>캐릭터를 2명 애니메이션 해보자</vt:lpstr>
      <vt:lpstr>실습 DemoResourceSharing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Dongwon Lee</cp:lastModifiedBy>
  <cp:revision>334</cp:revision>
  <dcterms:created xsi:type="dcterms:W3CDTF">2023-06-10T16:15:34Z</dcterms:created>
  <dcterms:modified xsi:type="dcterms:W3CDTF">2024-06-23T18:30:02Z</dcterms:modified>
</cp:coreProperties>
</file>