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2" r:id="rId4"/>
    <p:sldId id="263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1705-4EE1-498D-83A9-6017A74B3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0DC746-D9E6-4A02-9F32-7ABB92F7A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FA8CF-209F-43AB-A219-367C96981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5FE0-667D-463A-B465-70B6074A70C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C8C59-5F32-4FA2-9683-C4EA2CF76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5CBC7-B680-4495-97C6-4282B21F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0097-BE19-472F-BBF4-DE8F7CC8D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02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38EEE-8C4C-40AC-802A-2A2B5079F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B84DE-FF2E-4269-9509-8135E81C3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7D296-20DA-498C-A00F-1B9927E97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5FE0-667D-463A-B465-70B6074A70C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7CFB2-08A1-4117-9266-AF38BDBD1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2416E-D58C-447B-96F2-D4CD9A986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0097-BE19-472F-BBF4-DE8F7CC8D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7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7F5022-CC8F-4EC6-94B6-2CD93FCEB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B5E57-6B9C-40BD-ACCE-0312AB11E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E11FD-345F-4B34-A8A7-295CF2062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5FE0-667D-463A-B465-70B6074A70C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5326A-CCA2-426C-BE48-C60C8A1C1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F7479-FFE5-4F02-81B8-4F099A9A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0097-BE19-472F-BBF4-DE8F7CC8D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8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34EF0-9A3B-48F6-9624-B6644D244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474BA-F515-4743-9B51-FE0447B4A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A4B7B-38DD-4797-A17F-1F6DB6515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5FE0-667D-463A-B465-70B6074A70C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806E0-7849-4A59-B688-0DA627041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59C9C-D132-4149-99AF-76BCFD325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0097-BE19-472F-BBF4-DE8F7CC8D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4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9FD89-FAF6-4199-B98A-760AE4012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A8697-51D4-4486-8572-6F690AFA2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F59D4-4303-4104-816C-433AA7791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5FE0-667D-463A-B465-70B6074A70C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B9381-EE90-4563-B20D-0BCC30820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BA423-B169-4406-88BC-F42DE505F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0097-BE19-472F-BBF4-DE8F7CC8D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5306C-E41F-446B-BA7B-2C0523A74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21445-2DD3-48E4-8CF1-5ADCAEE80C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45EDD5-D644-4C8A-B749-3385D7E0F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E561D-51D3-4AD2-BC24-154BC337B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5FE0-667D-463A-B465-70B6074A70C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E3527-6034-4973-92DE-84DAD3993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71522-A88A-4612-8F16-FA6AB1D3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0097-BE19-472F-BBF4-DE8F7CC8D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7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0E51-8B14-4A55-A60E-ED7FABCDE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A41D9-7064-461F-A110-35D1AD672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73916-E362-4586-B308-1D153AF0D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DF2BE7-2595-4945-BC24-023BAF3DB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031085-E454-4FD9-8B9E-F34ADB36E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CE12E-E958-49EE-94CD-CF9AD13DD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5FE0-667D-463A-B465-70B6074A70C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A40E69-9650-4B81-B4E1-DD7840FA2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0DDC0F-BDE0-4D8A-94D9-D6F94FA98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0097-BE19-472F-BBF4-DE8F7CC8D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7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2AA0D-B71B-4EED-9E1C-E280499AE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70DFE9-EA5E-4F49-99ED-8349E888B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5FE0-667D-463A-B465-70B6074A70C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31C0A8-FD69-40F2-BC82-FE050C10F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2F0A28-D68D-49A4-9AF1-26B2DC4C7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0097-BE19-472F-BBF4-DE8F7CC8D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35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CF7A3C-137F-4DBA-98F8-9C3473927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5FE0-667D-463A-B465-70B6074A70C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F93CD8-EDB2-4D91-A8A5-F4238A8F1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7D483-102E-4CAF-A42D-6137208FF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0097-BE19-472F-BBF4-DE8F7CC8D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5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C7850-48E0-48A4-BE6B-B5A186A7F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7453E-32CA-4D6A-918C-1285E190A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E24CD-3D01-4176-A18C-248C9D330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4AFB7-B2C4-4422-B61D-69E5938FB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5FE0-667D-463A-B465-70B6074A70C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2207D-0B4F-4FB8-A976-D553BC9CA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F974B-04CA-47A7-A0A6-3947EFDB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0097-BE19-472F-BBF4-DE8F7CC8D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7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5BB2-CD56-4740-8D69-2875C295C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8B60E5-8FE7-414B-AA1A-2B014395B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7D081-E611-4F09-8D34-FDC0BF6BB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D269F-3E4F-4CD1-821A-EF1CA64FF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5FE0-667D-463A-B465-70B6074A70C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5CF45-D4CB-4F32-AC57-98546EA80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8406B-6CF7-4EC3-AA82-5062F7473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0097-BE19-472F-BBF4-DE8F7CC8D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3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840B0E-3E84-4D3C-8A2E-24D46B752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0F0E6-7CCB-4FBB-AA43-3A9AC369A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0D4A7-479A-4217-9AEF-B2547ED3EB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E5FE0-667D-463A-B465-70B6074A70C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E8273-8B6D-49D0-933D-64C6773FB0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BD823-48AF-4FE5-98D5-7C0F5DC6A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50097-BE19-472F-BBF4-DE8F7CC8D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3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01DD3-2BE5-48BB-934B-F7A3EA230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582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Dashboard Tab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FF5985-EAB2-4763-BA10-5DF52E68F3C3}"/>
              </a:ext>
            </a:extLst>
          </p:cNvPr>
          <p:cNvSpPr/>
          <p:nvPr/>
        </p:nvSpPr>
        <p:spPr>
          <a:xfrm>
            <a:off x="838200" y="880951"/>
            <a:ext cx="10000785" cy="56119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/>
          </a:p>
        </p:txBody>
      </p:sp>
    </p:spTree>
    <p:extLst>
      <p:ext uri="{BB962C8B-B14F-4D97-AF65-F5344CB8AC3E}">
        <p14:creationId xmlns:p14="http://schemas.microsoft.com/office/powerpoint/2010/main" val="349209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01DD3-2BE5-48BB-934B-F7A3EA230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582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Checking Tab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FF5985-EAB2-4763-BA10-5DF52E68F3C3}"/>
              </a:ext>
            </a:extLst>
          </p:cNvPr>
          <p:cNvSpPr/>
          <p:nvPr/>
        </p:nvSpPr>
        <p:spPr>
          <a:xfrm>
            <a:off x="838200" y="880951"/>
            <a:ext cx="10000785" cy="56119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68D62EF-659D-4C48-BA7D-AF4207644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58485"/>
              </p:ext>
            </p:extLst>
          </p:nvPr>
        </p:nvGraphicFramePr>
        <p:xfrm>
          <a:off x="1486829" y="1534160"/>
          <a:ext cx="3687336" cy="325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556">
                  <a:extLst>
                    <a:ext uri="{9D8B030D-6E8A-4147-A177-3AD203B41FA5}">
                      <a16:colId xmlns:a16="http://schemas.microsoft.com/office/drawing/2014/main" val="1023337851"/>
                    </a:ext>
                  </a:extLst>
                </a:gridCol>
                <a:gridCol w="614556">
                  <a:extLst>
                    <a:ext uri="{9D8B030D-6E8A-4147-A177-3AD203B41FA5}">
                      <a16:colId xmlns:a16="http://schemas.microsoft.com/office/drawing/2014/main" val="1671051831"/>
                    </a:ext>
                  </a:extLst>
                </a:gridCol>
                <a:gridCol w="614556">
                  <a:extLst>
                    <a:ext uri="{9D8B030D-6E8A-4147-A177-3AD203B41FA5}">
                      <a16:colId xmlns:a16="http://schemas.microsoft.com/office/drawing/2014/main" val="3516564091"/>
                    </a:ext>
                  </a:extLst>
                </a:gridCol>
                <a:gridCol w="614556">
                  <a:extLst>
                    <a:ext uri="{9D8B030D-6E8A-4147-A177-3AD203B41FA5}">
                      <a16:colId xmlns:a16="http://schemas.microsoft.com/office/drawing/2014/main" val="966390877"/>
                    </a:ext>
                  </a:extLst>
                </a:gridCol>
                <a:gridCol w="614556">
                  <a:extLst>
                    <a:ext uri="{9D8B030D-6E8A-4147-A177-3AD203B41FA5}">
                      <a16:colId xmlns:a16="http://schemas.microsoft.com/office/drawing/2014/main" val="388266374"/>
                    </a:ext>
                  </a:extLst>
                </a:gridCol>
                <a:gridCol w="614556">
                  <a:extLst>
                    <a:ext uri="{9D8B030D-6E8A-4147-A177-3AD203B41FA5}">
                      <a16:colId xmlns:a16="http://schemas.microsoft.com/office/drawing/2014/main" val="99295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b="1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Debt (-)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Credit (+)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963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954147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24023"/>
                  </a:ext>
                </a:extLst>
              </a:tr>
              <a:tr h="150707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814962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834485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568187"/>
                  </a:ext>
                </a:extLst>
              </a:tr>
              <a:tr h="150707"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318523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8407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776116"/>
                  </a:ext>
                </a:extLst>
              </a:tr>
              <a:tr h="150707"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274945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22515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F9847C8-A6F1-4002-A620-6E81016426A9}"/>
              </a:ext>
            </a:extLst>
          </p:cNvPr>
          <p:cNvSpPr/>
          <p:nvPr/>
        </p:nvSpPr>
        <p:spPr>
          <a:xfrm>
            <a:off x="6302272" y="1292965"/>
            <a:ext cx="3687336" cy="38254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AFD214-7024-4FF0-BD53-B2C6B0CB8C1C}"/>
              </a:ext>
            </a:extLst>
          </p:cNvPr>
          <p:cNvCxnSpPr/>
          <p:nvPr/>
        </p:nvCxnSpPr>
        <p:spPr>
          <a:xfrm flipV="1">
            <a:off x="6846849" y="3746810"/>
            <a:ext cx="635619" cy="903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ABA552-D93A-475C-A506-B2D1ACDD4A14}"/>
              </a:ext>
            </a:extLst>
          </p:cNvPr>
          <p:cNvCxnSpPr/>
          <p:nvPr/>
        </p:nvCxnSpPr>
        <p:spPr>
          <a:xfrm>
            <a:off x="7482468" y="3791414"/>
            <a:ext cx="501805" cy="367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C814E4-EEA1-4EC2-AC35-B5D084BAF67F}"/>
              </a:ext>
            </a:extLst>
          </p:cNvPr>
          <p:cNvCxnSpPr/>
          <p:nvPr/>
        </p:nvCxnSpPr>
        <p:spPr>
          <a:xfrm flipV="1">
            <a:off x="8027045" y="2821259"/>
            <a:ext cx="1072350" cy="133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186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01DD3-2BE5-48BB-934B-F7A3EA230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582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Savings Tab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FF5985-EAB2-4763-BA10-5DF52E68F3C3}"/>
              </a:ext>
            </a:extLst>
          </p:cNvPr>
          <p:cNvSpPr/>
          <p:nvPr/>
        </p:nvSpPr>
        <p:spPr>
          <a:xfrm>
            <a:off x="838200" y="880951"/>
            <a:ext cx="10000785" cy="56119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68D62EF-659D-4C48-BA7D-AF4207644FBE}"/>
              </a:ext>
            </a:extLst>
          </p:cNvPr>
          <p:cNvGraphicFramePr>
            <a:graphicFrameLocks noGrp="1"/>
          </p:cNvGraphicFramePr>
          <p:nvPr/>
        </p:nvGraphicFramePr>
        <p:xfrm>
          <a:off x="1486829" y="1534160"/>
          <a:ext cx="3687336" cy="325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556">
                  <a:extLst>
                    <a:ext uri="{9D8B030D-6E8A-4147-A177-3AD203B41FA5}">
                      <a16:colId xmlns:a16="http://schemas.microsoft.com/office/drawing/2014/main" val="1023337851"/>
                    </a:ext>
                  </a:extLst>
                </a:gridCol>
                <a:gridCol w="614556">
                  <a:extLst>
                    <a:ext uri="{9D8B030D-6E8A-4147-A177-3AD203B41FA5}">
                      <a16:colId xmlns:a16="http://schemas.microsoft.com/office/drawing/2014/main" val="1671051831"/>
                    </a:ext>
                  </a:extLst>
                </a:gridCol>
                <a:gridCol w="614556">
                  <a:extLst>
                    <a:ext uri="{9D8B030D-6E8A-4147-A177-3AD203B41FA5}">
                      <a16:colId xmlns:a16="http://schemas.microsoft.com/office/drawing/2014/main" val="3516564091"/>
                    </a:ext>
                  </a:extLst>
                </a:gridCol>
                <a:gridCol w="614556">
                  <a:extLst>
                    <a:ext uri="{9D8B030D-6E8A-4147-A177-3AD203B41FA5}">
                      <a16:colId xmlns:a16="http://schemas.microsoft.com/office/drawing/2014/main" val="966390877"/>
                    </a:ext>
                  </a:extLst>
                </a:gridCol>
                <a:gridCol w="614556">
                  <a:extLst>
                    <a:ext uri="{9D8B030D-6E8A-4147-A177-3AD203B41FA5}">
                      <a16:colId xmlns:a16="http://schemas.microsoft.com/office/drawing/2014/main" val="388266374"/>
                    </a:ext>
                  </a:extLst>
                </a:gridCol>
                <a:gridCol w="614556">
                  <a:extLst>
                    <a:ext uri="{9D8B030D-6E8A-4147-A177-3AD203B41FA5}">
                      <a16:colId xmlns:a16="http://schemas.microsoft.com/office/drawing/2014/main" val="99295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b="1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Debt (-)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Credit (+)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963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954147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24023"/>
                  </a:ext>
                </a:extLst>
              </a:tr>
              <a:tr h="150707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814962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834485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568187"/>
                  </a:ext>
                </a:extLst>
              </a:tr>
              <a:tr h="150707"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318523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8407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776116"/>
                  </a:ext>
                </a:extLst>
              </a:tr>
              <a:tr h="150707"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274945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22515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F9847C8-A6F1-4002-A620-6E81016426A9}"/>
              </a:ext>
            </a:extLst>
          </p:cNvPr>
          <p:cNvSpPr/>
          <p:nvPr/>
        </p:nvSpPr>
        <p:spPr>
          <a:xfrm>
            <a:off x="6302272" y="1292965"/>
            <a:ext cx="3687336" cy="38254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AFD214-7024-4FF0-BD53-B2C6B0CB8C1C}"/>
              </a:ext>
            </a:extLst>
          </p:cNvPr>
          <p:cNvCxnSpPr/>
          <p:nvPr/>
        </p:nvCxnSpPr>
        <p:spPr>
          <a:xfrm flipV="1">
            <a:off x="6846849" y="3746810"/>
            <a:ext cx="635619" cy="903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ABA552-D93A-475C-A506-B2D1ACDD4A14}"/>
              </a:ext>
            </a:extLst>
          </p:cNvPr>
          <p:cNvCxnSpPr/>
          <p:nvPr/>
        </p:nvCxnSpPr>
        <p:spPr>
          <a:xfrm>
            <a:off x="7482468" y="3791414"/>
            <a:ext cx="501805" cy="367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C814E4-EEA1-4EC2-AC35-B5D084BAF67F}"/>
              </a:ext>
            </a:extLst>
          </p:cNvPr>
          <p:cNvCxnSpPr/>
          <p:nvPr/>
        </p:nvCxnSpPr>
        <p:spPr>
          <a:xfrm flipV="1">
            <a:off x="8027045" y="2821259"/>
            <a:ext cx="1072350" cy="133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723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01DD3-2BE5-48BB-934B-F7A3EA230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582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Retirement Tab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FF5985-EAB2-4763-BA10-5DF52E68F3C3}"/>
              </a:ext>
            </a:extLst>
          </p:cNvPr>
          <p:cNvSpPr/>
          <p:nvPr/>
        </p:nvSpPr>
        <p:spPr>
          <a:xfrm>
            <a:off x="838200" y="880951"/>
            <a:ext cx="10000785" cy="56119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68D62EF-659D-4C48-BA7D-AF4207644FBE}"/>
              </a:ext>
            </a:extLst>
          </p:cNvPr>
          <p:cNvGraphicFramePr>
            <a:graphicFrameLocks noGrp="1"/>
          </p:cNvGraphicFramePr>
          <p:nvPr/>
        </p:nvGraphicFramePr>
        <p:xfrm>
          <a:off x="1486829" y="1534160"/>
          <a:ext cx="3687336" cy="325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556">
                  <a:extLst>
                    <a:ext uri="{9D8B030D-6E8A-4147-A177-3AD203B41FA5}">
                      <a16:colId xmlns:a16="http://schemas.microsoft.com/office/drawing/2014/main" val="1023337851"/>
                    </a:ext>
                  </a:extLst>
                </a:gridCol>
                <a:gridCol w="614556">
                  <a:extLst>
                    <a:ext uri="{9D8B030D-6E8A-4147-A177-3AD203B41FA5}">
                      <a16:colId xmlns:a16="http://schemas.microsoft.com/office/drawing/2014/main" val="1671051831"/>
                    </a:ext>
                  </a:extLst>
                </a:gridCol>
                <a:gridCol w="614556">
                  <a:extLst>
                    <a:ext uri="{9D8B030D-6E8A-4147-A177-3AD203B41FA5}">
                      <a16:colId xmlns:a16="http://schemas.microsoft.com/office/drawing/2014/main" val="3516564091"/>
                    </a:ext>
                  </a:extLst>
                </a:gridCol>
                <a:gridCol w="614556">
                  <a:extLst>
                    <a:ext uri="{9D8B030D-6E8A-4147-A177-3AD203B41FA5}">
                      <a16:colId xmlns:a16="http://schemas.microsoft.com/office/drawing/2014/main" val="966390877"/>
                    </a:ext>
                  </a:extLst>
                </a:gridCol>
                <a:gridCol w="614556">
                  <a:extLst>
                    <a:ext uri="{9D8B030D-6E8A-4147-A177-3AD203B41FA5}">
                      <a16:colId xmlns:a16="http://schemas.microsoft.com/office/drawing/2014/main" val="388266374"/>
                    </a:ext>
                  </a:extLst>
                </a:gridCol>
                <a:gridCol w="614556">
                  <a:extLst>
                    <a:ext uri="{9D8B030D-6E8A-4147-A177-3AD203B41FA5}">
                      <a16:colId xmlns:a16="http://schemas.microsoft.com/office/drawing/2014/main" val="99295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b="1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Debt (-)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Credit (+)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963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954147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24023"/>
                  </a:ext>
                </a:extLst>
              </a:tr>
              <a:tr h="150707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814962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834485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568187"/>
                  </a:ext>
                </a:extLst>
              </a:tr>
              <a:tr h="150707"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318523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8407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776116"/>
                  </a:ext>
                </a:extLst>
              </a:tr>
              <a:tr h="150707"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274945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22515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F9847C8-A6F1-4002-A620-6E81016426A9}"/>
              </a:ext>
            </a:extLst>
          </p:cNvPr>
          <p:cNvSpPr/>
          <p:nvPr/>
        </p:nvSpPr>
        <p:spPr>
          <a:xfrm>
            <a:off x="6302272" y="1292965"/>
            <a:ext cx="3687336" cy="38254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AFD214-7024-4FF0-BD53-B2C6B0CB8C1C}"/>
              </a:ext>
            </a:extLst>
          </p:cNvPr>
          <p:cNvCxnSpPr/>
          <p:nvPr/>
        </p:nvCxnSpPr>
        <p:spPr>
          <a:xfrm flipV="1">
            <a:off x="6846849" y="3746810"/>
            <a:ext cx="635619" cy="903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ABA552-D93A-475C-A506-B2D1ACDD4A14}"/>
              </a:ext>
            </a:extLst>
          </p:cNvPr>
          <p:cNvCxnSpPr/>
          <p:nvPr/>
        </p:nvCxnSpPr>
        <p:spPr>
          <a:xfrm>
            <a:off x="7482468" y="3791414"/>
            <a:ext cx="501805" cy="367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C814E4-EEA1-4EC2-AC35-B5D084BAF67F}"/>
              </a:ext>
            </a:extLst>
          </p:cNvPr>
          <p:cNvCxnSpPr/>
          <p:nvPr/>
        </p:nvCxnSpPr>
        <p:spPr>
          <a:xfrm flipV="1">
            <a:off x="8027045" y="2821259"/>
            <a:ext cx="1072350" cy="133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337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01DD3-2BE5-48BB-934B-F7A3EA230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582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Mortgage Tab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FF5985-EAB2-4763-BA10-5DF52E68F3C3}"/>
              </a:ext>
            </a:extLst>
          </p:cNvPr>
          <p:cNvSpPr/>
          <p:nvPr/>
        </p:nvSpPr>
        <p:spPr>
          <a:xfrm>
            <a:off x="838200" y="880951"/>
            <a:ext cx="10000785" cy="56119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F7122D5-09E2-41BC-88A8-F7B545007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104875"/>
              </p:ext>
            </p:extLst>
          </p:nvPr>
        </p:nvGraphicFramePr>
        <p:xfrm>
          <a:off x="1440987" y="1701997"/>
          <a:ext cx="4848301" cy="3070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233">
                  <a:extLst>
                    <a:ext uri="{9D8B030D-6E8A-4147-A177-3AD203B41FA5}">
                      <a16:colId xmlns:a16="http://schemas.microsoft.com/office/drawing/2014/main" val="1494542749"/>
                    </a:ext>
                  </a:extLst>
                </a:gridCol>
                <a:gridCol w="691375">
                  <a:extLst>
                    <a:ext uri="{9D8B030D-6E8A-4147-A177-3AD203B41FA5}">
                      <a16:colId xmlns:a16="http://schemas.microsoft.com/office/drawing/2014/main" val="678919131"/>
                    </a:ext>
                  </a:extLst>
                </a:gridCol>
                <a:gridCol w="802888">
                  <a:extLst>
                    <a:ext uri="{9D8B030D-6E8A-4147-A177-3AD203B41FA5}">
                      <a16:colId xmlns:a16="http://schemas.microsoft.com/office/drawing/2014/main" val="3881649443"/>
                    </a:ext>
                  </a:extLst>
                </a:gridCol>
                <a:gridCol w="669073">
                  <a:extLst>
                    <a:ext uri="{9D8B030D-6E8A-4147-A177-3AD203B41FA5}">
                      <a16:colId xmlns:a16="http://schemas.microsoft.com/office/drawing/2014/main" val="3305141962"/>
                    </a:ext>
                  </a:extLst>
                </a:gridCol>
                <a:gridCol w="646771">
                  <a:extLst>
                    <a:ext uri="{9D8B030D-6E8A-4147-A177-3AD203B41FA5}">
                      <a16:colId xmlns:a16="http://schemas.microsoft.com/office/drawing/2014/main" val="4031433550"/>
                    </a:ext>
                  </a:extLst>
                </a:gridCol>
                <a:gridCol w="702527">
                  <a:extLst>
                    <a:ext uri="{9D8B030D-6E8A-4147-A177-3AD203B41FA5}">
                      <a16:colId xmlns:a16="http://schemas.microsoft.com/office/drawing/2014/main" val="3039997824"/>
                    </a:ext>
                  </a:extLst>
                </a:gridCol>
                <a:gridCol w="769434">
                  <a:extLst>
                    <a:ext uri="{9D8B030D-6E8A-4147-A177-3AD203B41FA5}">
                      <a16:colId xmlns:a16="http://schemas.microsoft.com/office/drawing/2014/main" val="855551690"/>
                    </a:ext>
                  </a:extLst>
                </a:gridCol>
              </a:tblGrid>
              <a:tr h="614146">
                <a:tc>
                  <a:txBody>
                    <a:bodyPr/>
                    <a:lstStyle/>
                    <a:p>
                      <a:r>
                        <a:rPr lang="en-US" sz="105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Additional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Principle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Interest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Escrow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4999"/>
                  </a:ext>
                </a:extLst>
              </a:tr>
              <a:tr h="614146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93641"/>
                  </a:ext>
                </a:extLst>
              </a:tr>
              <a:tr h="614146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672957"/>
                  </a:ext>
                </a:extLst>
              </a:tr>
              <a:tr h="614146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679065"/>
                  </a:ext>
                </a:extLst>
              </a:tr>
              <a:tr h="614146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9992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1CCEAE8-8E6B-45A4-9D2C-D0EBC068027C}"/>
              </a:ext>
            </a:extLst>
          </p:cNvPr>
          <p:cNvSpPr txBox="1"/>
          <p:nvPr/>
        </p:nvSpPr>
        <p:spPr>
          <a:xfrm>
            <a:off x="1353015" y="991882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Address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1FA256-513C-4E46-9A89-342B6C764CFE}"/>
              </a:ext>
            </a:extLst>
          </p:cNvPr>
          <p:cNvSpPr txBox="1"/>
          <p:nvPr/>
        </p:nvSpPr>
        <p:spPr>
          <a:xfrm>
            <a:off x="1353015" y="1292965"/>
            <a:ext cx="10326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Current Balance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1EB06C-426E-4319-9C54-35B5B82F9C3B}"/>
              </a:ext>
            </a:extLst>
          </p:cNvPr>
          <p:cNvSpPr txBox="1"/>
          <p:nvPr/>
        </p:nvSpPr>
        <p:spPr>
          <a:xfrm>
            <a:off x="3120261" y="1292965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Est. Market Value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08F0C7-1B61-4FAA-AFEA-70450E729357}"/>
              </a:ext>
            </a:extLst>
          </p:cNvPr>
          <p:cNvSpPr txBox="1"/>
          <p:nvPr/>
        </p:nvSpPr>
        <p:spPr>
          <a:xfrm>
            <a:off x="5112871" y="1293725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0A983A-35E7-4EFB-84E4-08B4EDD1ACBB}"/>
              </a:ext>
            </a:extLst>
          </p:cNvPr>
          <p:cNvSpPr txBox="1"/>
          <p:nvPr/>
        </p:nvSpPr>
        <p:spPr>
          <a:xfrm>
            <a:off x="1440987" y="5218776"/>
            <a:ext cx="960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Total Payment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661F76-4196-496B-8163-9C4C571FC160}"/>
              </a:ext>
            </a:extLst>
          </p:cNvPr>
          <p:cNvSpPr txBox="1"/>
          <p:nvPr/>
        </p:nvSpPr>
        <p:spPr>
          <a:xfrm>
            <a:off x="2401506" y="5220562"/>
            <a:ext cx="950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Total Principle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F988F1-47C2-463D-8F7F-50B645692000}"/>
              </a:ext>
            </a:extLst>
          </p:cNvPr>
          <p:cNvSpPr txBox="1"/>
          <p:nvPr/>
        </p:nvSpPr>
        <p:spPr>
          <a:xfrm>
            <a:off x="3344682" y="5229932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Total Interest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1A148F-BB7B-44AE-B128-3D40C1D06DBF}"/>
              </a:ext>
            </a:extLst>
          </p:cNvPr>
          <p:cNvSpPr/>
          <p:nvPr/>
        </p:nvSpPr>
        <p:spPr>
          <a:xfrm>
            <a:off x="6818908" y="1292965"/>
            <a:ext cx="3170700" cy="1471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A09AD1-C527-41C0-A34F-6FFF8E9FA64D}"/>
              </a:ext>
            </a:extLst>
          </p:cNvPr>
          <p:cNvCxnSpPr>
            <a:cxnSpLocks/>
          </p:cNvCxnSpPr>
          <p:nvPr/>
        </p:nvCxnSpPr>
        <p:spPr>
          <a:xfrm>
            <a:off x="6819901" y="1373993"/>
            <a:ext cx="2195797" cy="1223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8024EA2-EBDE-44B1-ADDD-0C16AF150814}"/>
              </a:ext>
            </a:extLst>
          </p:cNvPr>
          <p:cNvCxnSpPr>
            <a:cxnSpLocks/>
          </p:cNvCxnSpPr>
          <p:nvPr/>
        </p:nvCxnSpPr>
        <p:spPr>
          <a:xfrm>
            <a:off x="6965192" y="1327411"/>
            <a:ext cx="2719579" cy="1086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2DF2952-01FD-4260-A3D7-356A9BF80873}"/>
              </a:ext>
            </a:extLst>
          </p:cNvPr>
          <p:cNvSpPr txBox="1"/>
          <p:nvPr/>
        </p:nvSpPr>
        <p:spPr>
          <a:xfrm>
            <a:off x="6997017" y="2845954"/>
            <a:ext cx="30023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Current Balance vs Amortized Balance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C4CFCD-F5F5-4F26-B0BE-44D9B6F81374}"/>
              </a:ext>
            </a:extLst>
          </p:cNvPr>
          <p:cNvSpPr/>
          <p:nvPr/>
        </p:nvSpPr>
        <p:spPr>
          <a:xfrm>
            <a:off x="6997017" y="3237362"/>
            <a:ext cx="2814482" cy="1119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92A2EDA-1430-4E65-A0BD-CB159379BE24}"/>
              </a:ext>
            </a:extLst>
          </p:cNvPr>
          <p:cNvSpPr/>
          <p:nvPr/>
        </p:nvSpPr>
        <p:spPr>
          <a:xfrm>
            <a:off x="7125629" y="3401127"/>
            <a:ext cx="490654" cy="955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6D31FF5-91C2-42EB-A982-28CB129E1F16}"/>
              </a:ext>
            </a:extLst>
          </p:cNvPr>
          <p:cNvSpPr/>
          <p:nvPr/>
        </p:nvSpPr>
        <p:spPr>
          <a:xfrm>
            <a:off x="7796624" y="3969839"/>
            <a:ext cx="490654" cy="381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989E3A6-7892-4954-85C5-006F77E1D0DF}"/>
              </a:ext>
            </a:extLst>
          </p:cNvPr>
          <p:cNvSpPr/>
          <p:nvPr/>
        </p:nvSpPr>
        <p:spPr>
          <a:xfrm>
            <a:off x="8525044" y="4070200"/>
            <a:ext cx="490654" cy="223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43DDF3C-99C3-4E5D-915B-AF9171B19374}"/>
              </a:ext>
            </a:extLst>
          </p:cNvPr>
          <p:cNvSpPr/>
          <p:nvPr/>
        </p:nvSpPr>
        <p:spPr>
          <a:xfrm>
            <a:off x="9210907" y="3635303"/>
            <a:ext cx="490654" cy="6584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E83AF1-3F6B-4D5E-8674-379587F6B8FF}"/>
              </a:ext>
            </a:extLst>
          </p:cNvPr>
          <p:cNvSpPr txBox="1"/>
          <p:nvPr/>
        </p:nvSpPr>
        <p:spPr>
          <a:xfrm>
            <a:off x="6497574" y="4413538"/>
            <a:ext cx="950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Total Principle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47B6E1-9636-42B4-AD69-B3CB205F7052}"/>
              </a:ext>
            </a:extLst>
          </p:cNvPr>
          <p:cNvSpPr txBox="1"/>
          <p:nvPr/>
        </p:nvSpPr>
        <p:spPr>
          <a:xfrm>
            <a:off x="7498086" y="4419988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Current Principle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F0AE44-EBE1-4E63-8013-C3353B369587}"/>
              </a:ext>
            </a:extLst>
          </p:cNvPr>
          <p:cNvSpPr txBox="1"/>
          <p:nvPr/>
        </p:nvSpPr>
        <p:spPr>
          <a:xfrm>
            <a:off x="8354015" y="4351158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Current Interest	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0D2BE8-5467-4AF0-B037-E80AF486D02C}"/>
              </a:ext>
            </a:extLst>
          </p:cNvPr>
          <p:cNvSpPr txBox="1"/>
          <p:nvPr/>
        </p:nvSpPr>
        <p:spPr>
          <a:xfrm>
            <a:off x="9077342" y="4445492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Total Interest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1D0F28-E776-471F-9F71-3A17D670D1CD}"/>
              </a:ext>
            </a:extLst>
          </p:cNvPr>
          <p:cNvSpPr/>
          <p:nvPr/>
        </p:nvSpPr>
        <p:spPr>
          <a:xfrm>
            <a:off x="6890190" y="4688925"/>
            <a:ext cx="3170700" cy="1471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/>
          </a:p>
        </p:txBody>
      </p:sp>
      <p:sp>
        <p:nvSpPr>
          <p:cNvPr id="32" name="Circle: Hollow 31">
            <a:extLst>
              <a:ext uri="{FF2B5EF4-FFF2-40B4-BE49-F238E27FC236}">
                <a16:creationId xmlns:a16="http://schemas.microsoft.com/office/drawing/2014/main" id="{76825EE7-BC82-41AA-B7F8-2C4ABD9B4574}"/>
              </a:ext>
            </a:extLst>
          </p:cNvPr>
          <p:cNvSpPr/>
          <p:nvPr/>
        </p:nvSpPr>
        <p:spPr>
          <a:xfrm>
            <a:off x="7214839" y="4939990"/>
            <a:ext cx="1072439" cy="101338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Circle: Hollow 32">
            <a:extLst>
              <a:ext uri="{FF2B5EF4-FFF2-40B4-BE49-F238E27FC236}">
                <a16:creationId xmlns:a16="http://schemas.microsoft.com/office/drawing/2014/main" id="{20CA55B6-5531-44E3-89E7-7630F4C02390}"/>
              </a:ext>
            </a:extLst>
          </p:cNvPr>
          <p:cNvSpPr/>
          <p:nvPr/>
        </p:nvSpPr>
        <p:spPr>
          <a:xfrm>
            <a:off x="8614254" y="4915888"/>
            <a:ext cx="1072439" cy="101338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4D9CF5-9941-44E3-918A-69273B894046}"/>
              </a:ext>
            </a:extLst>
          </p:cNvPr>
          <p:cNvSpPr txBox="1"/>
          <p:nvPr/>
        </p:nvSpPr>
        <p:spPr>
          <a:xfrm>
            <a:off x="6897203" y="4837414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Current Interest	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846ADD-8C28-4F25-9059-CADE51B53207}"/>
              </a:ext>
            </a:extLst>
          </p:cNvPr>
          <p:cNvSpPr txBox="1"/>
          <p:nvPr/>
        </p:nvSpPr>
        <p:spPr>
          <a:xfrm>
            <a:off x="7617239" y="5737857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Current Principle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A88B73-7D03-49FE-8385-AA12FF54F15C}"/>
              </a:ext>
            </a:extLst>
          </p:cNvPr>
          <p:cNvSpPr txBox="1"/>
          <p:nvPr/>
        </p:nvSpPr>
        <p:spPr>
          <a:xfrm>
            <a:off x="8283827" y="4885188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Current Principle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FA0E2F-CB5F-41F0-94A5-49440E175E10}"/>
              </a:ext>
            </a:extLst>
          </p:cNvPr>
          <p:cNvSpPr txBox="1"/>
          <p:nvPr/>
        </p:nvSpPr>
        <p:spPr>
          <a:xfrm>
            <a:off x="9150285" y="5704475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Total Interest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A75132-81EE-4B1B-AC05-43F46F8B68B6}"/>
              </a:ext>
            </a:extLst>
          </p:cNvPr>
          <p:cNvSpPr txBox="1"/>
          <p:nvPr/>
        </p:nvSpPr>
        <p:spPr>
          <a:xfrm>
            <a:off x="4707724" y="5218775"/>
            <a:ext cx="12827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Amortized Schedule</a:t>
            </a:r>
          </a:p>
        </p:txBody>
      </p:sp>
    </p:spTree>
    <p:extLst>
      <p:ext uri="{BB962C8B-B14F-4D97-AF65-F5344CB8AC3E}">
        <p14:creationId xmlns:p14="http://schemas.microsoft.com/office/powerpoint/2010/main" val="1304155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80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Dashboard Tab</vt:lpstr>
      <vt:lpstr>Checking Tab</vt:lpstr>
      <vt:lpstr>Savings Tab</vt:lpstr>
      <vt:lpstr>Retirement Tab</vt:lpstr>
      <vt:lpstr>Mortgage Tab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 M</dc:creator>
  <cp:lastModifiedBy>C M</cp:lastModifiedBy>
  <cp:revision>3</cp:revision>
  <dcterms:created xsi:type="dcterms:W3CDTF">2022-03-01T14:23:41Z</dcterms:created>
  <dcterms:modified xsi:type="dcterms:W3CDTF">2022-03-01T16:49:26Z</dcterms:modified>
</cp:coreProperties>
</file>