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0" r:id="rId5"/>
    <p:sldId id="258" r:id="rId6"/>
    <p:sldId id="262" r:id="rId7"/>
    <p:sldId id="259" r:id="rId8"/>
    <p:sldId id="263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878" autoAdjust="0"/>
    <p:restoredTop sz="94660"/>
  </p:normalViewPr>
  <p:slideViewPr>
    <p:cSldViewPr snapToGrid="0">
      <p:cViewPr varScale="1">
        <p:scale>
          <a:sx n="85" d="100"/>
          <a:sy n="85" d="100"/>
        </p:scale>
        <p:origin x="91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ED0A62-8048-1CE1-1016-CD1C61A6BD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8964BD7-3C97-8001-2BCF-A55081667D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2920890-F043-EBC2-8620-4BDD8F8C2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AADD2-D577-45B8-9112-DCB644D8E15E}" type="datetimeFigureOut">
              <a:rPr lang="zh-TW" altLang="en-US" smtClean="0"/>
              <a:t>2022/9/5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9137832-F46D-8097-EB9C-30D73D71D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5F9054F-C36D-BF49-275D-2D4C44320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85CBC-57CF-4E1E-B772-0E8F91B3B9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3989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4EDE0FF-482F-8A48-4D91-B19BBBE37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6019171-AF72-4F1B-2EF5-D1CDA26872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61ED6A6-8EED-3C48-A8E0-F8EEB8D79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AADD2-D577-45B8-9112-DCB644D8E15E}" type="datetimeFigureOut">
              <a:rPr lang="zh-TW" altLang="en-US" smtClean="0"/>
              <a:t>2022/9/5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0564443-FF98-18BA-6B6E-963FE7CBB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19CA321-9191-96E7-48DE-D2CD84CB9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85CBC-57CF-4E1E-B772-0E8F91B3B9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1442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FEAC40AC-1640-F27A-4C23-6300F21AD7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B502E4E-8ADD-48C1-BA9C-63A4A61E35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D689F97-312B-65E1-9FE3-BA775754F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AADD2-D577-45B8-9112-DCB644D8E15E}" type="datetimeFigureOut">
              <a:rPr lang="zh-TW" altLang="en-US" smtClean="0"/>
              <a:t>2022/9/5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44E0193-23E9-AB0C-8FAD-924B43757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9FA599F-BD3F-F1B3-D96B-BB79D1EFC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85CBC-57CF-4E1E-B772-0E8F91B3B9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9957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DEC76CB-4994-4402-99F5-0DDC3F47D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11BB1DD-C933-1C28-BA54-340541FEA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9AA427D-9F72-8C4C-56CE-CD5AA67AF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AADD2-D577-45B8-9112-DCB644D8E15E}" type="datetimeFigureOut">
              <a:rPr lang="zh-TW" altLang="en-US" smtClean="0"/>
              <a:t>2022/9/5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0C1C332-465B-A186-6AC0-08EFF4F94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EB8A651-1747-4BBE-0190-2D3849FA1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85CBC-57CF-4E1E-B772-0E8F91B3B9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3053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A4B0DC-5219-98E8-F37A-0082B545F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C7C79E2-8995-BEAD-C7BB-A2F688CB61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0114E24-DBAE-A22E-BD01-1E6294505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AADD2-D577-45B8-9112-DCB644D8E15E}" type="datetimeFigureOut">
              <a:rPr lang="zh-TW" altLang="en-US" smtClean="0"/>
              <a:t>2022/9/5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4EA3823-3BB5-0ABD-17BD-261FF59E6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EB4281F-567A-275F-4E22-033C55ACD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85CBC-57CF-4E1E-B772-0E8F91B3B9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7268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4314A8A-4474-BFE2-FDE3-7EFA08446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8316D5B-5571-1A6C-FF26-D79D99ADE0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46F44AA-8391-1B13-0192-56FBF5FFB8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CEAA7A7-2B15-42BE-B310-3E2FC4D57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AADD2-D577-45B8-9112-DCB644D8E15E}" type="datetimeFigureOut">
              <a:rPr lang="zh-TW" altLang="en-US" smtClean="0"/>
              <a:t>2022/9/5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B420481-6DA6-95F2-1501-C507EB80F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0D9ECF1-6012-7086-1948-564E6E1A4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85CBC-57CF-4E1E-B772-0E8F91B3B9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5700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FD0BF8-E83E-E05A-FC59-79B250AB0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36E46D7-4621-6697-7101-73300AA798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3A3D738-DFD0-12C3-B17A-1E76D00690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58AC803-102A-0BC9-9988-4BA62B62F6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5DF3F741-BFBA-5BF1-ECC0-7E6CAD3552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5AAA8019-8EAE-0520-B1CA-C48C7E6CA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AADD2-D577-45B8-9112-DCB644D8E15E}" type="datetimeFigureOut">
              <a:rPr lang="zh-TW" altLang="en-US" smtClean="0"/>
              <a:t>2022/9/5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9927A48E-BA3E-F7A1-9330-34DB6AD67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ACD8CFD4-09AC-025B-3D01-3839ABCE5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85CBC-57CF-4E1E-B772-0E8F91B3B9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180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65450C8-C2C5-C36E-79DA-7E1640B12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720D88C3-6885-C7CF-3662-5EAF729F4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AADD2-D577-45B8-9112-DCB644D8E15E}" type="datetimeFigureOut">
              <a:rPr lang="zh-TW" altLang="en-US" smtClean="0"/>
              <a:t>2022/9/5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43834CF3-1221-1370-36E6-717EC1F42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FEE10B1-2437-3ECA-4D9B-C8F34FAAB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85CBC-57CF-4E1E-B772-0E8F91B3B9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7239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040C51E6-8D28-43C8-571B-002CC181B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AADD2-D577-45B8-9112-DCB644D8E15E}" type="datetimeFigureOut">
              <a:rPr lang="zh-TW" altLang="en-US" smtClean="0"/>
              <a:t>2022/9/5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540BE9E7-E522-EB56-18F9-CCD7A4C4D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55DE598-E703-983B-7001-9152E21FA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85CBC-57CF-4E1E-B772-0E8F91B3B9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588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5D576DC-C841-B24D-6068-7B28546F5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BF434AA-C05B-2E69-B7FA-1F5A505617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4FC6692-5B44-DD06-87B6-E9E4CA4145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0A08F44-BED4-89EB-13F3-C28C8F384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AADD2-D577-45B8-9112-DCB644D8E15E}" type="datetimeFigureOut">
              <a:rPr lang="zh-TW" altLang="en-US" smtClean="0"/>
              <a:t>2022/9/5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71D9732-D078-9864-FAA7-1384756D8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2BFD882-B167-6FB0-B7CE-FC271A1C9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85CBC-57CF-4E1E-B772-0E8F91B3B9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3234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7A4518-9DF3-68B9-DAA9-625F47216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0BE7C75D-316E-4E69-BA5E-2AFD9E79E5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9D65B92-B630-86A1-DE1C-B93992FCC8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48D4B43-C025-634C-B375-08609F9E9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AADD2-D577-45B8-9112-DCB644D8E15E}" type="datetimeFigureOut">
              <a:rPr lang="zh-TW" altLang="en-US" smtClean="0"/>
              <a:t>2022/9/5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2FEE478-8499-ABCF-BEC1-77B3CD823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A310807-BBED-5FF7-4B41-59D544238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85CBC-57CF-4E1E-B772-0E8F91B3B9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5425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8AB7C2FC-D1A8-7F62-91F3-75632B918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BFECDB2-3213-9A1D-52F0-B454A976DB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0A6525D-4334-6DD3-3A7B-D30C48DF5E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9AADD2-D577-45B8-9112-DCB644D8E15E}" type="datetimeFigureOut">
              <a:rPr lang="zh-TW" altLang="en-US" smtClean="0"/>
              <a:t>2022/9/5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9142A71-8020-AF56-DDC8-EFB4514457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8DA73F5-66A7-A807-F65F-7292B415BE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D85CBC-57CF-4E1E-B772-0E8F91B3B9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0227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74E210-7E2E-4F8A-0434-3A0EDB545B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60D8AA4-F40B-7A61-42FA-40D2BCF8E0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8155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群組 34">
            <a:extLst>
              <a:ext uri="{FF2B5EF4-FFF2-40B4-BE49-F238E27FC236}">
                <a16:creationId xmlns:a16="http://schemas.microsoft.com/office/drawing/2014/main" id="{9AE8470A-82B6-1692-CC28-F326C422BF17}"/>
              </a:ext>
            </a:extLst>
          </p:cNvPr>
          <p:cNvGrpSpPr/>
          <p:nvPr/>
        </p:nvGrpSpPr>
        <p:grpSpPr>
          <a:xfrm>
            <a:off x="689030" y="178798"/>
            <a:ext cx="1747100" cy="515816"/>
            <a:chOff x="1042992" y="1594643"/>
            <a:chExt cx="1747100" cy="515816"/>
          </a:xfrm>
        </p:grpSpPr>
        <p:sp>
          <p:nvSpPr>
            <p:cNvPr id="36" name="流程圖: 結束點 35">
              <a:extLst>
                <a:ext uri="{FF2B5EF4-FFF2-40B4-BE49-F238E27FC236}">
                  <a16:creationId xmlns:a16="http://schemas.microsoft.com/office/drawing/2014/main" id="{F15C6146-E182-23BD-572A-C980B5CBFC69}"/>
                </a:ext>
              </a:extLst>
            </p:cNvPr>
            <p:cNvSpPr/>
            <p:nvPr/>
          </p:nvSpPr>
          <p:spPr>
            <a:xfrm>
              <a:off x="1042992" y="1594643"/>
              <a:ext cx="1747100" cy="515816"/>
            </a:xfrm>
            <a:prstGeom prst="flowChartTerminator">
              <a:avLst/>
            </a:prstGeom>
            <a:ln>
              <a:solidFill>
                <a:schemeClr val="tx1"/>
              </a:solidFill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</a:endParaRPr>
            </a:p>
          </p:txBody>
        </p:sp>
        <p:sp>
          <p:nvSpPr>
            <p:cNvPr id="37" name="文字方塊 36">
              <a:extLst>
                <a:ext uri="{FF2B5EF4-FFF2-40B4-BE49-F238E27FC236}">
                  <a16:creationId xmlns:a16="http://schemas.microsoft.com/office/drawing/2014/main" id="{63F5F5B9-64BF-D262-B132-AD1EC710D663}"/>
                </a:ext>
              </a:extLst>
            </p:cNvPr>
            <p:cNvSpPr txBox="1"/>
            <p:nvPr/>
          </p:nvSpPr>
          <p:spPr>
            <a:xfrm>
              <a:off x="1228608" y="1667885"/>
              <a:ext cx="13758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zh-TW" sz="1800" dirty="0">
                  <a:effectLst/>
                  <a:ea typeface="微軟正黑體" panose="020B0604030504040204" pitchFamily="34" charset="-120"/>
                  <a:cs typeface="Arial" panose="020B0604020202020204" pitchFamily="34" charset="0"/>
                </a:rPr>
                <a:t>車道線資訊</a:t>
              </a:r>
              <a:endParaRPr lang="zh-TW" altLang="en-US" dirty="0"/>
            </a:p>
          </p:txBody>
        </p:sp>
      </p:grpSp>
      <p:cxnSp>
        <p:nvCxnSpPr>
          <p:cNvPr id="38" name="直線單箭頭接點 37">
            <a:extLst>
              <a:ext uri="{FF2B5EF4-FFF2-40B4-BE49-F238E27FC236}">
                <a16:creationId xmlns:a16="http://schemas.microsoft.com/office/drawing/2014/main" id="{9D52CA36-C114-0964-0440-E6554180AE32}"/>
              </a:ext>
            </a:extLst>
          </p:cNvPr>
          <p:cNvCxnSpPr>
            <a:cxnSpLocks/>
            <a:stCxn id="36" idx="2"/>
            <a:endCxn id="40" idx="0"/>
          </p:cNvCxnSpPr>
          <p:nvPr/>
        </p:nvCxnSpPr>
        <p:spPr bwMode="auto">
          <a:xfrm>
            <a:off x="1562580" y="694614"/>
            <a:ext cx="135" cy="258339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9" name="群組 38">
            <a:extLst>
              <a:ext uri="{FF2B5EF4-FFF2-40B4-BE49-F238E27FC236}">
                <a16:creationId xmlns:a16="http://schemas.microsoft.com/office/drawing/2014/main" id="{24A0640A-07CE-FF2E-14A2-DF7C8AD1A542}"/>
              </a:ext>
            </a:extLst>
          </p:cNvPr>
          <p:cNvGrpSpPr/>
          <p:nvPr/>
        </p:nvGrpSpPr>
        <p:grpSpPr>
          <a:xfrm>
            <a:off x="232100" y="952953"/>
            <a:ext cx="2661229" cy="1370864"/>
            <a:chOff x="586062" y="2368798"/>
            <a:chExt cx="2661229" cy="1370864"/>
          </a:xfrm>
        </p:grpSpPr>
        <p:sp>
          <p:nvSpPr>
            <p:cNvPr id="40" name="流程圖: 決策 39">
              <a:extLst>
                <a:ext uri="{FF2B5EF4-FFF2-40B4-BE49-F238E27FC236}">
                  <a16:creationId xmlns:a16="http://schemas.microsoft.com/office/drawing/2014/main" id="{3D807752-B2B2-5DE7-DBA7-BE78C6E57B38}"/>
                </a:ext>
              </a:extLst>
            </p:cNvPr>
            <p:cNvSpPr/>
            <p:nvPr/>
          </p:nvSpPr>
          <p:spPr>
            <a:xfrm>
              <a:off x="586062" y="2368798"/>
              <a:ext cx="2661229" cy="1370864"/>
            </a:xfrm>
            <a:prstGeom prst="flowChartDecision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</a:endParaRPr>
            </a:p>
          </p:txBody>
        </p:sp>
        <p:sp>
          <p:nvSpPr>
            <p:cNvPr id="41" name="文字方塊 40">
              <a:extLst>
                <a:ext uri="{FF2B5EF4-FFF2-40B4-BE49-F238E27FC236}">
                  <a16:creationId xmlns:a16="http://schemas.microsoft.com/office/drawing/2014/main" id="{3FE0E559-79D8-9D13-C8C7-F2EBBABFE1BD}"/>
                </a:ext>
              </a:extLst>
            </p:cNvPr>
            <p:cNvSpPr txBox="1"/>
            <p:nvPr/>
          </p:nvSpPr>
          <p:spPr>
            <a:xfrm>
              <a:off x="1101606" y="2732644"/>
              <a:ext cx="1620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800" dirty="0">
                  <a:effectLst/>
                  <a:ea typeface="微軟正黑體" panose="020B0604030504040204" pitchFamily="34" charset="-120"/>
                  <a:cs typeface="Arial" panose="020B0604020202020204" pitchFamily="34" charset="0"/>
                </a:rPr>
                <a:t>左</a:t>
              </a:r>
              <a:r>
                <a:rPr lang="zh-TW" altLang="zh-TW" sz="1800" dirty="0">
                  <a:effectLst/>
                  <a:ea typeface="微軟正黑體" panose="020B0604030504040204" pitchFamily="34" charset="-120"/>
                  <a:cs typeface="Arial" panose="020B0604020202020204" pitchFamily="34" charset="0"/>
                </a:rPr>
                <a:t>車道線</a:t>
              </a:r>
              <a:r>
                <a:rPr lang="zh-TW" altLang="en-US" sz="1800" dirty="0">
                  <a:effectLst/>
                  <a:ea typeface="微軟正黑體" panose="020B0604030504040204" pitchFamily="34" charset="-120"/>
                  <a:cs typeface="Arial" panose="020B0604020202020204" pitchFamily="34" charset="0"/>
                </a:rPr>
                <a:t>有效</a:t>
              </a:r>
              <a:endParaRPr lang="zh-TW" altLang="en-US" dirty="0"/>
            </a:p>
          </p:txBody>
        </p:sp>
        <p:sp>
          <p:nvSpPr>
            <p:cNvPr id="42" name="文字方塊 41">
              <a:extLst>
                <a:ext uri="{FF2B5EF4-FFF2-40B4-BE49-F238E27FC236}">
                  <a16:creationId xmlns:a16="http://schemas.microsoft.com/office/drawing/2014/main" id="{5BF6F989-C5F8-6D7B-5374-6D3807AEFA0F}"/>
                </a:ext>
              </a:extLst>
            </p:cNvPr>
            <p:cNvSpPr txBox="1"/>
            <p:nvPr/>
          </p:nvSpPr>
          <p:spPr>
            <a:xfrm>
              <a:off x="1101606" y="3022143"/>
              <a:ext cx="1620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dirty="0">
                  <a:ea typeface="微軟正黑體" panose="020B0604030504040204" pitchFamily="34" charset="-120"/>
                  <a:cs typeface="Arial" panose="020B0604020202020204" pitchFamily="34" charset="0"/>
                </a:rPr>
                <a:t>右</a:t>
              </a:r>
              <a:r>
                <a:rPr lang="zh-TW" altLang="zh-TW" sz="1800" dirty="0">
                  <a:effectLst/>
                  <a:ea typeface="微軟正黑體" panose="020B0604030504040204" pitchFamily="34" charset="-120"/>
                  <a:cs typeface="Arial" panose="020B0604020202020204" pitchFamily="34" charset="0"/>
                </a:rPr>
                <a:t>車道線</a:t>
              </a:r>
              <a:r>
                <a:rPr lang="zh-TW" altLang="en-US" sz="1800" dirty="0">
                  <a:effectLst/>
                  <a:ea typeface="微軟正黑體" panose="020B0604030504040204" pitchFamily="34" charset="-120"/>
                  <a:cs typeface="Arial" panose="020B0604020202020204" pitchFamily="34" charset="0"/>
                </a:rPr>
                <a:t>有效</a:t>
              </a:r>
              <a:endParaRPr lang="zh-TW" altLang="en-US" dirty="0"/>
            </a:p>
          </p:txBody>
        </p:sp>
      </p:grpSp>
      <p:cxnSp>
        <p:nvCxnSpPr>
          <p:cNvPr id="43" name="直線單箭頭接點 42">
            <a:extLst>
              <a:ext uri="{FF2B5EF4-FFF2-40B4-BE49-F238E27FC236}">
                <a16:creationId xmlns:a16="http://schemas.microsoft.com/office/drawing/2014/main" id="{6255D1A2-CE21-6104-41E5-E826C08028C2}"/>
              </a:ext>
            </a:extLst>
          </p:cNvPr>
          <p:cNvCxnSpPr>
            <a:cxnSpLocks/>
            <a:stCxn id="40" idx="2"/>
            <a:endCxn id="45" idx="0"/>
          </p:cNvCxnSpPr>
          <p:nvPr/>
        </p:nvCxnSpPr>
        <p:spPr bwMode="auto">
          <a:xfrm flipH="1">
            <a:off x="1546712" y="2323817"/>
            <a:ext cx="16003" cy="2598031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44" name="群組 43">
            <a:extLst>
              <a:ext uri="{FF2B5EF4-FFF2-40B4-BE49-F238E27FC236}">
                <a16:creationId xmlns:a16="http://schemas.microsoft.com/office/drawing/2014/main" id="{81E3F793-2E8C-94CC-4A15-331C4A42A1E1}"/>
              </a:ext>
            </a:extLst>
          </p:cNvPr>
          <p:cNvGrpSpPr/>
          <p:nvPr/>
        </p:nvGrpSpPr>
        <p:grpSpPr>
          <a:xfrm>
            <a:off x="747644" y="4921848"/>
            <a:ext cx="1598399" cy="369332"/>
            <a:chOff x="1192315" y="5046779"/>
            <a:chExt cx="1542233" cy="434952"/>
          </a:xfrm>
        </p:grpSpPr>
        <p:sp>
          <p:nvSpPr>
            <p:cNvPr id="45" name="流程圖: 程序 44">
              <a:extLst>
                <a:ext uri="{FF2B5EF4-FFF2-40B4-BE49-F238E27FC236}">
                  <a16:creationId xmlns:a16="http://schemas.microsoft.com/office/drawing/2014/main" id="{56308199-4383-F78F-5DC7-A7E3E5675DF6}"/>
                </a:ext>
              </a:extLst>
            </p:cNvPr>
            <p:cNvSpPr/>
            <p:nvPr/>
          </p:nvSpPr>
          <p:spPr>
            <a:xfrm>
              <a:off x="1299543" y="5046779"/>
              <a:ext cx="1327522" cy="434952"/>
            </a:xfrm>
            <a:prstGeom prst="flowChartProcess">
              <a:avLst/>
            </a:prstGeom>
            <a:ln>
              <a:solidFill>
                <a:schemeClr val="tx1"/>
              </a:solidFill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</a:endParaRPr>
            </a:p>
          </p:txBody>
        </p:sp>
        <p:sp>
          <p:nvSpPr>
            <p:cNvPr id="46" name="文字方塊 45">
              <a:extLst>
                <a:ext uri="{FF2B5EF4-FFF2-40B4-BE49-F238E27FC236}">
                  <a16:creationId xmlns:a16="http://schemas.microsoft.com/office/drawing/2014/main" id="{005CECDD-037B-63CF-B860-5DCC87D71567}"/>
                </a:ext>
              </a:extLst>
            </p:cNvPr>
            <p:cNvSpPr txBox="1"/>
            <p:nvPr/>
          </p:nvSpPr>
          <p:spPr>
            <a:xfrm>
              <a:off x="1192315" y="5046779"/>
              <a:ext cx="1542233" cy="4349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altLang="zh-TW" sz="1800" dirty="0">
                  <a:effectLst/>
                  <a:latin typeface="微軟正黑體" panose="020B0604030504040204" pitchFamily="34" charset="-120"/>
                  <a:cs typeface="Arial" panose="020B0604020202020204" pitchFamily="34" charset="0"/>
                </a:rPr>
                <a:t>SW Case</a:t>
              </a:r>
              <a:r>
                <a:rPr lang="en-US" altLang="zh-TW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Arial" panose="020B0604020202020204" pitchFamily="34" charset="0"/>
                </a:rPr>
                <a:t>=</a:t>
              </a:r>
              <a:r>
                <a:rPr lang="en-GB" altLang="zh-TW" sz="1800" dirty="0">
                  <a:effectLst/>
                  <a:ea typeface="微軟正黑體" panose="020B0604030504040204" pitchFamily="34" charset="-120"/>
                  <a:cs typeface="Arial" panose="020B0604020202020204" pitchFamily="34" charset="0"/>
                </a:rPr>
                <a:t>1</a:t>
              </a:r>
              <a:endParaRPr lang="zh-TW" altLang="en-US" dirty="0"/>
            </a:p>
          </p:txBody>
        </p:sp>
      </p:grp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C874A319-B0BD-76BA-862E-332B9E1E648D}"/>
              </a:ext>
            </a:extLst>
          </p:cNvPr>
          <p:cNvSpPr txBox="1"/>
          <p:nvPr/>
        </p:nvSpPr>
        <p:spPr>
          <a:xfrm>
            <a:off x="1068071" y="2327418"/>
            <a:ext cx="494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800" dirty="0">
                <a:effectLst/>
                <a:ea typeface="微軟正黑體" panose="020B0604030504040204" pitchFamily="34" charset="-120"/>
                <a:cs typeface="Arial" panose="020B0604020202020204" pitchFamily="34" charset="0"/>
              </a:rPr>
              <a:t>是</a:t>
            </a:r>
            <a:endParaRPr lang="zh-TW" altLang="en-US" dirty="0"/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B0FA12F6-A3FB-E1E3-F6CC-4892C69510BC}"/>
              </a:ext>
            </a:extLst>
          </p:cNvPr>
          <p:cNvSpPr txBox="1"/>
          <p:nvPr/>
        </p:nvSpPr>
        <p:spPr>
          <a:xfrm>
            <a:off x="2880375" y="1273138"/>
            <a:ext cx="494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ea typeface="微軟正黑體" panose="020B0604030504040204" pitchFamily="34" charset="-120"/>
                <a:cs typeface="Arial" panose="020B0604020202020204" pitchFamily="34" charset="0"/>
              </a:rPr>
              <a:t>否</a:t>
            </a:r>
            <a:endParaRPr lang="zh-TW" altLang="en-US" dirty="0"/>
          </a:p>
        </p:txBody>
      </p:sp>
      <p:grpSp>
        <p:nvGrpSpPr>
          <p:cNvPr id="49" name="群組 48">
            <a:extLst>
              <a:ext uri="{FF2B5EF4-FFF2-40B4-BE49-F238E27FC236}">
                <a16:creationId xmlns:a16="http://schemas.microsoft.com/office/drawing/2014/main" id="{1A13E0EA-C495-4D96-A07F-B3FCB981520D}"/>
              </a:ext>
            </a:extLst>
          </p:cNvPr>
          <p:cNvGrpSpPr/>
          <p:nvPr/>
        </p:nvGrpSpPr>
        <p:grpSpPr>
          <a:xfrm>
            <a:off x="2846385" y="1950848"/>
            <a:ext cx="2661229" cy="1370864"/>
            <a:chOff x="586062" y="2368798"/>
            <a:chExt cx="2661229" cy="1370864"/>
          </a:xfrm>
        </p:grpSpPr>
        <p:sp>
          <p:nvSpPr>
            <p:cNvPr id="50" name="流程圖: 決策 49">
              <a:extLst>
                <a:ext uri="{FF2B5EF4-FFF2-40B4-BE49-F238E27FC236}">
                  <a16:creationId xmlns:a16="http://schemas.microsoft.com/office/drawing/2014/main" id="{D577419A-4284-3254-A70A-B8F8F51A6BAB}"/>
                </a:ext>
              </a:extLst>
            </p:cNvPr>
            <p:cNvSpPr/>
            <p:nvPr/>
          </p:nvSpPr>
          <p:spPr>
            <a:xfrm>
              <a:off x="586062" y="2368798"/>
              <a:ext cx="2661229" cy="1370864"/>
            </a:xfrm>
            <a:prstGeom prst="flowChartDecision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</a:endParaRPr>
            </a:p>
          </p:txBody>
        </p:sp>
        <p:sp>
          <p:nvSpPr>
            <p:cNvPr id="51" name="文字方塊 50">
              <a:extLst>
                <a:ext uri="{FF2B5EF4-FFF2-40B4-BE49-F238E27FC236}">
                  <a16:creationId xmlns:a16="http://schemas.microsoft.com/office/drawing/2014/main" id="{AA6FC78F-AA5D-DF95-C11E-BB06C726801D}"/>
                </a:ext>
              </a:extLst>
            </p:cNvPr>
            <p:cNvSpPr txBox="1"/>
            <p:nvPr/>
          </p:nvSpPr>
          <p:spPr>
            <a:xfrm>
              <a:off x="1111647" y="2623467"/>
              <a:ext cx="1620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800" dirty="0">
                  <a:effectLst/>
                  <a:ea typeface="微軟正黑體" panose="020B0604030504040204" pitchFamily="34" charset="-120"/>
                  <a:cs typeface="Arial" panose="020B0604020202020204" pitchFamily="34" charset="0"/>
                </a:rPr>
                <a:t>左</a:t>
              </a:r>
              <a:r>
                <a:rPr lang="zh-TW" altLang="zh-TW" sz="1800" dirty="0">
                  <a:effectLst/>
                  <a:ea typeface="微軟正黑體" panose="020B0604030504040204" pitchFamily="34" charset="-120"/>
                  <a:cs typeface="Arial" panose="020B0604020202020204" pitchFamily="34" charset="0"/>
                </a:rPr>
                <a:t>車道線</a:t>
              </a:r>
              <a:r>
                <a:rPr lang="zh-TW" altLang="en-US" dirty="0">
                  <a:ea typeface="微軟正黑體" panose="020B0604030504040204" pitchFamily="34" charset="-120"/>
                  <a:cs typeface="Arial" panose="020B0604020202020204" pitchFamily="34" charset="0"/>
                </a:rPr>
                <a:t>無</a:t>
              </a:r>
              <a:r>
                <a:rPr lang="zh-TW" altLang="en-US" sz="1800" dirty="0">
                  <a:effectLst/>
                  <a:ea typeface="微軟正黑體" panose="020B0604030504040204" pitchFamily="34" charset="-120"/>
                  <a:cs typeface="Arial" panose="020B0604020202020204" pitchFamily="34" charset="0"/>
                </a:rPr>
                <a:t>效</a:t>
              </a:r>
              <a:endParaRPr lang="zh-TW" altLang="en-US" dirty="0"/>
            </a:p>
          </p:txBody>
        </p:sp>
        <p:sp>
          <p:nvSpPr>
            <p:cNvPr id="52" name="文字方塊 51">
              <a:extLst>
                <a:ext uri="{FF2B5EF4-FFF2-40B4-BE49-F238E27FC236}">
                  <a16:creationId xmlns:a16="http://schemas.microsoft.com/office/drawing/2014/main" id="{64047635-8FFB-6016-BFF8-450FD6A298E8}"/>
                </a:ext>
              </a:extLst>
            </p:cNvPr>
            <p:cNvSpPr txBox="1"/>
            <p:nvPr/>
          </p:nvSpPr>
          <p:spPr>
            <a:xfrm>
              <a:off x="1089649" y="2905689"/>
              <a:ext cx="1620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dirty="0">
                  <a:ea typeface="微軟正黑體" panose="020B0604030504040204" pitchFamily="34" charset="-120"/>
                  <a:cs typeface="Arial" panose="020B0604020202020204" pitchFamily="34" charset="0"/>
                </a:rPr>
                <a:t>右</a:t>
              </a:r>
              <a:r>
                <a:rPr lang="zh-TW" altLang="zh-TW" sz="1800" dirty="0">
                  <a:effectLst/>
                  <a:ea typeface="微軟正黑體" panose="020B0604030504040204" pitchFamily="34" charset="-120"/>
                  <a:cs typeface="Arial" panose="020B0604020202020204" pitchFamily="34" charset="0"/>
                </a:rPr>
                <a:t>車道線</a:t>
              </a:r>
              <a:r>
                <a:rPr lang="zh-TW" altLang="en-US" sz="1800" dirty="0">
                  <a:effectLst/>
                  <a:ea typeface="微軟正黑體" panose="020B0604030504040204" pitchFamily="34" charset="-120"/>
                  <a:cs typeface="Arial" panose="020B0604020202020204" pitchFamily="34" charset="0"/>
                </a:rPr>
                <a:t>有效</a:t>
              </a:r>
              <a:endParaRPr lang="zh-TW" altLang="en-US" dirty="0"/>
            </a:p>
          </p:txBody>
        </p:sp>
      </p:grpSp>
      <p:cxnSp>
        <p:nvCxnSpPr>
          <p:cNvPr id="53" name="接點: 肘形 52">
            <a:extLst>
              <a:ext uri="{FF2B5EF4-FFF2-40B4-BE49-F238E27FC236}">
                <a16:creationId xmlns:a16="http://schemas.microsoft.com/office/drawing/2014/main" id="{72948938-9B30-3246-7A42-D6BB1B9A476B}"/>
              </a:ext>
            </a:extLst>
          </p:cNvPr>
          <p:cNvCxnSpPr>
            <a:stCxn id="40" idx="3"/>
            <a:endCxn id="50" idx="0"/>
          </p:cNvCxnSpPr>
          <p:nvPr/>
        </p:nvCxnSpPr>
        <p:spPr bwMode="auto">
          <a:xfrm>
            <a:off x="2893329" y="1638385"/>
            <a:ext cx="1283671" cy="312463"/>
          </a:xfrm>
          <a:prstGeom prst="bentConnector2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4" name="直線單箭頭接點 53">
            <a:extLst>
              <a:ext uri="{FF2B5EF4-FFF2-40B4-BE49-F238E27FC236}">
                <a16:creationId xmlns:a16="http://schemas.microsoft.com/office/drawing/2014/main" id="{F97B1655-B4E6-F145-E935-178B77957138}"/>
              </a:ext>
            </a:extLst>
          </p:cNvPr>
          <p:cNvCxnSpPr>
            <a:cxnSpLocks/>
            <a:stCxn id="50" idx="2"/>
            <a:endCxn id="56" idx="0"/>
          </p:cNvCxnSpPr>
          <p:nvPr/>
        </p:nvCxnSpPr>
        <p:spPr bwMode="auto">
          <a:xfrm flipH="1">
            <a:off x="4160023" y="3321712"/>
            <a:ext cx="16977" cy="160013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55" name="群組 54">
            <a:extLst>
              <a:ext uri="{FF2B5EF4-FFF2-40B4-BE49-F238E27FC236}">
                <a16:creationId xmlns:a16="http://schemas.microsoft.com/office/drawing/2014/main" id="{A74F6AAA-22B8-4AB7-297D-6512E314D31A}"/>
              </a:ext>
            </a:extLst>
          </p:cNvPr>
          <p:cNvGrpSpPr/>
          <p:nvPr/>
        </p:nvGrpSpPr>
        <p:grpSpPr>
          <a:xfrm>
            <a:off x="3360955" y="4921848"/>
            <a:ext cx="1598399" cy="369332"/>
            <a:chOff x="1192315" y="5046779"/>
            <a:chExt cx="1542233" cy="434952"/>
          </a:xfrm>
        </p:grpSpPr>
        <p:sp>
          <p:nvSpPr>
            <p:cNvPr id="56" name="流程圖: 程序 55">
              <a:extLst>
                <a:ext uri="{FF2B5EF4-FFF2-40B4-BE49-F238E27FC236}">
                  <a16:creationId xmlns:a16="http://schemas.microsoft.com/office/drawing/2014/main" id="{6D17A359-BF08-64BC-2365-5F5EB5240796}"/>
                </a:ext>
              </a:extLst>
            </p:cNvPr>
            <p:cNvSpPr/>
            <p:nvPr/>
          </p:nvSpPr>
          <p:spPr>
            <a:xfrm>
              <a:off x="1299543" y="5046779"/>
              <a:ext cx="1327522" cy="434952"/>
            </a:xfrm>
            <a:prstGeom prst="flowChartProcess">
              <a:avLst/>
            </a:prstGeom>
            <a:ln>
              <a:solidFill>
                <a:schemeClr val="tx1"/>
              </a:solidFill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</a:endParaRPr>
            </a:p>
          </p:txBody>
        </p:sp>
        <p:sp>
          <p:nvSpPr>
            <p:cNvPr id="57" name="文字方塊 56">
              <a:extLst>
                <a:ext uri="{FF2B5EF4-FFF2-40B4-BE49-F238E27FC236}">
                  <a16:creationId xmlns:a16="http://schemas.microsoft.com/office/drawing/2014/main" id="{C265E8FA-F167-F0FB-3CF4-E2EB57CC8BE4}"/>
                </a:ext>
              </a:extLst>
            </p:cNvPr>
            <p:cNvSpPr txBox="1"/>
            <p:nvPr/>
          </p:nvSpPr>
          <p:spPr>
            <a:xfrm>
              <a:off x="1192315" y="5046779"/>
              <a:ext cx="1542233" cy="4349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altLang="zh-TW" sz="1800" dirty="0">
                  <a:effectLst/>
                  <a:latin typeface="微軟正黑體" panose="020B0604030504040204" pitchFamily="34" charset="-120"/>
                  <a:cs typeface="Arial" panose="020B0604020202020204" pitchFamily="34" charset="0"/>
                </a:rPr>
                <a:t>SW Case</a:t>
              </a:r>
              <a:r>
                <a:rPr lang="en-US" altLang="zh-TW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Arial" panose="020B0604020202020204" pitchFamily="34" charset="0"/>
                </a:rPr>
                <a:t>=2</a:t>
              </a:r>
              <a:endParaRPr lang="zh-TW" altLang="en-US" dirty="0"/>
            </a:p>
          </p:txBody>
        </p:sp>
      </p:grp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02361270-928F-EA97-92E9-C1BE156A1514}"/>
              </a:ext>
            </a:extLst>
          </p:cNvPr>
          <p:cNvSpPr txBox="1"/>
          <p:nvPr/>
        </p:nvSpPr>
        <p:spPr>
          <a:xfrm>
            <a:off x="3694039" y="3323875"/>
            <a:ext cx="494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800" dirty="0">
                <a:effectLst/>
                <a:ea typeface="微軟正黑體" panose="020B0604030504040204" pitchFamily="34" charset="-120"/>
                <a:cs typeface="Arial" panose="020B0604020202020204" pitchFamily="34" charset="0"/>
              </a:rPr>
              <a:t>是</a:t>
            </a:r>
            <a:endParaRPr lang="zh-TW" altLang="en-US" dirty="0"/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81E122A2-8A46-247E-D063-2C6DED83D992}"/>
              </a:ext>
            </a:extLst>
          </p:cNvPr>
          <p:cNvSpPr txBox="1"/>
          <p:nvPr/>
        </p:nvSpPr>
        <p:spPr>
          <a:xfrm>
            <a:off x="5507614" y="2258549"/>
            <a:ext cx="494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ea typeface="微軟正黑體" panose="020B0604030504040204" pitchFamily="34" charset="-120"/>
                <a:cs typeface="Arial" panose="020B0604020202020204" pitchFamily="34" charset="0"/>
              </a:rPr>
              <a:t>否</a:t>
            </a:r>
            <a:endParaRPr lang="zh-TW" altLang="en-US" dirty="0"/>
          </a:p>
        </p:txBody>
      </p:sp>
      <p:grpSp>
        <p:nvGrpSpPr>
          <p:cNvPr id="60" name="群組 59">
            <a:extLst>
              <a:ext uri="{FF2B5EF4-FFF2-40B4-BE49-F238E27FC236}">
                <a16:creationId xmlns:a16="http://schemas.microsoft.com/office/drawing/2014/main" id="{7ADDE263-C8FD-9BE0-F025-F4A613320EB5}"/>
              </a:ext>
            </a:extLst>
          </p:cNvPr>
          <p:cNvGrpSpPr/>
          <p:nvPr/>
        </p:nvGrpSpPr>
        <p:grpSpPr>
          <a:xfrm>
            <a:off x="5413733" y="2935582"/>
            <a:ext cx="2661229" cy="1370864"/>
            <a:chOff x="586062" y="2368798"/>
            <a:chExt cx="2661229" cy="1370864"/>
          </a:xfrm>
        </p:grpSpPr>
        <p:sp>
          <p:nvSpPr>
            <p:cNvPr id="61" name="流程圖: 決策 60">
              <a:extLst>
                <a:ext uri="{FF2B5EF4-FFF2-40B4-BE49-F238E27FC236}">
                  <a16:creationId xmlns:a16="http://schemas.microsoft.com/office/drawing/2014/main" id="{8AAD0487-81BF-E888-EB75-8DD894940F7F}"/>
                </a:ext>
              </a:extLst>
            </p:cNvPr>
            <p:cNvSpPr/>
            <p:nvPr/>
          </p:nvSpPr>
          <p:spPr>
            <a:xfrm>
              <a:off x="586062" y="2368798"/>
              <a:ext cx="2661229" cy="1370864"/>
            </a:xfrm>
            <a:prstGeom prst="flowChartDecision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</a:endParaRPr>
            </a:p>
          </p:txBody>
        </p:sp>
        <p:sp>
          <p:nvSpPr>
            <p:cNvPr id="62" name="文字方塊 61">
              <a:extLst>
                <a:ext uri="{FF2B5EF4-FFF2-40B4-BE49-F238E27FC236}">
                  <a16:creationId xmlns:a16="http://schemas.microsoft.com/office/drawing/2014/main" id="{D5F0C169-F2BE-74CD-6797-3483D1B94DF1}"/>
                </a:ext>
              </a:extLst>
            </p:cNvPr>
            <p:cNvSpPr txBox="1"/>
            <p:nvPr/>
          </p:nvSpPr>
          <p:spPr>
            <a:xfrm>
              <a:off x="1101606" y="2641219"/>
              <a:ext cx="1620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800" dirty="0">
                  <a:effectLst/>
                  <a:ea typeface="微軟正黑體" panose="020B0604030504040204" pitchFamily="34" charset="-120"/>
                  <a:cs typeface="Arial" panose="020B0604020202020204" pitchFamily="34" charset="0"/>
                </a:rPr>
                <a:t>左</a:t>
              </a:r>
              <a:r>
                <a:rPr lang="zh-TW" altLang="zh-TW" sz="1800" dirty="0">
                  <a:effectLst/>
                  <a:ea typeface="微軟正黑體" panose="020B0604030504040204" pitchFamily="34" charset="-120"/>
                  <a:cs typeface="Arial" panose="020B0604020202020204" pitchFamily="34" charset="0"/>
                </a:rPr>
                <a:t>車道線</a:t>
              </a:r>
              <a:r>
                <a:rPr lang="zh-TW" altLang="en-US" sz="1800" dirty="0">
                  <a:effectLst/>
                  <a:ea typeface="微軟正黑體" panose="020B0604030504040204" pitchFamily="34" charset="-120"/>
                  <a:cs typeface="Arial" panose="020B0604020202020204" pitchFamily="34" charset="0"/>
                </a:rPr>
                <a:t>有效</a:t>
              </a:r>
              <a:endParaRPr lang="zh-TW" altLang="en-US" dirty="0"/>
            </a:p>
          </p:txBody>
        </p:sp>
        <p:sp>
          <p:nvSpPr>
            <p:cNvPr id="63" name="文字方塊 62">
              <a:extLst>
                <a:ext uri="{FF2B5EF4-FFF2-40B4-BE49-F238E27FC236}">
                  <a16:creationId xmlns:a16="http://schemas.microsoft.com/office/drawing/2014/main" id="{7FCBAAE2-25C3-E337-1FEB-A2744C78F87C}"/>
                </a:ext>
              </a:extLst>
            </p:cNvPr>
            <p:cNvSpPr txBox="1"/>
            <p:nvPr/>
          </p:nvSpPr>
          <p:spPr>
            <a:xfrm>
              <a:off x="1101606" y="2939955"/>
              <a:ext cx="1620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dirty="0">
                  <a:ea typeface="微軟正黑體" panose="020B0604030504040204" pitchFamily="34" charset="-120"/>
                  <a:cs typeface="Arial" panose="020B0604020202020204" pitchFamily="34" charset="0"/>
                </a:rPr>
                <a:t>右</a:t>
              </a:r>
              <a:r>
                <a:rPr lang="zh-TW" altLang="zh-TW" sz="1800" dirty="0">
                  <a:effectLst/>
                  <a:ea typeface="微軟正黑體" panose="020B0604030504040204" pitchFamily="34" charset="-120"/>
                  <a:cs typeface="Arial" panose="020B0604020202020204" pitchFamily="34" charset="0"/>
                </a:rPr>
                <a:t>車道線</a:t>
              </a:r>
              <a:r>
                <a:rPr lang="zh-TW" altLang="en-US" dirty="0">
                  <a:ea typeface="微軟正黑體" panose="020B0604030504040204" pitchFamily="34" charset="-120"/>
                  <a:cs typeface="Arial" panose="020B0604020202020204" pitchFamily="34" charset="0"/>
                </a:rPr>
                <a:t>無</a:t>
              </a:r>
              <a:r>
                <a:rPr lang="zh-TW" altLang="en-US" sz="1800" dirty="0">
                  <a:effectLst/>
                  <a:ea typeface="微軟正黑體" panose="020B0604030504040204" pitchFamily="34" charset="-120"/>
                  <a:cs typeface="Arial" panose="020B0604020202020204" pitchFamily="34" charset="0"/>
                </a:rPr>
                <a:t>效</a:t>
              </a:r>
              <a:endParaRPr lang="zh-TW" altLang="en-US" dirty="0"/>
            </a:p>
          </p:txBody>
        </p:sp>
      </p:grpSp>
      <p:cxnSp>
        <p:nvCxnSpPr>
          <p:cNvPr id="64" name="接點: 肘形 63">
            <a:extLst>
              <a:ext uri="{FF2B5EF4-FFF2-40B4-BE49-F238E27FC236}">
                <a16:creationId xmlns:a16="http://schemas.microsoft.com/office/drawing/2014/main" id="{83D7CB16-E80B-9491-FAD3-A77E6D108501}"/>
              </a:ext>
            </a:extLst>
          </p:cNvPr>
          <p:cNvCxnSpPr>
            <a:stCxn id="50" idx="3"/>
            <a:endCxn id="61" idx="0"/>
          </p:cNvCxnSpPr>
          <p:nvPr/>
        </p:nvCxnSpPr>
        <p:spPr bwMode="auto">
          <a:xfrm>
            <a:off x="5507614" y="2636280"/>
            <a:ext cx="1236734" cy="299302"/>
          </a:xfrm>
          <a:prstGeom prst="bentConnector2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5" name="直線單箭頭接點 64">
            <a:extLst>
              <a:ext uri="{FF2B5EF4-FFF2-40B4-BE49-F238E27FC236}">
                <a16:creationId xmlns:a16="http://schemas.microsoft.com/office/drawing/2014/main" id="{A2CF67AA-124F-0258-56E2-C5F895DF7733}"/>
              </a:ext>
            </a:extLst>
          </p:cNvPr>
          <p:cNvCxnSpPr>
            <a:cxnSpLocks/>
            <a:stCxn id="61" idx="2"/>
            <a:endCxn id="67" idx="0"/>
          </p:cNvCxnSpPr>
          <p:nvPr/>
        </p:nvCxnSpPr>
        <p:spPr bwMode="auto">
          <a:xfrm flipH="1">
            <a:off x="6739062" y="4306446"/>
            <a:ext cx="5286" cy="61540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66" name="群組 65">
            <a:extLst>
              <a:ext uri="{FF2B5EF4-FFF2-40B4-BE49-F238E27FC236}">
                <a16:creationId xmlns:a16="http://schemas.microsoft.com/office/drawing/2014/main" id="{873D7259-9496-007B-789D-83EE684494D0}"/>
              </a:ext>
            </a:extLst>
          </p:cNvPr>
          <p:cNvGrpSpPr/>
          <p:nvPr/>
        </p:nvGrpSpPr>
        <p:grpSpPr>
          <a:xfrm>
            <a:off x="5939994" y="4921848"/>
            <a:ext cx="1598399" cy="369332"/>
            <a:chOff x="1192315" y="5046779"/>
            <a:chExt cx="1542233" cy="434952"/>
          </a:xfrm>
        </p:grpSpPr>
        <p:sp>
          <p:nvSpPr>
            <p:cNvPr id="67" name="流程圖: 程序 66">
              <a:extLst>
                <a:ext uri="{FF2B5EF4-FFF2-40B4-BE49-F238E27FC236}">
                  <a16:creationId xmlns:a16="http://schemas.microsoft.com/office/drawing/2014/main" id="{D09374BC-E15D-6CE4-726B-F3F3D81664AC}"/>
                </a:ext>
              </a:extLst>
            </p:cNvPr>
            <p:cNvSpPr/>
            <p:nvPr/>
          </p:nvSpPr>
          <p:spPr>
            <a:xfrm>
              <a:off x="1299543" y="5046779"/>
              <a:ext cx="1327522" cy="434952"/>
            </a:xfrm>
            <a:prstGeom prst="flowChartProcess">
              <a:avLst/>
            </a:prstGeom>
            <a:ln>
              <a:solidFill>
                <a:schemeClr val="tx1"/>
              </a:solidFill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</a:endParaRPr>
            </a:p>
          </p:txBody>
        </p:sp>
        <p:sp>
          <p:nvSpPr>
            <p:cNvPr id="68" name="文字方塊 67">
              <a:extLst>
                <a:ext uri="{FF2B5EF4-FFF2-40B4-BE49-F238E27FC236}">
                  <a16:creationId xmlns:a16="http://schemas.microsoft.com/office/drawing/2014/main" id="{BB335FAF-8BC6-9C95-77D3-7E72E18CCF53}"/>
                </a:ext>
              </a:extLst>
            </p:cNvPr>
            <p:cNvSpPr txBox="1"/>
            <p:nvPr/>
          </p:nvSpPr>
          <p:spPr>
            <a:xfrm>
              <a:off x="1192315" y="5046779"/>
              <a:ext cx="1542233" cy="4349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altLang="zh-TW" sz="1800" dirty="0">
                  <a:effectLst/>
                  <a:latin typeface="微軟正黑體" panose="020B0604030504040204" pitchFamily="34" charset="-120"/>
                  <a:cs typeface="Arial" panose="020B0604020202020204" pitchFamily="34" charset="0"/>
                </a:rPr>
                <a:t>SW Case</a:t>
              </a:r>
              <a:r>
                <a:rPr lang="en-US" altLang="zh-TW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Arial" panose="020B0604020202020204" pitchFamily="34" charset="0"/>
                </a:rPr>
                <a:t>=3</a:t>
              </a:r>
              <a:endParaRPr lang="zh-TW" altLang="en-US" dirty="0"/>
            </a:p>
          </p:txBody>
        </p:sp>
      </p:grpSp>
      <p:sp>
        <p:nvSpPr>
          <p:cNvPr id="69" name="文字方塊 68">
            <a:extLst>
              <a:ext uri="{FF2B5EF4-FFF2-40B4-BE49-F238E27FC236}">
                <a16:creationId xmlns:a16="http://schemas.microsoft.com/office/drawing/2014/main" id="{9CE61877-3C7A-129A-44A7-C254A67D1FBF}"/>
              </a:ext>
            </a:extLst>
          </p:cNvPr>
          <p:cNvSpPr txBox="1"/>
          <p:nvPr/>
        </p:nvSpPr>
        <p:spPr>
          <a:xfrm>
            <a:off x="6244685" y="4306446"/>
            <a:ext cx="494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800" dirty="0">
                <a:effectLst/>
                <a:ea typeface="微軟正黑體" panose="020B0604030504040204" pitchFamily="34" charset="-120"/>
                <a:cs typeface="Arial" panose="020B0604020202020204" pitchFamily="34" charset="0"/>
              </a:rPr>
              <a:t>是</a:t>
            </a:r>
            <a:endParaRPr lang="zh-TW" altLang="en-US" dirty="0"/>
          </a:p>
        </p:txBody>
      </p:sp>
      <p:sp>
        <p:nvSpPr>
          <p:cNvPr id="71" name="文字方塊 70">
            <a:extLst>
              <a:ext uri="{FF2B5EF4-FFF2-40B4-BE49-F238E27FC236}">
                <a16:creationId xmlns:a16="http://schemas.microsoft.com/office/drawing/2014/main" id="{C6942E6C-5219-328E-3140-1A6BF2EF9C8C}"/>
              </a:ext>
            </a:extLst>
          </p:cNvPr>
          <p:cNvSpPr txBox="1"/>
          <p:nvPr/>
        </p:nvSpPr>
        <p:spPr>
          <a:xfrm>
            <a:off x="8049052" y="3243283"/>
            <a:ext cx="494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ea typeface="微軟正黑體" panose="020B0604030504040204" pitchFamily="34" charset="-120"/>
                <a:cs typeface="Arial" panose="020B0604020202020204" pitchFamily="34" charset="0"/>
              </a:rPr>
              <a:t>否</a:t>
            </a:r>
            <a:endParaRPr lang="zh-TW" altLang="en-US" dirty="0"/>
          </a:p>
        </p:txBody>
      </p:sp>
      <p:cxnSp>
        <p:nvCxnSpPr>
          <p:cNvPr id="76" name="接點: 肘形 75">
            <a:extLst>
              <a:ext uri="{FF2B5EF4-FFF2-40B4-BE49-F238E27FC236}">
                <a16:creationId xmlns:a16="http://schemas.microsoft.com/office/drawing/2014/main" id="{4666F3BA-A3FF-B6F1-D3FD-A4AB6CAEF5E0}"/>
              </a:ext>
            </a:extLst>
          </p:cNvPr>
          <p:cNvCxnSpPr>
            <a:cxnSpLocks/>
            <a:stCxn id="61" idx="3"/>
            <a:endCxn id="80" idx="0"/>
          </p:cNvCxnSpPr>
          <p:nvPr/>
        </p:nvCxnSpPr>
        <p:spPr bwMode="auto">
          <a:xfrm>
            <a:off x="8074962" y="3621014"/>
            <a:ext cx="1153041" cy="1300834"/>
          </a:xfrm>
          <a:prstGeom prst="bentConnector2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78" name="群組 77">
            <a:extLst>
              <a:ext uri="{FF2B5EF4-FFF2-40B4-BE49-F238E27FC236}">
                <a16:creationId xmlns:a16="http://schemas.microsoft.com/office/drawing/2014/main" id="{69F9E5ED-5434-F642-B0FC-88A243B060A9}"/>
              </a:ext>
            </a:extLst>
          </p:cNvPr>
          <p:cNvGrpSpPr/>
          <p:nvPr/>
        </p:nvGrpSpPr>
        <p:grpSpPr>
          <a:xfrm>
            <a:off x="8428803" y="4921848"/>
            <a:ext cx="1598399" cy="369332"/>
            <a:chOff x="1192315" y="5046779"/>
            <a:chExt cx="1542233" cy="434952"/>
          </a:xfrm>
        </p:grpSpPr>
        <p:sp>
          <p:nvSpPr>
            <p:cNvPr id="79" name="流程圖: 程序 78">
              <a:extLst>
                <a:ext uri="{FF2B5EF4-FFF2-40B4-BE49-F238E27FC236}">
                  <a16:creationId xmlns:a16="http://schemas.microsoft.com/office/drawing/2014/main" id="{9EE1063F-3FC5-DB64-20AC-5081643DCA22}"/>
                </a:ext>
              </a:extLst>
            </p:cNvPr>
            <p:cNvSpPr/>
            <p:nvPr/>
          </p:nvSpPr>
          <p:spPr>
            <a:xfrm>
              <a:off x="1299543" y="5046779"/>
              <a:ext cx="1327522" cy="434952"/>
            </a:xfrm>
            <a:prstGeom prst="flowChartProcess">
              <a:avLst/>
            </a:prstGeom>
            <a:ln>
              <a:solidFill>
                <a:schemeClr val="tx1"/>
              </a:solidFill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</a:endParaRPr>
            </a:p>
          </p:txBody>
        </p:sp>
        <p:sp>
          <p:nvSpPr>
            <p:cNvPr id="80" name="文字方塊 79">
              <a:extLst>
                <a:ext uri="{FF2B5EF4-FFF2-40B4-BE49-F238E27FC236}">
                  <a16:creationId xmlns:a16="http://schemas.microsoft.com/office/drawing/2014/main" id="{FF8F5CD0-1C12-89FF-B839-9E149E9D905C}"/>
                </a:ext>
              </a:extLst>
            </p:cNvPr>
            <p:cNvSpPr txBox="1"/>
            <p:nvPr/>
          </p:nvSpPr>
          <p:spPr>
            <a:xfrm>
              <a:off x="1192315" y="5046779"/>
              <a:ext cx="1542233" cy="4349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altLang="zh-TW" sz="1800" dirty="0">
                  <a:effectLst/>
                  <a:latin typeface="微軟正黑體" panose="020B0604030504040204" pitchFamily="34" charset="-120"/>
                  <a:cs typeface="Arial" panose="020B0604020202020204" pitchFamily="34" charset="0"/>
                </a:rPr>
                <a:t>SW Case</a:t>
              </a:r>
              <a:r>
                <a:rPr lang="en-US" altLang="zh-TW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Arial" panose="020B0604020202020204" pitchFamily="34" charset="0"/>
                </a:rPr>
                <a:t>=4</a:t>
              </a:r>
              <a:endParaRPr lang="zh-TW" altLang="en-US" dirty="0"/>
            </a:p>
          </p:txBody>
        </p:sp>
      </p:grpSp>
      <p:cxnSp>
        <p:nvCxnSpPr>
          <p:cNvPr id="88" name="接點: 肘形 87">
            <a:extLst>
              <a:ext uri="{FF2B5EF4-FFF2-40B4-BE49-F238E27FC236}">
                <a16:creationId xmlns:a16="http://schemas.microsoft.com/office/drawing/2014/main" id="{6420AC7B-4B45-E52D-67E4-38033739B790}"/>
              </a:ext>
            </a:extLst>
          </p:cNvPr>
          <p:cNvCxnSpPr>
            <a:cxnSpLocks/>
            <a:stCxn id="45" idx="2"/>
            <a:endCxn id="79" idx="2"/>
          </p:cNvCxnSpPr>
          <p:nvPr/>
        </p:nvCxnSpPr>
        <p:spPr>
          <a:xfrm rot="16200000" flipH="1">
            <a:off x="5387291" y="1450600"/>
            <a:ext cx="12700" cy="7681159"/>
          </a:xfrm>
          <a:prstGeom prst="bentConnector3">
            <a:avLst>
              <a:gd name="adj1" fmla="val 500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線接點 98">
            <a:extLst>
              <a:ext uri="{FF2B5EF4-FFF2-40B4-BE49-F238E27FC236}">
                <a16:creationId xmlns:a16="http://schemas.microsoft.com/office/drawing/2014/main" id="{642B9128-41DF-0D9A-9D4D-D3B01C108EC6}"/>
              </a:ext>
            </a:extLst>
          </p:cNvPr>
          <p:cNvCxnSpPr>
            <a:cxnSpLocks/>
            <a:stCxn id="57" idx="2"/>
          </p:cNvCxnSpPr>
          <p:nvPr/>
        </p:nvCxnSpPr>
        <p:spPr>
          <a:xfrm>
            <a:off x="4160155" y="5291180"/>
            <a:ext cx="0" cy="6301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線接點 99">
            <a:extLst>
              <a:ext uri="{FF2B5EF4-FFF2-40B4-BE49-F238E27FC236}">
                <a16:creationId xmlns:a16="http://schemas.microsoft.com/office/drawing/2014/main" id="{1BFD98B7-4E45-CC57-8866-4B6CD2F86C37}"/>
              </a:ext>
            </a:extLst>
          </p:cNvPr>
          <p:cNvCxnSpPr>
            <a:cxnSpLocks/>
            <a:stCxn id="68" idx="2"/>
          </p:cNvCxnSpPr>
          <p:nvPr/>
        </p:nvCxnSpPr>
        <p:spPr>
          <a:xfrm>
            <a:off x="6739194" y="5291180"/>
            <a:ext cx="0" cy="6301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線單箭頭接點 105">
            <a:extLst>
              <a:ext uri="{FF2B5EF4-FFF2-40B4-BE49-F238E27FC236}">
                <a16:creationId xmlns:a16="http://schemas.microsoft.com/office/drawing/2014/main" id="{5DF8CE21-0FE8-ED9C-CA56-8DBBD4F76448}"/>
              </a:ext>
            </a:extLst>
          </p:cNvPr>
          <p:cNvCxnSpPr>
            <a:cxnSpLocks/>
            <a:endCxn id="111" idx="0"/>
          </p:cNvCxnSpPr>
          <p:nvPr/>
        </p:nvCxnSpPr>
        <p:spPr>
          <a:xfrm>
            <a:off x="5393641" y="5921376"/>
            <a:ext cx="0" cy="3613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0" name="群組 109">
            <a:extLst>
              <a:ext uri="{FF2B5EF4-FFF2-40B4-BE49-F238E27FC236}">
                <a16:creationId xmlns:a16="http://schemas.microsoft.com/office/drawing/2014/main" id="{9DDB3E83-47BC-C479-BF5E-8502C252AF99}"/>
              </a:ext>
            </a:extLst>
          </p:cNvPr>
          <p:cNvGrpSpPr/>
          <p:nvPr/>
        </p:nvGrpSpPr>
        <p:grpSpPr>
          <a:xfrm>
            <a:off x="4520091" y="6282724"/>
            <a:ext cx="1747100" cy="515816"/>
            <a:chOff x="1042992" y="1594643"/>
            <a:chExt cx="1747100" cy="515816"/>
          </a:xfrm>
        </p:grpSpPr>
        <p:sp>
          <p:nvSpPr>
            <p:cNvPr id="111" name="流程圖: 結束點 110">
              <a:extLst>
                <a:ext uri="{FF2B5EF4-FFF2-40B4-BE49-F238E27FC236}">
                  <a16:creationId xmlns:a16="http://schemas.microsoft.com/office/drawing/2014/main" id="{9EBEB09D-9E6E-475C-2F29-181F5BE1C4A1}"/>
                </a:ext>
              </a:extLst>
            </p:cNvPr>
            <p:cNvSpPr/>
            <p:nvPr/>
          </p:nvSpPr>
          <p:spPr>
            <a:xfrm>
              <a:off x="1042992" y="1594643"/>
              <a:ext cx="1747100" cy="515816"/>
            </a:xfrm>
            <a:prstGeom prst="flowChartTerminator">
              <a:avLst/>
            </a:prstGeom>
            <a:ln>
              <a:solidFill>
                <a:schemeClr val="tx1"/>
              </a:solidFill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</a:endParaRPr>
            </a:p>
          </p:txBody>
        </p:sp>
        <p:sp>
          <p:nvSpPr>
            <p:cNvPr id="112" name="文字方塊 111">
              <a:extLst>
                <a:ext uri="{FF2B5EF4-FFF2-40B4-BE49-F238E27FC236}">
                  <a16:creationId xmlns:a16="http://schemas.microsoft.com/office/drawing/2014/main" id="{1CDDBD20-87EC-8015-811B-317521D658CA}"/>
                </a:ext>
              </a:extLst>
            </p:cNvPr>
            <p:cNvSpPr txBox="1"/>
            <p:nvPr/>
          </p:nvSpPr>
          <p:spPr>
            <a:xfrm>
              <a:off x="1228608" y="1667885"/>
              <a:ext cx="13758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altLang="zh-TW" sz="1800" dirty="0">
                  <a:effectLst/>
                  <a:latin typeface="微軟正黑體" panose="020B0604030504040204" pitchFamily="34" charset="-120"/>
                  <a:cs typeface="Arial" panose="020B0604020202020204" pitchFamily="34" charset="0"/>
                </a:rPr>
                <a:t>SW Case</a:t>
              </a:r>
              <a:endParaRPr lang="zh-TW" altLang="en-US" dirty="0"/>
            </a:p>
          </p:txBody>
        </p:sp>
      </p:grpSp>
      <p:sp>
        <p:nvSpPr>
          <p:cNvPr id="70" name="文字方塊 69">
            <a:extLst>
              <a:ext uri="{FF2B5EF4-FFF2-40B4-BE49-F238E27FC236}">
                <a16:creationId xmlns:a16="http://schemas.microsoft.com/office/drawing/2014/main" id="{53B855C8-698F-4732-992F-C1A14AD6F9E6}"/>
              </a:ext>
            </a:extLst>
          </p:cNvPr>
          <p:cNvSpPr txBox="1"/>
          <p:nvPr/>
        </p:nvSpPr>
        <p:spPr>
          <a:xfrm>
            <a:off x="5939994" y="3783264"/>
            <a:ext cx="162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ea typeface="微軟正黑體" panose="020B0604030504040204" pitchFamily="34" charset="-120"/>
                <a:cs typeface="Arial" panose="020B0604020202020204" pitchFamily="34" charset="0"/>
              </a:rPr>
              <a:t>曲率差小</a:t>
            </a:r>
            <a:endParaRPr lang="zh-TW" altLang="en-US" dirty="0"/>
          </a:p>
        </p:txBody>
      </p:sp>
      <p:sp>
        <p:nvSpPr>
          <p:cNvPr id="72" name="文字方塊 71">
            <a:extLst>
              <a:ext uri="{FF2B5EF4-FFF2-40B4-BE49-F238E27FC236}">
                <a16:creationId xmlns:a16="http://schemas.microsoft.com/office/drawing/2014/main" id="{5C9C7CE4-0846-4DDD-B9AB-EF0A846F8700}"/>
              </a:ext>
            </a:extLst>
          </p:cNvPr>
          <p:cNvSpPr txBox="1"/>
          <p:nvPr/>
        </p:nvSpPr>
        <p:spPr>
          <a:xfrm>
            <a:off x="3390422" y="2785931"/>
            <a:ext cx="162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ea typeface="微軟正黑體" panose="020B0604030504040204" pitchFamily="34" charset="-120"/>
                <a:cs typeface="Arial" panose="020B0604020202020204" pitchFamily="34" charset="0"/>
              </a:rPr>
              <a:t>曲率差小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08010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直線單箭頭接點 37">
            <a:extLst>
              <a:ext uri="{FF2B5EF4-FFF2-40B4-BE49-F238E27FC236}">
                <a16:creationId xmlns:a16="http://schemas.microsoft.com/office/drawing/2014/main" id="{9D52CA36-C114-0964-0440-E6554180AE32}"/>
              </a:ext>
            </a:extLst>
          </p:cNvPr>
          <p:cNvCxnSpPr>
            <a:cxnSpLocks/>
            <a:stCxn id="102" idx="2"/>
            <a:endCxn id="40" idx="0"/>
          </p:cNvCxnSpPr>
          <p:nvPr/>
        </p:nvCxnSpPr>
        <p:spPr bwMode="auto">
          <a:xfrm>
            <a:off x="1972805" y="874155"/>
            <a:ext cx="0" cy="311639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0" name="流程圖: 決策 39">
            <a:extLst>
              <a:ext uri="{FF2B5EF4-FFF2-40B4-BE49-F238E27FC236}">
                <a16:creationId xmlns:a16="http://schemas.microsoft.com/office/drawing/2014/main" id="{3D807752-B2B2-5DE7-DBA7-BE78C6E57B38}"/>
              </a:ext>
            </a:extLst>
          </p:cNvPr>
          <p:cNvSpPr/>
          <p:nvPr/>
        </p:nvSpPr>
        <p:spPr>
          <a:xfrm>
            <a:off x="232100" y="1185794"/>
            <a:ext cx="3481410" cy="1164139"/>
          </a:xfrm>
          <a:prstGeom prst="flowChartDecision">
            <a:avLst/>
          </a:prstGeom>
          <a:noFill/>
          <a:ln w="12700">
            <a:solidFill>
              <a:schemeClr val="tx1"/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3FE0E559-79D8-9D13-C8C7-F2EBBABFE1BD}"/>
              </a:ext>
            </a:extLst>
          </p:cNvPr>
          <p:cNvSpPr txBox="1"/>
          <p:nvPr/>
        </p:nvSpPr>
        <p:spPr>
          <a:xfrm>
            <a:off x="534647" y="1538664"/>
            <a:ext cx="28280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altLang="zh-TW" sz="1200" dirty="0"/>
              <a:t>VPER_LeftLaneAvail_flg==TRUE ||</a:t>
            </a:r>
          </a:p>
          <a:p>
            <a:pPr algn="ctr"/>
            <a:r>
              <a:rPr lang="en-GB" altLang="zh-TW" sz="1200" dirty="0"/>
              <a:t>VPER_RightLaneAvail_flg ==TRUE </a:t>
            </a:r>
            <a:endParaRPr lang="zh-TW" altLang="en-US" sz="1200" dirty="0"/>
          </a:p>
        </p:txBody>
      </p:sp>
      <p:cxnSp>
        <p:nvCxnSpPr>
          <p:cNvPr id="43" name="直線單箭頭接點 42">
            <a:extLst>
              <a:ext uri="{FF2B5EF4-FFF2-40B4-BE49-F238E27FC236}">
                <a16:creationId xmlns:a16="http://schemas.microsoft.com/office/drawing/2014/main" id="{6255D1A2-CE21-6104-41E5-E826C08028C2}"/>
              </a:ext>
            </a:extLst>
          </p:cNvPr>
          <p:cNvCxnSpPr>
            <a:cxnSpLocks/>
            <a:stCxn id="40" idx="2"/>
            <a:endCxn id="46" idx="0"/>
          </p:cNvCxnSpPr>
          <p:nvPr/>
        </p:nvCxnSpPr>
        <p:spPr bwMode="auto">
          <a:xfrm flipH="1">
            <a:off x="1972804" y="2349933"/>
            <a:ext cx="1" cy="1999807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44" name="群組 43">
            <a:extLst>
              <a:ext uri="{FF2B5EF4-FFF2-40B4-BE49-F238E27FC236}">
                <a16:creationId xmlns:a16="http://schemas.microsoft.com/office/drawing/2014/main" id="{81E3F793-2E8C-94CC-4A15-331C4A42A1E1}"/>
              </a:ext>
            </a:extLst>
          </p:cNvPr>
          <p:cNvGrpSpPr/>
          <p:nvPr/>
        </p:nvGrpSpPr>
        <p:grpSpPr>
          <a:xfrm>
            <a:off x="1173604" y="4349740"/>
            <a:ext cx="1598399" cy="369332"/>
            <a:chOff x="1192315" y="5046779"/>
            <a:chExt cx="1542233" cy="434952"/>
          </a:xfrm>
        </p:grpSpPr>
        <p:sp>
          <p:nvSpPr>
            <p:cNvPr id="45" name="流程圖: 程序 44">
              <a:extLst>
                <a:ext uri="{FF2B5EF4-FFF2-40B4-BE49-F238E27FC236}">
                  <a16:creationId xmlns:a16="http://schemas.microsoft.com/office/drawing/2014/main" id="{56308199-4383-F78F-5DC7-A7E3E5675DF6}"/>
                </a:ext>
              </a:extLst>
            </p:cNvPr>
            <p:cNvSpPr/>
            <p:nvPr/>
          </p:nvSpPr>
          <p:spPr>
            <a:xfrm>
              <a:off x="1299543" y="5046779"/>
              <a:ext cx="1327522" cy="434952"/>
            </a:xfrm>
            <a:prstGeom prst="flowChartProcess">
              <a:avLst/>
            </a:prstGeom>
            <a:ln>
              <a:solidFill>
                <a:schemeClr val="tx1"/>
              </a:solidFill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</a:endParaRPr>
            </a:p>
          </p:txBody>
        </p:sp>
        <p:sp>
          <p:nvSpPr>
            <p:cNvPr id="46" name="文字方塊 45">
              <a:extLst>
                <a:ext uri="{FF2B5EF4-FFF2-40B4-BE49-F238E27FC236}">
                  <a16:creationId xmlns:a16="http://schemas.microsoft.com/office/drawing/2014/main" id="{005CECDD-037B-63CF-B860-5DCC87D71567}"/>
                </a:ext>
              </a:extLst>
            </p:cNvPr>
            <p:cNvSpPr txBox="1"/>
            <p:nvPr/>
          </p:nvSpPr>
          <p:spPr>
            <a:xfrm>
              <a:off x="1192315" y="5046779"/>
              <a:ext cx="1542233" cy="4349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altLang="zh-TW" dirty="0">
                  <a:effectLst/>
                  <a:latin typeface="微軟正黑體" panose="020B0604030504040204" pitchFamily="34" charset="-120"/>
                  <a:cs typeface="Arial" panose="020B0604020202020204" pitchFamily="34" charset="0"/>
                </a:rPr>
                <a:t>SW Case</a:t>
              </a:r>
              <a:r>
                <a:rPr lang="en-US" altLang="zh-TW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Arial" panose="020B0604020202020204" pitchFamily="34" charset="0"/>
                </a:rPr>
                <a:t>=</a:t>
              </a:r>
              <a:r>
                <a:rPr lang="en-GB" altLang="zh-TW" dirty="0">
                  <a:effectLst/>
                  <a:ea typeface="微軟正黑體" panose="020B0604030504040204" pitchFamily="34" charset="-120"/>
                  <a:cs typeface="Arial" panose="020B0604020202020204" pitchFamily="34" charset="0"/>
                </a:rPr>
                <a:t>1</a:t>
              </a:r>
              <a:endParaRPr lang="zh-TW" altLang="en-US" dirty="0"/>
            </a:p>
          </p:txBody>
        </p:sp>
      </p:grp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C874A319-B0BD-76BA-862E-332B9E1E648D}"/>
              </a:ext>
            </a:extLst>
          </p:cNvPr>
          <p:cNvSpPr txBox="1"/>
          <p:nvPr/>
        </p:nvSpPr>
        <p:spPr>
          <a:xfrm>
            <a:off x="1993400" y="2343592"/>
            <a:ext cx="494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800" dirty="0">
                <a:effectLst/>
                <a:ea typeface="微軟正黑體" panose="020B0604030504040204" pitchFamily="34" charset="-120"/>
                <a:cs typeface="Arial" panose="020B0604020202020204" pitchFamily="34" charset="0"/>
              </a:rPr>
              <a:t>Yes</a:t>
            </a:r>
            <a:endParaRPr lang="zh-TW" altLang="en-US" dirty="0"/>
          </a:p>
        </p:txBody>
      </p:sp>
      <p:cxnSp>
        <p:nvCxnSpPr>
          <p:cNvPr id="54" name="直線單箭頭接點 53">
            <a:extLst>
              <a:ext uri="{FF2B5EF4-FFF2-40B4-BE49-F238E27FC236}">
                <a16:creationId xmlns:a16="http://schemas.microsoft.com/office/drawing/2014/main" id="{F97B1655-B4E6-F145-E935-178B77957138}"/>
              </a:ext>
            </a:extLst>
          </p:cNvPr>
          <p:cNvCxnSpPr>
            <a:cxnSpLocks/>
            <a:stCxn id="83" idx="2"/>
            <a:endCxn id="56" idx="0"/>
          </p:cNvCxnSpPr>
          <p:nvPr/>
        </p:nvCxnSpPr>
        <p:spPr bwMode="auto">
          <a:xfrm>
            <a:off x="5057526" y="3253011"/>
            <a:ext cx="0" cy="1096729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55" name="群組 54">
            <a:extLst>
              <a:ext uri="{FF2B5EF4-FFF2-40B4-BE49-F238E27FC236}">
                <a16:creationId xmlns:a16="http://schemas.microsoft.com/office/drawing/2014/main" id="{A74F6AAA-22B8-4AB7-297D-6512E314D31A}"/>
              </a:ext>
            </a:extLst>
          </p:cNvPr>
          <p:cNvGrpSpPr/>
          <p:nvPr/>
        </p:nvGrpSpPr>
        <p:grpSpPr>
          <a:xfrm>
            <a:off x="4258458" y="4349740"/>
            <a:ext cx="1598399" cy="369332"/>
            <a:chOff x="1192315" y="5046779"/>
            <a:chExt cx="1542233" cy="434952"/>
          </a:xfrm>
        </p:grpSpPr>
        <p:sp>
          <p:nvSpPr>
            <p:cNvPr id="56" name="流程圖: 程序 55">
              <a:extLst>
                <a:ext uri="{FF2B5EF4-FFF2-40B4-BE49-F238E27FC236}">
                  <a16:creationId xmlns:a16="http://schemas.microsoft.com/office/drawing/2014/main" id="{6D17A359-BF08-64BC-2365-5F5EB5240796}"/>
                </a:ext>
              </a:extLst>
            </p:cNvPr>
            <p:cNvSpPr/>
            <p:nvPr/>
          </p:nvSpPr>
          <p:spPr>
            <a:xfrm>
              <a:off x="1299543" y="5046779"/>
              <a:ext cx="1327522" cy="434952"/>
            </a:xfrm>
            <a:prstGeom prst="flowChartProcess">
              <a:avLst/>
            </a:prstGeom>
            <a:ln>
              <a:solidFill>
                <a:schemeClr val="tx1"/>
              </a:solidFill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</a:endParaRPr>
            </a:p>
          </p:txBody>
        </p:sp>
        <p:sp>
          <p:nvSpPr>
            <p:cNvPr id="57" name="文字方塊 56">
              <a:extLst>
                <a:ext uri="{FF2B5EF4-FFF2-40B4-BE49-F238E27FC236}">
                  <a16:creationId xmlns:a16="http://schemas.microsoft.com/office/drawing/2014/main" id="{C265E8FA-F167-F0FB-3CF4-E2EB57CC8BE4}"/>
                </a:ext>
              </a:extLst>
            </p:cNvPr>
            <p:cNvSpPr txBox="1"/>
            <p:nvPr/>
          </p:nvSpPr>
          <p:spPr>
            <a:xfrm>
              <a:off x="1192315" y="5046779"/>
              <a:ext cx="1542233" cy="4349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altLang="zh-TW" sz="1800" dirty="0">
                  <a:effectLst/>
                  <a:latin typeface="微軟正黑體" panose="020B0604030504040204" pitchFamily="34" charset="-120"/>
                  <a:cs typeface="Arial" panose="020B0604020202020204" pitchFamily="34" charset="0"/>
                </a:rPr>
                <a:t>SW Case</a:t>
              </a:r>
              <a:r>
                <a:rPr lang="en-US" altLang="zh-TW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Arial" panose="020B0604020202020204" pitchFamily="34" charset="0"/>
                </a:rPr>
                <a:t>=2</a:t>
              </a:r>
              <a:endParaRPr lang="zh-TW" altLang="en-US" dirty="0"/>
            </a:p>
          </p:txBody>
        </p:sp>
      </p:grpSp>
      <p:cxnSp>
        <p:nvCxnSpPr>
          <p:cNvPr id="64" name="接點: 肘形 63">
            <a:extLst>
              <a:ext uri="{FF2B5EF4-FFF2-40B4-BE49-F238E27FC236}">
                <a16:creationId xmlns:a16="http://schemas.microsoft.com/office/drawing/2014/main" id="{83D7CB16-E80B-9491-FAD3-A77E6D108501}"/>
              </a:ext>
            </a:extLst>
          </p:cNvPr>
          <p:cNvCxnSpPr>
            <a:cxnSpLocks/>
            <a:stCxn id="40" idx="3"/>
            <a:endCxn id="83" idx="0"/>
          </p:cNvCxnSpPr>
          <p:nvPr/>
        </p:nvCxnSpPr>
        <p:spPr bwMode="auto">
          <a:xfrm>
            <a:off x="3713510" y="1767864"/>
            <a:ext cx="1344016" cy="321008"/>
          </a:xfrm>
          <a:prstGeom prst="bentConnector2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5" name="直線單箭頭接點 64">
            <a:extLst>
              <a:ext uri="{FF2B5EF4-FFF2-40B4-BE49-F238E27FC236}">
                <a16:creationId xmlns:a16="http://schemas.microsoft.com/office/drawing/2014/main" id="{A2CF67AA-124F-0258-56E2-C5F895DF7733}"/>
              </a:ext>
            </a:extLst>
          </p:cNvPr>
          <p:cNvCxnSpPr>
            <a:cxnSpLocks/>
            <a:stCxn id="85" idx="2"/>
            <a:endCxn id="67" idx="0"/>
          </p:cNvCxnSpPr>
          <p:nvPr/>
        </p:nvCxnSpPr>
        <p:spPr bwMode="auto">
          <a:xfrm flipH="1">
            <a:off x="8142380" y="4057381"/>
            <a:ext cx="5695" cy="30506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66" name="群組 65">
            <a:extLst>
              <a:ext uri="{FF2B5EF4-FFF2-40B4-BE49-F238E27FC236}">
                <a16:creationId xmlns:a16="http://schemas.microsoft.com/office/drawing/2014/main" id="{873D7259-9496-007B-789D-83EE684494D0}"/>
              </a:ext>
            </a:extLst>
          </p:cNvPr>
          <p:cNvGrpSpPr/>
          <p:nvPr/>
        </p:nvGrpSpPr>
        <p:grpSpPr>
          <a:xfrm>
            <a:off x="7343312" y="4362441"/>
            <a:ext cx="1598399" cy="369332"/>
            <a:chOff x="1192315" y="5046779"/>
            <a:chExt cx="1542233" cy="434952"/>
          </a:xfrm>
        </p:grpSpPr>
        <p:sp>
          <p:nvSpPr>
            <p:cNvPr id="67" name="流程圖: 程序 66">
              <a:extLst>
                <a:ext uri="{FF2B5EF4-FFF2-40B4-BE49-F238E27FC236}">
                  <a16:creationId xmlns:a16="http://schemas.microsoft.com/office/drawing/2014/main" id="{D09374BC-E15D-6CE4-726B-F3F3D81664AC}"/>
                </a:ext>
              </a:extLst>
            </p:cNvPr>
            <p:cNvSpPr/>
            <p:nvPr/>
          </p:nvSpPr>
          <p:spPr>
            <a:xfrm>
              <a:off x="1299543" y="5046779"/>
              <a:ext cx="1327522" cy="434952"/>
            </a:xfrm>
            <a:prstGeom prst="flowChartProcess">
              <a:avLst/>
            </a:prstGeom>
            <a:ln>
              <a:solidFill>
                <a:schemeClr val="tx1"/>
              </a:solidFill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</a:endParaRPr>
            </a:p>
          </p:txBody>
        </p:sp>
        <p:sp>
          <p:nvSpPr>
            <p:cNvPr id="68" name="文字方塊 67">
              <a:extLst>
                <a:ext uri="{FF2B5EF4-FFF2-40B4-BE49-F238E27FC236}">
                  <a16:creationId xmlns:a16="http://schemas.microsoft.com/office/drawing/2014/main" id="{BB335FAF-8BC6-9C95-77D3-7E72E18CCF53}"/>
                </a:ext>
              </a:extLst>
            </p:cNvPr>
            <p:cNvSpPr txBox="1"/>
            <p:nvPr/>
          </p:nvSpPr>
          <p:spPr>
            <a:xfrm>
              <a:off x="1192315" y="5046779"/>
              <a:ext cx="1542233" cy="4349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altLang="zh-TW" sz="1800" dirty="0">
                  <a:effectLst/>
                  <a:latin typeface="微軟正黑體" panose="020B0604030504040204" pitchFamily="34" charset="-120"/>
                  <a:cs typeface="Arial" panose="020B0604020202020204" pitchFamily="34" charset="0"/>
                </a:rPr>
                <a:t>SW Case</a:t>
              </a:r>
              <a:r>
                <a:rPr lang="en-US" altLang="zh-TW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Arial" panose="020B0604020202020204" pitchFamily="34" charset="0"/>
                </a:rPr>
                <a:t>=3</a:t>
              </a:r>
              <a:endParaRPr lang="zh-TW" altLang="en-US" dirty="0"/>
            </a:p>
          </p:txBody>
        </p:sp>
      </p:grpSp>
      <p:cxnSp>
        <p:nvCxnSpPr>
          <p:cNvPr id="76" name="接點: 肘形 75">
            <a:extLst>
              <a:ext uri="{FF2B5EF4-FFF2-40B4-BE49-F238E27FC236}">
                <a16:creationId xmlns:a16="http://schemas.microsoft.com/office/drawing/2014/main" id="{4666F3BA-A3FF-B6F1-D3FD-A4AB6CAEF5E0}"/>
              </a:ext>
            </a:extLst>
          </p:cNvPr>
          <p:cNvCxnSpPr>
            <a:cxnSpLocks/>
            <a:stCxn id="85" idx="3"/>
            <a:endCxn id="80" idx="0"/>
          </p:cNvCxnSpPr>
          <p:nvPr/>
        </p:nvCxnSpPr>
        <p:spPr bwMode="auto">
          <a:xfrm>
            <a:off x="9888780" y="3475312"/>
            <a:ext cx="1338585" cy="899818"/>
          </a:xfrm>
          <a:prstGeom prst="bentConnector2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78" name="群組 77">
            <a:extLst>
              <a:ext uri="{FF2B5EF4-FFF2-40B4-BE49-F238E27FC236}">
                <a16:creationId xmlns:a16="http://schemas.microsoft.com/office/drawing/2014/main" id="{69F9E5ED-5434-F642-B0FC-88A243B060A9}"/>
              </a:ext>
            </a:extLst>
          </p:cNvPr>
          <p:cNvGrpSpPr/>
          <p:nvPr/>
        </p:nvGrpSpPr>
        <p:grpSpPr>
          <a:xfrm>
            <a:off x="10428165" y="4375130"/>
            <a:ext cx="1598399" cy="369332"/>
            <a:chOff x="1192315" y="5046779"/>
            <a:chExt cx="1542233" cy="434952"/>
          </a:xfrm>
        </p:grpSpPr>
        <p:sp>
          <p:nvSpPr>
            <p:cNvPr id="79" name="流程圖: 程序 78">
              <a:extLst>
                <a:ext uri="{FF2B5EF4-FFF2-40B4-BE49-F238E27FC236}">
                  <a16:creationId xmlns:a16="http://schemas.microsoft.com/office/drawing/2014/main" id="{9EE1063F-3FC5-DB64-20AC-5081643DCA22}"/>
                </a:ext>
              </a:extLst>
            </p:cNvPr>
            <p:cNvSpPr/>
            <p:nvPr/>
          </p:nvSpPr>
          <p:spPr>
            <a:xfrm>
              <a:off x="1299543" y="5046779"/>
              <a:ext cx="1327522" cy="434952"/>
            </a:xfrm>
            <a:prstGeom prst="flowChartProcess">
              <a:avLst/>
            </a:prstGeom>
            <a:ln>
              <a:solidFill>
                <a:schemeClr val="tx1"/>
              </a:solidFill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</a:endParaRPr>
            </a:p>
          </p:txBody>
        </p:sp>
        <p:sp>
          <p:nvSpPr>
            <p:cNvPr id="80" name="文字方塊 79">
              <a:extLst>
                <a:ext uri="{FF2B5EF4-FFF2-40B4-BE49-F238E27FC236}">
                  <a16:creationId xmlns:a16="http://schemas.microsoft.com/office/drawing/2014/main" id="{FF8F5CD0-1C12-89FF-B839-9E149E9D905C}"/>
                </a:ext>
              </a:extLst>
            </p:cNvPr>
            <p:cNvSpPr txBox="1"/>
            <p:nvPr/>
          </p:nvSpPr>
          <p:spPr>
            <a:xfrm>
              <a:off x="1192315" y="5046779"/>
              <a:ext cx="1542233" cy="4349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altLang="zh-TW" sz="1800" dirty="0">
                  <a:effectLst/>
                  <a:latin typeface="微軟正黑體" panose="020B0604030504040204" pitchFamily="34" charset="-120"/>
                  <a:cs typeface="Arial" panose="020B0604020202020204" pitchFamily="34" charset="0"/>
                </a:rPr>
                <a:t>SW Case</a:t>
              </a:r>
              <a:r>
                <a:rPr lang="en-US" altLang="zh-TW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Arial" panose="020B0604020202020204" pitchFamily="34" charset="0"/>
                </a:rPr>
                <a:t>=4</a:t>
              </a:r>
              <a:endParaRPr lang="zh-TW" altLang="en-US" dirty="0"/>
            </a:p>
          </p:txBody>
        </p:sp>
      </p:grpSp>
      <p:cxnSp>
        <p:nvCxnSpPr>
          <p:cNvPr id="88" name="接點: 肘形 87">
            <a:extLst>
              <a:ext uri="{FF2B5EF4-FFF2-40B4-BE49-F238E27FC236}">
                <a16:creationId xmlns:a16="http://schemas.microsoft.com/office/drawing/2014/main" id="{6420AC7B-4B45-E52D-67E4-38033739B790}"/>
              </a:ext>
            </a:extLst>
          </p:cNvPr>
          <p:cNvCxnSpPr>
            <a:cxnSpLocks/>
            <a:stCxn id="45" idx="2"/>
            <a:endCxn id="79" idx="2"/>
          </p:cNvCxnSpPr>
          <p:nvPr/>
        </p:nvCxnSpPr>
        <p:spPr>
          <a:xfrm rot="16200000" flipH="1">
            <a:off x="6587257" y="104486"/>
            <a:ext cx="25390" cy="9254561"/>
          </a:xfrm>
          <a:prstGeom prst="bentConnector3">
            <a:avLst>
              <a:gd name="adj1" fmla="val 2275857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線接點 98">
            <a:extLst>
              <a:ext uri="{FF2B5EF4-FFF2-40B4-BE49-F238E27FC236}">
                <a16:creationId xmlns:a16="http://schemas.microsoft.com/office/drawing/2014/main" id="{642B9128-41DF-0D9A-9D4D-D3B01C108EC6}"/>
              </a:ext>
            </a:extLst>
          </p:cNvPr>
          <p:cNvCxnSpPr>
            <a:cxnSpLocks/>
            <a:stCxn id="57" idx="2"/>
          </p:cNvCxnSpPr>
          <p:nvPr/>
        </p:nvCxnSpPr>
        <p:spPr>
          <a:xfrm>
            <a:off x="5057658" y="4719072"/>
            <a:ext cx="0" cy="5852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線接點 99">
            <a:extLst>
              <a:ext uri="{FF2B5EF4-FFF2-40B4-BE49-F238E27FC236}">
                <a16:creationId xmlns:a16="http://schemas.microsoft.com/office/drawing/2014/main" id="{1BFD98B7-4E45-CC57-8866-4B6CD2F86C37}"/>
              </a:ext>
            </a:extLst>
          </p:cNvPr>
          <p:cNvCxnSpPr>
            <a:cxnSpLocks/>
            <a:stCxn id="68" idx="2"/>
          </p:cNvCxnSpPr>
          <p:nvPr/>
        </p:nvCxnSpPr>
        <p:spPr>
          <a:xfrm>
            <a:off x="8142512" y="4731773"/>
            <a:ext cx="0" cy="5725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線單箭頭接點 105">
            <a:extLst>
              <a:ext uri="{FF2B5EF4-FFF2-40B4-BE49-F238E27FC236}">
                <a16:creationId xmlns:a16="http://schemas.microsoft.com/office/drawing/2014/main" id="{5DF8CE21-0FE8-ED9C-CA56-8DBBD4F76448}"/>
              </a:ext>
            </a:extLst>
          </p:cNvPr>
          <p:cNvCxnSpPr>
            <a:cxnSpLocks/>
          </p:cNvCxnSpPr>
          <p:nvPr/>
        </p:nvCxnSpPr>
        <p:spPr>
          <a:xfrm>
            <a:off x="6096000" y="5304342"/>
            <a:ext cx="0" cy="5114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文字方塊 81">
            <a:extLst>
              <a:ext uri="{FF2B5EF4-FFF2-40B4-BE49-F238E27FC236}">
                <a16:creationId xmlns:a16="http://schemas.microsoft.com/office/drawing/2014/main" id="{D857AB19-28D0-4AC4-A03D-A0315EA2F100}"/>
              </a:ext>
            </a:extLst>
          </p:cNvPr>
          <p:cNvSpPr txBox="1"/>
          <p:nvPr/>
        </p:nvSpPr>
        <p:spPr>
          <a:xfrm>
            <a:off x="3738559" y="1432468"/>
            <a:ext cx="494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ea typeface="微軟正黑體" panose="020B0604030504040204" pitchFamily="34" charset="-120"/>
                <a:cs typeface="Arial" panose="020B0604020202020204" pitchFamily="34" charset="0"/>
              </a:rPr>
              <a:t>No</a:t>
            </a:r>
            <a:endParaRPr lang="zh-TW" altLang="en-US" dirty="0"/>
          </a:p>
        </p:txBody>
      </p:sp>
      <p:sp>
        <p:nvSpPr>
          <p:cNvPr id="83" name="流程圖: 決策 82">
            <a:extLst>
              <a:ext uri="{FF2B5EF4-FFF2-40B4-BE49-F238E27FC236}">
                <a16:creationId xmlns:a16="http://schemas.microsoft.com/office/drawing/2014/main" id="{55DC7B2F-BA23-42C7-B6CB-EC110919E246}"/>
              </a:ext>
            </a:extLst>
          </p:cNvPr>
          <p:cNvSpPr/>
          <p:nvPr/>
        </p:nvSpPr>
        <p:spPr>
          <a:xfrm>
            <a:off x="3316821" y="2088872"/>
            <a:ext cx="3481410" cy="1164139"/>
          </a:xfrm>
          <a:prstGeom prst="flowChartDecision">
            <a:avLst/>
          </a:prstGeom>
          <a:noFill/>
          <a:ln w="12700">
            <a:solidFill>
              <a:schemeClr val="tx1"/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84" name="文字方塊 83">
            <a:extLst>
              <a:ext uri="{FF2B5EF4-FFF2-40B4-BE49-F238E27FC236}">
                <a16:creationId xmlns:a16="http://schemas.microsoft.com/office/drawing/2014/main" id="{8BC8731E-45BA-4D4F-8DB2-B8384E3E1D5A}"/>
              </a:ext>
            </a:extLst>
          </p:cNvPr>
          <p:cNvSpPr txBox="1"/>
          <p:nvPr/>
        </p:nvSpPr>
        <p:spPr>
          <a:xfrm>
            <a:off x="3619368" y="2400798"/>
            <a:ext cx="28280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altLang="zh-TW" sz="1200" dirty="0"/>
              <a:t>VPER_LeftLaneAvail_flg==FALSE ||</a:t>
            </a:r>
          </a:p>
          <a:p>
            <a:pPr algn="ctr"/>
            <a:r>
              <a:rPr lang="en-GB" altLang="zh-TW" sz="1200" dirty="0"/>
              <a:t>VPER_RightLaneAvail_flg ==TRUE ||</a:t>
            </a:r>
          </a:p>
          <a:p>
            <a:pPr algn="ctr"/>
            <a:r>
              <a:rPr lang="en-US" altLang="zh-TW" sz="1200" dirty="0"/>
              <a:t>VPER_C2Diff_flg==TRUE</a:t>
            </a:r>
            <a:r>
              <a:rPr lang="en-GB" altLang="zh-TW" sz="1200" dirty="0"/>
              <a:t> </a:t>
            </a:r>
            <a:endParaRPr lang="zh-TW" altLang="en-US" sz="1200" dirty="0"/>
          </a:p>
        </p:txBody>
      </p:sp>
      <p:sp>
        <p:nvSpPr>
          <p:cNvPr id="85" name="流程圖: 決策 84">
            <a:extLst>
              <a:ext uri="{FF2B5EF4-FFF2-40B4-BE49-F238E27FC236}">
                <a16:creationId xmlns:a16="http://schemas.microsoft.com/office/drawing/2014/main" id="{D7D198FD-4F18-4F66-8F20-DD0948B70492}"/>
              </a:ext>
            </a:extLst>
          </p:cNvPr>
          <p:cNvSpPr/>
          <p:nvPr/>
        </p:nvSpPr>
        <p:spPr>
          <a:xfrm>
            <a:off x="6407370" y="2893242"/>
            <a:ext cx="3481410" cy="1164139"/>
          </a:xfrm>
          <a:prstGeom prst="flowChartDecision">
            <a:avLst/>
          </a:prstGeom>
          <a:noFill/>
          <a:ln w="12700">
            <a:solidFill>
              <a:schemeClr val="tx1"/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86" name="文字方塊 85">
            <a:extLst>
              <a:ext uri="{FF2B5EF4-FFF2-40B4-BE49-F238E27FC236}">
                <a16:creationId xmlns:a16="http://schemas.microsoft.com/office/drawing/2014/main" id="{DFE05609-A568-4F20-BCFE-4183CC2EA7EA}"/>
              </a:ext>
            </a:extLst>
          </p:cNvPr>
          <p:cNvSpPr txBox="1"/>
          <p:nvPr/>
        </p:nvSpPr>
        <p:spPr>
          <a:xfrm>
            <a:off x="6709917" y="3205168"/>
            <a:ext cx="28280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altLang="zh-TW" sz="1200" dirty="0"/>
              <a:t>VPER_LeftLaneAvail_flg== TRUE ||</a:t>
            </a:r>
          </a:p>
          <a:p>
            <a:pPr algn="ctr"/>
            <a:r>
              <a:rPr lang="en-GB" altLang="zh-TW" sz="1200" dirty="0"/>
              <a:t>VPER_RightLaneAvail_flg == FALSE ||</a:t>
            </a:r>
          </a:p>
          <a:p>
            <a:pPr algn="ctr"/>
            <a:r>
              <a:rPr lang="en-US" altLang="zh-TW" sz="1200" dirty="0"/>
              <a:t>VPER_C2Diff_flg== TRUE</a:t>
            </a:r>
            <a:r>
              <a:rPr lang="en-GB" altLang="zh-TW" sz="1200" dirty="0"/>
              <a:t> </a:t>
            </a:r>
            <a:endParaRPr lang="zh-TW" altLang="en-US" sz="1200" dirty="0"/>
          </a:p>
        </p:txBody>
      </p:sp>
      <p:cxnSp>
        <p:nvCxnSpPr>
          <p:cNvPr id="87" name="接點: 肘形 86">
            <a:extLst>
              <a:ext uri="{FF2B5EF4-FFF2-40B4-BE49-F238E27FC236}">
                <a16:creationId xmlns:a16="http://schemas.microsoft.com/office/drawing/2014/main" id="{FAD90BE9-78A4-4010-B955-F6BF7A6E74AB}"/>
              </a:ext>
            </a:extLst>
          </p:cNvPr>
          <p:cNvCxnSpPr>
            <a:cxnSpLocks/>
            <a:stCxn id="83" idx="3"/>
            <a:endCxn id="85" idx="0"/>
          </p:cNvCxnSpPr>
          <p:nvPr/>
        </p:nvCxnSpPr>
        <p:spPr bwMode="auto">
          <a:xfrm>
            <a:off x="6798231" y="2670942"/>
            <a:ext cx="1349844" cy="222300"/>
          </a:xfrm>
          <a:prstGeom prst="bentConnector2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2" name="流程圖: 結束點 101">
            <a:extLst>
              <a:ext uri="{FF2B5EF4-FFF2-40B4-BE49-F238E27FC236}">
                <a16:creationId xmlns:a16="http://schemas.microsoft.com/office/drawing/2014/main" id="{32CA6E3A-13E3-4DCF-B233-3FF01C3819B7}"/>
              </a:ext>
            </a:extLst>
          </p:cNvPr>
          <p:cNvSpPr/>
          <p:nvPr/>
        </p:nvSpPr>
        <p:spPr>
          <a:xfrm>
            <a:off x="1568172" y="503355"/>
            <a:ext cx="809266" cy="370800"/>
          </a:xfrm>
          <a:prstGeom prst="flowChartTerminator">
            <a:avLst/>
          </a:prstGeom>
          <a:ln>
            <a:solidFill>
              <a:schemeClr val="tx1"/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103" name="文字方塊 102">
            <a:extLst>
              <a:ext uri="{FF2B5EF4-FFF2-40B4-BE49-F238E27FC236}">
                <a16:creationId xmlns:a16="http://schemas.microsoft.com/office/drawing/2014/main" id="{874BEA9D-E272-406F-83C6-4EF8764507F1}"/>
              </a:ext>
            </a:extLst>
          </p:cNvPr>
          <p:cNvSpPr txBox="1"/>
          <p:nvPr/>
        </p:nvSpPr>
        <p:spPr>
          <a:xfrm>
            <a:off x="1653810" y="526731"/>
            <a:ext cx="6379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>
                <a:ea typeface="微軟正黑體" panose="020B0604030504040204" pitchFamily="34" charset="-120"/>
                <a:cs typeface="Arial" panose="020B0604020202020204" pitchFamily="34" charset="0"/>
              </a:rPr>
              <a:t>Start</a:t>
            </a:r>
            <a:endParaRPr lang="zh-TW" altLang="en-US" sz="1400" dirty="0"/>
          </a:p>
        </p:txBody>
      </p:sp>
      <p:sp>
        <p:nvSpPr>
          <p:cNvPr id="105" name="流程圖: 結束點 104">
            <a:extLst>
              <a:ext uri="{FF2B5EF4-FFF2-40B4-BE49-F238E27FC236}">
                <a16:creationId xmlns:a16="http://schemas.microsoft.com/office/drawing/2014/main" id="{B6437CB4-D807-4283-A7D1-32751F9D427A}"/>
              </a:ext>
            </a:extLst>
          </p:cNvPr>
          <p:cNvSpPr/>
          <p:nvPr/>
        </p:nvSpPr>
        <p:spPr>
          <a:xfrm>
            <a:off x="5691367" y="5820681"/>
            <a:ext cx="809266" cy="370800"/>
          </a:xfrm>
          <a:prstGeom prst="flowChartTerminator">
            <a:avLst/>
          </a:prstGeom>
          <a:ln>
            <a:solidFill>
              <a:schemeClr val="tx1"/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107" name="文字方塊 106">
            <a:extLst>
              <a:ext uri="{FF2B5EF4-FFF2-40B4-BE49-F238E27FC236}">
                <a16:creationId xmlns:a16="http://schemas.microsoft.com/office/drawing/2014/main" id="{B1A88749-1041-4CE1-9439-722450B94C38}"/>
              </a:ext>
            </a:extLst>
          </p:cNvPr>
          <p:cNvSpPr txBox="1"/>
          <p:nvPr/>
        </p:nvSpPr>
        <p:spPr>
          <a:xfrm>
            <a:off x="5777005" y="5844057"/>
            <a:ext cx="6379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>
                <a:ea typeface="微軟正黑體" panose="020B0604030504040204" pitchFamily="34" charset="-120"/>
                <a:cs typeface="Arial" panose="020B0604020202020204" pitchFamily="34" charset="0"/>
              </a:rPr>
              <a:t>End</a:t>
            </a:r>
            <a:endParaRPr lang="zh-TW" altLang="en-US" sz="1400" dirty="0"/>
          </a:p>
        </p:txBody>
      </p:sp>
      <p:sp>
        <p:nvSpPr>
          <p:cNvPr id="109" name="文字方塊 108">
            <a:extLst>
              <a:ext uri="{FF2B5EF4-FFF2-40B4-BE49-F238E27FC236}">
                <a16:creationId xmlns:a16="http://schemas.microsoft.com/office/drawing/2014/main" id="{4F30B2F3-8ACD-46CD-B43C-DCE1EA771AFA}"/>
              </a:ext>
            </a:extLst>
          </p:cNvPr>
          <p:cNvSpPr txBox="1"/>
          <p:nvPr/>
        </p:nvSpPr>
        <p:spPr>
          <a:xfrm>
            <a:off x="5159657" y="3244334"/>
            <a:ext cx="494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800" dirty="0">
                <a:effectLst/>
                <a:ea typeface="微軟正黑體" panose="020B0604030504040204" pitchFamily="34" charset="-120"/>
                <a:cs typeface="Arial" panose="020B0604020202020204" pitchFamily="34" charset="0"/>
              </a:rPr>
              <a:t>Yes</a:t>
            </a:r>
            <a:endParaRPr lang="zh-TW" altLang="en-US" dirty="0"/>
          </a:p>
        </p:txBody>
      </p:sp>
      <p:sp>
        <p:nvSpPr>
          <p:cNvPr id="113" name="文字方塊 112">
            <a:extLst>
              <a:ext uri="{FF2B5EF4-FFF2-40B4-BE49-F238E27FC236}">
                <a16:creationId xmlns:a16="http://schemas.microsoft.com/office/drawing/2014/main" id="{57C2E4D0-DF57-4107-8440-816EFD65ACF6}"/>
              </a:ext>
            </a:extLst>
          </p:cNvPr>
          <p:cNvSpPr txBox="1"/>
          <p:nvPr/>
        </p:nvSpPr>
        <p:spPr>
          <a:xfrm>
            <a:off x="8356500" y="4005934"/>
            <a:ext cx="494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800" dirty="0">
                <a:effectLst/>
                <a:ea typeface="微軟正黑體" panose="020B0604030504040204" pitchFamily="34" charset="-120"/>
                <a:cs typeface="Arial" panose="020B0604020202020204" pitchFamily="34" charset="0"/>
              </a:rPr>
              <a:t>Yes</a:t>
            </a:r>
            <a:endParaRPr lang="zh-TW" altLang="en-US" dirty="0"/>
          </a:p>
        </p:txBody>
      </p:sp>
      <p:sp>
        <p:nvSpPr>
          <p:cNvPr id="114" name="文字方塊 113">
            <a:extLst>
              <a:ext uri="{FF2B5EF4-FFF2-40B4-BE49-F238E27FC236}">
                <a16:creationId xmlns:a16="http://schemas.microsoft.com/office/drawing/2014/main" id="{ED937EB8-C31F-46DC-BC03-3C0E6F9582A5}"/>
              </a:ext>
            </a:extLst>
          </p:cNvPr>
          <p:cNvSpPr txBox="1"/>
          <p:nvPr/>
        </p:nvSpPr>
        <p:spPr>
          <a:xfrm>
            <a:off x="6829308" y="2346267"/>
            <a:ext cx="494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ea typeface="微軟正黑體" panose="020B0604030504040204" pitchFamily="34" charset="-120"/>
                <a:cs typeface="Arial" panose="020B0604020202020204" pitchFamily="34" charset="0"/>
              </a:rPr>
              <a:t>No</a:t>
            </a:r>
            <a:endParaRPr lang="zh-TW" altLang="en-US" dirty="0"/>
          </a:p>
        </p:txBody>
      </p:sp>
      <p:sp>
        <p:nvSpPr>
          <p:cNvPr id="115" name="文字方塊 114">
            <a:extLst>
              <a:ext uri="{FF2B5EF4-FFF2-40B4-BE49-F238E27FC236}">
                <a16:creationId xmlns:a16="http://schemas.microsoft.com/office/drawing/2014/main" id="{4048C99D-9FF4-4042-A8BD-3258C035DD6F}"/>
              </a:ext>
            </a:extLst>
          </p:cNvPr>
          <p:cNvSpPr txBox="1"/>
          <p:nvPr/>
        </p:nvSpPr>
        <p:spPr>
          <a:xfrm>
            <a:off x="10009283" y="3145785"/>
            <a:ext cx="494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ea typeface="微軟正黑體" panose="020B0604030504040204" pitchFamily="34" charset="-120"/>
                <a:cs typeface="Arial" panose="020B0604020202020204" pitchFamily="34" charset="0"/>
              </a:rPr>
              <a:t>No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58196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1371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>
            <a:extLst>
              <a:ext uri="{FF2B5EF4-FFF2-40B4-BE49-F238E27FC236}">
                <a16:creationId xmlns:a16="http://schemas.microsoft.com/office/drawing/2014/main" id="{397DCB11-0C07-C26D-6A68-EE8655F82BD1}"/>
              </a:ext>
            </a:extLst>
          </p:cNvPr>
          <p:cNvGrpSpPr/>
          <p:nvPr/>
        </p:nvGrpSpPr>
        <p:grpSpPr>
          <a:xfrm>
            <a:off x="984561" y="289242"/>
            <a:ext cx="1821499" cy="369332"/>
            <a:chOff x="1042992" y="1594643"/>
            <a:chExt cx="1747100" cy="515816"/>
          </a:xfrm>
        </p:grpSpPr>
        <p:sp>
          <p:nvSpPr>
            <p:cNvPr id="5" name="流程圖: 結束點 4">
              <a:extLst>
                <a:ext uri="{FF2B5EF4-FFF2-40B4-BE49-F238E27FC236}">
                  <a16:creationId xmlns:a16="http://schemas.microsoft.com/office/drawing/2014/main" id="{7835EF8C-E077-2F56-AF8B-860C7D079BA9}"/>
                </a:ext>
              </a:extLst>
            </p:cNvPr>
            <p:cNvSpPr/>
            <p:nvPr/>
          </p:nvSpPr>
          <p:spPr>
            <a:xfrm>
              <a:off x="1042992" y="1594643"/>
              <a:ext cx="1747100" cy="515816"/>
            </a:xfrm>
            <a:prstGeom prst="flowChartTerminator">
              <a:avLst/>
            </a:prstGeom>
            <a:ln>
              <a:solidFill>
                <a:schemeClr val="tx1"/>
              </a:solidFill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F4C4D5F1-9D1E-6847-03DD-03719CBA7CB3}"/>
                </a:ext>
              </a:extLst>
            </p:cNvPr>
            <p:cNvSpPr txBox="1"/>
            <p:nvPr/>
          </p:nvSpPr>
          <p:spPr>
            <a:xfrm>
              <a:off x="1228607" y="1629350"/>
              <a:ext cx="1375868" cy="4298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altLang="zh-TW" sz="14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Arial" panose="020B0604020202020204" pitchFamily="34" charset="0"/>
                </a:rPr>
                <a:t>C1R_Bias</a:t>
              </a:r>
              <a:r>
                <a:rPr lang="en-US" altLang="zh-TW" sz="14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Arial" panose="020B0604020202020204" pitchFamily="34" charset="0"/>
                </a:rPr>
                <a:t>_new</a:t>
              </a:r>
              <a:endPara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endParaRPr>
            </a:p>
          </p:txBody>
        </p:sp>
      </p:grp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609A2999-5645-7C14-DFC9-E9709CA30442}"/>
              </a:ext>
            </a:extLst>
          </p:cNvPr>
          <p:cNvCxnSpPr>
            <a:cxnSpLocks/>
            <a:stCxn id="5" idx="2"/>
            <a:endCxn id="38" idx="0"/>
          </p:cNvCxnSpPr>
          <p:nvPr/>
        </p:nvCxnSpPr>
        <p:spPr bwMode="auto">
          <a:xfrm flipH="1">
            <a:off x="1891832" y="658574"/>
            <a:ext cx="3479" cy="295761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135AD462-8835-563C-5118-2CDCAD46E4E0}"/>
              </a:ext>
            </a:extLst>
          </p:cNvPr>
          <p:cNvGrpSpPr/>
          <p:nvPr/>
        </p:nvGrpSpPr>
        <p:grpSpPr>
          <a:xfrm>
            <a:off x="5656774" y="1999765"/>
            <a:ext cx="3056052" cy="1308510"/>
            <a:chOff x="925821" y="5046779"/>
            <a:chExt cx="1730694" cy="354031"/>
          </a:xfrm>
        </p:grpSpPr>
        <p:sp>
          <p:nvSpPr>
            <p:cNvPr id="22" name="流程圖: 程序 21">
              <a:extLst>
                <a:ext uri="{FF2B5EF4-FFF2-40B4-BE49-F238E27FC236}">
                  <a16:creationId xmlns:a16="http://schemas.microsoft.com/office/drawing/2014/main" id="{64AA0F00-6014-FF56-EB44-10E09DB630C0}"/>
                </a:ext>
              </a:extLst>
            </p:cNvPr>
            <p:cNvSpPr/>
            <p:nvPr/>
          </p:nvSpPr>
          <p:spPr>
            <a:xfrm>
              <a:off x="925821" y="5046779"/>
              <a:ext cx="1730352" cy="354031"/>
            </a:xfrm>
            <a:prstGeom prst="flowChartProcess">
              <a:avLst/>
            </a:prstGeom>
            <a:ln>
              <a:solidFill>
                <a:schemeClr val="tx1"/>
              </a:solidFill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</a:endParaRPr>
            </a:p>
          </p:txBody>
        </p: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E92B712F-09F8-0711-D207-4240D9DB8009}"/>
                </a:ext>
              </a:extLst>
            </p:cNvPr>
            <p:cNvSpPr txBox="1"/>
            <p:nvPr/>
          </p:nvSpPr>
          <p:spPr>
            <a:xfrm>
              <a:off x="926163" y="5066417"/>
              <a:ext cx="1730352" cy="316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Arial" panose="020B0604020202020204" pitchFamily="34" charset="0"/>
                </a:rPr>
                <a:t>初始化</a:t>
              </a:r>
              <a:r>
                <a:rPr lang="en-GB" altLang="zh-TW" sz="14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Arial" panose="020B0604020202020204" pitchFamily="34" charset="0"/>
                </a:rPr>
                <a:t>:</a:t>
              </a:r>
            </a:p>
            <a:p>
              <a:pPr algn="ctr"/>
              <a:r>
                <a:rPr lang="en-US" altLang="zh-TW" sz="14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Arial" panose="020B0604020202020204" pitchFamily="34" charset="0"/>
                </a:rPr>
                <a:t>P=1</a:t>
              </a:r>
              <a:endParaRPr lang="en-GB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endParaRPr>
            </a:p>
            <a:p>
              <a:pPr algn="ctr"/>
              <a:r>
                <a:rPr lang="en-GB" altLang="zh-TW" sz="14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Arial" panose="020B0604020202020204" pitchFamily="34" charset="0"/>
                </a:rPr>
                <a:t>C1RBias_new_store</a:t>
              </a:r>
              <a:r>
                <a:rPr lang="en-US" altLang="zh-TW" sz="14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Arial" panose="020B0604020202020204" pitchFamily="34" charset="0"/>
                </a:rPr>
                <a:t>=</a:t>
              </a:r>
              <a:r>
                <a:rPr lang="en-GB" altLang="zh-TW" sz="14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Arial" panose="020B0604020202020204" pitchFamily="34" charset="0"/>
                </a:rPr>
                <a:t> C1RBias_new</a:t>
              </a:r>
            </a:p>
            <a:p>
              <a:pPr algn="ctr"/>
              <a:r>
                <a:rPr lang="en-GB" altLang="zh-TW" sz="14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Arial" panose="020B0604020202020204" pitchFamily="34" charset="0"/>
                </a:rPr>
                <a:t>P_R</a:t>
              </a:r>
              <a:r>
                <a:rPr lang="en-US" altLang="zh-TW" sz="14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Arial" panose="020B0604020202020204" pitchFamily="34" charset="0"/>
                </a:rPr>
                <a:t>=P</a:t>
              </a:r>
              <a:endParaRPr lang="en-GB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endParaRPr>
            </a:p>
            <a:p>
              <a:pPr algn="ctr"/>
              <a:r>
                <a:rPr lang="en-GB" altLang="zh-TW" sz="14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Arial" panose="020B0604020202020204" pitchFamily="34" charset="0"/>
                </a:rPr>
                <a:t>C1R_Bias</a:t>
              </a:r>
              <a:r>
                <a:rPr lang="en-US" altLang="zh-TW" sz="14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Arial" panose="020B0604020202020204" pitchFamily="34" charset="0"/>
                </a:rPr>
                <a:t>=</a:t>
              </a:r>
              <a:r>
                <a:rPr lang="en-GB" altLang="zh-TW" sz="14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Arial" panose="020B0604020202020204" pitchFamily="34" charset="0"/>
                </a:rPr>
                <a:t> C1RBias_new_store</a:t>
              </a:r>
              <a:endPara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endParaRPr>
            </a:p>
          </p:txBody>
        </p:sp>
      </p:grpSp>
      <p:grpSp>
        <p:nvGrpSpPr>
          <p:cNvPr id="37" name="群組 36">
            <a:extLst>
              <a:ext uri="{FF2B5EF4-FFF2-40B4-BE49-F238E27FC236}">
                <a16:creationId xmlns:a16="http://schemas.microsoft.com/office/drawing/2014/main" id="{1F5454A5-1270-AE3F-32DD-5D2D6252EDF3}"/>
              </a:ext>
            </a:extLst>
          </p:cNvPr>
          <p:cNvGrpSpPr/>
          <p:nvPr/>
        </p:nvGrpSpPr>
        <p:grpSpPr>
          <a:xfrm>
            <a:off x="675229" y="954335"/>
            <a:ext cx="2433206" cy="1213989"/>
            <a:chOff x="586063" y="2368798"/>
            <a:chExt cx="2433206" cy="1213989"/>
          </a:xfrm>
        </p:grpSpPr>
        <p:sp>
          <p:nvSpPr>
            <p:cNvPr id="38" name="流程圖: 決策 37">
              <a:extLst>
                <a:ext uri="{FF2B5EF4-FFF2-40B4-BE49-F238E27FC236}">
                  <a16:creationId xmlns:a16="http://schemas.microsoft.com/office/drawing/2014/main" id="{B094B96B-81A5-FB54-0EEF-028800206A91}"/>
                </a:ext>
              </a:extLst>
            </p:cNvPr>
            <p:cNvSpPr/>
            <p:nvPr/>
          </p:nvSpPr>
          <p:spPr>
            <a:xfrm>
              <a:off x="586063" y="2368798"/>
              <a:ext cx="2433206" cy="1213989"/>
            </a:xfrm>
            <a:prstGeom prst="flowChartDecision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</a:endParaRPr>
            </a:p>
          </p:txBody>
        </p:sp>
        <p:sp>
          <p:nvSpPr>
            <p:cNvPr id="39" name="文字方塊 38">
              <a:extLst>
                <a:ext uri="{FF2B5EF4-FFF2-40B4-BE49-F238E27FC236}">
                  <a16:creationId xmlns:a16="http://schemas.microsoft.com/office/drawing/2014/main" id="{85964D36-2FE5-29BE-A339-4978181C03B2}"/>
                </a:ext>
              </a:extLst>
            </p:cNvPr>
            <p:cNvSpPr txBox="1"/>
            <p:nvPr/>
          </p:nvSpPr>
          <p:spPr>
            <a:xfrm>
              <a:off x="887836" y="2682825"/>
              <a:ext cx="18290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zh-TW" sz="1400" dirty="0">
                  <a:effectLst/>
                  <a:latin typeface="標楷體" panose="03000509000000000000" pitchFamily="65" charset="-120"/>
                  <a:ea typeface="微軟正黑體" panose="020B0604030504040204" pitchFamily="34" charset="-120"/>
                  <a:cs typeface="Arial" panose="020B0604020202020204" pitchFamily="34" charset="0"/>
                </a:rPr>
                <a:t>第一條件式</a:t>
              </a:r>
              <a:r>
                <a:rPr lang="zh-TW" altLang="en-US" sz="1400" dirty="0">
                  <a:effectLst/>
                  <a:latin typeface="標楷體" panose="03000509000000000000" pitchFamily="65" charset="-120"/>
                  <a:ea typeface="微軟正黑體" panose="020B0604030504040204" pitchFamily="34" charset="-120"/>
                  <a:cs typeface="Arial" panose="020B0604020202020204" pitchFamily="34" charset="0"/>
                </a:rPr>
                <a:t>成立</a:t>
              </a:r>
              <a:endParaRPr lang="zh-TW" altLang="en-US" sz="1400" dirty="0"/>
            </a:p>
          </p:txBody>
        </p:sp>
        <p:sp>
          <p:nvSpPr>
            <p:cNvPr id="40" name="文字方塊 39">
              <a:extLst>
                <a:ext uri="{FF2B5EF4-FFF2-40B4-BE49-F238E27FC236}">
                  <a16:creationId xmlns:a16="http://schemas.microsoft.com/office/drawing/2014/main" id="{852B8382-59D1-9C3D-9FBF-AD9E2445646E}"/>
                </a:ext>
              </a:extLst>
            </p:cNvPr>
            <p:cNvSpPr txBox="1"/>
            <p:nvPr/>
          </p:nvSpPr>
          <p:spPr>
            <a:xfrm>
              <a:off x="887835" y="2972324"/>
              <a:ext cx="18290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zh-TW" sz="1400" dirty="0">
                  <a:effectLst/>
                  <a:latin typeface="標楷體" panose="03000509000000000000" pitchFamily="65" charset="-120"/>
                  <a:ea typeface="微軟正黑體" panose="020B0604030504040204" pitchFamily="34" charset="-120"/>
                  <a:cs typeface="Arial" panose="020B0604020202020204" pitchFamily="34" charset="0"/>
                </a:rPr>
                <a:t>第</a:t>
              </a:r>
              <a:r>
                <a:rPr lang="zh-TW" altLang="en-US" sz="1400" dirty="0">
                  <a:effectLst/>
                  <a:latin typeface="標楷體" panose="03000509000000000000" pitchFamily="65" charset="-120"/>
                  <a:ea typeface="微軟正黑體" panose="020B0604030504040204" pitchFamily="34" charset="-120"/>
                  <a:cs typeface="Arial" panose="020B0604020202020204" pitchFamily="34" charset="0"/>
                </a:rPr>
                <a:t>二</a:t>
              </a:r>
              <a:r>
                <a:rPr lang="zh-TW" altLang="zh-TW" sz="1400" dirty="0">
                  <a:effectLst/>
                  <a:latin typeface="標楷體" panose="03000509000000000000" pitchFamily="65" charset="-120"/>
                  <a:ea typeface="微軟正黑體" panose="020B0604030504040204" pitchFamily="34" charset="-120"/>
                  <a:cs typeface="Arial" panose="020B0604020202020204" pitchFamily="34" charset="0"/>
                </a:rPr>
                <a:t>條件式</a:t>
              </a:r>
              <a:r>
                <a:rPr lang="zh-TW" altLang="en-US" sz="1400" dirty="0">
                  <a:effectLst/>
                  <a:latin typeface="標楷體" panose="03000509000000000000" pitchFamily="65" charset="-120"/>
                  <a:ea typeface="微軟正黑體" panose="020B0604030504040204" pitchFamily="34" charset="-120"/>
                  <a:cs typeface="Arial" panose="020B0604020202020204" pitchFamily="34" charset="0"/>
                </a:rPr>
                <a:t>成立</a:t>
              </a:r>
              <a:endParaRPr lang="zh-TW" altLang="en-US" sz="1400" dirty="0"/>
            </a:p>
          </p:txBody>
        </p:sp>
      </p:grpSp>
      <p:sp>
        <p:nvSpPr>
          <p:cNvPr id="45" name="流程圖: 程序 44">
            <a:extLst>
              <a:ext uri="{FF2B5EF4-FFF2-40B4-BE49-F238E27FC236}">
                <a16:creationId xmlns:a16="http://schemas.microsoft.com/office/drawing/2014/main" id="{7EEF1CA7-3761-94C9-A5F4-108EBAD3C403}"/>
              </a:ext>
            </a:extLst>
          </p:cNvPr>
          <p:cNvSpPr/>
          <p:nvPr/>
        </p:nvSpPr>
        <p:spPr>
          <a:xfrm>
            <a:off x="3025397" y="3718866"/>
            <a:ext cx="8318809" cy="1213989"/>
          </a:xfrm>
          <a:prstGeom prst="flowChartProcess">
            <a:avLst/>
          </a:prstGeom>
          <a:ln>
            <a:solidFill>
              <a:schemeClr val="tx1"/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948363CD-3F53-F658-35CC-CEAA7ABB5D0E}"/>
              </a:ext>
            </a:extLst>
          </p:cNvPr>
          <p:cNvSpPr txBox="1"/>
          <p:nvPr/>
        </p:nvSpPr>
        <p:spPr>
          <a:xfrm>
            <a:off x="2914387" y="3763304"/>
            <a:ext cx="854083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計算</a:t>
            </a:r>
            <a:r>
              <a:rPr lang="en-GB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:</a:t>
            </a:r>
          </a:p>
          <a:p>
            <a:pPr algn="ctr"/>
            <a:r>
              <a:rPr lang="en-GB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C1RBias_new_store = C1LBias_new_store + P*(C1LBias_new - C1LBias_new_store)/(Forget_Factor+P)</a:t>
            </a:r>
          </a:p>
          <a:p>
            <a:pPr algn="ctr"/>
            <a:r>
              <a:rPr lang="en-GB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P = (P-P*P/(Forget_Factor+P))/Forget_Factor</a:t>
            </a:r>
          </a:p>
          <a:p>
            <a:pPr algn="ctr"/>
            <a:r>
              <a:rPr lang="en-GB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P_L=P</a:t>
            </a:r>
          </a:p>
          <a:p>
            <a:pPr algn="ctr"/>
            <a:r>
              <a:rPr lang="en-GB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C1L_Bias=C1LBias_new_store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cxnSp>
        <p:nvCxnSpPr>
          <p:cNvPr id="52" name="直線單箭頭接點 51">
            <a:extLst>
              <a:ext uri="{FF2B5EF4-FFF2-40B4-BE49-F238E27FC236}">
                <a16:creationId xmlns:a16="http://schemas.microsoft.com/office/drawing/2014/main" id="{85F11258-52DA-58D9-8B9C-6C6498FEFBB2}"/>
              </a:ext>
            </a:extLst>
          </p:cNvPr>
          <p:cNvCxnSpPr>
            <a:cxnSpLocks/>
            <a:stCxn id="22" idx="2"/>
            <a:endCxn id="45" idx="0"/>
          </p:cNvCxnSpPr>
          <p:nvPr/>
        </p:nvCxnSpPr>
        <p:spPr bwMode="auto">
          <a:xfrm>
            <a:off x="7184498" y="3308275"/>
            <a:ext cx="304" cy="410591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6" name="接點: 肘形 55">
            <a:extLst>
              <a:ext uri="{FF2B5EF4-FFF2-40B4-BE49-F238E27FC236}">
                <a16:creationId xmlns:a16="http://schemas.microsoft.com/office/drawing/2014/main" id="{BB647758-6D86-6F57-5B0A-0C42B7233DB7}"/>
              </a:ext>
            </a:extLst>
          </p:cNvPr>
          <p:cNvCxnSpPr>
            <a:cxnSpLocks/>
            <a:stCxn id="38" idx="3"/>
            <a:endCxn id="22" idx="0"/>
          </p:cNvCxnSpPr>
          <p:nvPr/>
        </p:nvCxnSpPr>
        <p:spPr>
          <a:xfrm>
            <a:off x="3108435" y="1561330"/>
            <a:ext cx="4076063" cy="43843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F53E8F91-B2B6-115D-C9FC-5C3D5FBB9D87}"/>
              </a:ext>
            </a:extLst>
          </p:cNvPr>
          <p:cNvSpPr txBox="1"/>
          <p:nvPr/>
        </p:nvSpPr>
        <p:spPr>
          <a:xfrm>
            <a:off x="3114608" y="1268361"/>
            <a:ext cx="4945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>
                <a:ea typeface="微軟正黑體" panose="020B0604030504040204" pitchFamily="34" charset="-120"/>
                <a:cs typeface="Arial" panose="020B0604020202020204" pitchFamily="34" charset="0"/>
              </a:rPr>
              <a:t>是</a:t>
            </a:r>
            <a:endParaRPr lang="zh-TW" altLang="en-US" dirty="0"/>
          </a:p>
        </p:txBody>
      </p:sp>
      <p:cxnSp>
        <p:nvCxnSpPr>
          <p:cNvPr id="58" name="直線單箭頭接點 57">
            <a:extLst>
              <a:ext uri="{FF2B5EF4-FFF2-40B4-BE49-F238E27FC236}">
                <a16:creationId xmlns:a16="http://schemas.microsoft.com/office/drawing/2014/main" id="{E6D4990C-6D15-5869-23FF-F9541AA03DB1}"/>
              </a:ext>
            </a:extLst>
          </p:cNvPr>
          <p:cNvCxnSpPr>
            <a:cxnSpLocks/>
            <a:stCxn id="38" idx="2"/>
            <a:endCxn id="63" idx="0"/>
          </p:cNvCxnSpPr>
          <p:nvPr/>
        </p:nvCxnSpPr>
        <p:spPr bwMode="auto">
          <a:xfrm flipH="1">
            <a:off x="1891530" y="2168324"/>
            <a:ext cx="302" cy="119133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1" name="文字方塊 60">
            <a:extLst>
              <a:ext uri="{FF2B5EF4-FFF2-40B4-BE49-F238E27FC236}">
                <a16:creationId xmlns:a16="http://schemas.microsoft.com/office/drawing/2014/main" id="{6F5C3F37-CCC9-A953-CC84-630BA5E84329}"/>
              </a:ext>
            </a:extLst>
          </p:cNvPr>
          <p:cNvSpPr txBox="1"/>
          <p:nvPr/>
        </p:nvSpPr>
        <p:spPr>
          <a:xfrm>
            <a:off x="1839322" y="2161387"/>
            <a:ext cx="4945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>
                <a:ea typeface="微軟正黑體" panose="020B0604030504040204" pitchFamily="34" charset="-120"/>
                <a:cs typeface="Arial" panose="020B0604020202020204" pitchFamily="34" charset="0"/>
              </a:rPr>
              <a:t>否</a:t>
            </a:r>
            <a:endParaRPr lang="zh-TW" altLang="en-US" dirty="0"/>
          </a:p>
        </p:txBody>
      </p:sp>
      <p:grpSp>
        <p:nvGrpSpPr>
          <p:cNvPr id="62" name="群組 61">
            <a:extLst>
              <a:ext uri="{FF2B5EF4-FFF2-40B4-BE49-F238E27FC236}">
                <a16:creationId xmlns:a16="http://schemas.microsoft.com/office/drawing/2014/main" id="{8AEC2EC4-3505-C218-9A0E-61A514AF7880}"/>
              </a:ext>
            </a:extLst>
          </p:cNvPr>
          <p:cNvGrpSpPr/>
          <p:nvPr/>
        </p:nvGrpSpPr>
        <p:grpSpPr>
          <a:xfrm>
            <a:off x="1384577" y="3352717"/>
            <a:ext cx="1013905" cy="307777"/>
            <a:chOff x="1299543" y="5036510"/>
            <a:chExt cx="1327522" cy="455610"/>
          </a:xfrm>
        </p:grpSpPr>
        <p:sp>
          <p:nvSpPr>
            <p:cNvPr id="63" name="流程圖: 程序 62">
              <a:extLst>
                <a:ext uri="{FF2B5EF4-FFF2-40B4-BE49-F238E27FC236}">
                  <a16:creationId xmlns:a16="http://schemas.microsoft.com/office/drawing/2014/main" id="{927BB0E3-9078-80E5-B690-7D4F4D495090}"/>
                </a:ext>
              </a:extLst>
            </p:cNvPr>
            <p:cNvSpPr/>
            <p:nvPr/>
          </p:nvSpPr>
          <p:spPr>
            <a:xfrm>
              <a:off x="1299543" y="5046779"/>
              <a:ext cx="1327522" cy="434952"/>
            </a:xfrm>
            <a:prstGeom prst="flowChartProcess">
              <a:avLst/>
            </a:prstGeom>
            <a:ln>
              <a:solidFill>
                <a:schemeClr val="tx1"/>
              </a:solidFill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</a:endParaRPr>
            </a:p>
          </p:txBody>
        </p:sp>
        <p:sp>
          <p:nvSpPr>
            <p:cNvPr id="64" name="文字方塊 63">
              <a:extLst>
                <a:ext uri="{FF2B5EF4-FFF2-40B4-BE49-F238E27FC236}">
                  <a16:creationId xmlns:a16="http://schemas.microsoft.com/office/drawing/2014/main" id="{01EA0814-8041-0A0F-B121-4F048B440036}"/>
                </a:ext>
              </a:extLst>
            </p:cNvPr>
            <p:cNvSpPr txBox="1"/>
            <p:nvPr/>
          </p:nvSpPr>
          <p:spPr>
            <a:xfrm>
              <a:off x="1475620" y="5036510"/>
              <a:ext cx="975366" cy="455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altLang="zh-TW" sz="14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Arial" panose="020B0604020202020204" pitchFamily="34" charset="0"/>
                </a:rPr>
                <a:t>delay</a:t>
              </a:r>
              <a:endPara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endParaRPr>
            </a:p>
          </p:txBody>
        </p:sp>
      </p:grpSp>
      <p:cxnSp>
        <p:nvCxnSpPr>
          <p:cNvPr id="66" name="接點: 肘形 65">
            <a:extLst>
              <a:ext uri="{FF2B5EF4-FFF2-40B4-BE49-F238E27FC236}">
                <a16:creationId xmlns:a16="http://schemas.microsoft.com/office/drawing/2014/main" id="{8EE4293E-B180-5ADA-0CAA-355C26DD450B}"/>
              </a:ext>
            </a:extLst>
          </p:cNvPr>
          <p:cNvCxnSpPr>
            <a:cxnSpLocks/>
            <a:stCxn id="63" idx="2"/>
            <a:endCxn id="45" idx="2"/>
          </p:cNvCxnSpPr>
          <p:nvPr/>
        </p:nvCxnSpPr>
        <p:spPr>
          <a:xfrm rot="16200000" flipH="1">
            <a:off x="3898477" y="1646529"/>
            <a:ext cx="1279379" cy="5293272"/>
          </a:xfrm>
          <a:prstGeom prst="bentConnector3">
            <a:avLst>
              <a:gd name="adj1" fmla="val 117868"/>
            </a:avLst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直線單箭頭接點 68">
            <a:extLst>
              <a:ext uri="{FF2B5EF4-FFF2-40B4-BE49-F238E27FC236}">
                <a16:creationId xmlns:a16="http://schemas.microsoft.com/office/drawing/2014/main" id="{F3673ABE-59DB-0969-1A7D-4BC18B8906EF}"/>
              </a:ext>
            </a:extLst>
          </p:cNvPr>
          <p:cNvCxnSpPr>
            <a:cxnSpLocks/>
          </p:cNvCxnSpPr>
          <p:nvPr/>
        </p:nvCxnSpPr>
        <p:spPr bwMode="auto">
          <a:xfrm>
            <a:off x="4537321" y="5157788"/>
            <a:ext cx="3" cy="642937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5" name="接點: 肘形 94">
            <a:extLst>
              <a:ext uri="{FF2B5EF4-FFF2-40B4-BE49-F238E27FC236}">
                <a16:creationId xmlns:a16="http://schemas.microsoft.com/office/drawing/2014/main" id="{252FEB92-C668-7323-F49F-003B47320194}"/>
              </a:ext>
            </a:extLst>
          </p:cNvPr>
          <p:cNvCxnSpPr>
            <a:cxnSpLocks/>
            <a:stCxn id="45" idx="3"/>
          </p:cNvCxnSpPr>
          <p:nvPr/>
        </p:nvCxnSpPr>
        <p:spPr>
          <a:xfrm flipH="1" flipV="1">
            <a:off x="7184805" y="3506606"/>
            <a:ext cx="4159401" cy="819255"/>
          </a:xfrm>
          <a:prstGeom prst="bentConnector3">
            <a:avLst>
              <a:gd name="adj1" fmla="val -549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14" name="群組 113">
            <a:extLst>
              <a:ext uri="{FF2B5EF4-FFF2-40B4-BE49-F238E27FC236}">
                <a16:creationId xmlns:a16="http://schemas.microsoft.com/office/drawing/2014/main" id="{20FEB2E6-084D-56F9-E18D-8D36BD28AD86}"/>
              </a:ext>
            </a:extLst>
          </p:cNvPr>
          <p:cNvGrpSpPr/>
          <p:nvPr/>
        </p:nvGrpSpPr>
        <p:grpSpPr>
          <a:xfrm>
            <a:off x="3626574" y="5786211"/>
            <a:ext cx="1821499" cy="369332"/>
            <a:chOff x="1042992" y="1594643"/>
            <a:chExt cx="1747100" cy="515816"/>
          </a:xfrm>
        </p:grpSpPr>
        <p:sp>
          <p:nvSpPr>
            <p:cNvPr id="115" name="流程圖: 結束點 114">
              <a:extLst>
                <a:ext uri="{FF2B5EF4-FFF2-40B4-BE49-F238E27FC236}">
                  <a16:creationId xmlns:a16="http://schemas.microsoft.com/office/drawing/2014/main" id="{B893EA2B-18DC-6D59-0594-F430E0901502}"/>
                </a:ext>
              </a:extLst>
            </p:cNvPr>
            <p:cNvSpPr/>
            <p:nvPr/>
          </p:nvSpPr>
          <p:spPr>
            <a:xfrm>
              <a:off x="1042992" y="1594643"/>
              <a:ext cx="1747100" cy="515816"/>
            </a:xfrm>
            <a:prstGeom prst="flowChartTerminator">
              <a:avLst/>
            </a:prstGeom>
            <a:ln>
              <a:solidFill>
                <a:schemeClr val="tx1"/>
              </a:solidFill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</a:endParaRPr>
            </a:p>
          </p:txBody>
        </p:sp>
        <p:sp>
          <p:nvSpPr>
            <p:cNvPr id="116" name="文字方塊 115">
              <a:extLst>
                <a:ext uri="{FF2B5EF4-FFF2-40B4-BE49-F238E27FC236}">
                  <a16:creationId xmlns:a16="http://schemas.microsoft.com/office/drawing/2014/main" id="{7A98E354-39F7-E05D-B904-A083C5F28C4D}"/>
                </a:ext>
              </a:extLst>
            </p:cNvPr>
            <p:cNvSpPr txBox="1"/>
            <p:nvPr/>
          </p:nvSpPr>
          <p:spPr>
            <a:xfrm>
              <a:off x="1228607" y="1629350"/>
              <a:ext cx="1375868" cy="4298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altLang="zh-TW" sz="14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Arial" panose="020B0604020202020204" pitchFamily="34" charset="0"/>
                </a:rPr>
                <a:t>C1L_Bias</a:t>
              </a:r>
              <a:endPara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endParaRPr>
            </a:p>
          </p:txBody>
        </p:sp>
      </p:grpSp>
      <p:cxnSp>
        <p:nvCxnSpPr>
          <p:cNvPr id="117" name="接點: 肘形 116">
            <a:extLst>
              <a:ext uri="{FF2B5EF4-FFF2-40B4-BE49-F238E27FC236}">
                <a16:creationId xmlns:a16="http://schemas.microsoft.com/office/drawing/2014/main" id="{7961C263-8A15-1C5D-2436-975E74C50EA2}"/>
              </a:ext>
            </a:extLst>
          </p:cNvPr>
          <p:cNvCxnSpPr>
            <a:cxnSpLocks/>
            <a:endCxn id="63" idx="1"/>
          </p:cNvCxnSpPr>
          <p:nvPr/>
        </p:nvCxnSpPr>
        <p:spPr>
          <a:xfrm rot="10800000">
            <a:off x="1384577" y="3506566"/>
            <a:ext cx="3152744" cy="1966355"/>
          </a:xfrm>
          <a:prstGeom prst="bentConnector3">
            <a:avLst>
              <a:gd name="adj1" fmla="val 10725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57413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>
            <a:extLst>
              <a:ext uri="{FF2B5EF4-FFF2-40B4-BE49-F238E27FC236}">
                <a16:creationId xmlns:a16="http://schemas.microsoft.com/office/drawing/2014/main" id="{397DCB11-0C07-C26D-6A68-EE8655F82BD1}"/>
              </a:ext>
            </a:extLst>
          </p:cNvPr>
          <p:cNvGrpSpPr/>
          <p:nvPr/>
        </p:nvGrpSpPr>
        <p:grpSpPr>
          <a:xfrm>
            <a:off x="984561" y="289244"/>
            <a:ext cx="1821499" cy="369332"/>
            <a:chOff x="1042992" y="1594643"/>
            <a:chExt cx="1747100" cy="515816"/>
          </a:xfrm>
        </p:grpSpPr>
        <p:sp>
          <p:nvSpPr>
            <p:cNvPr id="5" name="流程圖: 結束點 4">
              <a:extLst>
                <a:ext uri="{FF2B5EF4-FFF2-40B4-BE49-F238E27FC236}">
                  <a16:creationId xmlns:a16="http://schemas.microsoft.com/office/drawing/2014/main" id="{7835EF8C-E077-2F56-AF8B-860C7D079BA9}"/>
                </a:ext>
              </a:extLst>
            </p:cNvPr>
            <p:cNvSpPr/>
            <p:nvPr/>
          </p:nvSpPr>
          <p:spPr>
            <a:xfrm>
              <a:off x="1042992" y="1594643"/>
              <a:ext cx="1747100" cy="515816"/>
            </a:xfrm>
            <a:prstGeom prst="flowChartTerminator">
              <a:avLst/>
            </a:prstGeom>
            <a:ln>
              <a:solidFill>
                <a:schemeClr val="tx1"/>
              </a:solidFill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F4C4D5F1-9D1E-6847-03DD-03719CBA7CB3}"/>
                </a:ext>
              </a:extLst>
            </p:cNvPr>
            <p:cNvSpPr txBox="1"/>
            <p:nvPr/>
          </p:nvSpPr>
          <p:spPr>
            <a:xfrm>
              <a:off x="1175047" y="1678778"/>
              <a:ext cx="1475739" cy="3546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/>
              <a:r>
                <a:rPr lang="zh-TW" altLang="zh-TW" sz="1050" dirty="0">
                  <a:latin typeface="標楷體" panose="03000509000000000000" pitchFamily="65" charset="-120"/>
                  <a:ea typeface="微軟正黑體" panose="020B0604030504040204" pitchFamily="34" charset="-120"/>
                  <a:cs typeface="Arial" panose="020B0604020202020204" pitchFamily="34" charset="0"/>
                </a:rPr>
                <a:t>新的左車道斜率偏差量</a:t>
              </a:r>
            </a:p>
          </p:txBody>
        </p:sp>
      </p:grp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609A2999-5645-7C14-DFC9-E9709CA30442}"/>
              </a:ext>
            </a:extLst>
          </p:cNvPr>
          <p:cNvCxnSpPr>
            <a:cxnSpLocks/>
            <a:stCxn id="5" idx="2"/>
            <a:endCxn id="38" idx="0"/>
          </p:cNvCxnSpPr>
          <p:nvPr/>
        </p:nvCxnSpPr>
        <p:spPr bwMode="auto">
          <a:xfrm flipH="1">
            <a:off x="1891832" y="658574"/>
            <a:ext cx="3479" cy="295761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135AD462-8835-563C-5118-2CDCAD46E4E0}"/>
              </a:ext>
            </a:extLst>
          </p:cNvPr>
          <p:cNvGrpSpPr/>
          <p:nvPr/>
        </p:nvGrpSpPr>
        <p:grpSpPr>
          <a:xfrm>
            <a:off x="3220409" y="2607584"/>
            <a:ext cx="1817256" cy="307777"/>
            <a:chOff x="925821" y="5046779"/>
            <a:chExt cx="1029143" cy="354031"/>
          </a:xfrm>
        </p:grpSpPr>
        <p:sp>
          <p:nvSpPr>
            <p:cNvPr id="22" name="流程圖: 程序 21">
              <a:extLst>
                <a:ext uri="{FF2B5EF4-FFF2-40B4-BE49-F238E27FC236}">
                  <a16:creationId xmlns:a16="http://schemas.microsoft.com/office/drawing/2014/main" id="{64AA0F00-6014-FF56-EB44-10E09DB630C0}"/>
                </a:ext>
              </a:extLst>
            </p:cNvPr>
            <p:cNvSpPr/>
            <p:nvPr/>
          </p:nvSpPr>
          <p:spPr>
            <a:xfrm>
              <a:off x="925821" y="5046779"/>
              <a:ext cx="1028459" cy="354031"/>
            </a:xfrm>
            <a:prstGeom prst="flowChartProcess">
              <a:avLst/>
            </a:prstGeom>
            <a:ln>
              <a:solidFill>
                <a:schemeClr val="tx1"/>
              </a:solidFill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</a:endParaRPr>
            </a:p>
          </p:txBody>
        </p: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E92B712F-09F8-0711-D207-4240D9DB8009}"/>
                </a:ext>
              </a:extLst>
            </p:cNvPr>
            <p:cNvSpPr txBox="1"/>
            <p:nvPr/>
          </p:nvSpPr>
          <p:spPr>
            <a:xfrm>
              <a:off x="926163" y="5066420"/>
              <a:ext cx="1028801" cy="832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zh-TW" sz="1400" dirty="0">
                  <a:latin typeface="標楷體" panose="03000509000000000000" pitchFamily="65" charset="-120"/>
                  <a:ea typeface="微軟正黑體" panose="020B0604030504040204" pitchFamily="34" charset="-120"/>
                  <a:cs typeface="Arial" panose="020B0604020202020204" pitchFamily="34" charset="0"/>
                </a:rPr>
                <a:t>結合遺忘因子計算</a:t>
              </a:r>
              <a:r>
                <a:rPr lang="zh-TW" altLang="en-US" sz="1400" dirty="0">
                  <a:latin typeface="標楷體" panose="03000509000000000000" pitchFamily="65" charset="-120"/>
                  <a:ea typeface="微軟正黑體" panose="020B0604030504040204" pitchFamily="34" charset="-120"/>
                  <a:cs typeface="Arial" panose="020B0604020202020204" pitchFamily="34" charset="0"/>
                </a:rPr>
                <a:t>式</a:t>
              </a:r>
            </a:p>
          </p:txBody>
        </p:sp>
      </p:grpSp>
      <p:grpSp>
        <p:nvGrpSpPr>
          <p:cNvPr id="37" name="群組 36">
            <a:extLst>
              <a:ext uri="{FF2B5EF4-FFF2-40B4-BE49-F238E27FC236}">
                <a16:creationId xmlns:a16="http://schemas.microsoft.com/office/drawing/2014/main" id="{1F5454A5-1270-AE3F-32DD-5D2D6252EDF3}"/>
              </a:ext>
            </a:extLst>
          </p:cNvPr>
          <p:cNvGrpSpPr/>
          <p:nvPr/>
        </p:nvGrpSpPr>
        <p:grpSpPr>
          <a:xfrm>
            <a:off x="675229" y="954335"/>
            <a:ext cx="2433206" cy="1213989"/>
            <a:chOff x="586063" y="2368798"/>
            <a:chExt cx="2433206" cy="1213989"/>
          </a:xfrm>
        </p:grpSpPr>
        <p:sp>
          <p:nvSpPr>
            <p:cNvPr id="38" name="流程圖: 決策 37">
              <a:extLst>
                <a:ext uri="{FF2B5EF4-FFF2-40B4-BE49-F238E27FC236}">
                  <a16:creationId xmlns:a16="http://schemas.microsoft.com/office/drawing/2014/main" id="{B094B96B-81A5-FB54-0EEF-028800206A91}"/>
                </a:ext>
              </a:extLst>
            </p:cNvPr>
            <p:cNvSpPr/>
            <p:nvPr/>
          </p:nvSpPr>
          <p:spPr>
            <a:xfrm>
              <a:off x="586063" y="2368798"/>
              <a:ext cx="2433206" cy="1213989"/>
            </a:xfrm>
            <a:prstGeom prst="flowChartDecision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</a:endParaRPr>
            </a:p>
          </p:txBody>
        </p:sp>
        <p:sp>
          <p:nvSpPr>
            <p:cNvPr id="39" name="文字方塊 38">
              <a:extLst>
                <a:ext uri="{FF2B5EF4-FFF2-40B4-BE49-F238E27FC236}">
                  <a16:creationId xmlns:a16="http://schemas.microsoft.com/office/drawing/2014/main" id="{85964D36-2FE5-29BE-A339-4978181C03B2}"/>
                </a:ext>
              </a:extLst>
            </p:cNvPr>
            <p:cNvSpPr txBox="1"/>
            <p:nvPr/>
          </p:nvSpPr>
          <p:spPr>
            <a:xfrm>
              <a:off x="887836" y="2682825"/>
              <a:ext cx="18290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zh-TW" sz="1400" dirty="0">
                  <a:effectLst/>
                  <a:latin typeface="標楷體" panose="03000509000000000000" pitchFamily="65" charset="-120"/>
                  <a:ea typeface="微軟正黑體" panose="020B0604030504040204" pitchFamily="34" charset="-120"/>
                  <a:cs typeface="Arial" panose="020B0604020202020204" pitchFamily="34" charset="0"/>
                </a:rPr>
                <a:t>第一條件式</a:t>
              </a:r>
              <a:r>
                <a:rPr lang="zh-TW" altLang="en-US" sz="1400" dirty="0">
                  <a:effectLst/>
                  <a:latin typeface="標楷體" panose="03000509000000000000" pitchFamily="65" charset="-120"/>
                  <a:ea typeface="微軟正黑體" panose="020B0604030504040204" pitchFamily="34" charset="-120"/>
                  <a:cs typeface="Arial" panose="020B0604020202020204" pitchFamily="34" charset="0"/>
                </a:rPr>
                <a:t>成立</a:t>
              </a:r>
              <a:endParaRPr lang="zh-TW" altLang="en-US" sz="1400" dirty="0"/>
            </a:p>
          </p:txBody>
        </p:sp>
        <p:sp>
          <p:nvSpPr>
            <p:cNvPr id="40" name="文字方塊 39">
              <a:extLst>
                <a:ext uri="{FF2B5EF4-FFF2-40B4-BE49-F238E27FC236}">
                  <a16:creationId xmlns:a16="http://schemas.microsoft.com/office/drawing/2014/main" id="{852B8382-59D1-9C3D-9FBF-AD9E2445646E}"/>
                </a:ext>
              </a:extLst>
            </p:cNvPr>
            <p:cNvSpPr txBox="1"/>
            <p:nvPr/>
          </p:nvSpPr>
          <p:spPr>
            <a:xfrm>
              <a:off x="887835" y="2972324"/>
              <a:ext cx="18290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zh-TW" sz="1400" dirty="0">
                  <a:effectLst/>
                  <a:latin typeface="標楷體" panose="03000509000000000000" pitchFamily="65" charset="-120"/>
                  <a:ea typeface="微軟正黑體" panose="020B0604030504040204" pitchFamily="34" charset="-120"/>
                  <a:cs typeface="Arial" panose="020B0604020202020204" pitchFamily="34" charset="0"/>
                </a:rPr>
                <a:t>第</a:t>
              </a:r>
              <a:r>
                <a:rPr lang="zh-TW" altLang="en-US" sz="1400" dirty="0">
                  <a:effectLst/>
                  <a:latin typeface="標楷體" panose="03000509000000000000" pitchFamily="65" charset="-120"/>
                  <a:ea typeface="微軟正黑體" panose="020B0604030504040204" pitchFamily="34" charset="-120"/>
                  <a:cs typeface="Arial" panose="020B0604020202020204" pitchFamily="34" charset="0"/>
                </a:rPr>
                <a:t>二</a:t>
              </a:r>
              <a:r>
                <a:rPr lang="zh-TW" altLang="zh-TW" sz="1400" dirty="0">
                  <a:effectLst/>
                  <a:latin typeface="標楷體" panose="03000509000000000000" pitchFamily="65" charset="-120"/>
                  <a:ea typeface="微軟正黑體" panose="020B0604030504040204" pitchFamily="34" charset="-120"/>
                  <a:cs typeface="Arial" panose="020B0604020202020204" pitchFamily="34" charset="0"/>
                </a:rPr>
                <a:t>條件式</a:t>
              </a:r>
              <a:r>
                <a:rPr lang="zh-TW" altLang="en-US" sz="1400" dirty="0">
                  <a:effectLst/>
                  <a:latin typeface="標楷體" panose="03000509000000000000" pitchFamily="65" charset="-120"/>
                  <a:ea typeface="微軟正黑體" panose="020B0604030504040204" pitchFamily="34" charset="-120"/>
                  <a:cs typeface="Arial" panose="020B0604020202020204" pitchFamily="34" charset="0"/>
                </a:rPr>
                <a:t>成立</a:t>
              </a:r>
              <a:endParaRPr lang="zh-TW" altLang="en-US" sz="1400" dirty="0"/>
            </a:p>
          </p:txBody>
        </p:sp>
      </p:grpSp>
      <p:cxnSp>
        <p:nvCxnSpPr>
          <p:cNvPr id="56" name="接點: 肘形 55">
            <a:extLst>
              <a:ext uri="{FF2B5EF4-FFF2-40B4-BE49-F238E27FC236}">
                <a16:creationId xmlns:a16="http://schemas.microsoft.com/office/drawing/2014/main" id="{BB647758-6D86-6F57-5B0A-0C42B7233DB7}"/>
              </a:ext>
            </a:extLst>
          </p:cNvPr>
          <p:cNvCxnSpPr>
            <a:cxnSpLocks/>
            <a:stCxn id="38" idx="3"/>
            <a:endCxn id="22" idx="0"/>
          </p:cNvCxnSpPr>
          <p:nvPr/>
        </p:nvCxnSpPr>
        <p:spPr>
          <a:xfrm>
            <a:off x="3108435" y="1561330"/>
            <a:ext cx="1019998" cy="104625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F53E8F91-B2B6-115D-C9FC-5C3D5FBB9D87}"/>
              </a:ext>
            </a:extLst>
          </p:cNvPr>
          <p:cNvSpPr txBox="1"/>
          <p:nvPr/>
        </p:nvSpPr>
        <p:spPr>
          <a:xfrm>
            <a:off x="3114608" y="1268361"/>
            <a:ext cx="4945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>
                <a:ea typeface="微軟正黑體" panose="020B0604030504040204" pitchFamily="34" charset="-120"/>
                <a:cs typeface="Arial" panose="020B0604020202020204" pitchFamily="34" charset="0"/>
              </a:rPr>
              <a:t>是</a:t>
            </a:r>
            <a:endParaRPr lang="zh-TW" altLang="en-US" dirty="0"/>
          </a:p>
        </p:txBody>
      </p:sp>
      <p:cxnSp>
        <p:nvCxnSpPr>
          <p:cNvPr id="58" name="直線單箭頭接點 57">
            <a:extLst>
              <a:ext uri="{FF2B5EF4-FFF2-40B4-BE49-F238E27FC236}">
                <a16:creationId xmlns:a16="http://schemas.microsoft.com/office/drawing/2014/main" id="{E6D4990C-6D15-5869-23FF-F9541AA03DB1}"/>
              </a:ext>
            </a:extLst>
          </p:cNvPr>
          <p:cNvCxnSpPr>
            <a:cxnSpLocks/>
            <a:stCxn id="38" idx="2"/>
            <a:endCxn id="63" idx="0"/>
          </p:cNvCxnSpPr>
          <p:nvPr/>
        </p:nvCxnSpPr>
        <p:spPr bwMode="auto">
          <a:xfrm flipH="1">
            <a:off x="1891530" y="2168324"/>
            <a:ext cx="302" cy="456574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1" name="文字方塊 60">
            <a:extLst>
              <a:ext uri="{FF2B5EF4-FFF2-40B4-BE49-F238E27FC236}">
                <a16:creationId xmlns:a16="http://schemas.microsoft.com/office/drawing/2014/main" id="{6F5C3F37-CCC9-A953-CC84-630BA5E84329}"/>
              </a:ext>
            </a:extLst>
          </p:cNvPr>
          <p:cNvSpPr txBox="1"/>
          <p:nvPr/>
        </p:nvSpPr>
        <p:spPr>
          <a:xfrm>
            <a:off x="1839322" y="2161387"/>
            <a:ext cx="4945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>
                <a:ea typeface="微軟正黑體" panose="020B0604030504040204" pitchFamily="34" charset="-120"/>
                <a:cs typeface="Arial" panose="020B0604020202020204" pitchFamily="34" charset="0"/>
              </a:rPr>
              <a:t>否</a:t>
            </a:r>
            <a:endParaRPr lang="zh-TW" altLang="en-US" dirty="0"/>
          </a:p>
        </p:txBody>
      </p:sp>
      <p:grpSp>
        <p:nvGrpSpPr>
          <p:cNvPr id="62" name="群組 61">
            <a:extLst>
              <a:ext uri="{FF2B5EF4-FFF2-40B4-BE49-F238E27FC236}">
                <a16:creationId xmlns:a16="http://schemas.microsoft.com/office/drawing/2014/main" id="{8AEC2EC4-3505-C218-9A0E-61A514AF7880}"/>
              </a:ext>
            </a:extLst>
          </p:cNvPr>
          <p:cNvGrpSpPr/>
          <p:nvPr/>
        </p:nvGrpSpPr>
        <p:grpSpPr>
          <a:xfrm>
            <a:off x="1384577" y="2617961"/>
            <a:ext cx="1013905" cy="307777"/>
            <a:chOff x="1299543" y="5036510"/>
            <a:chExt cx="1327522" cy="455610"/>
          </a:xfrm>
        </p:grpSpPr>
        <p:sp>
          <p:nvSpPr>
            <p:cNvPr id="63" name="流程圖: 程序 62">
              <a:extLst>
                <a:ext uri="{FF2B5EF4-FFF2-40B4-BE49-F238E27FC236}">
                  <a16:creationId xmlns:a16="http://schemas.microsoft.com/office/drawing/2014/main" id="{927BB0E3-9078-80E5-B690-7D4F4D495090}"/>
                </a:ext>
              </a:extLst>
            </p:cNvPr>
            <p:cNvSpPr/>
            <p:nvPr/>
          </p:nvSpPr>
          <p:spPr>
            <a:xfrm>
              <a:off x="1299543" y="5046779"/>
              <a:ext cx="1327522" cy="434952"/>
            </a:xfrm>
            <a:prstGeom prst="flowChartProcess">
              <a:avLst/>
            </a:prstGeom>
            <a:ln>
              <a:solidFill>
                <a:schemeClr val="tx1"/>
              </a:solidFill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</a:endParaRPr>
            </a:p>
          </p:txBody>
        </p:sp>
        <p:sp>
          <p:nvSpPr>
            <p:cNvPr id="64" name="文字方塊 63">
              <a:extLst>
                <a:ext uri="{FF2B5EF4-FFF2-40B4-BE49-F238E27FC236}">
                  <a16:creationId xmlns:a16="http://schemas.microsoft.com/office/drawing/2014/main" id="{01EA0814-8041-0A0F-B121-4F048B440036}"/>
                </a:ext>
              </a:extLst>
            </p:cNvPr>
            <p:cNvSpPr txBox="1"/>
            <p:nvPr/>
          </p:nvSpPr>
          <p:spPr>
            <a:xfrm>
              <a:off x="1475620" y="5036510"/>
              <a:ext cx="975366" cy="455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altLang="zh-TW" sz="14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Arial" panose="020B0604020202020204" pitchFamily="34" charset="0"/>
                </a:rPr>
                <a:t>delay</a:t>
              </a:r>
              <a:endPara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endParaRPr>
            </a:p>
          </p:txBody>
        </p:sp>
      </p:grpSp>
      <p:cxnSp>
        <p:nvCxnSpPr>
          <p:cNvPr id="66" name="接點: 肘形 65">
            <a:extLst>
              <a:ext uri="{FF2B5EF4-FFF2-40B4-BE49-F238E27FC236}">
                <a16:creationId xmlns:a16="http://schemas.microsoft.com/office/drawing/2014/main" id="{8EE4293E-B180-5ADA-0CAA-355C26DD450B}"/>
              </a:ext>
            </a:extLst>
          </p:cNvPr>
          <p:cNvCxnSpPr>
            <a:cxnSpLocks/>
            <a:stCxn id="63" idx="2"/>
            <a:endCxn id="22" idx="2"/>
          </p:cNvCxnSpPr>
          <p:nvPr/>
        </p:nvCxnSpPr>
        <p:spPr>
          <a:xfrm rot="5400000" flipH="1" flipV="1">
            <a:off x="3008301" y="1798589"/>
            <a:ext cx="3359" cy="2236903"/>
          </a:xfrm>
          <a:prstGeom prst="bentConnector3">
            <a:avLst>
              <a:gd name="adj1" fmla="val -6805597"/>
            </a:avLst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直線單箭頭接點 68">
            <a:extLst>
              <a:ext uri="{FF2B5EF4-FFF2-40B4-BE49-F238E27FC236}">
                <a16:creationId xmlns:a16="http://schemas.microsoft.com/office/drawing/2014/main" id="{F3673ABE-59DB-0969-1A7D-4BC18B8906EF}"/>
              </a:ext>
            </a:extLst>
          </p:cNvPr>
          <p:cNvCxnSpPr>
            <a:cxnSpLocks/>
          </p:cNvCxnSpPr>
          <p:nvPr/>
        </p:nvCxnSpPr>
        <p:spPr bwMode="auto">
          <a:xfrm>
            <a:off x="1890926" y="3138508"/>
            <a:ext cx="0" cy="534267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14" name="群組 113">
            <a:extLst>
              <a:ext uri="{FF2B5EF4-FFF2-40B4-BE49-F238E27FC236}">
                <a16:creationId xmlns:a16="http://schemas.microsoft.com/office/drawing/2014/main" id="{20FEB2E6-084D-56F9-E18D-8D36BD28AD86}"/>
              </a:ext>
            </a:extLst>
          </p:cNvPr>
          <p:cNvGrpSpPr/>
          <p:nvPr/>
        </p:nvGrpSpPr>
        <p:grpSpPr>
          <a:xfrm>
            <a:off x="980176" y="3658261"/>
            <a:ext cx="1821499" cy="369332"/>
            <a:chOff x="1042992" y="1594643"/>
            <a:chExt cx="1747100" cy="515816"/>
          </a:xfrm>
        </p:grpSpPr>
        <p:sp>
          <p:nvSpPr>
            <p:cNvPr id="115" name="流程圖: 結束點 114">
              <a:extLst>
                <a:ext uri="{FF2B5EF4-FFF2-40B4-BE49-F238E27FC236}">
                  <a16:creationId xmlns:a16="http://schemas.microsoft.com/office/drawing/2014/main" id="{B893EA2B-18DC-6D59-0594-F430E0901502}"/>
                </a:ext>
              </a:extLst>
            </p:cNvPr>
            <p:cNvSpPr/>
            <p:nvPr/>
          </p:nvSpPr>
          <p:spPr>
            <a:xfrm>
              <a:off x="1042992" y="1594643"/>
              <a:ext cx="1747100" cy="515816"/>
            </a:xfrm>
            <a:prstGeom prst="flowChartTerminator">
              <a:avLst/>
            </a:prstGeom>
            <a:ln>
              <a:solidFill>
                <a:schemeClr val="tx1"/>
              </a:solidFill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</a:endParaRPr>
            </a:p>
          </p:txBody>
        </p:sp>
        <p:sp>
          <p:nvSpPr>
            <p:cNvPr id="116" name="文字方塊 115">
              <a:extLst>
                <a:ext uri="{FF2B5EF4-FFF2-40B4-BE49-F238E27FC236}">
                  <a16:creationId xmlns:a16="http://schemas.microsoft.com/office/drawing/2014/main" id="{7A98E354-39F7-E05D-B904-A083C5F28C4D}"/>
                </a:ext>
              </a:extLst>
            </p:cNvPr>
            <p:cNvSpPr txBox="1"/>
            <p:nvPr/>
          </p:nvSpPr>
          <p:spPr>
            <a:xfrm>
              <a:off x="1228607" y="1629350"/>
              <a:ext cx="1375868" cy="4298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zh-TW" sz="1400" dirty="0">
                  <a:latin typeface="標楷體" panose="03000509000000000000" pitchFamily="65" charset="-120"/>
                  <a:ea typeface="微軟正黑體" panose="020B0604030504040204" pitchFamily="34" charset="-120"/>
                  <a:cs typeface="Arial" panose="020B0604020202020204" pitchFamily="34" charset="0"/>
                </a:rPr>
                <a:t>左車道斜率偏差</a:t>
              </a:r>
              <a:endPara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endParaRPr>
            </a:p>
          </p:txBody>
        </p:sp>
      </p:grpSp>
      <p:cxnSp>
        <p:nvCxnSpPr>
          <p:cNvPr id="117" name="接點: 肘形 116">
            <a:extLst>
              <a:ext uri="{FF2B5EF4-FFF2-40B4-BE49-F238E27FC236}">
                <a16:creationId xmlns:a16="http://schemas.microsoft.com/office/drawing/2014/main" id="{7961C263-8A15-1C5D-2436-975E74C50EA2}"/>
              </a:ext>
            </a:extLst>
          </p:cNvPr>
          <p:cNvCxnSpPr>
            <a:cxnSpLocks/>
            <a:endCxn id="63" idx="1"/>
          </p:cNvCxnSpPr>
          <p:nvPr/>
        </p:nvCxnSpPr>
        <p:spPr>
          <a:xfrm rot="10800000">
            <a:off x="1384577" y="2771809"/>
            <a:ext cx="506952" cy="371960"/>
          </a:xfrm>
          <a:prstGeom prst="bentConnector3">
            <a:avLst>
              <a:gd name="adj1" fmla="val 14509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7" name="群組 76">
            <a:extLst>
              <a:ext uri="{FF2B5EF4-FFF2-40B4-BE49-F238E27FC236}">
                <a16:creationId xmlns:a16="http://schemas.microsoft.com/office/drawing/2014/main" id="{BA2522CE-B2F0-48B5-A6E8-0867F816028D}"/>
              </a:ext>
            </a:extLst>
          </p:cNvPr>
          <p:cNvGrpSpPr/>
          <p:nvPr/>
        </p:nvGrpSpPr>
        <p:grpSpPr>
          <a:xfrm>
            <a:off x="6394779" y="356977"/>
            <a:ext cx="1821499" cy="369332"/>
            <a:chOff x="1042992" y="1594643"/>
            <a:chExt cx="1747100" cy="515816"/>
          </a:xfrm>
        </p:grpSpPr>
        <p:sp>
          <p:nvSpPr>
            <p:cNvPr id="78" name="流程圖: 結束點 77">
              <a:extLst>
                <a:ext uri="{FF2B5EF4-FFF2-40B4-BE49-F238E27FC236}">
                  <a16:creationId xmlns:a16="http://schemas.microsoft.com/office/drawing/2014/main" id="{90BF31CA-8AB4-4672-951A-0BCDBDD00A9A}"/>
                </a:ext>
              </a:extLst>
            </p:cNvPr>
            <p:cNvSpPr/>
            <p:nvPr/>
          </p:nvSpPr>
          <p:spPr>
            <a:xfrm>
              <a:off x="1042992" y="1594643"/>
              <a:ext cx="1747100" cy="515816"/>
            </a:xfrm>
            <a:prstGeom prst="flowChartTerminator">
              <a:avLst/>
            </a:prstGeom>
            <a:ln>
              <a:solidFill>
                <a:schemeClr val="tx1"/>
              </a:solidFill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</a:endParaRPr>
            </a:p>
          </p:txBody>
        </p:sp>
        <p:sp>
          <p:nvSpPr>
            <p:cNvPr id="79" name="文字方塊 78">
              <a:extLst>
                <a:ext uri="{FF2B5EF4-FFF2-40B4-BE49-F238E27FC236}">
                  <a16:creationId xmlns:a16="http://schemas.microsoft.com/office/drawing/2014/main" id="{92027D97-9215-4B68-96F9-5BB3EDB05029}"/>
                </a:ext>
              </a:extLst>
            </p:cNvPr>
            <p:cNvSpPr txBox="1"/>
            <p:nvPr/>
          </p:nvSpPr>
          <p:spPr>
            <a:xfrm>
              <a:off x="1175047" y="1678778"/>
              <a:ext cx="1475739" cy="3546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/>
              <a:r>
                <a:rPr lang="zh-TW" altLang="zh-TW" sz="1050" dirty="0">
                  <a:latin typeface="標楷體" panose="03000509000000000000" pitchFamily="65" charset="-120"/>
                  <a:ea typeface="微軟正黑體" panose="020B0604030504040204" pitchFamily="34" charset="-120"/>
                  <a:cs typeface="Arial" panose="020B0604020202020204" pitchFamily="34" charset="0"/>
                </a:rPr>
                <a:t>新的</a:t>
              </a:r>
              <a:r>
                <a:rPr lang="zh-TW" altLang="en-US" sz="1050" dirty="0">
                  <a:latin typeface="標楷體" panose="03000509000000000000" pitchFamily="65" charset="-120"/>
                  <a:ea typeface="微軟正黑體" panose="020B0604030504040204" pitchFamily="34" charset="-120"/>
                  <a:cs typeface="Arial" panose="020B0604020202020204" pitchFamily="34" charset="0"/>
                </a:rPr>
                <a:t>右</a:t>
              </a:r>
              <a:r>
                <a:rPr lang="zh-TW" altLang="zh-TW" sz="1050" dirty="0">
                  <a:latin typeface="標楷體" panose="03000509000000000000" pitchFamily="65" charset="-120"/>
                  <a:ea typeface="微軟正黑體" panose="020B0604030504040204" pitchFamily="34" charset="-120"/>
                  <a:cs typeface="Arial" panose="020B0604020202020204" pitchFamily="34" charset="0"/>
                </a:rPr>
                <a:t>車道斜率偏差量</a:t>
              </a:r>
            </a:p>
          </p:txBody>
        </p:sp>
      </p:grpSp>
      <p:cxnSp>
        <p:nvCxnSpPr>
          <p:cNvPr id="80" name="直線單箭頭接點 79">
            <a:extLst>
              <a:ext uri="{FF2B5EF4-FFF2-40B4-BE49-F238E27FC236}">
                <a16:creationId xmlns:a16="http://schemas.microsoft.com/office/drawing/2014/main" id="{C80E18AF-0D67-4DE6-87FC-65B7CBC133FF}"/>
              </a:ext>
            </a:extLst>
          </p:cNvPr>
          <p:cNvCxnSpPr>
            <a:cxnSpLocks/>
            <a:stCxn id="78" idx="2"/>
            <a:endCxn id="85" idx="0"/>
          </p:cNvCxnSpPr>
          <p:nvPr/>
        </p:nvCxnSpPr>
        <p:spPr bwMode="auto">
          <a:xfrm flipH="1">
            <a:off x="7302050" y="726307"/>
            <a:ext cx="3479" cy="295761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81" name="群組 80">
            <a:extLst>
              <a:ext uri="{FF2B5EF4-FFF2-40B4-BE49-F238E27FC236}">
                <a16:creationId xmlns:a16="http://schemas.microsoft.com/office/drawing/2014/main" id="{732BD34A-95CB-4036-99C3-B4207695FEA6}"/>
              </a:ext>
            </a:extLst>
          </p:cNvPr>
          <p:cNvGrpSpPr/>
          <p:nvPr/>
        </p:nvGrpSpPr>
        <p:grpSpPr>
          <a:xfrm>
            <a:off x="8630627" y="2675317"/>
            <a:ext cx="1817256" cy="307777"/>
            <a:chOff x="925821" y="5046779"/>
            <a:chExt cx="1029143" cy="354031"/>
          </a:xfrm>
        </p:grpSpPr>
        <p:sp>
          <p:nvSpPr>
            <p:cNvPr id="82" name="流程圖: 程序 81">
              <a:extLst>
                <a:ext uri="{FF2B5EF4-FFF2-40B4-BE49-F238E27FC236}">
                  <a16:creationId xmlns:a16="http://schemas.microsoft.com/office/drawing/2014/main" id="{9D8D3469-4B55-4641-B1C1-2C0B5AC0DF0F}"/>
                </a:ext>
              </a:extLst>
            </p:cNvPr>
            <p:cNvSpPr/>
            <p:nvPr/>
          </p:nvSpPr>
          <p:spPr>
            <a:xfrm>
              <a:off x="925821" y="5046779"/>
              <a:ext cx="1028459" cy="354031"/>
            </a:xfrm>
            <a:prstGeom prst="flowChartProcess">
              <a:avLst/>
            </a:prstGeom>
            <a:ln>
              <a:solidFill>
                <a:schemeClr val="tx1"/>
              </a:solidFill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</a:endParaRPr>
            </a:p>
          </p:txBody>
        </p:sp>
        <p:sp>
          <p:nvSpPr>
            <p:cNvPr id="83" name="文字方塊 82">
              <a:extLst>
                <a:ext uri="{FF2B5EF4-FFF2-40B4-BE49-F238E27FC236}">
                  <a16:creationId xmlns:a16="http://schemas.microsoft.com/office/drawing/2014/main" id="{85417AD0-ECD7-4896-8548-C3AFF886E1CA}"/>
                </a:ext>
              </a:extLst>
            </p:cNvPr>
            <p:cNvSpPr txBox="1"/>
            <p:nvPr/>
          </p:nvSpPr>
          <p:spPr>
            <a:xfrm>
              <a:off x="926163" y="5066420"/>
              <a:ext cx="1028801" cy="832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zh-TW" sz="1400" dirty="0">
                  <a:latin typeface="標楷體" panose="03000509000000000000" pitchFamily="65" charset="-120"/>
                  <a:ea typeface="微軟正黑體" panose="020B0604030504040204" pitchFamily="34" charset="-120"/>
                  <a:cs typeface="Arial" panose="020B0604020202020204" pitchFamily="34" charset="0"/>
                </a:rPr>
                <a:t>結合遺忘因子計算</a:t>
              </a:r>
              <a:r>
                <a:rPr lang="zh-TW" altLang="en-US" sz="1400" dirty="0">
                  <a:latin typeface="標楷體" panose="03000509000000000000" pitchFamily="65" charset="-120"/>
                  <a:ea typeface="微軟正黑體" panose="020B0604030504040204" pitchFamily="34" charset="-120"/>
                  <a:cs typeface="Arial" panose="020B0604020202020204" pitchFamily="34" charset="0"/>
                </a:rPr>
                <a:t>式</a:t>
              </a:r>
            </a:p>
          </p:txBody>
        </p:sp>
      </p:grpSp>
      <p:grpSp>
        <p:nvGrpSpPr>
          <p:cNvPr id="84" name="群組 83">
            <a:extLst>
              <a:ext uri="{FF2B5EF4-FFF2-40B4-BE49-F238E27FC236}">
                <a16:creationId xmlns:a16="http://schemas.microsoft.com/office/drawing/2014/main" id="{3362915F-575B-4E6A-9681-5964EBEE12A0}"/>
              </a:ext>
            </a:extLst>
          </p:cNvPr>
          <p:cNvGrpSpPr/>
          <p:nvPr/>
        </p:nvGrpSpPr>
        <p:grpSpPr>
          <a:xfrm>
            <a:off x="6085447" y="1022068"/>
            <a:ext cx="2433206" cy="1213989"/>
            <a:chOff x="586063" y="2368798"/>
            <a:chExt cx="2433206" cy="1213989"/>
          </a:xfrm>
        </p:grpSpPr>
        <p:sp>
          <p:nvSpPr>
            <p:cNvPr id="85" name="流程圖: 決策 84">
              <a:extLst>
                <a:ext uri="{FF2B5EF4-FFF2-40B4-BE49-F238E27FC236}">
                  <a16:creationId xmlns:a16="http://schemas.microsoft.com/office/drawing/2014/main" id="{82EB85A5-A6FA-4C31-B33E-D0684404D936}"/>
                </a:ext>
              </a:extLst>
            </p:cNvPr>
            <p:cNvSpPr/>
            <p:nvPr/>
          </p:nvSpPr>
          <p:spPr>
            <a:xfrm>
              <a:off x="586063" y="2368798"/>
              <a:ext cx="2433206" cy="1213989"/>
            </a:xfrm>
            <a:prstGeom prst="flowChartDecision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</a:endParaRPr>
            </a:p>
          </p:txBody>
        </p:sp>
        <p:sp>
          <p:nvSpPr>
            <p:cNvPr id="86" name="文字方塊 85">
              <a:extLst>
                <a:ext uri="{FF2B5EF4-FFF2-40B4-BE49-F238E27FC236}">
                  <a16:creationId xmlns:a16="http://schemas.microsoft.com/office/drawing/2014/main" id="{C7E8A528-9C6D-4F1E-AE56-449E9B631DDD}"/>
                </a:ext>
              </a:extLst>
            </p:cNvPr>
            <p:cNvSpPr txBox="1"/>
            <p:nvPr/>
          </p:nvSpPr>
          <p:spPr>
            <a:xfrm>
              <a:off x="887836" y="2682825"/>
              <a:ext cx="18290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zh-TW" sz="1400" dirty="0">
                  <a:effectLst/>
                  <a:latin typeface="標楷體" panose="03000509000000000000" pitchFamily="65" charset="-120"/>
                  <a:ea typeface="微軟正黑體" panose="020B0604030504040204" pitchFamily="34" charset="-120"/>
                  <a:cs typeface="Arial" panose="020B0604020202020204" pitchFamily="34" charset="0"/>
                </a:rPr>
                <a:t>第一條件式</a:t>
              </a:r>
              <a:r>
                <a:rPr lang="zh-TW" altLang="en-US" sz="1400" dirty="0">
                  <a:effectLst/>
                  <a:latin typeface="標楷體" panose="03000509000000000000" pitchFamily="65" charset="-120"/>
                  <a:ea typeface="微軟正黑體" panose="020B0604030504040204" pitchFamily="34" charset="-120"/>
                  <a:cs typeface="Arial" panose="020B0604020202020204" pitchFamily="34" charset="0"/>
                </a:rPr>
                <a:t>成立</a:t>
              </a:r>
              <a:endParaRPr lang="zh-TW" altLang="en-US" sz="1400" dirty="0"/>
            </a:p>
          </p:txBody>
        </p:sp>
        <p:sp>
          <p:nvSpPr>
            <p:cNvPr id="87" name="文字方塊 86">
              <a:extLst>
                <a:ext uri="{FF2B5EF4-FFF2-40B4-BE49-F238E27FC236}">
                  <a16:creationId xmlns:a16="http://schemas.microsoft.com/office/drawing/2014/main" id="{128778C7-99CC-4282-8B74-C2DB014395F7}"/>
                </a:ext>
              </a:extLst>
            </p:cNvPr>
            <p:cNvSpPr txBox="1"/>
            <p:nvPr/>
          </p:nvSpPr>
          <p:spPr>
            <a:xfrm>
              <a:off x="887835" y="2972324"/>
              <a:ext cx="18290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zh-TW" sz="1400" dirty="0">
                  <a:effectLst/>
                  <a:latin typeface="標楷體" panose="03000509000000000000" pitchFamily="65" charset="-120"/>
                  <a:ea typeface="微軟正黑體" panose="020B0604030504040204" pitchFamily="34" charset="-120"/>
                  <a:cs typeface="Arial" panose="020B0604020202020204" pitchFamily="34" charset="0"/>
                </a:rPr>
                <a:t>第</a:t>
              </a:r>
              <a:r>
                <a:rPr lang="zh-TW" altLang="en-US" sz="1400" dirty="0">
                  <a:effectLst/>
                  <a:latin typeface="標楷體" panose="03000509000000000000" pitchFamily="65" charset="-120"/>
                  <a:ea typeface="微軟正黑體" panose="020B0604030504040204" pitchFamily="34" charset="-120"/>
                  <a:cs typeface="Arial" panose="020B0604020202020204" pitchFamily="34" charset="0"/>
                </a:rPr>
                <a:t>二</a:t>
              </a:r>
              <a:r>
                <a:rPr lang="zh-TW" altLang="zh-TW" sz="1400" dirty="0">
                  <a:effectLst/>
                  <a:latin typeface="標楷體" panose="03000509000000000000" pitchFamily="65" charset="-120"/>
                  <a:ea typeface="微軟正黑體" panose="020B0604030504040204" pitchFamily="34" charset="-120"/>
                  <a:cs typeface="Arial" panose="020B0604020202020204" pitchFamily="34" charset="0"/>
                </a:rPr>
                <a:t>條件式</a:t>
              </a:r>
              <a:r>
                <a:rPr lang="zh-TW" altLang="en-US" sz="1400" dirty="0">
                  <a:effectLst/>
                  <a:latin typeface="標楷體" panose="03000509000000000000" pitchFamily="65" charset="-120"/>
                  <a:ea typeface="微軟正黑體" panose="020B0604030504040204" pitchFamily="34" charset="-120"/>
                  <a:cs typeface="Arial" panose="020B0604020202020204" pitchFamily="34" charset="0"/>
                </a:rPr>
                <a:t>成立</a:t>
              </a:r>
              <a:endParaRPr lang="zh-TW" altLang="en-US" sz="1400" dirty="0"/>
            </a:p>
          </p:txBody>
        </p:sp>
      </p:grpSp>
      <p:cxnSp>
        <p:nvCxnSpPr>
          <p:cNvPr id="88" name="接點: 肘形 87">
            <a:extLst>
              <a:ext uri="{FF2B5EF4-FFF2-40B4-BE49-F238E27FC236}">
                <a16:creationId xmlns:a16="http://schemas.microsoft.com/office/drawing/2014/main" id="{688B41CE-39C3-4316-B833-2B0219B86EF3}"/>
              </a:ext>
            </a:extLst>
          </p:cNvPr>
          <p:cNvCxnSpPr>
            <a:cxnSpLocks/>
            <a:stCxn id="85" idx="3"/>
            <a:endCxn id="82" idx="0"/>
          </p:cNvCxnSpPr>
          <p:nvPr/>
        </p:nvCxnSpPr>
        <p:spPr>
          <a:xfrm>
            <a:off x="8518653" y="1629063"/>
            <a:ext cx="1019998" cy="104625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文字方塊 88">
            <a:extLst>
              <a:ext uri="{FF2B5EF4-FFF2-40B4-BE49-F238E27FC236}">
                <a16:creationId xmlns:a16="http://schemas.microsoft.com/office/drawing/2014/main" id="{4175D7EB-AC22-416B-B064-270090DB5E48}"/>
              </a:ext>
            </a:extLst>
          </p:cNvPr>
          <p:cNvSpPr txBox="1"/>
          <p:nvPr/>
        </p:nvSpPr>
        <p:spPr>
          <a:xfrm>
            <a:off x="8524826" y="1336094"/>
            <a:ext cx="4945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>
                <a:ea typeface="微軟正黑體" panose="020B0604030504040204" pitchFamily="34" charset="-120"/>
                <a:cs typeface="Arial" panose="020B0604020202020204" pitchFamily="34" charset="0"/>
              </a:rPr>
              <a:t>是</a:t>
            </a:r>
            <a:endParaRPr lang="zh-TW" altLang="en-US" dirty="0"/>
          </a:p>
        </p:txBody>
      </p:sp>
      <p:cxnSp>
        <p:nvCxnSpPr>
          <p:cNvPr id="90" name="直線單箭頭接點 89">
            <a:extLst>
              <a:ext uri="{FF2B5EF4-FFF2-40B4-BE49-F238E27FC236}">
                <a16:creationId xmlns:a16="http://schemas.microsoft.com/office/drawing/2014/main" id="{3DD7A560-7747-4D8C-95BA-65C028382C01}"/>
              </a:ext>
            </a:extLst>
          </p:cNvPr>
          <p:cNvCxnSpPr>
            <a:cxnSpLocks/>
            <a:stCxn id="85" idx="2"/>
            <a:endCxn id="93" idx="0"/>
          </p:cNvCxnSpPr>
          <p:nvPr/>
        </p:nvCxnSpPr>
        <p:spPr bwMode="auto">
          <a:xfrm flipH="1">
            <a:off x="7301748" y="2236057"/>
            <a:ext cx="302" cy="456574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1" name="文字方塊 90">
            <a:extLst>
              <a:ext uri="{FF2B5EF4-FFF2-40B4-BE49-F238E27FC236}">
                <a16:creationId xmlns:a16="http://schemas.microsoft.com/office/drawing/2014/main" id="{B95088A8-7A3A-4258-BAB4-92E6ACB65E13}"/>
              </a:ext>
            </a:extLst>
          </p:cNvPr>
          <p:cNvSpPr txBox="1"/>
          <p:nvPr/>
        </p:nvSpPr>
        <p:spPr>
          <a:xfrm>
            <a:off x="7249540" y="2229120"/>
            <a:ext cx="4945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>
                <a:ea typeface="微軟正黑體" panose="020B0604030504040204" pitchFamily="34" charset="-120"/>
                <a:cs typeface="Arial" panose="020B0604020202020204" pitchFamily="34" charset="0"/>
              </a:rPr>
              <a:t>否</a:t>
            </a:r>
            <a:endParaRPr lang="zh-TW" altLang="en-US" dirty="0"/>
          </a:p>
        </p:txBody>
      </p:sp>
      <p:grpSp>
        <p:nvGrpSpPr>
          <p:cNvPr id="92" name="群組 91">
            <a:extLst>
              <a:ext uri="{FF2B5EF4-FFF2-40B4-BE49-F238E27FC236}">
                <a16:creationId xmlns:a16="http://schemas.microsoft.com/office/drawing/2014/main" id="{CBBFED9E-3017-499E-BB6A-8084B16D71B2}"/>
              </a:ext>
            </a:extLst>
          </p:cNvPr>
          <p:cNvGrpSpPr/>
          <p:nvPr/>
        </p:nvGrpSpPr>
        <p:grpSpPr>
          <a:xfrm>
            <a:off x="6794795" y="2685694"/>
            <a:ext cx="1013905" cy="307777"/>
            <a:chOff x="1299543" y="5036510"/>
            <a:chExt cx="1327522" cy="455610"/>
          </a:xfrm>
        </p:grpSpPr>
        <p:sp>
          <p:nvSpPr>
            <p:cNvPr id="93" name="流程圖: 程序 92">
              <a:extLst>
                <a:ext uri="{FF2B5EF4-FFF2-40B4-BE49-F238E27FC236}">
                  <a16:creationId xmlns:a16="http://schemas.microsoft.com/office/drawing/2014/main" id="{29B39D0E-33B2-4A5F-AC65-F7A231C74D18}"/>
                </a:ext>
              </a:extLst>
            </p:cNvPr>
            <p:cNvSpPr/>
            <p:nvPr/>
          </p:nvSpPr>
          <p:spPr>
            <a:xfrm>
              <a:off x="1299543" y="5046779"/>
              <a:ext cx="1327522" cy="434952"/>
            </a:xfrm>
            <a:prstGeom prst="flowChartProcess">
              <a:avLst/>
            </a:prstGeom>
            <a:ln>
              <a:solidFill>
                <a:schemeClr val="tx1"/>
              </a:solidFill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</a:endParaRPr>
            </a:p>
          </p:txBody>
        </p:sp>
        <p:sp>
          <p:nvSpPr>
            <p:cNvPr id="94" name="文字方塊 93">
              <a:extLst>
                <a:ext uri="{FF2B5EF4-FFF2-40B4-BE49-F238E27FC236}">
                  <a16:creationId xmlns:a16="http://schemas.microsoft.com/office/drawing/2014/main" id="{555227CF-982A-4144-A8C6-03DA92DBF732}"/>
                </a:ext>
              </a:extLst>
            </p:cNvPr>
            <p:cNvSpPr txBox="1"/>
            <p:nvPr/>
          </p:nvSpPr>
          <p:spPr>
            <a:xfrm>
              <a:off x="1475620" y="5036510"/>
              <a:ext cx="975366" cy="455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altLang="zh-TW" sz="14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Arial" panose="020B0604020202020204" pitchFamily="34" charset="0"/>
                </a:rPr>
                <a:t>delay</a:t>
              </a:r>
              <a:endPara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endParaRPr>
            </a:p>
          </p:txBody>
        </p:sp>
      </p:grpSp>
      <p:cxnSp>
        <p:nvCxnSpPr>
          <p:cNvPr id="96" name="接點: 肘形 95">
            <a:extLst>
              <a:ext uri="{FF2B5EF4-FFF2-40B4-BE49-F238E27FC236}">
                <a16:creationId xmlns:a16="http://schemas.microsoft.com/office/drawing/2014/main" id="{BEC2460E-4951-4252-8F58-6998F2D44758}"/>
              </a:ext>
            </a:extLst>
          </p:cNvPr>
          <p:cNvCxnSpPr>
            <a:cxnSpLocks/>
            <a:stCxn id="93" idx="2"/>
            <a:endCxn id="82" idx="2"/>
          </p:cNvCxnSpPr>
          <p:nvPr/>
        </p:nvCxnSpPr>
        <p:spPr>
          <a:xfrm rot="5400000" flipH="1" flipV="1">
            <a:off x="8418519" y="1866322"/>
            <a:ext cx="3359" cy="2236903"/>
          </a:xfrm>
          <a:prstGeom prst="bentConnector3">
            <a:avLst>
              <a:gd name="adj1" fmla="val -6805597"/>
            </a:avLst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直線單箭頭接點 96">
            <a:extLst>
              <a:ext uri="{FF2B5EF4-FFF2-40B4-BE49-F238E27FC236}">
                <a16:creationId xmlns:a16="http://schemas.microsoft.com/office/drawing/2014/main" id="{5E58B1C3-471A-4FA2-AF14-6A5F7640A3FC}"/>
              </a:ext>
            </a:extLst>
          </p:cNvPr>
          <p:cNvCxnSpPr>
            <a:cxnSpLocks/>
          </p:cNvCxnSpPr>
          <p:nvPr/>
        </p:nvCxnSpPr>
        <p:spPr bwMode="auto">
          <a:xfrm>
            <a:off x="7301144" y="3206241"/>
            <a:ext cx="0" cy="534267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98" name="群組 97">
            <a:extLst>
              <a:ext uri="{FF2B5EF4-FFF2-40B4-BE49-F238E27FC236}">
                <a16:creationId xmlns:a16="http://schemas.microsoft.com/office/drawing/2014/main" id="{B453B777-70A7-4E7C-8501-5E80435D6640}"/>
              </a:ext>
            </a:extLst>
          </p:cNvPr>
          <p:cNvGrpSpPr/>
          <p:nvPr/>
        </p:nvGrpSpPr>
        <p:grpSpPr>
          <a:xfrm>
            <a:off x="6390394" y="3725994"/>
            <a:ext cx="1821499" cy="369332"/>
            <a:chOff x="1042992" y="1594643"/>
            <a:chExt cx="1747100" cy="515816"/>
          </a:xfrm>
        </p:grpSpPr>
        <p:sp>
          <p:nvSpPr>
            <p:cNvPr id="99" name="流程圖: 結束點 98">
              <a:extLst>
                <a:ext uri="{FF2B5EF4-FFF2-40B4-BE49-F238E27FC236}">
                  <a16:creationId xmlns:a16="http://schemas.microsoft.com/office/drawing/2014/main" id="{0E09556A-31A2-4DDB-ADEF-769EA6490400}"/>
                </a:ext>
              </a:extLst>
            </p:cNvPr>
            <p:cNvSpPr/>
            <p:nvPr/>
          </p:nvSpPr>
          <p:spPr>
            <a:xfrm>
              <a:off x="1042992" y="1594643"/>
              <a:ext cx="1747100" cy="515816"/>
            </a:xfrm>
            <a:prstGeom prst="flowChartTerminator">
              <a:avLst/>
            </a:prstGeom>
            <a:ln>
              <a:solidFill>
                <a:schemeClr val="tx1"/>
              </a:solidFill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</a:endParaRPr>
            </a:p>
          </p:txBody>
        </p:sp>
        <p:sp>
          <p:nvSpPr>
            <p:cNvPr id="100" name="文字方塊 99">
              <a:extLst>
                <a:ext uri="{FF2B5EF4-FFF2-40B4-BE49-F238E27FC236}">
                  <a16:creationId xmlns:a16="http://schemas.microsoft.com/office/drawing/2014/main" id="{7AD800FA-F88B-465B-A2D0-B725EF34F057}"/>
                </a:ext>
              </a:extLst>
            </p:cNvPr>
            <p:cNvSpPr txBox="1"/>
            <p:nvPr/>
          </p:nvSpPr>
          <p:spPr>
            <a:xfrm>
              <a:off x="1228607" y="1629350"/>
              <a:ext cx="1375868" cy="4298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>
                  <a:latin typeface="標楷體" panose="03000509000000000000" pitchFamily="65" charset="-120"/>
                  <a:ea typeface="微軟正黑體" panose="020B0604030504040204" pitchFamily="34" charset="-120"/>
                  <a:cs typeface="Arial" panose="020B0604020202020204" pitchFamily="34" charset="0"/>
                </a:rPr>
                <a:t>右</a:t>
              </a:r>
              <a:r>
                <a:rPr lang="zh-TW" altLang="zh-TW" sz="1400" dirty="0">
                  <a:latin typeface="標楷體" panose="03000509000000000000" pitchFamily="65" charset="-120"/>
                  <a:ea typeface="微軟正黑體" panose="020B0604030504040204" pitchFamily="34" charset="-120"/>
                  <a:cs typeface="Arial" panose="020B0604020202020204" pitchFamily="34" charset="0"/>
                </a:rPr>
                <a:t>車道斜率偏差</a:t>
              </a:r>
              <a:endPara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endParaRPr>
            </a:p>
          </p:txBody>
        </p:sp>
      </p:grpSp>
      <p:cxnSp>
        <p:nvCxnSpPr>
          <p:cNvPr id="101" name="接點: 肘形 100">
            <a:extLst>
              <a:ext uri="{FF2B5EF4-FFF2-40B4-BE49-F238E27FC236}">
                <a16:creationId xmlns:a16="http://schemas.microsoft.com/office/drawing/2014/main" id="{88B7D195-3A78-45EA-9F8E-47E79348A53B}"/>
              </a:ext>
            </a:extLst>
          </p:cNvPr>
          <p:cNvCxnSpPr>
            <a:cxnSpLocks/>
            <a:endCxn id="93" idx="1"/>
          </p:cNvCxnSpPr>
          <p:nvPr/>
        </p:nvCxnSpPr>
        <p:spPr>
          <a:xfrm rot="10800000">
            <a:off x="6794795" y="2839542"/>
            <a:ext cx="506952" cy="371960"/>
          </a:xfrm>
          <a:prstGeom prst="bentConnector3">
            <a:avLst>
              <a:gd name="adj1" fmla="val 14509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58378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>
            <a:extLst>
              <a:ext uri="{FF2B5EF4-FFF2-40B4-BE49-F238E27FC236}">
                <a16:creationId xmlns:a16="http://schemas.microsoft.com/office/drawing/2014/main" id="{397DCB11-0C07-C26D-6A68-EE8655F82BD1}"/>
              </a:ext>
            </a:extLst>
          </p:cNvPr>
          <p:cNvGrpSpPr/>
          <p:nvPr/>
        </p:nvGrpSpPr>
        <p:grpSpPr>
          <a:xfrm>
            <a:off x="984561" y="289242"/>
            <a:ext cx="1821499" cy="369332"/>
            <a:chOff x="1042992" y="1594643"/>
            <a:chExt cx="1747100" cy="515816"/>
          </a:xfrm>
        </p:grpSpPr>
        <p:sp>
          <p:nvSpPr>
            <p:cNvPr id="5" name="流程圖: 結束點 4">
              <a:extLst>
                <a:ext uri="{FF2B5EF4-FFF2-40B4-BE49-F238E27FC236}">
                  <a16:creationId xmlns:a16="http://schemas.microsoft.com/office/drawing/2014/main" id="{7835EF8C-E077-2F56-AF8B-860C7D079BA9}"/>
                </a:ext>
              </a:extLst>
            </p:cNvPr>
            <p:cNvSpPr/>
            <p:nvPr/>
          </p:nvSpPr>
          <p:spPr>
            <a:xfrm>
              <a:off x="1042992" y="1594643"/>
              <a:ext cx="1747100" cy="515816"/>
            </a:xfrm>
            <a:prstGeom prst="flowChartTerminator">
              <a:avLst/>
            </a:prstGeom>
            <a:ln>
              <a:solidFill>
                <a:schemeClr val="tx1"/>
              </a:solidFill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F4C4D5F1-9D1E-6847-03DD-03719CBA7CB3}"/>
                </a:ext>
              </a:extLst>
            </p:cNvPr>
            <p:cNvSpPr txBox="1"/>
            <p:nvPr/>
          </p:nvSpPr>
          <p:spPr>
            <a:xfrm>
              <a:off x="1228607" y="1629350"/>
              <a:ext cx="1375868" cy="4298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altLang="zh-TW" sz="14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Arial" panose="020B0604020202020204" pitchFamily="34" charset="0"/>
                </a:rPr>
                <a:t>C1R_Bias</a:t>
              </a:r>
              <a:r>
                <a:rPr lang="en-US" altLang="zh-TW" sz="14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Arial" panose="020B0604020202020204" pitchFamily="34" charset="0"/>
                </a:rPr>
                <a:t>_new</a:t>
              </a:r>
              <a:endPara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endParaRPr>
            </a:p>
          </p:txBody>
        </p:sp>
      </p:grp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609A2999-5645-7C14-DFC9-E9709CA30442}"/>
              </a:ext>
            </a:extLst>
          </p:cNvPr>
          <p:cNvCxnSpPr>
            <a:cxnSpLocks/>
            <a:stCxn id="5" idx="2"/>
            <a:endCxn id="38" idx="0"/>
          </p:cNvCxnSpPr>
          <p:nvPr/>
        </p:nvCxnSpPr>
        <p:spPr bwMode="auto">
          <a:xfrm flipH="1">
            <a:off x="1891832" y="658574"/>
            <a:ext cx="3479" cy="295761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135AD462-8835-563C-5118-2CDCAD46E4E0}"/>
              </a:ext>
            </a:extLst>
          </p:cNvPr>
          <p:cNvGrpSpPr/>
          <p:nvPr/>
        </p:nvGrpSpPr>
        <p:grpSpPr>
          <a:xfrm>
            <a:off x="5656774" y="1999765"/>
            <a:ext cx="3056052" cy="1308510"/>
            <a:chOff x="925821" y="5046779"/>
            <a:chExt cx="1730694" cy="354031"/>
          </a:xfrm>
        </p:grpSpPr>
        <p:sp>
          <p:nvSpPr>
            <p:cNvPr id="22" name="流程圖: 程序 21">
              <a:extLst>
                <a:ext uri="{FF2B5EF4-FFF2-40B4-BE49-F238E27FC236}">
                  <a16:creationId xmlns:a16="http://schemas.microsoft.com/office/drawing/2014/main" id="{64AA0F00-6014-FF56-EB44-10E09DB630C0}"/>
                </a:ext>
              </a:extLst>
            </p:cNvPr>
            <p:cNvSpPr/>
            <p:nvPr/>
          </p:nvSpPr>
          <p:spPr>
            <a:xfrm>
              <a:off x="925821" y="5046779"/>
              <a:ext cx="1730352" cy="354031"/>
            </a:xfrm>
            <a:prstGeom prst="flowChartProcess">
              <a:avLst/>
            </a:prstGeom>
            <a:ln>
              <a:solidFill>
                <a:schemeClr val="tx1"/>
              </a:solidFill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</a:endParaRPr>
            </a:p>
          </p:txBody>
        </p: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E92B712F-09F8-0711-D207-4240D9DB8009}"/>
                </a:ext>
              </a:extLst>
            </p:cNvPr>
            <p:cNvSpPr txBox="1"/>
            <p:nvPr/>
          </p:nvSpPr>
          <p:spPr>
            <a:xfrm>
              <a:off x="926163" y="5066417"/>
              <a:ext cx="1730352" cy="316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Arial" panose="020B0604020202020204" pitchFamily="34" charset="0"/>
                </a:rPr>
                <a:t>初始化</a:t>
              </a:r>
              <a:r>
                <a:rPr lang="en-GB" altLang="zh-TW" sz="14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Arial" panose="020B0604020202020204" pitchFamily="34" charset="0"/>
                </a:rPr>
                <a:t>:</a:t>
              </a:r>
            </a:p>
            <a:p>
              <a:pPr algn="ctr"/>
              <a:r>
                <a:rPr lang="en-US" altLang="zh-TW" sz="14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Arial" panose="020B0604020202020204" pitchFamily="34" charset="0"/>
                </a:rPr>
                <a:t>P=1</a:t>
              </a:r>
              <a:endParaRPr lang="en-GB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endParaRPr>
            </a:p>
            <a:p>
              <a:pPr algn="ctr"/>
              <a:r>
                <a:rPr lang="en-GB" altLang="zh-TW" sz="14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Arial" panose="020B0604020202020204" pitchFamily="34" charset="0"/>
                </a:rPr>
                <a:t>C1LBias_new_store</a:t>
              </a:r>
              <a:r>
                <a:rPr lang="en-US" altLang="zh-TW" sz="14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Arial" panose="020B0604020202020204" pitchFamily="34" charset="0"/>
                </a:rPr>
                <a:t>=</a:t>
              </a:r>
              <a:r>
                <a:rPr lang="en-GB" altLang="zh-TW" sz="14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Arial" panose="020B0604020202020204" pitchFamily="34" charset="0"/>
                </a:rPr>
                <a:t> C1LBias_new</a:t>
              </a:r>
            </a:p>
            <a:p>
              <a:pPr algn="ctr"/>
              <a:r>
                <a:rPr lang="en-GB" altLang="zh-TW" sz="14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Arial" panose="020B0604020202020204" pitchFamily="34" charset="0"/>
                </a:rPr>
                <a:t>P_L</a:t>
              </a:r>
              <a:r>
                <a:rPr lang="en-US" altLang="zh-TW" sz="14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Arial" panose="020B0604020202020204" pitchFamily="34" charset="0"/>
                </a:rPr>
                <a:t>=P</a:t>
              </a:r>
              <a:endParaRPr lang="en-GB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endParaRPr>
            </a:p>
            <a:p>
              <a:pPr algn="ctr"/>
              <a:r>
                <a:rPr lang="en-GB" altLang="zh-TW" sz="14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Arial" panose="020B0604020202020204" pitchFamily="34" charset="0"/>
                </a:rPr>
                <a:t>C1L_Bias</a:t>
              </a:r>
              <a:r>
                <a:rPr lang="en-US" altLang="zh-TW" sz="14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Arial" panose="020B0604020202020204" pitchFamily="34" charset="0"/>
                </a:rPr>
                <a:t>=</a:t>
              </a:r>
              <a:r>
                <a:rPr lang="en-GB" altLang="zh-TW" sz="14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Arial" panose="020B0604020202020204" pitchFamily="34" charset="0"/>
                </a:rPr>
                <a:t> C1LBias_new_store</a:t>
              </a:r>
              <a:endPara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endParaRPr>
            </a:p>
          </p:txBody>
        </p:sp>
      </p:grpSp>
      <p:grpSp>
        <p:nvGrpSpPr>
          <p:cNvPr id="37" name="群組 36">
            <a:extLst>
              <a:ext uri="{FF2B5EF4-FFF2-40B4-BE49-F238E27FC236}">
                <a16:creationId xmlns:a16="http://schemas.microsoft.com/office/drawing/2014/main" id="{1F5454A5-1270-AE3F-32DD-5D2D6252EDF3}"/>
              </a:ext>
            </a:extLst>
          </p:cNvPr>
          <p:cNvGrpSpPr/>
          <p:nvPr/>
        </p:nvGrpSpPr>
        <p:grpSpPr>
          <a:xfrm>
            <a:off x="675229" y="954335"/>
            <a:ext cx="2433206" cy="1213989"/>
            <a:chOff x="586063" y="2368798"/>
            <a:chExt cx="2433206" cy="1213989"/>
          </a:xfrm>
        </p:grpSpPr>
        <p:sp>
          <p:nvSpPr>
            <p:cNvPr id="38" name="流程圖: 決策 37">
              <a:extLst>
                <a:ext uri="{FF2B5EF4-FFF2-40B4-BE49-F238E27FC236}">
                  <a16:creationId xmlns:a16="http://schemas.microsoft.com/office/drawing/2014/main" id="{B094B96B-81A5-FB54-0EEF-028800206A91}"/>
                </a:ext>
              </a:extLst>
            </p:cNvPr>
            <p:cNvSpPr/>
            <p:nvPr/>
          </p:nvSpPr>
          <p:spPr>
            <a:xfrm>
              <a:off x="586063" y="2368798"/>
              <a:ext cx="2433206" cy="1213989"/>
            </a:xfrm>
            <a:prstGeom prst="flowChartDecision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</a:endParaRPr>
            </a:p>
          </p:txBody>
        </p:sp>
        <p:sp>
          <p:nvSpPr>
            <p:cNvPr id="39" name="文字方塊 38">
              <a:extLst>
                <a:ext uri="{FF2B5EF4-FFF2-40B4-BE49-F238E27FC236}">
                  <a16:creationId xmlns:a16="http://schemas.microsoft.com/office/drawing/2014/main" id="{85964D36-2FE5-29BE-A339-4978181C03B2}"/>
                </a:ext>
              </a:extLst>
            </p:cNvPr>
            <p:cNvSpPr txBox="1"/>
            <p:nvPr/>
          </p:nvSpPr>
          <p:spPr>
            <a:xfrm>
              <a:off x="887836" y="2682825"/>
              <a:ext cx="18290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zh-TW" sz="1400" dirty="0">
                  <a:effectLst/>
                  <a:latin typeface="標楷體" panose="03000509000000000000" pitchFamily="65" charset="-120"/>
                  <a:ea typeface="微軟正黑體" panose="020B0604030504040204" pitchFamily="34" charset="-120"/>
                  <a:cs typeface="Arial" panose="020B0604020202020204" pitchFamily="34" charset="0"/>
                </a:rPr>
                <a:t>第一條件式</a:t>
              </a:r>
              <a:r>
                <a:rPr lang="zh-TW" altLang="en-US" sz="1400" dirty="0">
                  <a:effectLst/>
                  <a:latin typeface="標楷體" panose="03000509000000000000" pitchFamily="65" charset="-120"/>
                  <a:ea typeface="微軟正黑體" panose="020B0604030504040204" pitchFamily="34" charset="-120"/>
                  <a:cs typeface="Arial" panose="020B0604020202020204" pitchFamily="34" charset="0"/>
                </a:rPr>
                <a:t>成立</a:t>
              </a:r>
              <a:endParaRPr lang="zh-TW" altLang="en-US" sz="1400" dirty="0"/>
            </a:p>
          </p:txBody>
        </p:sp>
        <p:sp>
          <p:nvSpPr>
            <p:cNvPr id="40" name="文字方塊 39">
              <a:extLst>
                <a:ext uri="{FF2B5EF4-FFF2-40B4-BE49-F238E27FC236}">
                  <a16:creationId xmlns:a16="http://schemas.microsoft.com/office/drawing/2014/main" id="{852B8382-59D1-9C3D-9FBF-AD9E2445646E}"/>
                </a:ext>
              </a:extLst>
            </p:cNvPr>
            <p:cNvSpPr txBox="1"/>
            <p:nvPr/>
          </p:nvSpPr>
          <p:spPr>
            <a:xfrm>
              <a:off x="887835" y="2972324"/>
              <a:ext cx="18290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zh-TW" sz="1400" dirty="0">
                  <a:effectLst/>
                  <a:latin typeface="標楷體" panose="03000509000000000000" pitchFamily="65" charset="-120"/>
                  <a:ea typeface="微軟正黑體" panose="020B0604030504040204" pitchFamily="34" charset="-120"/>
                  <a:cs typeface="Arial" panose="020B0604020202020204" pitchFamily="34" charset="0"/>
                </a:rPr>
                <a:t>第</a:t>
              </a:r>
              <a:r>
                <a:rPr lang="zh-TW" altLang="en-US" sz="1400" dirty="0">
                  <a:effectLst/>
                  <a:latin typeface="標楷體" panose="03000509000000000000" pitchFamily="65" charset="-120"/>
                  <a:ea typeface="微軟正黑體" panose="020B0604030504040204" pitchFamily="34" charset="-120"/>
                  <a:cs typeface="Arial" panose="020B0604020202020204" pitchFamily="34" charset="0"/>
                </a:rPr>
                <a:t>二</a:t>
              </a:r>
              <a:r>
                <a:rPr lang="zh-TW" altLang="zh-TW" sz="1400" dirty="0">
                  <a:effectLst/>
                  <a:latin typeface="標楷體" panose="03000509000000000000" pitchFamily="65" charset="-120"/>
                  <a:ea typeface="微軟正黑體" panose="020B0604030504040204" pitchFamily="34" charset="-120"/>
                  <a:cs typeface="Arial" panose="020B0604020202020204" pitchFamily="34" charset="0"/>
                </a:rPr>
                <a:t>條件式</a:t>
              </a:r>
              <a:r>
                <a:rPr lang="zh-TW" altLang="en-US" sz="1400" dirty="0">
                  <a:effectLst/>
                  <a:latin typeface="標楷體" panose="03000509000000000000" pitchFamily="65" charset="-120"/>
                  <a:ea typeface="微軟正黑體" panose="020B0604030504040204" pitchFamily="34" charset="-120"/>
                  <a:cs typeface="Arial" panose="020B0604020202020204" pitchFamily="34" charset="0"/>
                </a:rPr>
                <a:t>成立</a:t>
              </a:r>
              <a:endParaRPr lang="zh-TW" altLang="en-US" sz="1400" dirty="0"/>
            </a:p>
          </p:txBody>
        </p:sp>
      </p:grpSp>
      <p:sp>
        <p:nvSpPr>
          <p:cNvPr id="45" name="流程圖: 程序 44">
            <a:extLst>
              <a:ext uri="{FF2B5EF4-FFF2-40B4-BE49-F238E27FC236}">
                <a16:creationId xmlns:a16="http://schemas.microsoft.com/office/drawing/2014/main" id="{7EEF1CA7-3761-94C9-A5F4-108EBAD3C403}"/>
              </a:ext>
            </a:extLst>
          </p:cNvPr>
          <p:cNvSpPr/>
          <p:nvPr/>
        </p:nvSpPr>
        <p:spPr>
          <a:xfrm>
            <a:off x="3025397" y="3718866"/>
            <a:ext cx="8318809" cy="1213989"/>
          </a:xfrm>
          <a:prstGeom prst="flowChartProcess">
            <a:avLst/>
          </a:prstGeom>
          <a:ln>
            <a:solidFill>
              <a:schemeClr val="tx1"/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948363CD-3F53-F658-35CC-CEAA7ABB5D0E}"/>
              </a:ext>
            </a:extLst>
          </p:cNvPr>
          <p:cNvSpPr txBox="1"/>
          <p:nvPr/>
        </p:nvSpPr>
        <p:spPr>
          <a:xfrm>
            <a:off x="2988226" y="3764074"/>
            <a:ext cx="839314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計算</a:t>
            </a:r>
            <a:r>
              <a:rPr lang="en-GB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:</a:t>
            </a:r>
          </a:p>
          <a:p>
            <a:pPr algn="ctr"/>
            <a:r>
              <a:rPr lang="en-GB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C1Bias_new_store = C1RBias_new_store + P*(C1LBias_new - C1RBias_new_store)/(Forget_Factor+P)</a:t>
            </a:r>
          </a:p>
          <a:p>
            <a:pPr algn="ctr"/>
            <a:r>
              <a:rPr lang="en-GB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P = (P-P*P/(Forget_Factor+P))/Forget_Factor</a:t>
            </a:r>
          </a:p>
          <a:p>
            <a:pPr algn="ctr"/>
            <a:r>
              <a:rPr lang="en-GB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P_R=P</a:t>
            </a:r>
          </a:p>
          <a:p>
            <a:pPr algn="ctr"/>
            <a:r>
              <a:rPr lang="en-GB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C1R_Bias=C1RBias_new_store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cxnSp>
        <p:nvCxnSpPr>
          <p:cNvPr id="52" name="直線單箭頭接點 51">
            <a:extLst>
              <a:ext uri="{FF2B5EF4-FFF2-40B4-BE49-F238E27FC236}">
                <a16:creationId xmlns:a16="http://schemas.microsoft.com/office/drawing/2014/main" id="{85F11258-52DA-58D9-8B9C-6C6498FEFBB2}"/>
              </a:ext>
            </a:extLst>
          </p:cNvPr>
          <p:cNvCxnSpPr>
            <a:cxnSpLocks/>
            <a:stCxn id="22" idx="2"/>
            <a:endCxn id="45" idx="0"/>
          </p:cNvCxnSpPr>
          <p:nvPr/>
        </p:nvCxnSpPr>
        <p:spPr bwMode="auto">
          <a:xfrm>
            <a:off x="7184498" y="3308275"/>
            <a:ext cx="304" cy="410591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6" name="接點: 肘形 55">
            <a:extLst>
              <a:ext uri="{FF2B5EF4-FFF2-40B4-BE49-F238E27FC236}">
                <a16:creationId xmlns:a16="http://schemas.microsoft.com/office/drawing/2014/main" id="{BB647758-6D86-6F57-5B0A-0C42B7233DB7}"/>
              </a:ext>
            </a:extLst>
          </p:cNvPr>
          <p:cNvCxnSpPr>
            <a:cxnSpLocks/>
            <a:stCxn id="38" idx="3"/>
            <a:endCxn id="22" idx="0"/>
          </p:cNvCxnSpPr>
          <p:nvPr/>
        </p:nvCxnSpPr>
        <p:spPr>
          <a:xfrm>
            <a:off x="3108435" y="1561330"/>
            <a:ext cx="4076063" cy="43843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F53E8F91-B2B6-115D-C9FC-5C3D5FBB9D87}"/>
              </a:ext>
            </a:extLst>
          </p:cNvPr>
          <p:cNvSpPr txBox="1"/>
          <p:nvPr/>
        </p:nvSpPr>
        <p:spPr>
          <a:xfrm>
            <a:off x="3114608" y="1268361"/>
            <a:ext cx="4945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>
                <a:ea typeface="微軟正黑體" panose="020B0604030504040204" pitchFamily="34" charset="-120"/>
                <a:cs typeface="Arial" panose="020B0604020202020204" pitchFamily="34" charset="0"/>
              </a:rPr>
              <a:t>是</a:t>
            </a:r>
            <a:endParaRPr lang="zh-TW" altLang="en-US" dirty="0"/>
          </a:p>
        </p:txBody>
      </p:sp>
      <p:cxnSp>
        <p:nvCxnSpPr>
          <p:cNvPr id="58" name="直線單箭頭接點 57">
            <a:extLst>
              <a:ext uri="{FF2B5EF4-FFF2-40B4-BE49-F238E27FC236}">
                <a16:creationId xmlns:a16="http://schemas.microsoft.com/office/drawing/2014/main" id="{E6D4990C-6D15-5869-23FF-F9541AA03DB1}"/>
              </a:ext>
            </a:extLst>
          </p:cNvPr>
          <p:cNvCxnSpPr>
            <a:cxnSpLocks/>
            <a:stCxn id="38" idx="2"/>
            <a:endCxn id="63" idx="0"/>
          </p:cNvCxnSpPr>
          <p:nvPr/>
        </p:nvCxnSpPr>
        <p:spPr bwMode="auto">
          <a:xfrm flipH="1">
            <a:off x="1891530" y="2168324"/>
            <a:ext cx="302" cy="119133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1" name="文字方塊 60">
            <a:extLst>
              <a:ext uri="{FF2B5EF4-FFF2-40B4-BE49-F238E27FC236}">
                <a16:creationId xmlns:a16="http://schemas.microsoft.com/office/drawing/2014/main" id="{6F5C3F37-CCC9-A953-CC84-630BA5E84329}"/>
              </a:ext>
            </a:extLst>
          </p:cNvPr>
          <p:cNvSpPr txBox="1"/>
          <p:nvPr/>
        </p:nvSpPr>
        <p:spPr>
          <a:xfrm>
            <a:off x="1839322" y="2161387"/>
            <a:ext cx="4945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>
                <a:ea typeface="微軟正黑體" panose="020B0604030504040204" pitchFamily="34" charset="-120"/>
                <a:cs typeface="Arial" panose="020B0604020202020204" pitchFamily="34" charset="0"/>
              </a:rPr>
              <a:t>否</a:t>
            </a:r>
            <a:endParaRPr lang="zh-TW" altLang="en-US" dirty="0"/>
          </a:p>
        </p:txBody>
      </p:sp>
      <p:grpSp>
        <p:nvGrpSpPr>
          <p:cNvPr id="62" name="群組 61">
            <a:extLst>
              <a:ext uri="{FF2B5EF4-FFF2-40B4-BE49-F238E27FC236}">
                <a16:creationId xmlns:a16="http://schemas.microsoft.com/office/drawing/2014/main" id="{8AEC2EC4-3505-C218-9A0E-61A514AF7880}"/>
              </a:ext>
            </a:extLst>
          </p:cNvPr>
          <p:cNvGrpSpPr/>
          <p:nvPr/>
        </p:nvGrpSpPr>
        <p:grpSpPr>
          <a:xfrm>
            <a:off x="1384577" y="3352717"/>
            <a:ext cx="1013905" cy="307777"/>
            <a:chOff x="1299543" y="5036510"/>
            <a:chExt cx="1327522" cy="455610"/>
          </a:xfrm>
        </p:grpSpPr>
        <p:sp>
          <p:nvSpPr>
            <p:cNvPr id="63" name="流程圖: 程序 62">
              <a:extLst>
                <a:ext uri="{FF2B5EF4-FFF2-40B4-BE49-F238E27FC236}">
                  <a16:creationId xmlns:a16="http://schemas.microsoft.com/office/drawing/2014/main" id="{927BB0E3-9078-80E5-B690-7D4F4D495090}"/>
                </a:ext>
              </a:extLst>
            </p:cNvPr>
            <p:cNvSpPr/>
            <p:nvPr/>
          </p:nvSpPr>
          <p:spPr>
            <a:xfrm>
              <a:off x="1299543" y="5046779"/>
              <a:ext cx="1327522" cy="434952"/>
            </a:xfrm>
            <a:prstGeom prst="flowChartProcess">
              <a:avLst/>
            </a:prstGeom>
            <a:ln>
              <a:solidFill>
                <a:schemeClr val="tx1"/>
              </a:solidFill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</a:endParaRPr>
            </a:p>
          </p:txBody>
        </p:sp>
        <p:sp>
          <p:nvSpPr>
            <p:cNvPr id="64" name="文字方塊 63">
              <a:extLst>
                <a:ext uri="{FF2B5EF4-FFF2-40B4-BE49-F238E27FC236}">
                  <a16:creationId xmlns:a16="http://schemas.microsoft.com/office/drawing/2014/main" id="{01EA0814-8041-0A0F-B121-4F048B440036}"/>
                </a:ext>
              </a:extLst>
            </p:cNvPr>
            <p:cNvSpPr txBox="1"/>
            <p:nvPr/>
          </p:nvSpPr>
          <p:spPr>
            <a:xfrm>
              <a:off x="1475620" y="5036510"/>
              <a:ext cx="975366" cy="455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altLang="zh-TW" sz="14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Arial" panose="020B0604020202020204" pitchFamily="34" charset="0"/>
                </a:rPr>
                <a:t>delay</a:t>
              </a:r>
              <a:endPara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endParaRPr>
            </a:p>
          </p:txBody>
        </p:sp>
      </p:grpSp>
      <p:cxnSp>
        <p:nvCxnSpPr>
          <p:cNvPr id="66" name="接點: 肘形 65">
            <a:extLst>
              <a:ext uri="{FF2B5EF4-FFF2-40B4-BE49-F238E27FC236}">
                <a16:creationId xmlns:a16="http://schemas.microsoft.com/office/drawing/2014/main" id="{8EE4293E-B180-5ADA-0CAA-355C26DD450B}"/>
              </a:ext>
            </a:extLst>
          </p:cNvPr>
          <p:cNvCxnSpPr>
            <a:cxnSpLocks/>
            <a:stCxn id="63" idx="2"/>
            <a:endCxn id="45" idx="2"/>
          </p:cNvCxnSpPr>
          <p:nvPr/>
        </p:nvCxnSpPr>
        <p:spPr>
          <a:xfrm rot="16200000" flipH="1">
            <a:off x="3898477" y="1646529"/>
            <a:ext cx="1279379" cy="5293272"/>
          </a:xfrm>
          <a:prstGeom prst="bentConnector3">
            <a:avLst>
              <a:gd name="adj1" fmla="val 117868"/>
            </a:avLst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直線單箭頭接點 68">
            <a:extLst>
              <a:ext uri="{FF2B5EF4-FFF2-40B4-BE49-F238E27FC236}">
                <a16:creationId xmlns:a16="http://schemas.microsoft.com/office/drawing/2014/main" id="{F3673ABE-59DB-0969-1A7D-4BC18B8906EF}"/>
              </a:ext>
            </a:extLst>
          </p:cNvPr>
          <p:cNvCxnSpPr>
            <a:cxnSpLocks/>
          </p:cNvCxnSpPr>
          <p:nvPr/>
        </p:nvCxnSpPr>
        <p:spPr bwMode="auto">
          <a:xfrm>
            <a:off x="4537321" y="5157788"/>
            <a:ext cx="3" cy="642937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5" name="接點: 肘形 94">
            <a:extLst>
              <a:ext uri="{FF2B5EF4-FFF2-40B4-BE49-F238E27FC236}">
                <a16:creationId xmlns:a16="http://schemas.microsoft.com/office/drawing/2014/main" id="{252FEB92-C668-7323-F49F-003B47320194}"/>
              </a:ext>
            </a:extLst>
          </p:cNvPr>
          <p:cNvCxnSpPr>
            <a:cxnSpLocks/>
            <a:stCxn id="45" idx="3"/>
          </p:cNvCxnSpPr>
          <p:nvPr/>
        </p:nvCxnSpPr>
        <p:spPr>
          <a:xfrm flipH="1" flipV="1">
            <a:off x="7184805" y="3506606"/>
            <a:ext cx="4159401" cy="819255"/>
          </a:xfrm>
          <a:prstGeom prst="bentConnector3">
            <a:avLst>
              <a:gd name="adj1" fmla="val -549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14" name="群組 113">
            <a:extLst>
              <a:ext uri="{FF2B5EF4-FFF2-40B4-BE49-F238E27FC236}">
                <a16:creationId xmlns:a16="http://schemas.microsoft.com/office/drawing/2014/main" id="{20FEB2E6-084D-56F9-E18D-8D36BD28AD86}"/>
              </a:ext>
            </a:extLst>
          </p:cNvPr>
          <p:cNvGrpSpPr/>
          <p:nvPr/>
        </p:nvGrpSpPr>
        <p:grpSpPr>
          <a:xfrm>
            <a:off x="3626574" y="5786211"/>
            <a:ext cx="1821499" cy="369332"/>
            <a:chOff x="1042992" y="1594643"/>
            <a:chExt cx="1747100" cy="515816"/>
          </a:xfrm>
        </p:grpSpPr>
        <p:sp>
          <p:nvSpPr>
            <p:cNvPr id="115" name="流程圖: 結束點 114">
              <a:extLst>
                <a:ext uri="{FF2B5EF4-FFF2-40B4-BE49-F238E27FC236}">
                  <a16:creationId xmlns:a16="http://schemas.microsoft.com/office/drawing/2014/main" id="{B893EA2B-18DC-6D59-0594-F430E0901502}"/>
                </a:ext>
              </a:extLst>
            </p:cNvPr>
            <p:cNvSpPr/>
            <p:nvPr/>
          </p:nvSpPr>
          <p:spPr>
            <a:xfrm>
              <a:off x="1042992" y="1594643"/>
              <a:ext cx="1747100" cy="515816"/>
            </a:xfrm>
            <a:prstGeom prst="flowChartTerminator">
              <a:avLst/>
            </a:prstGeom>
            <a:ln>
              <a:solidFill>
                <a:schemeClr val="tx1"/>
              </a:solidFill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</a:endParaRPr>
            </a:p>
          </p:txBody>
        </p:sp>
        <p:sp>
          <p:nvSpPr>
            <p:cNvPr id="116" name="文字方塊 115">
              <a:extLst>
                <a:ext uri="{FF2B5EF4-FFF2-40B4-BE49-F238E27FC236}">
                  <a16:creationId xmlns:a16="http://schemas.microsoft.com/office/drawing/2014/main" id="{7A98E354-39F7-E05D-B904-A083C5F28C4D}"/>
                </a:ext>
              </a:extLst>
            </p:cNvPr>
            <p:cNvSpPr txBox="1"/>
            <p:nvPr/>
          </p:nvSpPr>
          <p:spPr>
            <a:xfrm>
              <a:off x="1228607" y="1629350"/>
              <a:ext cx="1375868" cy="4298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altLang="zh-TW" sz="14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Arial" panose="020B0604020202020204" pitchFamily="34" charset="0"/>
                </a:rPr>
                <a:t>C1R_Bias</a:t>
              </a:r>
              <a:endPara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endParaRPr>
            </a:p>
          </p:txBody>
        </p:sp>
      </p:grpSp>
      <p:cxnSp>
        <p:nvCxnSpPr>
          <p:cNvPr id="117" name="接點: 肘形 116">
            <a:extLst>
              <a:ext uri="{FF2B5EF4-FFF2-40B4-BE49-F238E27FC236}">
                <a16:creationId xmlns:a16="http://schemas.microsoft.com/office/drawing/2014/main" id="{7961C263-8A15-1C5D-2436-975E74C50EA2}"/>
              </a:ext>
            </a:extLst>
          </p:cNvPr>
          <p:cNvCxnSpPr>
            <a:cxnSpLocks/>
            <a:endCxn id="63" idx="1"/>
          </p:cNvCxnSpPr>
          <p:nvPr/>
        </p:nvCxnSpPr>
        <p:spPr>
          <a:xfrm rot="10800000">
            <a:off x="1384577" y="3506566"/>
            <a:ext cx="3152744" cy="1966355"/>
          </a:xfrm>
          <a:prstGeom prst="bentConnector3">
            <a:avLst>
              <a:gd name="adj1" fmla="val 10725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31793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>
            <a:extLst>
              <a:ext uri="{FF2B5EF4-FFF2-40B4-BE49-F238E27FC236}">
                <a16:creationId xmlns:a16="http://schemas.microsoft.com/office/drawing/2014/main" id="{397DCB11-0C07-C26D-6A68-EE8655F82BD1}"/>
              </a:ext>
            </a:extLst>
          </p:cNvPr>
          <p:cNvGrpSpPr/>
          <p:nvPr/>
        </p:nvGrpSpPr>
        <p:grpSpPr>
          <a:xfrm>
            <a:off x="984561" y="289242"/>
            <a:ext cx="1821499" cy="369332"/>
            <a:chOff x="1042992" y="1594643"/>
            <a:chExt cx="1747100" cy="515816"/>
          </a:xfrm>
        </p:grpSpPr>
        <p:sp>
          <p:nvSpPr>
            <p:cNvPr id="5" name="流程圖: 結束點 4">
              <a:extLst>
                <a:ext uri="{FF2B5EF4-FFF2-40B4-BE49-F238E27FC236}">
                  <a16:creationId xmlns:a16="http://schemas.microsoft.com/office/drawing/2014/main" id="{7835EF8C-E077-2F56-AF8B-860C7D079BA9}"/>
                </a:ext>
              </a:extLst>
            </p:cNvPr>
            <p:cNvSpPr/>
            <p:nvPr/>
          </p:nvSpPr>
          <p:spPr>
            <a:xfrm>
              <a:off x="1042992" y="1594643"/>
              <a:ext cx="1747100" cy="515816"/>
            </a:xfrm>
            <a:prstGeom prst="flowChartTerminator">
              <a:avLst/>
            </a:prstGeom>
            <a:ln>
              <a:solidFill>
                <a:schemeClr val="tx1"/>
              </a:solidFill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F4C4D5F1-9D1E-6847-03DD-03719CBA7CB3}"/>
                </a:ext>
              </a:extLst>
            </p:cNvPr>
            <p:cNvSpPr txBox="1"/>
            <p:nvPr/>
          </p:nvSpPr>
          <p:spPr>
            <a:xfrm>
              <a:off x="1228607" y="1629350"/>
              <a:ext cx="1375868" cy="4298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altLang="zh-TW" sz="14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Arial" panose="020B0604020202020204" pitchFamily="34" charset="0"/>
                </a:rPr>
                <a:t>C1R_Bias</a:t>
              </a:r>
              <a:r>
                <a:rPr lang="en-US" altLang="zh-TW" sz="14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Arial" panose="020B0604020202020204" pitchFamily="34" charset="0"/>
                </a:rPr>
                <a:t>_new</a:t>
              </a:r>
              <a:endPara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endParaRPr>
            </a:p>
          </p:txBody>
        </p:sp>
      </p:grp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609A2999-5645-7C14-DFC9-E9709CA30442}"/>
              </a:ext>
            </a:extLst>
          </p:cNvPr>
          <p:cNvCxnSpPr>
            <a:cxnSpLocks/>
            <a:stCxn id="5" idx="2"/>
            <a:endCxn id="38" idx="0"/>
          </p:cNvCxnSpPr>
          <p:nvPr/>
        </p:nvCxnSpPr>
        <p:spPr bwMode="auto">
          <a:xfrm flipH="1">
            <a:off x="1891832" y="658574"/>
            <a:ext cx="3479" cy="295761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135AD462-8835-563C-5118-2CDCAD46E4E0}"/>
              </a:ext>
            </a:extLst>
          </p:cNvPr>
          <p:cNvGrpSpPr/>
          <p:nvPr/>
        </p:nvGrpSpPr>
        <p:grpSpPr>
          <a:xfrm>
            <a:off x="5656774" y="1999765"/>
            <a:ext cx="3056052" cy="1308510"/>
            <a:chOff x="925821" y="5046779"/>
            <a:chExt cx="1730694" cy="354031"/>
          </a:xfrm>
        </p:grpSpPr>
        <p:sp>
          <p:nvSpPr>
            <p:cNvPr id="22" name="流程圖: 程序 21">
              <a:extLst>
                <a:ext uri="{FF2B5EF4-FFF2-40B4-BE49-F238E27FC236}">
                  <a16:creationId xmlns:a16="http://schemas.microsoft.com/office/drawing/2014/main" id="{64AA0F00-6014-FF56-EB44-10E09DB630C0}"/>
                </a:ext>
              </a:extLst>
            </p:cNvPr>
            <p:cNvSpPr/>
            <p:nvPr/>
          </p:nvSpPr>
          <p:spPr>
            <a:xfrm>
              <a:off x="925821" y="5046779"/>
              <a:ext cx="1730352" cy="354031"/>
            </a:xfrm>
            <a:prstGeom prst="flowChartProcess">
              <a:avLst/>
            </a:prstGeom>
            <a:ln>
              <a:solidFill>
                <a:schemeClr val="tx1"/>
              </a:solidFill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</a:endParaRPr>
            </a:p>
          </p:txBody>
        </p: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E92B712F-09F8-0711-D207-4240D9DB8009}"/>
                </a:ext>
              </a:extLst>
            </p:cNvPr>
            <p:cNvSpPr txBox="1"/>
            <p:nvPr/>
          </p:nvSpPr>
          <p:spPr>
            <a:xfrm>
              <a:off x="926163" y="5066417"/>
              <a:ext cx="1730352" cy="316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Arial" panose="020B0604020202020204" pitchFamily="34" charset="0"/>
                </a:rPr>
                <a:t>初始化</a:t>
              </a:r>
              <a:r>
                <a:rPr lang="en-GB" altLang="zh-TW" sz="14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Arial" panose="020B0604020202020204" pitchFamily="34" charset="0"/>
                </a:rPr>
                <a:t>:</a:t>
              </a:r>
            </a:p>
            <a:p>
              <a:pPr algn="ctr"/>
              <a:r>
                <a:rPr lang="en-US" altLang="zh-TW" sz="14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Arial" panose="020B0604020202020204" pitchFamily="34" charset="0"/>
                </a:rPr>
                <a:t>P=1</a:t>
              </a:r>
              <a:endParaRPr lang="en-GB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endParaRPr>
            </a:p>
            <a:p>
              <a:pPr algn="ctr"/>
              <a:r>
                <a:rPr lang="en-GB" altLang="zh-TW" sz="14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Arial" panose="020B0604020202020204" pitchFamily="34" charset="0"/>
                </a:rPr>
                <a:t>C1LBias_new_store</a:t>
              </a:r>
              <a:r>
                <a:rPr lang="en-US" altLang="zh-TW" sz="14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Arial" panose="020B0604020202020204" pitchFamily="34" charset="0"/>
                </a:rPr>
                <a:t>=</a:t>
              </a:r>
              <a:r>
                <a:rPr lang="en-GB" altLang="zh-TW" sz="14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Arial" panose="020B0604020202020204" pitchFamily="34" charset="0"/>
                </a:rPr>
                <a:t> C1LBias_new</a:t>
              </a:r>
            </a:p>
            <a:p>
              <a:pPr algn="ctr"/>
              <a:r>
                <a:rPr lang="en-GB" altLang="zh-TW" sz="14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Arial" panose="020B0604020202020204" pitchFamily="34" charset="0"/>
                </a:rPr>
                <a:t>P_L</a:t>
              </a:r>
              <a:r>
                <a:rPr lang="en-US" altLang="zh-TW" sz="14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Arial" panose="020B0604020202020204" pitchFamily="34" charset="0"/>
                </a:rPr>
                <a:t>=P</a:t>
              </a:r>
              <a:endParaRPr lang="en-GB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endParaRPr>
            </a:p>
            <a:p>
              <a:pPr algn="ctr"/>
              <a:r>
                <a:rPr lang="en-GB" altLang="zh-TW" sz="14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Arial" panose="020B0604020202020204" pitchFamily="34" charset="0"/>
                </a:rPr>
                <a:t>C1L_Bias</a:t>
              </a:r>
              <a:r>
                <a:rPr lang="en-US" altLang="zh-TW" sz="14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Arial" panose="020B0604020202020204" pitchFamily="34" charset="0"/>
                </a:rPr>
                <a:t>=</a:t>
              </a:r>
              <a:r>
                <a:rPr lang="en-GB" altLang="zh-TW" sz="14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Arial" panose="020B0604020202020204" pitchFamily="34" charset="0"/>
                </a:rPr>
                <a:t> C1LBias_new_store</a:t>
              </a:r>
              <a:endPara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endParaRPr>
            </a:p>
          </p:txBody>
        </p:sp>
      </p:grpSp>
      <p:grpSp>
        <p:nvGrpSpPr>
          <p:cNvPr id="37" name="群組 36">
            <a:extLst>
              <a:ext uri="{FF2B5EF4-FFF2-40B4-BE49-F238E27FC236}">
                <a16:creationId xmlns:a16="http://schemas.microsoft.com/office/drawing/2014/main" id="{1F5454A5-1270-AE3F-32DD-5D2D6252EDF3}"/>
              </a:ext>
            </a:extLst>
          </p:cNvPr>
          <p:cNvGrpSpPr/>
          <p:nvPr/>
        </p:nvGrpSpPr>
        <p:grpSpPr>
          <a:xfrm>
            <a:off x="675229" y="954335"/>
            <a:ext cx="2433206" cy="1213989"/>
            <a:chOff x="586063" y="2368798"/>
            <a:chExt cx="2433206" cy="1213989"/>
          </a:xfrm>
        </p:grpSpPr>
        <p:sp>
          <p:nvSpPr>
            <p:cNvPr id="38" name="流程圖: 決策 37">
              <a:extLst>
                <a:ext uri="{FF2B5EF4-FFF2-40B4-BE49-F238E27FC236}">
                  <a16:creationId xmlns:a16="http://schemas.microsoft.com/office/drawing/2014/main" id="{B094B96B-81A5-FB54-0EEF-028800206A91}"/>
                </a:ext>
              </a:extLst>
            </p:cNvPr>
            <p:cNvSpPr/>
            <p:nvPr/>
          </p:nvSpPr>
          <p:spPr>
            <a:xfrm>
              <a:off x="586063" y="2368798"/>
              <a:ext cx="2433206" cy="1213989"/>
            </a:xfrm>
            <a:prstGeom prst="flowChartDecision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</a:endParaRPr>
            </a:p>
          </p:txBody>
        </p:sp>
        <p:sp>
          <p:nvSpPr>
            <p:cNvPr id="39" name="文字方塊 38">
              <a:extLst>
                <a:ext uri="{FF2B5EF4-FFF2-40B4-BE49-F238E27FC236}">
                  <a16:creationId xmlns:a16="http://schemas.microsoft.com/office/drawing/2014/main" id="{85964D36-2FE5-29BE-A339-4978181C03B2}"/>
                </a:ext>
              </a:extLst>
            </p:cNvPr>
            <p:cNvSpPr txBox="1"/>
            <p:nvPr/>
          </p:nvSpPr>
          <p:spPr>
            <a:xfrm>
              <a:off x="887836" y="2682825"/>
              <a:ext cx="18290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zh-TW" sz="1400" dirty="0">
                  <a:effectLst/>
                  <a:latin typeface="標楷體" panose="03000509000000000000" pitchFamily="65" charset="-120"/>
                  <a:ea typeface="微軟正黑體" panose="020B0604030504040204" pitchFamily="34" charset="-120"/>
                  <a:cs typeface="Arial" panose="020B0604020202020204" pitchFamily="34" charset="0"/>
                </a:rPr>
                <a:t>第一條件式</a:t>
              </a:r>
              <a:r>
                <a:rPr lang="zh-TW" altLang="en-US" sz="1400" dirty="0">
                  <a:effectLst/>
                  <a:latin typeface="標楷體" panose="03000509000000000000" pitchFamily="65" charset="-120"/>
                  <a:ea typeface="微軟正黑體" panose="020B0604030504040204" pitchFamily="34" charset="-120"/>
                  <a:cs typeface="Arial" panose="020B0604020202020204" pitchFamily="34" charset="0"/>
                </a:rPr>
                <a:t>成立</a:t>
              </a:r>
              <a:endParaRPr lang="zh-TW" altLang="en-US" sz="1400" dirty="0"/>
            </a:p>
          </p:txBody>
        </p:sp>
        <p:sp>
          <p:nvSpPr>
            <p:cNvPr id="40" name="文字方塊 39">
              <a:extLst>
                <a:ext uri="{FF2B5EF4-FFF2-40B4-BE49-F238E27FC236}">
                  <a16:creationId xmlns:a16="http://schemas.microsoft.com/office/drawing/2014/main" id="{852B8382-59D1-9C3D-9FBF-AD9E2445646E}"/>
                </a:ext>
              </a:extLst>
            </p:cNvPr>
            <p:cNvSpPr txBox="1"/>
            <p:nvPr/>
          </p:nvSpPr>
          <p:spPr>
            <a:xfrm>
              <a:off x="887835" y="2972324"/>
              <a:ext cx="18290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zh-TW" sz="1400" dirty="0">
                  <a:effectLst/>
                  <a:latin typeface="標楷體" panose="03000509000000000000" pitchFamily="65" charset="-120"/>
                  <a:ea typeface="微軟正黑體" panose="020B0604030504040204" pitchFamily="34" charset="-120"/>
                  <a:cs typeface="Arial" panose="020B0604020202020204" pitchFamily="34" charset="0"/>
                </a:rPr>
                <a:t>第</a:t>
              </a:r>
              <a:r>
                <a:rPr lang="zh-TW" altLang="en-US" sz="1400" dirty="0">
                  <a:effectLst/>
                  <a:latin typeface="標楷體" panose="03000509000000000000" pitchFamily="65" charset="-120"/>
                  <a:ea typeface="微軟正黑體" panose="020B0604030504040204" pitchFamily="34" charset="-120"/>
                  <a:cs typeface="Arial" panose="020B0604020202020204" pitchFamily="34" charset="0"/>
                </a:rPr>
                <a:t>二</a:t>
              </a:r>
              <a:r>
                <a:rPr lang="zh-TW" altLang="zh-TW" sz="1400" dirty="0">
                  <a:effectLst/>
                  <a:latin typeface="標楷體" panose="03000509000000000000" pitchFamily="65" charset="-120"/>
                  <a:ea typeface="微軟正黑體" panose="020B0604030504040204" pitchFamily="34" charset="-120"/>
                  <a:cs typeface="Arial" panose="020B0604020202020204" pitchFamily="34" charset="0"/>
                </a:rPr>
                <a:t>條件式</a:t>
              </a:r>
              <a:r>
                <a:rPr lang="zh-TW" altLang="en-US" sz="1400" dirty="0">
                  <a:effectLst/>
                  <a:latin typeface="標楷體" panose="03000509000000000000" pitchFamily="65" charset="-120"/>
                  <a:ea typeface="微軟正黑體" panose="020B0604030504040204" pitchFamily="34" charset="-120"/>
                  <a:cs typeface="Arial" panose="020B0604020202020204" pitchFamily="34" charset="0"/>
                </a:rPr>
                <a:t>成立</a:t>
              </a:r>
              <a:endParaRPr lang="zh-TW" altLang="en-US" sz="1400" dirty="0"/>
            </a:p>
          </p:txBody>
        </p:sp>
      </p:grpSp>
      <p:sp>
        <p:nvSpPr>
          <p:cNvPr id="45" name="流程圖: 程序 44">
            <a:extLst>
              <a:ext uri="{FF2B5EF4-FFF2-40B4-BE49-F238E27FC236}">
                <a16:creationId xmlns:a16="http://schemas.microsoft.com/office/drawing/2014/main" id="{7EEF1CA7-3761-94C9-A5F4-108EBAD3C403}"/>
              </a:ext>
            </a:extLst>
          </p:cNvPr>
          <p:cNvSpPr/>
          <p:nvPr/>
        </p:nvSpPr>
        <p:spPr>
          <a:xfrm>
            <a:off x="3025397" y="3718866"/>
            <a:ext cx="8318809" cy="1213989"/>
          </a:xfrm>
          <a:prstGeom prst="flowChartProcess">
            <a:avLst/>
          </a:prstGeom>
          <a:ln>
            <a:solidFill>
              <a:schemeClr val="tx1"/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948363CD-3F53-F658-35CC-CEAA7ABB5D0E}"/>
              </a:ext>
            </a:extLst>
          </p:cNvPr>
          <p:cNvSpPr txBox="1"/>
          <p:nvPr/>
        </p:nvSpPr>
        <p:spPr>
          <a:xfrm>
            <a:off x="2988226" y="3764074"/>
            <a:ext cx="839314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計算</a:t>
            </a:r>
            <a:r>
              <a:rPr lang="en-GB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:</a:t>
            </a:r>
          </a:p>
          <a:p>
            <a:pPr algn="ctr"/>
            <a:r>
              <a:rPr lang="en-GB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C1Bias_new_store = C1RBias_new_store + P*(C1LBias_new - C1RBias_new_store)/(Forget_Factor+P)</a:t>
            </a:r>
          </a:p>
          <a:p>
            <a:pPr algn="ctr"/>
            <a:r>
              <a:rPr lang="en-GB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P = (P-P*P/(Forget_Factor+P))/Forget_Factor</a:t>
            </a:r>
          </a:p>
          <a:p>
            <a:pPr algn="ctr"/>
            <a:r>
              <a:rPr lang="en-GB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P_R=P</a:t>
            </a:r>
          </a:p>
          <a:p>
            <a:pPr algn="ctr"/>
            <a:r>
              <a:rPr lang="en-GB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C1R_Bias=C1RBias_new_store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cxnSp>
        <p:nvCxnSpPr>
          <p:cNvPr id="52" name="直線單箭頭接點 51">
            <a:extLst>
              <a:ext uri="{FF2B5EF4-FFF2-40B4-BE49-F238E27FC236}">
                <a16:creationId xmlns:a16="http://schemas.microsoft.com/office/drawing/2014/main" id="{85F11258-52DA-58D9-8B9C-6C6498FEFBB2}"/>
              </a:ext>
            </a:extLst>
          </p:cNvPr>
          <p:cNvCxnSpPr>
            <a:cxnSpLocks/>
            <a:stCxn id="22" idx="2"/>
            <a:endCxn id="45" idx="0"/>
          </p:cNvCxnSpPr>
          <p:nvPr/>
        </p:nvCxnSpPr>
        <p:spPr bwMode="auto">
          <a:xfrm>
            <a:off x="7184498" y="3308275"/>
            <a:ext cx="304" cy="410591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6" name="接點: 肘形 55">
            <a:extLst>
              <a:ext uri="{FF2B5EF4-FFF2-40B4-BE49-F238E27FC236}">
                <a16:creationId xmlns:a16="http://schemas.microsoft.com/office/drawing/2014/main" id="{BB647758-6D86-6F57-5B0A-0C42B7233DB7}"/>
              </a:ext>
            </a:extLst>
          </p:cNvPr>
          <p:cNvCxnSpPr>
            <a:cxnSpLocks/>
            <a:stCxn id="38" idx="3"/>
            <a:endCxn id="22" idx="0"/>
          </p:cNvCxnSpPr>
          <p:nvPr/>
        </p:nvCxnSpPr>
        <p:spPr>
          <a:xfrm>
            <a:off x="3108435" y="1561330"/>
            <a:ext cx="4076063" cy="43843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F53E8F91-B2B6-115D-C9FC-5C3D5FBB9D87}"/>
              </a:ext>
            </a:extLst>
          </p:cNvPr>
          <p:cNvSpPr txBox="1"/>
          <p:nvPr/>
        </p:nvSpPr>
        <p:spPr>
          <a:xfrm>
            <a:off x="3114608" y="1268361"/>
            <a:ext cx="4945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>
                <a:ea typeface="微軟正黑體" panose="020B0604030504040204" pitchFamily="34" charset="-120"/>
                <a:cs typeface="Arial" panose="020B0604020202020204" pitchFamily="34" charset="0"/>
              </a:rPr>
              <a:t>是</a:t>
            </a:r>
            <a:endParaRPr lang="zh-TW" altLang="en-US" dirty="0"/>
          </a:p>
        </p:txBody>
      </p:sp>
      <p:cxnSp>
        <p:nvCxnSpPr>
          <p:cNvPr id="58" name="直線單箭頭接點 57">
            <a:extLst>
              <a:ext uri="{FF2B5EF4-FFF2-40B4-BE49-F238E27FC236}">
                <a16:creationId xmlns:a16="http://schemas.microsoft.com/office/drawing/2014/main" id="{E6D4990C-6D15-5869-23FF-F9541AA03DB1}"/>
              </a:ext>
            </a:extLst>
          </p:cNvPr>
          <p:cNvCxnSpPr>
            <a:cxnSpLocks/>
            <a:stCxn id="38" idx="2"/>
            <a:endCxn id="63" idx="0"/>
          </p:cNvCxnSpPr>
          <p:nvPr/>
        </p:nvCxnSpPr>
        <p:spPr bwMode="auto">
          <a:xfrm flipH="1">
            <a:off x="1891530" y="2168324"/>
            <a:ext cx="302" cy="119133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1" name="文字方塊 60">
            <a:extLst>
              <a:ext uri="{FF2B5EF4-FFF2-40B4-BE49-F238E27FC236}">
                <a16:creationId xmlns:a16="http://schemas.microsoft.com/office/drawing/2014/main" id="{6F5C3F37-CCC9-A953-CC84-630BA5E84329}"/>
              </a:ext>
            </a:extLst>
          </p:cNvPr>
          <p:cNvSpPr txBox="1"/>
          <p:nvPr/>
        </p:nvSpPr>
        <p:spPr>
          <a:xfrm>
            <a:off x="1839322" y="2161387"/>
            <a:ext cx="4945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>
                <a:ea typeface="微軟正黑體" panose="020B0604030504040204" pitchFamily="34" charset="-120"/>
                <a:cs typeface="Arial" panose="020B0604020202020204" pitchFamily="34" charset="0"/>
              </a:rPr>
              <a:t>否</a:t>
            </a:r>
            <a:endParaRPr lang="zh-TW" altLang="en-US" dirty="0"/>
          </a:p>
        </p:txBody>
      </p:sp>
      <p:grpSp>
        <p:nvGrpSpPr>
          <p:cNvPr id="62" name="群組 61">
            <a:extLst>
              <a:ext uri="{FF2B5EF4-FFF2-40B4-BE49-F238E27FC236}">
                <a16:creationId xmlns:a16="http://schemas.microsoft.com/office/drawing/2014/main" id="{8AEC2EC4-3505-C218-9A0E-61A514AF7880}"/>
              </a:ext>
            </a:extLst>
          </p:cNvPr>
          <p:cNvGrpSpPr/>
          <p:nvPr/>
        </p:nvGrpSpPr>
        <p:grpSpPr>
          <a:xfrm>
            <a:off x="1384577" y="3352717"/>
            <a:ext cx="1013905" cy="307777"/>
            <a:chOff x="1299543" y="5036510"/>
            <a:chExt cx="1327522" cy="455610"/>
          </a:xfrm>
        </p:grpSpPr>
        <p:sp>
          <p:nvSpPr>
            <p:cNvPr id="63" name="流程圖: 程序 62">
              <a:extLst>
                <a:ext uri="{FF2B5EF4-FFF2-40B4-BE49-F238E27FC236}">
                  <a16:creationId xmlns:a16="http://schemas.microsoft.com/office/drawing/2014/main" id="{927BB0E3-9078-80E5-B690-7D4F4D495090}"/>
                </a:ext>
              </a:extLst>
            </p:cNvPr>
            <p:cNvSpPr/>
            <p:nvPr/>
          </p:nvSpPr>
          <p:spPr>
            <a:xfrm>
              <a:off x="1299543" y="5046779"/>
              <a:ext cx="1327522" cy="434952"/>
            </a:xfrm>
            <a:prstGeom prst="flowChartProcess">
              <a:avLst/>
            </a:prstGeom>
            <a:ln>
              <a:solidFill>
                <a:schemeClr val="tx1"/>
              </a:solidFill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</a:endParaRPr>
            </a:p>
          </p:txBody>
        </p:sp>
        <p:sp>
          <p:nvSpPr>
            <p:cNvPr id="64" name="文字方塊 63">
              <a:extLst>
                <a:ext uri="{FF2B5EF4-FFF2-40B4-BE49-F238E27FC236}">
                  <a16:creationId xmlns:a16="http://schemas.microsoft.com/office/drawing/2014/main" id="{01EA0814-8041-0A0F-B121-4F048B440036}"/>
                </a:ext>
              </a:extLst>
            </p:cNvPr>
            <p:cNvSpPr txBox="1"/>
            <p:nvPr/>
          </p:nvSpPr>
          <p:spPr>
            <a:xfrm>
              <a:off x="1475620" y="5036510"/>
              <a:ext cx="975366" cy="455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altLang="zh-TW" sz="14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Arial" panose="020B0604020202020204" pitchFamily="34" charset="0"/>
                </a:rPr>
                <a:t>delay</a:t>
              </a:r>
              <a:endPara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endParaRPr>
            </a:p>
          </p:txBody>
        </p:sp>
      </p:grpSp>
      <p:cxnSp>
        <p:nvCxnSpPr>
          <p:cNvPr id="66" name="接點: 肘形 65">
            <a:extLst>
              <a:ext uri="{FF2B5EF4-FFF2-40B4-BE49-F238E27FC236}">
                <a16:creationId xmlns:a16="http://schemas.microsoft.com/office/drawing/2014/main" id="{8EE4293E-B180-5ADA-0CAA-355C26DD450B}"/>
              </a:ext>
            </a:extLst>
          </p:cNvPr>
          <p:cNvCxnSpPr>
            <a:cxnSpLocks/>
            <a:stCxn id="63" idx="2"/>
            <a:endCxn id="45" idx="2"/>
          </p:cNvCxnSpPr>
          <p:nvPr/>
        </p:nvCxnSpPr>
        <p:spPr>
          <a:xfrm rot="16200000" flipH="1">
            <a:off x="3898477" y="1646529"/>
            <a:ext cx="1279379" cy="5293272"/>
          </a:xfrm>
          <a:prstGeom prst="bentConnector3">
            <a:avLst>
              <a:gd name="adj1" fmla="val 117868"/>
            </a:avLst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直線單箭頭接點 68">
            <a:extLst>
              <a:ext uri="{FF2B5EF4-FFF2-40B4-BE49-F238E27FC236}">
                <a16:creationId xmlns:a16="http://schemas.microsoft.com/office/drawing/2014/main" id="{F3673ABE-59DB-0969-1A7D-4BC18B8906EF}"/>
              </a:ext>
            </a:extLst>
          </p:cNvPr>
          <p:cNvCxnSpPr>
            <a:cxnSpLocks/>
          </p:cNvCxnSpPr>
          <p:nvPr/>
        </p:nvCxnSpPr>
        <p:spPr bwMode="auto">
          <a:xfrm>
            <a:off x="4537321" y="5157788"/>
            <a:ext cx="3" cy="642937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5" name="接點: 肘形 94">
            <a:extLst>
              <a:ext uri="{FF2B5EF4-FFF2-40B4-BE49-F238E27FC236}">
                <a16:creationId xmlns:a16="http://schemas.microsoft.com/office/drawing/2014/main" id="{252FEB92-C668-7323-F49F-003B47320194}"/>
              </a:ext>
            </a:extLst>
          </p:cNvPr>
          <p:cNvCxnSpPr>
            <a:cxnSpLocks/>
            <a:stCxn id="45" idx="3"/>
          </p:cNvCxnSpPr>
          <p:nvPr/>
        </p:nvCxnSpPr>
        <p:spPr>
          <a:xfrm flipH="1" flipV="1">
            <a:off x="7184805" y="3506606"/>
            <a:ext cx="4159401" cy="819255"/>
          </a:xfrm>
          <a:prstGeom prst="bentConnector3">
            <a:avLst>
              <a:gd name="adj1" fmla="val -549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14" name="群組 113">
            <a:extLst>
              <a:ext uri="{FF2B5EF4-FFF2-40B4-BE49-F238E27FC236}">
                <a16:creationId xmlns:a16="http://schemas.microsoft.com/office/drawing/2014/main" id="{20FEB2E6-084D-56F9-E18D-8D36BD28AD86}"/>
              </a:ext>
            </a:extLst>
          </p:cNvPr>
          <p:cNvGrpSpPr/>
          <p:nvPr/>
        </p:nvGrpSpPr>
        <p:grpSpPr>
          <a:xfrm>
            <a:off x="3626574" y="5786211"/>
            <a:ext cx="1821499" cy="369332"/>
            <a:chOff x="1042992" y="1594643"/>
            <a:chExt cx="1747100" cy="515816"/>
          </a:xfrm>
        </p:grpSpPr>
        <p:sp>
          <p:nvSpPr>
            <p:cNvPr id="115" name="流程圖: 結束點 114">
              <a:extLst>
                <a:ext uri="{FF2B5EF4-FFF2-40B4-BE49-F238E27FC236}">
                  <a16:creationId xmlns:a16="http://schemas.microsoft.com/office/drawing/2014/main" id="{B893EA2B-18DC-6D59-0594-F430E0901502}"/>
                </a:ext>
              </a:extLst>
            </p:cNvPr>
            <p:cNvSpPr/>
            <p:nvPr/>
          </p:nvSpPr>
          <p:spPr>
            <a:xfrm>
              <a:off x="1042992" y="1594643"/>
              <a:ext cx="1747100" cy="515816"/>
            </a:xfrm>
            <a:prstGeom prst="flowChartTerminator">
              <a:avLst/>
            </a:prstGeom>
            <a:ln>
              <a:solidFill>
                <a:schemeClr val="tx1"/>
              </a:solidFill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</a:endParaRPr>
            </a:p>
          </p:txBody>
        </p:sp>
        <p:sp>
          <p:nvSpPr>
            <p:cNvPr id="116" name="文字方塊 115">
              <a:extLst>
                <a:ext uri="{FF2B5EF4-FFF2-40B4-BE49-F238E27FC236}">
                  <a16:creationId xmlns:a16="http://schemas.microsoft.com/office/drawing/2014/main" id="{7A98E354-39F7-E05D-B904-A083C5F28C4D}"/>
                </a:ext>
              </a:extLst>
            </p:cNvPr>
            <p:cNvSpPr txBox="1"/>
            <p:nvPr/>
          </p:nvSpPr>
          <p:spPr>
            <a:xfrm>
              <a:off x="1228607" y="1629350"/>
              <a:ext cx="1375868" cy="4298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altLang="zh-TW" sz="14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Arial" panose="020B0604020202020204" pitchFamily="34" charset="0"/>
                </a:rPr>
                <a:t>C1R_Bias</a:t>
              </a:r>
              <a:endPara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endParaRPr>
            </a:p>
          </p:txBody>
        </p:sp>
      </p:grpSp>
      <p:cxnSp>
        <p:nvCxnSpPr>
          <p:cNvPr id="117" name="接點: 肘形 116">
            <a:extLst>
              <a:ext uri="{FF2B5EF4-FFF2-40B4-BE49-F238E27FC236}">
                <a16:creationId xmlns:a16="http://schemas.microsoft.com/office/drawing/2014/main" id="{7961C263-8A15-1C5D-2436-975E74C50EA2}"/>
              </a:ext>
            </a:extLst>
          </p:cNvPr>
          <p:cNvCxnSpPr>
            <a:cxnSpLocks/>
            <a:endCxn id="63" idx="1"/>
          </p:cNvCxnSpPr>
          <p:nvPr/>
        </p:nvCxnSpPr>
        <p:spPr>
          <a:xfrm rot="10800000">
            <a:off x="1384577" y="3506566"/>
            <a:ext cx="3152744" cy="1966355"/>
          </a:xfrm>
          <a:prstGeom prst="bentConnector3">
            <a:avLst>
              <a:gd name="adj1" fmla="val 10725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45105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7255</TotalTime>
  <Words>523</Words>
  <Application>Microsoft Office PowerPoint</Application>
  <PresentationFormat>寬螢幕</PresentationFormat>
  <Paragraphs>107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5" baseType="lpstr">
      <vt:lpstr>微軟正黑體</vt:lpstr>
      <vt:lpstr>新細明體</vt:lpstr>
      <vt:lpstr>標楷體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榮輝 江</dc:creator>
  <cp:lastModifiedBy>江榮輝</cp:lastModifiedBy>
  <cp:revision>24</cp:revision>
  <dcterms:created xsi:type="dcterms:W3CDTF">2022-08-24T13:23:29Z</dcterms:created>
  <dcterms:modified xsi:type="dcterms:W3CDTF">2022-09-08T04:13:50Z</dcterms:modified>
</cp:coreProperties>
</file>