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1" r:id="rId3"/>
    <p:sldId id="271" r:id="rId4"/>
    <p:sldId id="263" r:id="rId5"/>
    <p:sldId id="262" r:id="rId6"/>
    <p:sldId id="264" r:id="rId7"/>
    <p:sldId id="269" r:id="rId8"/>
    <p:sldId id="265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4035" y="1481458"/>
            <a:ext cx="6514590" cy="19475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a-IR" sz="2400" dirty="0" smtClean="0">
                <a:solidFill>
                  <a:schemeClr val="tx1"/>
                </a:solidFill>
                <a:cs typeface="2  Koodak" panose="00000700000000000000" pitchFamily="2" charset="-78"/>
              </a:rPr>
              <a:t>پیش بینی و ارزیابی تماس های ورودی شرکت گلدیران</a:t>
            </a:r>
            <a:endParaRPr lang="en-US" sz="2400" dirty="0">
              <a:solidFill>
                <a:schemeClr val="tx1"/>
              </a:solidFill>
              <a:cs typeface="2  Koodak" panose="00000700000000000000" pitchFamily="2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 txBox="1">
            <a:spLocks/>
          </p:cNvSpPr>
          <p:nvPr/>
        </p:nvSpPr>
        <p:spPr>
          <a:xfrm>
            <a:off x="5164035" y="2538515"/>
            <a:ext cx="6514590" cy="1947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fa-IR" sz="2400" smtClean="0">
                <a:solidFill>
                  <a:schemeClr val="tx1"/>
                </a:solidFill>
                <a:cs typeface="2  Koodak" panose="00000700000000000000" pitchFamily="2" charset="-78"/>
              </a:rPr>
              <a:t>دانشجو </a:t>
            </a:r>
            <a:r>
              <a:rPr lang="fa-IR" sz="2400" dirty="0" smtClean="0">
                <a:solidFill>
                  <a:schemeClr val="tx1"/>
                </a:solidFill>
                <a:cs typeface="2  Koodak" panose="00000700000000000000" pitchFamily="2" charset="-78"/>
              </a:rPr>
              <a:t>: حمیدجلالی</a:t>
            </a:r>
            <a:endParaRPr lang="fa-IR" sz="2400" dirty="0">
              <a:solidFill>
                <a:schemeClr val="tx1"/>
              </a:solidFill>
              <a:cs typeface="2 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22" y="553790"/>
            <a:ext cx="10365345" cy="875765"/>
          </a:xfrm>
        </p:spPr>
        <p:txBody>
          <a:bodyPr>
            <a:normAutofit/>
          </a:bodyPr>
          <a:lstStyle/>
          <a:p>
            <a:pPr algn="just" rtl="1"/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دلایل استفاده از متد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Train </a:t>
            </a:r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و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Test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901521" y="1876155"/>
            <a:ext cx="10365345" cy="1107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just" rtl="1"/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ما همه ی داده ها با تمام مشخصات را به ماشین نمیدهیم تا بتوانیم با یک قسمت ناشناخته از داده ها از ماشین آزمون بگیریم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3802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18" y="1791530"/>
            <a:ext cx="10680317" cy="758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1539" y="3654470"/>
            <a:ext cx="1066349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en-US" sz="3200" dirty="0" smtClean="0">
                <a:ln w="0"/>
                <a:cs typeface="B Nazanin" panose="00000400000000000000" pitchFamily="2" charset="-78"/>
              </a:rPr>
              <a:t>KNN</a:t>
            </a:r>
            <a:r>
              <a:rPr lang="fa-IR" sz="3200" dirty="0" smtClean="0">
                <a:ln w="0"/>
                <a:cs typeface="B Nazanin" panose="00000400000000000000" pitchFamily="2" charset="-78"/>
              </a:rPr>
              <a:t> </a:t>
            </a:r>
            <a:r>
              <a:rPr lang="en-US" sz="3200" dirty="0" smtClean="0">
                <a:ln w="0"/>
                <a:cs typeface="B Nazanin" panose="00000400000000000000" pitchFamily="2" charset="-78"/>
              </a:rPr>
              <a:t> </a:t>
            </a:r>
            <a:r>
              <a:rPr lang="fa-IR" sz="3200" dirty="0" smtClean="0">
                <a:ln w="0"/>
                <a:cs typeface="B Nazanin" panose="00000400000000000000" pitchFamily="2" charset="-78"/>
              </a:rPr>
              <a:t> را فراخوانی کرده و تعداد همسایگی و  متد بررسی آن را مشحص می کنیم .</a:t>
            </a:r>
          </a:p>
          <a:p>
            <a:pPr algn="r" rtl="1"/>
            <a:r>
              <a:rPr lang="fa-IR" sz="3200" dirty="0" smtClean="0">
                <a:ln w="0"/>
                <a:cs typeface="B Nazanin" panose="00000400000000000000" pitchFamily="2" charset="-78"/>
              </a:rPr>
              <a:t> حال الگوریتم آماده ی دریافت و پردازش ورودی های فراهم شده است</a:t>
            </a:r>
          </a:p>
          <a:p>
            <a:pPr algn="r" rtl="1"/>
            <a:r>
              <a:rPr lang="fa-IR" sz="3200" dirty="0" smtClean="0">
                <a:ln w="0"/>
                <a:cs typeface="B Nazanin" panose="00000400000000000000" pitchFamily="2" charset="-78"/>
              </a:rPr>
              <a:t> </a:t>
            </a:r>
            <a:endParaRPr lang="en-US" sz="3200" dirty="0">
              <a:ln w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6270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نتیجه پیش بینی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88" y="3031625"/>
            <a:ext cx="10471112" cy="205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3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483" y="680240"/>
            <a:ext cx="10293621" cy="1542455"/>
          </a:xfrm>
        </p:spPr>
        <p:txBody>
          <a:bodyPr>
            <a:normAutofit fontScale="90000"/>
          </a:bodyPr>
          <a:lstStyle/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در مراکزی که به صورت (مرکز تماس </a:t>
            </a:r>
            <a:r>
              <a:rPr lang="en-US" dirty="0" smtClean="0">
                <a:cs typeface="B Nazanin" panose="00000400000000000000" pitchFamily="2" charset="-78"/>
              </a:rPr>
              <a:t>call center </a:t>
            </a:r>
            <a:r>
              <a:rPr lang="fa-IR" dirty="0" smtClean="0">
                <a:cs typeface="B Nazanin" panose="00000400000000000000" pitchFamily="2" charset="-78"/>
              </a:rPr>
              <a:t> ) هستند همواره نیاز است که کاربران با هدف بهبود پاسخگویی مورد ارزیابی و مورد مطالعه قرار گیرند.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927280" y="3515931"/>
            <a:ext cx="10365345" cy="187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just" rtl="1"/>
            <a:r>
              <a:rPr lang="fa-IR" dirty="0" smtClean="0">
                <a:ln w="0"/>
                <a:solidFill>
                  <a:schemeClr val="tx1"/>
                </a:solidFill>
                <a:cs typeface="B Nazanin" panose="00000400000000000000" pitchFamily="2" charset="-78"/>
              </a:rPr>
              <a:t>ما میخواهیم مدلی بسازیم  تا عملکرد کارمندان جدیدی که وارد شرکت می </a:t>
            </a:r>
            <a:r>
              <a:rPr lang="fa-IR" dirty="0">
                <a:ln w="0"/>
                <a:solidFill>
                  <a:schemeClr val="tx1"/>
                </a:solidFill>
                <a:cs typeface="B Nazanin" panose="00000400000000000000" pitchFamily="2" charset="-78"/>
              </a:rPr>
              <a:t>شوند رو بررسی و پیش بینی </a:t>
            </a:r>
            <a:r>
              <a:rPr lang="fa-IR" dirty="0" smtClean="0">
                <a:ln w="0"/>
                <a:solidFill>
                  <a:schemeClr val="tx1"/>
                </a:solidFill>
                <a:cs typeface="B Nazanin" panose="00000400000000000000" pitchFamily="2" charset="-78"/>
              </a:rPr>
              <a:t>کنیم که کاربر جدید نسبت به بقیه کاربران چه عملکردی را داشته اشت</a:t>
            </a:r>
            <a:endParaRPr lang="fa-IR" dirty="0">
              <a:ln w="0"/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772" y="539563"/>
            <a:ext cx="10058400" cy="1371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تماس های ورودی مشتریان از طریق </a:t>
            </a:r>
            <a:r>
              <a:rPr lang="en-US" dirty="0" err="1" smtClean="0">
                <a:cs typeface="B Nazanin" panose="00000400000000000000" pitchFamily="2" charset="-78"/>
              </a:rPr>
              <a:t>Voip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 به هر کاربر تعریف شده در قسمت پاسخگویی متصل می شود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4778063" y="2567986"/>
            <a:ext cx="6669109" cy="276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 rtl="1">
              <a:lnSpc>
                <a:spcPct val="170000"/>
              </a:lnSpc>
            </a:pPr>
            <a:r>
              <a:rPr lang="fa-IR" dirty="0" smtClean="0">
                <a:cs typeface="B Nazanin" panose="00000400000000000000" pitchFamily="2" charset="-78"/>
              </a:rPr>
              <a:t>هر کاربر </a:t>
            </a:r>
            <a:r>
              <a:rPr lang="fa-IR" smtClean="0">
                <a:cs typeface="B Nazanin" panose="00000400000000000000" pitchFamily="2" charset="-78"/>
              </a:rPr>
              <a:t>از طریق </a:t>
            </a:r>
            <a:r>
              <a:rPr lang="fa-IR" dirty="0" smtClean="0">
                <a:cs typeface="B Nazanin" panose="00000400000000000000" pitchFamily="2" charset="-78"/>
              </a:rPr>
              <a:t>برنامه </a:t>
            </a:r>
            <a:r>
              <a:rPr lang="en-US" dirty="0" err="1" smtClean="0">
                <a:cs typeface="B Nazanin" panose="00000400000000000000" pitchFamily="2" charset="-78"/>
              </a:rPr>
              <a:t>xlite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 تماس های ورودی به خود را دریافت می کند و هرکاربر داخلی اختصاصی به خود را دارد.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75" y="1404468"/>
            <a:ext cx="3466027" cy="507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3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98" y="611748"/>
            <a:ext cx="10713075" cy="3689796"/>
          </a:xfrm>
        </p:spPr>
        <p:txBody>
          <a:bodyPr>
            <a:normAutofit/>
          </a:bodyPr>
          <a:lstStyle/>
          <a:p>
            <a:pPr algn="just" rtl="1">
              <a:lnSpc>
                <a:spcPct val="150000"/>
              </a:lnSpc>
            </a:pPr>
            <a:r>
              <a:rPr lang="fa-IR" sz="3600" dirty="0" smtClean="0">
                <a:cs typeface="B Nazanin" panose="00000400000000000000" pitchFamily="2" charset="-78"/>
              </a:rPr>
              <a:t>برای هر تماسی از سمت مشتری،  اطلاعاتی در جدول تماس ثبت می‌گردد.</a:t>
            </a:r>
            <a:br>
              <a:rPr lang="fa-IR" sz="3600" dirty="0" smtClean="0">
                <a:cs typeface="B Nazanin" panose="00000400000000000000" pitchFamily="2" charset="-78"/>
              </a:rPr>
            </a:br>
            <a:r>
              <a:rPr lang="fa-IR" sz="3600" dirty="0" smtClean="0">
                <a:cs typeface="B Nazanin" panose="00000400000000000000" pitchFamily="2" charset="-78"/>
              </a:rPr>
              <a:t>اطلاعات </a:t>
            </a:r>
            <a:r>
              <a:rPr lang="fa-IR" sz="3600" dirty="0">
                <a:cs typeface="B Nazanin" panose="00000400000000000000" pitchFamily="2" charset="-78"/>
              </a:rPr>
              <a:t>کامل </a:t>
            </a:r>
            <a:r>
              <a:rPr lang="fa-IR" sz="3600" dirty="0" smtClean="0">
                <a:cs typeface="B Nazanin" panose="00000400000000000000" pitchFamily="2" charset="-78"/>
              </a:rPr>
              <a:t>هر تماس از </a:t>
            </a:r>
            <a:r>
              <a:rPr lang="fa-IR" sz="3600" dirty="0">
                <a:cs typeface="B Nazanin" panose="00000400000000000000" pitchFamily="2" charset="-78"/>
              </a:rPr>
              <a:t>قبیل تعداد تماس </a:t>
            </a:r>
            <a:r>
              <a:rPr lang="fa-IR" sz="3600" dirty="0" smtClean="0">
                <a:cs typeface="B Nazanin" panose="00000400000000000000" pitchFamily="2" charset="-78"/>
              </a:rPr>
              <a:t>ورودی، نمرات </a:t>
            </a:r>
            <a:r>
              <a:rPr lang="fa-IR" sz="3600" dirty="0">
                <a:cs typeface="B Nazanin" panose="00000400000000000000" pitchFamily="2" charset="-78"/>
              </a:rPr>
              <a:t>دریافت شده ، تعداد تماس از دست رفته </a:t>
            </a:r>
            <a:r>
              <a:rPr lang="fa-IR" sz="3600">
                <a:cs typeface="B Nazanin" panose="00000400000000000000" pitchFamily="2" charset="-78"/>
              </a:rPr>
              <a:t>و </a:t>
            </a:r>
            <a:r>
              <a:rPr lang="fa-IR" sz="3600" smtClean="0">
                <a:cs typeface="B Nazanin" panose="00000400000000000000" pitchFamily="2" charset="-78"/>
              </a:rPr>
              <a:t>داخلی هر </a:t>
            </a:r>
            <a:r>
              <a:rPr lang="fa-IR" sz="3600" dirty="0" smtClean="0">
                <a:cs typeface="B Nazanin" panose="00000400000000000000" pitchFamily="2" charset="-78"/>
              </a:rPr>
              <a:t>کاربر و میانگین مکالمات در یک جدول ذخیره می شود</a:t>
            </a:r>
            <a:r>
              <a:rPr lang="fa-IR" sz="3600" dirty="0">
                <a:cs typeface="B Nazanin" panose="00000400000000000000" pitchFamily="2" charset="-78"/>
              </a:rPr>
              <a:t>.</a:t>
            </a: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875764" y="4391696"/>
            <a:ext cx="10365345" cy="1545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just" rtl="1"/>
            <a:r>
              <a:rPr lang="fa-IR" dirty="0">
                <a:cs typeface="B Nazanin" panose="00000400000000000000" pitchFamily="2" charset="-78"/>
              </a:rPr>
              <a:t>که در این دیتاست مهمترین ها را برای پیش بینی و تحلیل جدا کرده ایم.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875765" y="2247364"/>
            <a:ext cx="10365345" cy="2253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 rtl="1"/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172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196" y="791236"/>
            <a:ext cx="4750157" cy="5184561"/>
          </a:xfrm>
        </p:spPr>
        <p:txBody>
          <a:bodyPr>
            <a:normAutofit/>
          </a:bodyPr>
          <a:lstStyle/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اطلاعاتی که در این دیتاست ذخیره شده است از قبیل، ایندکس کاربر میانگین زمان مکالمات ، تعداد تماس های ورودی ، تماس های پاسخ داده،تماس های از دست رفته، ارزیابی کارمند.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10" y="1107583"/>
            <a:ext cx="5916437" cy="456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7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85" y="771381"/>
            <a:ext cx="10365345" cy="3053644"/>
          </a:xfrm>
        </p:spPr>
        <p:txBody>
          <a:bodyPr>
            <a:normAutofit/>
          </a:bodyPr>
          <a:lstStyle/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ما میخواهیم با استفاده از </a:t>
            </a:r>
            <a:r>
              <a:rPr lang="en-US" dirty="0" smtClean="0">
                <a:cs typeface="B Nazanin" panose="00000400000000000000" pitchFamily="2" charset="-78"/>
              </a:rPr>
              <a:t>Data </a:t>
            </a:r>
            <a:r>
              <a:rPr lang="en-US" dirty="0" err="1" smtClean="0">
                <a:cs typeface="B Nazanin" panose="00000400000000000000" pitchFamily="2" charset="-78"/>
              </a:rPr>
              <a:t>minig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en-US" dirty="0" err="1" smtClean="0">
                <a:cs typeface="B Nazanin" panose="00000400000000000000" pitchFamily="2" charset="-78"/>
              </a:rPr>
              <a:t>Machin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en-US" dirty="0" err="1" smtClean="0">
                <a:cs typeface="B Nazanin" panose="00000400000000000000" pitchFamily="2" charset="-78"/>
              </a:rPr>
              <a:t>learnig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یک سری پیش بینی ها را روی این دیتاست پیاده سازی کنیم که به عنوان نمونه الگوریتم </a:t>
            </a:r>
            <a:r>
              <a:rPr lang="en-US" dirty="0" smtClean="0">
                <a:cs typeface="B Nazanin" panose="00000400000000000000" pitchFamily="2" charset="-78"/>
              </a:rPr>
              <a:t>KNN</a:t>
            </a:r>
            <a:r>
              <a:rPr lang="fa-IR" dirty="0" smtClean="0">
                <a:cs typeface="B Nazanin" panose="00000400000000000000" pitchFamily="2" charset="-78"/>
              </a:rPr>
              <a:t> را مورد استفاده قرار دادیم.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32" y="2962861"/>
            <a:ext cx="38576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7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769" y="477509"/>
            <a:ext cx="9159025" cy="1114655"/>
          </a:xfrm>
        </p:spPr>
        <p:txBody>
          <a:bodyPr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(feature to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) F2F </a:t>
            </a:r>
            <a:r>
              <a:rPr lang="fa-I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نمودار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799" y="548640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a-IR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نمودار کامل درون کد پروژه</a:t>
            </a:r>
            <a:endParaRPr lang="fa-IR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20" y="1325114"/>
            <a:ext cx="9377765" cy="45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5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051" y="2086375"/>
            <a:ext cx="3925909" cy="2884870"/>
          </a:xfrm>
        </p:spPr>
        <p:txBody>
          <a:bodyPr>
            <a:normAutofit/>
          </a:bodyPr>
          <a:lstStyle/>
          <a:p>
            <a:pPr algn="just" rtl="1"/>
            <a:r>
              <a:rPr lang="fa-IR" sz="3600" dirty="0" smtClean="0">
                <a:cs typeface="B Nazanin" panose="00000400000000000000" pitchFamily="2" charset="-78"/>
              </a:rPr>
              <a:t>ارزیابی کاربران به 3 دسته خوب (عدد 2) متوسط (1) و ضعیف (0) رتبه بندی می شود.</a:t>
            </a:r>
            <a:endParaRPr lang="en-US" sz="3600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21" y="1498815"/>
            <a:ext cx="6284889" cy="45919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566670" y="618187"/>
            <a:ext cx="11009290" cy="1120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just" rtl="1"/>
            <a:r>
              <a:rPr lang="fa-IR" sz="3600" dirty="0" smtClean="0">
                <a:cs typeface="B Nazanin" panose="00000400000000000000" pitchFamily="2" charset="-78"/>
              </a:rPr>
              <a:t>ما با استفاده از دستور </a:t>
            </a:r>
            <a:r>
              <a:rPr lang="en-US" sz="3600" dirty="0" smtClean="0">
                <a:cs typeface="B Nazanin" panose="00000400000000000000" pitchFamily="2" charset="-78"/>
              </a:rPr>
              <a:t> replace</a:t>
            </a:r>
            <a:r>
              <a:rPr lang="fa-IR" sz="3600" dirty="0" smtClean="0">
                <a:cs typeface="B Nazanin" panose="00000400000000000000" pitchFamily="2" charset="-78"/>
              </a:rPr>
              <a:t>  داده های غیر عددی را به داده های عددی تقسیم کردیم</a:t>
            </a:r>
            <a:endParaRPr lang="fa-IR" sz="3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86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22" y="553790"/>
            <a:ext cx="10365345" cy="1584101"/>
          </a:xfrm>
        </p:spPr>
        <p:txBody>
          <a:bodyPr>
            <a:normAutofit/>
          </a:bodyPr>
          <a:lstStyle/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ما برای مدل کردن و یادگیری ماشین به یک الگوریتم نیاز داریم و یک متد یادگیری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598471" y="2665129"/>
            <a:ext cx="10971445" cy="2306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 rtl="1">
              <a:lnSpc>
                <a:spcPct val="170000"/>
              </a:lnSpc>
            </a:pPr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ابتدا ما تمام داده ها را به دو دسته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train</a:t>
            </a:r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و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Test</a:t>
            </a:r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تقسیم  می </a:t>
            </a:r>
            <a:r>
              <a:rPr lang="fa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کنیم . با دسته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Train</a:t>
            </a:r>
            <a:r>
              <a:rPr lang="fa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ماشین را آموزش میدهیم و با دسته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test</a:t>
            </a:r>
            <a:r>
              <a:rPr lang="fa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داده ها را آزمایش میکنیم</a:t>
            </a:r>
          </a:p>
          <a:p>
            <a:pPr algn="ctr" rtl="1">
              <a:lnSpc>
                <a:spcPct val="170000"/>
              </a:lnSpc>
            </a:pPr>
            <a:endParaRPr lang="fa-I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901522" y="3554566"/>
            <a:ext cx="10365345" cy="1416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just" rtl="1"/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58774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413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2  Koodak</vt:lpstr>
      <vt:lpstr>Arial</vt:lpstr>
      <vt:lpstr>B Nazanin</vt:lpstr>
      <vt:lpstr>Century Gothic</vt:lpstr>
      <vt:lpstr>Garamond</vt:lpstr>
      <vt:lpstr>SavonVTI</vt:lpstr>
      <vt:lpstr>پیش بینی و ارزیابی تماس های ورودی شرکت گلدیران</vt:lpstr>
      <vt:lpstr>در مراکزی که به صورت (مرکز تماس call center  ) هستند همواره نیاز است که کاربران با هدف بهبود پاسخگویی مورد ارزیابی و مورد مطالعه قرار گیرند.</vt:lpstr>
      <vt:lpstr>تماس های ورودی مشتریان از طریق Voip  به هر کاربر تعریف شده در قسمت پاسخگویی متصل می شود</vt:lpstr>
      <vt:lpstr>برای هر تماسی از سمت مشتری،  اطلاعاتی در جدول تماس ثبت می‌گردد. اطلاعات کامل هر تماس از قبیل تعداد تماس ورودی، نمرات دریافت شده ، تعداد تماس از دست رفته و داخلی هر کاربر و میانگین مکالمات در یک جدول ذخیره می شود.</vt:lpstr>
      <vt:lpstr>اطلاعاتی که در این دیتاست ذخیره شده است از قبیل، ایندکس کاربر میانگین زمان مکالمات ، تعداد تماس های ورودی ، تماس های پاسخ داده،تماس های از دست رفته، ارزیابی کارمند.</vt:lpstr>
      <vt:lpstr>ما میخواهیم با استفاده از Data minig و Machin learnig  یک سری پیش بینی ها را روی این دیتاست پیاده سازی کنیم که به عنوان نمونه الگوریتم KNN را مورد استفاده قرار دادیم.</vt:lpstr>
      <vt:lpstr> (feature to feature ) F2F نمودار</vt:lpstr>
      <vt:lpstr>ارزیابی کاربران به 3 دسته خوب (عدد 2) متوسط (1) و ضعیف (0) رتبه بندی می شود.</vt:lpstr>
      <vt:lpstr>ما برای مدل کردن و یادگیری ماشین به یک الگوریتم نیاز داریم و یک متد یادگیری</vt:lpstr>
      <vt:lpstr>دلایل استفاده از متد Train  و Test</vt:lpstr>
      <vt:lpstr>PowerPoint Presentation</vt:lpstr>
      <vt:lpstr>نتیجه پیش بینی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2021-12-29T06:15:05Z</dcterms:created>
  <dcterms:modified xsi:type="dcterms:W3CDTF">2022-07-04T07:54:10Z</dcterms:modified>
</cp:coreProperties>
</file>