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1"/>
  </p:notesMasterIdLst>
  <p:handoutMasterIdLst>
    <p:handoutMasterId r:id="rId22"/>
  </p:handoutMasterIdLst>
  <p:sldIdLst>
    <p:sldId id="316" r:id="rId3"/>
    <p:sldId id="305" r:id="rId4"/>
    <p:sldId id="324" r:id="rId5"/>
    <p:sldId id="281" r:id="rId6"/>
    <p:sldId id="319" r:id="rId7"/>
    <p:sldId id="326" r:id="rId8"/>
    <p:sldId id="325" r:id="rId9"/>
    <p:sldId id="321" r:id="rId10"/>
    <p:sldId id="322" r:id="rId11"/>
    <p:sldId id="323" r:id="rId12"/>
    <p:sldId id="327" r:id="rId13"/>
    <p:sldId id="329" r:id="rId14"/>
    <p:sldId id="320" r:id="rId15"/>
    <p:sldId id="318" r:id="rId16"/>
    <p:sldId id="302" r:id="rId17"/>
    <p:sldId id="313" r:id="rId18"/>
    <p:sldId id="314" r:id="rId19"/>
    <p:sldId id="312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2773" autoAdjust="0"/>
  </p:normalViewPr>
  <p:slideViewPr>
    <p:cSldViewPr>
      <p:cViewPr varScale="1">
        <p:scale>
          <a:sx n="85" d="100"/>
          <a:sy n="85" d="100"/>
        </p:scale>
        <p:origin x="118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112" d="100"/>
          <a:sy n="112" d="100"/>
        </p:scale>
        <p:origin x="3264" y="5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Textmasterformate durch Klicken bearbeite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constructors</a:t>
            </a:r>
            <a:br>
              <a:rPr lang="en-US" dirty="0"/>
            </a:br>
            <a:r>
              <a:rPr lang="en-US" dirty="0"/>
              <a:t>trix.ps1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16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d878352(v=vs.85).aspx" TargetMode="Externa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code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 Design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Staffan Gustafsson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9 </a:t>
            </a:r>
            <a:r>
              <a:rPr lang="de-DE" dirty="0" err="1"/>
              <a:t>pillars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stellar </a:t>
            </a:r>
            <a:r>
              <a:rPr lang="de-DE" dirty="0" err="1"/>
              <a:t>modules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Resolving path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PathResolution</a:t>
            </a:r>
            <a:endParaRPr lang="en-US" dirty="0"/>
          </a:p>
          <a:p>
            <a:r>
              <a:rPr lang="en-US" dirty="0"/>
              <a:t>Filtering paths</a:t>
            </a:r>
          </a:p>
          <a:p>
            <a:pPr lvl="1"/>
            <a:r>
              <a:rPr lang="en-US" dirty="0"/>
              <a:t>Helper class </a:t>
            </a:r>
            <a:r>
              <a:rPr lang="en-US" dirty="0" err="1"/>
              <a:t>IncludeExcludeFilter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processing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79339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it hung?</a:t>
            </a:r>
          </a:p>
          <a:p>
            <a:r>
              <a:rPr lang="en-US" dirty="0"/>
              <a:t>Should I go grab coffee?</a:t>
            </a:r>
          </a:p>
          <a:p>
            <a:r>
              <a:rPr lang="en-US" dirty="0"/>
              <a:t>Switch task?</a:t>
            </a:r>
          </a:p>
          <a:p>
            <a:r>
              <a:rPr lang="en-US" dirty="0"/>
              <a:t>Helper class </a:t>
            </a:r>
            <a:r>
              <a:rPr lang="en-US" dirty="0" err="1"/>
              <a:t>ProgressManager</a:t>
            </a:r>
            <a:endParaRPr lang="en-US" dirty="0"/>
          </a:p>
          <a:p>
            <a:r>
              <a:rPr lang="en-US" dirty="0"/>
              <a:t>Completion can be a game changer</a:t>
            </a:r>
          </a:p>
          <a:p>
            <a:pPr lvl="1"/>
            <a:r>
              <a:rPr lang="en-US" dirty="0"/>
              <a:t>Done correctly will make the module a joy to use</a:t>
            </a:r>
            <a:endParaRPr lang="sv-SE" dirty="0"/>
          </a:p>
          <a:p>
            <a:pPr lvl="1"/>
            <a:r>
              <a:rPr lang="sv-SE" dirty="0"/>
              <a:t>I</a:t>
            </a:r>
            <a:r>
              <a:rPr lang="en-US" dirty="0" err="1"/>
              <a:t>ArgumentCompleter</a:t>
            </a:r>
            <a:r>
              <a:rPr lang="en-US" dirty="0"/>
              <a:t> (my preference)</a:t>
            </a:r>
          </a:p>
          <a:p>
            <a:pPr lvl="1"/>
            <a:r>
              <a:rPr lang="en-US" dirty="0"/>
              <a:t>Or </a:t>
            </a:r>
            <a:r>
              <a:rPr lang="sv-SE" dirty="0"/>
              <a:t>R</a:t>
            </a:r>
            <a:r>
              <a:rPr lang="en-US" dirty="0" err="1"/>
              <a:t>egister-ArgumentCompleter</a:t>
            </a:r>
            <a:endParaRPr lang="en-US" dirty="0"/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and Completion</a:t>
            </a:r>
          </a:p>
        </p:txBody>
      </p:sp>
    </p:spTree>
    <p:extLst>
      <p:ext uri="{BB962C8B-B14F-4D97-AF65-F5344CB8AC3E}">
        <p14:creationId xmlns:p14="http://schemas.microsoft.com/office/powerpoint/2010/main" val="37948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–</a:t>
            </a:r>
            <a:r>
              <a:rPr lang="en-US" dirty="0" err="1"/>
              <a:t>WhatIf</a:t>
            </a:r>
            <a:r>
              <a:rPr lang="en-US" dirty="0"/>
              <a:t> and –Confirm for sensitive operations</a:t>
            </a:r>
          </a:p>
          <a:p>
            <a:r>
              <a:rPr lang="en-US" dirty="0"/>
              <a:t>Should always have a –Force switch</a:t>
            </a:r>
          </a:p>
          <a:p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ShouldProcess</a:t>
            </a:r>
            <a:r>
              <a:rPr lang="en-US" dirty="0"/>
              <a:t>	</a:t>
            </a:r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467544" y="3068960"/>
            <a:ext cx="8064896" cy="2808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  <a:r>
              <a:rPr lang="en-US" sz="12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Remove-</a:t>
            </a:r>
            <a:r>
              <a:rPr lang="en-US" sz="12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FishTank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CmdletBinding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SupportsShouldProcess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ConfirmImpact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'High'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Parameter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(Mandatory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ValueFromPipelineByPropertyName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[]]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$Id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endParaRPr lang="en-US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switch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$Force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process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$Force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-or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PSCmdlet</a:t>
            </a:r>
            <a:r>
              <a:rPr lang="en-US" sz="120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ShouldProcess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"Remove-</a:t>
            </a:r>
            <a:r>
              <a:rPr lang="en-US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FishTank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"ID: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$id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)) {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fishTanks</a:t>
            </a:r>
            <a:r>
              <a:rPr lang="en-US" sz="120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$id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}            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  <a:endParaRPr lang="en-US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2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>
          <a:xfrm>
            <a:off x="251520" y="1988840"/>
            <a:ext cx="8640960" cy="4392488"/>
          </a:xfrm>
        </p:spPr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Consider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PlatyPS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2"/>
              </a:rPr>
              <a:t>https://github.com/PowerShell/platyPS</a:t>
            </a:r>
            <a:r>
              <a:rPr lang="de-DE" dirty="0">
                <a:latin typeface="Consolas" panose="020B0609020204030204" pitchFamily="49" charset="0"/>
              </a:rPr>
              <a:t>	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Write </a:t>
            </a:r>
            <a:r>
              <a:rPr lang="de-DE" dirty="0" err="1">
                <a:latin typeface="Consolas" panose="020B0609020204030204" pitchFamily="49" charset="0"/>
              </a:rPr>
              <a:t>markdown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instead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/>
              <a:t>Examples</a:t>
            </a:r>
            <a:r>
              <a:rPr lang="de-DE" dirty="0"/>
              <a:t>!!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This </a:t>
            </a:r>
            <a:r>
              <a:rPr lang="de-DE" dirty="0" err="1">
                <a:latin typeface="Consolas" panose="020B0609020204030204" pitchFamily="49" charset="0"/>
              </a:rPr>
              <a:t>is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where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you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can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show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how</a:t>
            </a:r>
            <a:r>
              <a:rPr lang="de-DE" dirty="0">
                <a:latin typeface="Consolas" panose="020B0609020204030204" pitchFamily="49" charset="0"/>
              </a:rPr>
              <a:t> different </a:t>
            </a:r>
            <a:r>
              <a:rPr lang="de-DE" dirty="0" err="1">
                <a:latin typeface="Consolas" panose="020B0609020204030204" pitchFamily="49" charset="0"/>
              </a:rPr>
              <a:t>commands</a:t>
            </a:r>
            <a:r>
              <a:rPr lang="de-DE" dirty="0">
                <a:latin typeface="Consolas" panose="020B0609020204030204" pitchFamily="49" charset="0"/>
              </a:rPr>
              <a:t> fit </a:t>
            </a:r>
            <a:r>
              <a:rPr lang="de-DE" dirty="0" err="1">
                <a:latin typeface="Consolas" panose="020B0609020204030204" pitchFamily="49" charset="0"/>
              </a:rPr>
              <a:t>together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5635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Cmdlet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https://msdn.microsoft.com/en-us/library/ms714428(v=vs.85).aspx</a:t>
            </a:r>
          </a:p>
          <a:p>
            <a:r>
              <a:rPr lang="de-DE" dirty="0">
                <a:latin typeface="Consolas" panose="020B0609020204030204" pitchFamily="49" charset="0"/>
              </a:rPr>
              <a:t>Parameter </a:t>
            </a:r>
            <a:r>
              <a:rPr lang="de-DE" dirty="0" err="1">
                <a:latin typeface="Consolas" panose="020B0609020204030204" pitchFamily="49" charset="0"/>
              </a:rPr>
              <a:t>names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  <a:hlinkClick r:id="rId3"/>
              </a:rPr>
              <a:t>https://msdn.microsoft.com/en-us/library/dd878352(v=vs.85).aspx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>
                <a:latin typeface="Consolas" panose="020B0609020204030204" pitchFamily="49" charset="0"/>
              </a:rPr>
              <a:t>See </a:t>
            </a:r>
            <a:r>
              <a:rPr lang="de-DE" dirty="0" err="1">
                <a:latin typeface="Consolas" panose="020B0609020204030204" pitchFamily="49" charset="0"/>
              </a:rPr>
              <a:t>Get-ModuleParameter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-891" y="980728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naming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483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r>
              <a:rPr lang="de-DE" dirty="0" err="1"/>
              <a:t>Consistency</a:t>
            </a:r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r>
              <a:rPr lang="de-DE" dirty="0"/>
              <a:t>Command </a:t>
            </a:r>
            <a:r>
              <a:rPr lang="de-DE" dirty="0" err="1"/>
              <a:t>completion</a:t>
            </a:r>
            <a:endParaRPr lang="de-DE" dirty="0"/>
          </a:p>
          <a:p>
            <a:r>
              <a:rPr lang="de-DE" dirty="0"/>
              <a:t>Be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citizen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eco</a:t>
            </a:r>
            <a:r>
              <a:rPr lang="de-DE" dirty="0"/>
              <a:t>-system</a:t>
            </a:r>
          </a:p>
          <a:p>
            <a:r>
              <a:rPr lang="de-DE" dirty="0"/>
              <a:t>Try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walk</a:t>
            </a:r>
            <a:r>
              <a:rPr lang="de-DE" dirty="0"/>
              <a:t> a </a:t>
            </a:r>
            <a:r>
              <a:rPr lang="de-DE" dirty="0" err="1"/>
              <a:t>mile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shoes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Software Engineer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/>
              <a:t>At DICE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games</a:t>
            </a:r>
            <a:r>
              <a:rPr lang="de-DE" dirty="0"/>
              <a:t>.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C++, but </a:t>
            </a:r>
            <a:r>
              <a:rPr lang="de-DE" dirty="0" err="1"/>
              <a:t>automating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PowerShell</a:t>
            </a:r>
          </a:p>
          <a:p>
            <a:endParaRPr lang="de-DE" dirty="0"/>
          </a:p>
          <a:p>
            <a:r>
              <a:rPr lang="de-DE" dirty="0" err="1"/>
              <a:t>Evenings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</a:t>
            </a:r>
            <a:r>
              <a:rPr lang="de-DE" dirty="0" err="1"/>
              <a:t>contributing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PowerShell</a:t>
            </a:r>
          </a:p>
          <a:p>
            <a:pPr marL="57150" indent="0">
              <a:buNone/>
            </a:pPr>
            <a:r>
              <a:rPr lang="de-DE" dirty="0">
                <a:hlinkClick r:id="rId2"/>
              </a:rPr>
              <a:t>https://github.com/powercode</a:t>
            </a:r>
            <a:br>
              <a:rPr lang="de-DE" dirty="0"/>
            </a:br>
            <a:r>
              <a:rPr lang="de-DE" dirty="0"/>
              <a:t>@</a:t>
            </a:r>
            <a:r>
              <a:rPr lang="de-DE" dirty="0" err="1"/>
              <a:t>StaffanGSon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Typed</a:t>
            </a:r>
            <a:r>
              <a:rPr lang="de-DE" sz="2400" dirty="0"/>
              <a:t> Output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formatting</a:t>
            </a:r>
            <a:endParaRPr lang="de-DE" sz="2400" dirty="0"/>
          </a:p>
          <a:p>
            <a:r>
              <a:rPr lang="de-DE" sz="2400" dirty="0"/>
              <a:t>Module </a:t>
            </a:r>
            <a:r>
              <a:rPr lang="de-DE" sz="2400" dirty="0" err="1"/>
              <a:t>metadata</a:t>
            </a:r>
            <a:endParaRPr lang="de-DE" sz="2400" dirty="0"/>
          </a:p>
          <a:p>
            <a:r>
              <a:rPr lang="de-DE" sz="2400" dirty="0"/>
              <a:t>Tests</a:t>
            </a:r>
          </a:p>
          <a:p>
            <a:r>
              <a:rPr lang="de-DE" sz="2400" dirty="0" err="1"/>
              <a:t>Actionable</a:t>
            </a:r>
            <a:r>
              <a:rPr lang="de-DE" sz="2400"/>
              <a:t> Errors</a:t>
            </a:r>
            <a:endParaRPr lang="de-DE" sz="2400" dirty="0"/>
          </a:p>
          <a:p>
            <a:r>
              <a:rPr lang="de-DE" sz="2400" dirty="0"/>
              <a:t>Path </a:t>
            </a:r>
            <a:r>
              <a:rPr lang="de-DE" sz="2400" dirty="0" err="1"/>
              <a:t>resolution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filtering</a:t>
            </a:r>
            <a:endParaRPr lang="de-DE" sz="2400" dirty="0"/>
          </a:p>
          <a:p>
            <a:r>
              <a:rPr lang="de-DE" sz="2400" dirty="0"/>
              <a:t>Progress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completion</a:t>
            </a:r>
            <a:endParaRPr lang="de-DE" sz="2400" dirty="0"/>
          </a:p>
          <a:p>
            <a:r>
              <a:rPr lang="de-DE" sz="2400" dirty="0"/>
              <a:t>-</a:t>
            </a:r>
            <a:r>
              <a:rPr lang="de-DE" sz="2400" dirty="0" err="1"/>
              <a:t>WhatIf</a:t>
            </a:r>
            <a:endParaRPr lang="de-DE" sz="2400" dirty="0"/>
          </a:p>
          <a:p>
            <a:r>
              <a:rPr lang="de-DE" sz="2400" dirty="0" err="1"/>
              <a:t>Consistent</a:t>
            </a:r>
            <a:r>
              <a:rPr lang="de-DE" sz="2400" dirty="0"/>
              <a:t> </a:t>
            </a:r>
            <a:r>
              <a:rPr lang="de-DE" sz="2400" dirty="0" err="1"/>
              <a:t>Naming</a:t>
            </a:r>
            <a:endParaRPr lang="de-DE" sz="2400" dirty="0"/>
          </a:p>
          <a:p>
            <a:r>
              <a:rPr lang="de-DE" sz="2400" dirty="0"/>
              <a:t>Help</a:t>
            </a:r>
          </a:p>
          <a:p>
            <a:endParaRPr lang="de-DE" sz="2400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module written to demonstrate concepts</a:t>
            </a:r>
          </a:p>
          <a:p>
            <a:r>
              <a:rPr lang="en-US" dirty="0"/>
              <a:t>Set up for </a:t>
            </a:r>
            <a:r>
              <a:rPr lang="en-US" dirty="0" err="1"/>
              <a:t>Psake</a:t>
            </a:r>
            <a:r>
              <a:rPr lang="en-US" dirty="0"/>
              <a:t>, Pester, </a:t>
            </a:r>
            <a:r>
              <a:rPr lang="en-US" dirty="0" err="1"/>
              <a:t>PlatyPS</a:t>
            </a:r>
            <a:r>
              <a:rPr lang="en-US" dirty="0"/>
              <a:t> and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FishTank</a:t>
            </a:r>
            <a:r>
              <a:rPr lang="en-US" dirty="0"/>
              <a:t> sample module</a:t>
            </a:r>
          </a:p>
        </p:txBody>
      </p:sp>
    </p:spTree>
    <p:extLst>
      <p:ext uri="{BB962C8B-B14F-4D97-AF65-F5344CB8AC3E}">
        <p14:creationId xmlns:p14="http://schemas.microsoft.com/office/powerpoint/2010/main" val="324858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: rundade hörn 5"/>
          <p:cNvSpPr/>
          <p:nvPr/>
        </p:nvSpPr>
        <p:spPr bwMode="auto">
          <a:xfrm>
            <a:off x="251520" y="2993512"/>
            <a:ext cx="8496944" cy="23797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050" dirty="0">
                <a:effectLst/>
              </a:rPr>
              <a:t>   </a:t>
            </a:r>
            <a:r>
              <a:rPr lang="sv-SE" sz="105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05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05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 {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CommandLine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05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 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this</a:t>
            </a:r>
            <a:r>
              <a:rPr lang="sv-SE" sz="1050" dirty="0" err="1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lang="sv-SE" sz="105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05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05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05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r>
              <a:rPr lang="sv-SE" sz="105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Output </a:t>
            </a:r>
            <a:r>
              <a:rPr lang="de-DE" dirty="0" err="1"/>
              <a:t>Typed</a:t>
            </a:r>
            <a:endParaRPr lang="de-DE" dirty="0"/>
          </a:p>
        </p:txBody>
      </p:sp>
      <p:sp>
        <p:nvSpPr>
          <p:cNvPr id="921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nsolas" panose="020B0609020204030204" pitchFamily="49" charset="0"/>
              </a:rPr>
              <a:t>Make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classes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that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represent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output</a:t>
            </a:r>
            <a:endParaRPr lang="de-DE" dirty="0">
              <a:latin typeface="Consolas" panose="020B0609020204030204" pitchFamily="49" charset="0"/>
            </a:endParaRPr>
          </a:p>
          <a:p>
            <a:pPr lvl="1"/>
            <a:r>
              <a:rPr lang="de-DE" dirty="0" err="1">
                <a:latin typeface="Consolas" panose="020B0609020204030204" pitchFamily="49" charset="0"/>
              </a:rPr>
              <a:t>Makes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the</a:t>
            </a:r>
            <a:r>
              <a:rPr lang="de-DE" dirty="0">
                <a:latin typeface="Consolas" panose="020B0609020204030204" pitchFamily="49" charset="0"/>
              </a:rPr>
              <a:t> type </a:t>
            </a:r>
            <a:r>
              <a:rPr lang="de-DE" dirty="0" err="1">
                <a:latin typeface="Consolas" panose="020B0609020204030204" pitchFamily="49" charset="0"/>
              </a:rPr>
              <a:t>inference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system</a:t>
            </a:r>
            <a:r>
              <a:rPr lang="de-DE" dirty="0">
                <a:latin typeface="Consolas" panose="020B0609020204030204" pitchFamily="49" charset="0"/>
              </a:rPr>
              <a:t> happy!</a:t>
            </a:r>
          </a:p>
          <a:p>
            <a:pPr marL="457200" lvl="1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lvl="1"/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Rektangel: rundade hörn 1"/>
          <p:cNvSpPr/>
          <p:nvPr/>
        </p:nvSpPr>
        <p:spPr bwMode="auto">
          <a:xfrm>
            <a:off x="539552" y="3068960"/>
            <a:ext cx="2808312" cy="129614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effectLst/>
              </a:rPr>
              <a:t> </a:t>
            </a:r>
            <a:r>
              <a:rPr lang="sv-SE" sz="12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ProcessId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Executable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string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CommandLine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$</a:t>
            </a:r>
            <a:r>
              <a:rPr lang="sv-SE" sz="1200" dirty="0" err="1">
                <a:solidFill>
                  <a:srgbClr val="FF4500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5" name="Rektangel: rundade hörn 4"/>
          <p:cNvSpPr/>
          <p:nvPr/>
        </p:nvSpPr>
        <p:spPr bwMode="auto">
          <a:xfrm>
            <a:off x="3563102" y="3068960"/>
            <a:ext cx="3529178" cy="151216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@{</a:t>
            </a: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ProcessId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Executable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CommmandLine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</a:t>
            </a:r>
            <a:r>
              <a:rPr lang="sv-SE" sz="1200" dirty="0" err="1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kill</a:t>
            </a:r>
            <a:r>
              <a:rPr lang="sv-SE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 -a 6548"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StartTime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sv-SE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sv-SE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sv-SE" sz="1200" dirty="0" err="1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</a:t>
            </a:r>
            <a:endParaRPr lang="sv-SE" sz="12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sv-SE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7" name="Rektangel: rundade hörn 6"/>
          <p:cNvSpPr/>
          <p:nvPr/>
        </p:nvSpPr>
        <p:spPr bwMode="auto">
          <a:xfrm>
            <a:off x="285166" y="5481228"/>
            <a:ext cx="8496944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2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2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2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</p:txBody>
      </p:sp>
    </p:spTree>
    <p:extLst>
      <p:ext uri="{BB962C8B-B14F-4D97-AF65-F5344CB8AC3E}">
        <p14:creationId xmlns:p14="http://schemas.microsoft.com/office/powerpoint/2010/main" val="39871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5" grpId="0" animBg="1"/>
      <p:bldP spid="5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makes tab completion work well</a:t>
            </a:r>
            <a:endParaRPr lang="sv-SE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tell PowerShell about it</a:t>
            </a:r>
            <a:endParaRPr lang="sv-SE" dirty="0"/>
          </a:p>
        </p:txBody>
      </p:sp>
      <p:sp>
        <p:nvSpPr>
          <p:cNvPr id="4" name="Rektangel: rundade hörn 3"/>
          <p:cNvSpPr/>
          <p:nvPr/>
        </p:nvSpPr>
        <p:spPr bwMode="auto">
          <a:xfrm>
            <a:off x="251520" y="2924944"/>
            <a:ext cx="8784976" cy="165618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 </a:t>
            </a:r>
            <a:r>
              <a:rPr lang="en-US" sz="1400" dirty="0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function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Get-</a:t>
            </a:r>
            <a:r>
              <a:rPr lang="en-US" sz="1400" dirty="0" err="1">
                <a:solidFill>
                  <a:srgbClr val="8A2BE2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{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BFFF"/>
                </a:solidFill>
                <a:effectLst/>
                <a:latin typeface="Lucida Console" panose="020B0609040504020204" pitchFamily="49" charset="0"/>
              </a:rPr>
              <a:t>OutputType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b="1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r>
              <a:rPr lang="en-US" sz="1400" b="1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sz="1400" b="1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</a:t>
            </a:r>
            <a:endParaRPr lang="en-US" sz="1400" b="1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solidFill>
                  <a:srgbClr val="00008B"/>
                </a:solidFill>
                <a:effectLst/>
                <a:latin typeface="Lucida Console" panose="020B0609040504020204" pitchFamily="49" charset="0"/>
              </a:rPr>
              <a:t>param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endParaRPr lang="en-US" sz="1400" dirty="0">
              <a:solidFill>
                <a:prstClr val="black"/>
              </a:solidFill>
              <a:effectLst/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ProcessData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new(</a:t>
            </a:r>
            <a:r>
              <a:rPr lang="en-US" sz="1400" dirty="0">
                <a:solidFill>
                  <a:srgbClr val="800080"/>
                </a:solidFill>
                <a:effectLst/>
                <a:latin typeface="Lucida Console" panose="020B0609040504020204" pitchFamily="49" charset="0"/>
              </a:rPr>
              <a:t>4711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"Procdump.exe"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effectLst/>
                <a:latin typeface="Lucida Console" panose="020B0609040504020204" pitchFamily="49" charset="0"/>
              </a:rPr>
              <a:t>"-kill -a 6548"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lang="en-US" sz="1400" dirty="0" err="1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datetime</a:t>
            </a:r>
            <a:r>
              <a:rPr lang="en-US" sz="1400" dirty="0">
                <a:solidFill>
                  <a:srgbClr val="A9A9A9"/>
                </a:solidFill>
                <a:effectLst/>
                <a:latin typeface="Lucida Console" panose="020B0609040504020204" pitchFamily="49" charset="0"/>
              </a:rPr>
              <a:t>]::</a:t>
            </a:r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Now)</a:t>
            </a:r>
          </a:p>
          <a:p>
            <a:r>
              <a:rPr lang="en-US" sz="1400" dirty="0">
                <a:solidFill>
                  <a:prstClr val="black"/>
                </a:solidFill>
                <a:effectLst/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426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&lt;module&gt;.format.ps1xml files to make your output as readable as possible</a:t>
            </a:r>
          </a:p>
          <a:p>
            <a:pPr lvl="1"/>
            <a:r>
              <a:rPr lang="en-US" dirty="0"/>
              <a:t>It is possible to create more than one view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your output</a:t>
            </a:r>
          </a:p>
        </p:txBody>
      </p:sp>
    </p:spTree>
    <p:extLst>
      <p:ext uri="{BB962C8B-B14F-4D97-AF65-F5344CB8AC3E}">
        <p14:creationId xmlns:p14="http://schemas.microsoft.com/office/powerpoint/2010/main" val="40960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actionable errors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PSCmdlet.WriteError</a:t>
            </a:r>
            <a:r>
              <a:rPr lang="en-US" dirty="0"/>
              <a:t> when non-terminating</a:t>
            </a:r>
          </a:p>
          <a:p>
            <a:pPr lvl="1"/>
            <a:r>
              <a:rPr lang="en-US" dirty="0"/>
              <a:t>Throw </a:t>
            </a:r>
            <a:r>
              <a:rPr lang="en-US" dirty="0" err="1"/>
              <a:t>ErrorRecords</a:t>
            </a:r>
            <a:r>
              <a:rPr lang="en-US" dirty="0"/>
              <a:t> when terminating error</a:t>
            </a:r>
          </a:p>
          <a:p>
            <a:pPr lvl="1"/>
            <a:r>
              <a:rPr lang="en-US" dirty="0"/>
              <a:t>Unique </a:t>
            </a:r>
            <a:r>
              <a:rPr lang="en-US" dirty="0" err="1"/>
              <a:t>errorid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TargetObject</a:t>
            </a:r>
            <a:r>
              <a:rPr lang="en-US" dirty="0"/>
              <a:t> to add enough detail so the caller can take appropriate actions</a:t>
            </a:r>
          </a:p>
          <a:p>
            <a:r>
              <a:rPr lang="en-US" dirty="0"/>
              <a:t>Use a helper class to create the </a:t>
            </a:r>
            <a:r>
              <a:rPr lang="en-US" dirty="0" err="1"/>
              <a:t>ErrorRecords</a:t>
            </a:r>
            <a:endParaRPr lang="en-US" dirty="0"/>
          </a:p>
          <a:p>
            <a:pPr lvl="1"/>
            <a:r>
              <a:rPr lang="en-US" dirty="0"/>
              <a:t>Cleans up the calling code</a:t>
            </a:r>
          </a:p>
          <a:p>
            <a:pPr lvl="1"/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9371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your module </a:t>
            </a:r>
            <a:r>
              <a:rPr lang="en-US" dirty="0" err="1"/>
              <a:t>sematically</a:t>
            </a:r>
            <a:endParaRPr lang="en-US" dirty="0"/>
          </a:p>
          <a:p>
            <a:pPr lvl="1"/>
            <a:r>
              <a:rPr lang="en-US" dirty="0"/>
              <a:t>Major = breaking changes</a:t>
            </a:r>
          </a:p>
          <a:p>
            <a:pPr lvl="1"/>
            <a:r>
              <a:rPr lang="en-US" dirty="0"/>
              <a:t>Minor = new functionality but compatible</a:t>
            </a:r>
          </a:p>
          <a:p>
            <a:pPr lvl="1"/>
            <a:r>
              <a:rPr lang="en-US" dirty="0"/>
              <a:t>Build = bugfixes</a:t>
            </a:r>
          </a:p>
          <a:p>
            <a:r>
              <a:rPr lang="en-US" dirty="0"/>
              <a:t>Specify exported functions </a:t>
            </a:r>
            <a:r>
              <a:rPr lang="en-US" dirty="0" err="1"/>
              <a:t>etc</a:t>
            </a:r>
            <a:r>
              <a:rPr lang="en-US" dirty="0"/>
              <a:t> explicitly</a:t>
            </a:r>
          </a:p>
          <a:p>
            <a:pPr lvl="1"/>
            <a:r>
              <a:rPr lang="en-US" dirty="0"/>
              <a:t>PowerShell doesn’t have to load your module to see if the command the user typed is in your module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Metadata</a:t>
            </a:r>
          </a:p>
        </p:txBody>
      </p:sp>
    </p:spTree>
    <p:extLst>
      <p:ext uri="{BB962C8B-B14F-4D97-AF65-F5344CB8AC3E}">
        <p14:creationId xmlns:p14="http://schemas.microsoft.com/office/powerpoint/2010/main" val="209458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Pester has become the </a:t>
            </a:r>
            <a:r>
              <a:rPr lang="en-US" dirty="0" err="1"/>
              <a:t>defacto</a:t>
            </a:r>
            <a:r>
              <a:rPr lang="en-US" dirty="0"/>
              <a:t> standard for PowerShell test</a:t>
            </a:r>
          </a:p>
          <a:p>
            <a:r>
              <a:rPr lang="en-US" dirty="0"/>
              <a:t>Use it</a:t>
            </a:r>
          </a:p>
          <a:p>
            <a:r>
              <a:rPr lang="en-US" dirty="0"/>
              <a:t>You may want to provide a layer of indirection in your module to fake/mock external binaries or </a:t>
            </a:r>
            <a:r>
              <a:rPr lang="en-US"/>
              <a:t>other dependencies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5560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IT-Visions.de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70C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806</TotalTime>
  <Words>753</Words>
  <Application>Microsoft Office PowerPoint</Application>
  <PresentationFormat>Bildspel på skärmen (4:3)</PresentationFormat>
  <Paragraphs>146</Paragraphs>
  <Slides>18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18</vt:i4>
      </vt:variant>
    </vt:vector>
  </HeadingPairs>
  <TitlesOfParts>
    <vt:vector size="28" baseType="lpstr">
      <vt:lpstr>Arial</vt:lpstr>
      <vt:lpstr>Consolas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Module Design</vt:lpstr>
      <vt:lpstr>Agenda</vt:lpstr>
      <vt:lpstr>The FishTank sample module</vt:lpstr>
      <vt:lpstr>Make Your Output Typed</vt:lpstr>
      <vt:lpstr>And tell PowerShell about it</vt:lpstr>
      <vt:lpstr>Format your output</vt:lpstr>
      <vt:lpstr>Errors</vt:lpstr>
      <vt:lpstr>Module Metadata</vt:lpstr>
      <vt:lpstr>Tests</vt:lpstr>
      <vt:lpstr>Path processing and filtering</vt:lpstr>
      <vt:lpstr>Progress and Completion</vt:lpstr>
      <vt:lpstr>ShouldProcess </vt:lpstr>
      <vt:lpstr>Help</vt:lpstr>
      <vt:lpstr>Consistent naming</vt:lpstr>
      <vt:lpstr>Summary</vt:lpstr>
      <vt:lpstr>Next Steps...</vt:lpstr>
      <vt:lpstr>Questions?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Staffan Gustafsson</cp:lastModifiedBy>
  <cp:revision>212</cp:revision>
  <dcterms:created xsi:type="dcterms:W3CDTF">2007-07-20T07:41:41Z</dcterms:created>
  <dcterms:modified xsi:type="dcterms:W3CDTF">2017-05-05T06:17:46Z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