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8"/>
  </p:notesMasterIdLst>
  <p:handoutMasterIdLst>
    <p:handoutMasterId r:id="rId29"/>
  </p:handoutMasterIdLst>
  <p:sldIdLst>
    <p:sldId id="316" r:id="rId3"/>
    <p:sldId id="305" r:id="rId4"/>
    <p:sldId id="281" r:id="rId5"/>
    <p:sldId id="302" r:id="rId6"/>
    <p:sldId id="310" r:id="rId7"/>
    <p:sldId id="319" r:id="rId8"/>
    <p:sldId id="322" r:id="rId9"/>
    <p:sldId id="317" r:id="rId10"/>
    <p:sldId id="324" r:id="rId11"/>
    <p:sldId id="323" r:id="rId12"/>
    <p:sldId id="320" r:id="rId13"/>
    <p:sldId id="325" r:id="rId14"/>
    <p:sldId id="326" r:id="rId15"/>
    <p:sldId id="327" r:id="rId16"/>
    <p:sldId id="334" r:id="rId17"/>
    <p:sldId id="321" r:id="rId18"/>
    <p:sldId id="313" r:id="rId19"/>
    <p:sldId id="314" r:id="rId20"/>
    <p:sldId id="312" r:id="rId21"/>
    <p:sldId id="332" r:id="rId22"/>
    <p:sldId id="330" r:id="rId23"/>
    <p:sldId id="329" r:id="rId24"/>
    <p:sldId id="333" r:id="rId25"/>
    <p:sldId id="331" r:id="rId26"/>
    <p:sldId id="328" r:id="rId2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7" autoAdjust="0"/>
    <p:restoredTop sz="92773" autoAdjust="0"/>
  </p:normalViewPr>
  <p:slideViewPr>
    <p:cSldViewPr>
      <p:cViewPr varScale="1">
        <p:scale>
          <a:sx n="85" d="100"/>
          <a:sy n="85" d="100"/>
        </p:scale>
        <p:origin x="168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5128" y="6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87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67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121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34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76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29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05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18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01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Effective</a:t>
            </a:r>
            <a:r>
              <a:rPr lang="en-US" dirty="0"/>
              <a:t> (adj.): Adequate to accomplish a purpose; producing the intended or expected result.</a:t>
            </a:r>
          </a:p>
          <a:p>
            <a:r>
              <a:rPr lang="en-US" b="1" dirty="0"/>
              <a:t>Efficient</a:t>
            </a:r>
            <a:r>
              <a:rPr lang="en-US" dirty="0"/>
              <a:t> (adj.) Performing or functioning in the best possible manner with the least waste of time and effort.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9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76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824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ObjectCreation.ps1</a:t>
            </a:r>
          </a:p>
          <a:p>
            <a:endParaRPr lang="en-US" dirty="0"/>
          </a:p>
          <a:p>
            <a:r>
              <a:rPr lang="en-US" dirty="0"/>
              <a:t>ObjectCreation.psm1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cs</a:t>
            </a:r>
            <a:r>
              <a:rPr lang="en-US" dirty="0"/>
              <a:t>/</a:t>
            </a:r>
            <a:r>
              <a:rPr lang="en-US" dirty="0" err="1"/>
              <a:t>DotnetPerson.cs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99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13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22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376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6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cod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PowerShell Performance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 / </a:t>
            </a:r>
            <a:r>
              <a:rPr lang="de-DE" dirty="0" err="1"/>
              <a:t>PowerCode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count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IO / Filesystem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Enumerating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Get-ChildItem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[</a:t>
            </a:r>
            <a:r>
              <a:rPr lang="de-DE" dirty="0" err="1">
                <a:latin typeface="Consolas" panose="020B0609020204030204" pitchFamily="49" charset="0"/>
              </a:rPr>
              <a:t>IO.Directory</a:t>
            </a:r>
            <a:r>
              <a:rPr lang="de-DE" dirty="0">
                <a:latin typeface="Consolas" panose="020B0609020204030204" pitchFamily="49" charset="0"/>
              </a:rPr>
              <a:t>]::</a:t>
            </a:r>
            <a:r>
              <a:rPr lang="de-DE" dirty="0" err="1">
                <a:latin typeface="Consolas" panose="020B0609020204030204" pitchFamily="49" charset="0"/>
              </a:rPr>
              <a:t>EnumerateFiles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Native-</a:t>
            </a:r>
            <a:r>
              <a:rPr lang="de-DE" dirty="0" err="1">
                <a:latin typeface="Consolas" panose="020B0609020204030204" pitchFamily="49" charset="0"/>
              </a:rPr>
              <a:t>interop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7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File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3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of</a:t>
            </a:r>
          </a:p>
          <a:p>
            <a:pPr lvl="1"/>
            <a:r>
              <a:rPr lang="en-US" dirty="0"/>
              <a:t>Write-Output cmdlet</a:t>
            </a:r>
          </a:p>
          <a:p>
            <a:pPr lvl="1"/>
            <a:r>
              <a:rPr lang="en-US" dirty="0" err="1"/>
              <a:t>PSCmdlet.WriteObject</a:t>
            </a:r>
            <a:endParaRPr lang="en-US" dirty="0"/>
          </a:p>
          <a:p>
            <a:pPr lvl="1"/>
            <a:r>
              <a:rPr lang="en-US" dirty="0"/>
              <a:t>Non-captured objects</a:t>
            </a:r>
          </a:p>
          <a:p>
            <a:pPr lvl="1"/>
            <a:endParaRPr lang="en-US" dirty="0"/>
          </a:p>
          <a:p>
            <a:r>
              <a:rPr lang="en-US" dirty="0"/>
              <a:t>Each in two variants, enumerated </a:t>
            </a:r>
            <a:r>
              <a:rPr lang="en-US"/>
              <a:t>and non-enumerated</a:t>
            </a:r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pipeline</a:t>
            </a:r>
          </a:p>
        </p:txBody>
      </p:sp>
    </p:spTree>
    <p:extLst>
      <p:ext uri="{BB962C8B-B14F-4D97-AF65-F5344CB8AC3E}">
        <p14:creationId xmlns:p14="http://schemas.microsoft.com/office/powerpoint/2010/main" val="14299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5660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of</a:t>
            </a:r>
          </a:p>
          <a:p>
            <a:pPr lvl="1"/>
            <a:r>
              <a:rPr lang="en-US" dirty="0" err="1"/>
              <a:t>CodeMethod</a:t>
            </a:r>
            <a:endParaRPr lang="en-US" dirty="0"/>
          </a:p>
          <a:p>
            <a:pPr lvl="1"/>
            <a:r>
              <a:rPr lang="en-US" dirty="0" err="1"/>
              <a:t>ScriptMethod</a:t>
            </a:r>
            <a:endParaRPr lang="en-US" dirty="0"/>
          </a:p>
          <a:p>
            <a:pPr lvl="1"/>
            <a:r>
              <a:rPr lang="en-US" dirty="0" err="1"/>
              <a:t>.Net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PowerShell function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access</a:t>
            </a:r>
          </a:p>
        </p:txBody>
      </p:sp>
    </p:spTree>
    <p:extLst>
      <p:ext uri="{BB962C8B-B14F-4D97-AF65-F5344CB8AC3E}">
        <p14:creationId xmlns:p14="http://schemas.microsoft.com/office/powerpoint/2010/main" val="31937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Collections, </a:t>
            </a:r>
            <a:r>
              <a:rPr lang="de-DE" dirty="0" err="1"/>
              <a:t>Partitioning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download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2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/</a:t>
            </a:r>
            <a:r>
              <a:rPr lang="de-DE" dirty="0" err="1"/>
              <a:t>cmdlets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Pass </a:t>
            </a:r>
            <a:r>
              <a:rPr lang="de-DE" dirty="0" err="1"/>
              <a:t>arguments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Prefer</a:t>
            </a:r>
            <a:r>
              <a:rPr lang="de-DE" dirty="0"/>
              <a:t> </a:t>
            </a:r>
            <a:r>
              <a:rPr lang="de-DE" dirty="0" err="1"/>
              <a:t>looping</a:t>
            </a:r>
            <a:r>
              <a:rPr lang="de-DE" dirty="0"/>
              <a:t> / 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Drop down </a:t>
            </a:r>
            <a:r>
              <a:rPr lang="de-DE" dirty="0" err="1"/>
              <a:t>to</a:t>
            </a:r>
            <a:r>
              <a:rPr lang="de-DE" dirty="0"/>
              <a:t> .NET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3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 Engineer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passion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/>
              <a:t>At DICE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.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C++, but </a:t>
            </a:r>
            <a:r>
              <a:rPr lang="de-DE" dirty="0" err="1"/>
              <a:t>automating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 err="1"/>
              <a:t>Evenings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</a:t>
            </a:r>
            <a:r>
              <a:rPr lang="de-DE" dirty="0" err="1"/>
              <a:t>contributing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PowerShell</a:t>
            </a:r>
          </a:p>
          <a:p>
            <a:pPr marL="57150" indent="0">
              <a:buNone/>
            </a:pPr>
            <a:r>
              <a:rPr lang="de-DE" dirty="0">
                <a:hlinkClick r:id="rId3"/>
              </a:rPr>
              <a:t>https://github.com/powercode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?</a:t>
            </a:r>
          </a:p>
          <a:p>
            <a:r>
              <a:rPr lang="de-DE" dirty="0"/>
              <a:t>PowerShell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de-DE" dirty="0"/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collections</a:t>
            </a:r>
            <a:endParaRPr lang="de-DE" dirty="0"/>
          </a:p>
          <a:p>
            <a:pPr lvl="1"/>
            <a:r>
              <a:rPr lang="de-DE" dirty="0"/>
              <a:t>Filesystem</a:t>
            </a:r>
          </a:p>
          <a:p>
            <a:pPr lvl="1"/>
            <a:r>
              <a:rPr lang="de-DE" dirty="0"/>
              <a:t>Parameter </a:t>
            </a:r>
            <a:r>
              <a:rPr lang="de-DE" dirty="0" err="1"/>
              <a:t>binding</a:t>
            </a:r>
            <a:r>
              <a:rPr lang="de-DE" dirty="0"/>
              <a:t> &amp;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pipeline</a:t>
            </a:r>
            <a:endParaRPr lang="de-DE" dirty="0"/>
          </a:p>
          <a:p>
            <a:pPr lvl="1"/>
            <a:r>
              <a:rPr lang="de-DE" dirty="0"/>
              <a:t>.NET</a:t>
            </a:r>
          </a:p>
          <a:p>
            <a:r>
              <a:rPr lang="de-DE" dirty="0" err="1"/>
              <a:t>Tips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tricks</a:t>
            </a:r>
          </a:p>
          <a:p>
            <a:pPr lvl="1"/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allocation</a:t>
            </a:r>
          </a:p>
        </p:txBody>
      </p:sp>
    </p:spTree>
    <p:extLst>
      <p:ext uri="{BB962C8B-B14F-4D97-AF65-F5344CB8AC3E}">
        <p14:creationId xmlns:p14="http://schemas.microsoft.com/office/powerpoint/2010/main" val="247921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collections</a:t>
            </a:r>
          </a:p>
        </p:txBody>
      </p:sp>
    </p:spTree>
    <p:extLst>
      <p:ext uri="{BB962C8B-B14F-4D97-AF65-F5344CB8AC3E}">
        <p14:creationId xmlns:p14="http://schemas.microsoft.com/office/powerpoint/2010/main" val="2050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Enumating</a:t>
            </a:r>
            <a:r>
              <a:rPr lang="en-US" dirty="0"/>
              <a:t> filesystem</a:t>
            </a:r>
          </a:p>
        </p:txBody>
      </p:sp>
    </p:spTree>
    <p:extLst>
      <p:ext uri="{BB962C8B-B14F-4D97-AF65-F5344CB8AC3E}">
        <p14:creationId xmlns:p14="http://schemas.microsoft.com/office/powerpoint/2010/main" val="25259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09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times</a:t>
            </a:r>
          </a:p>
        </p:txBody>
      </p:sp>
    </p:spTree>
    <p:extLst>
      <p:ext uri="{BB962C8B-B14F-4D97-AF65-F5344CB8AC3E}">
        <p14:creationId xmlns:p14="http://schemas.microsoft.com/office/powerpoint/2010/main" val="35448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1" y="1916113"/>
            <a:ext cx="6588917" cy="4392612"/>
          </a:xfr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adding to array vs List</a:t>
            </a:r>
          </a:p>
        </p:txBody>
      </p:sp>
    </p:spTree>
    <p:extLst>
      <p:ext uri="{BB962C8B-B14F-4D97-AF65-F5344CB8AC3E}">
        <p14:creationId xmlns:p14="http://schemas.microsoft.com/office/powerpoint/2010/main" val="31575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Getting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job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done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least </a:t>
            </a:r>
            <a:r>
              <a:rPr lang="de-DE" dirty="0" err="1">
                <a:latin typeface="Consolas" panose="020B0609020204030204" pitchFamily="49" charset="0"/>
              </a:rPr>
              <a:t>amount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Includes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writing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code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minimum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resources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running</a:t>
            </a:r>
            <a:r>
              <a:rPr lang="de-DE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environment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shared</a:t>
            </a:r>
            <a:r>
              <a:rPr lang="de-DE" dirty="0">
                <a:latin typeface="Consolas" panose="020B0609020204030204" pitchFamily="49" charset="0"/>
              </a:rPr>
              <a:t>?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Shortest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execution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something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repeated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lot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worth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optimizing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Multiple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PowerShell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Hashtable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PSCustomObject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Class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.NET </a:t>
            </a:r>
            <a:r>
              <a:rPr lang="de-DE" dirty="0" err="1"/>
              <a:t>class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Performance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_not_ </a:t>
            </a:r>
            <a:r>
              <a:rPr lang="de-DE"/>
              <a:t>equal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Object</a:t>
            </a:r>
            <a:r>
              <a:rPr lang="de-DE" sz="2800" dirty="0"/>
              <a:t> </a:t>
            </a:r>
            <a:r>
              <a:rPr lang="de-DE" sz="2800" dirty="0" err="1"/>
              <a:t>allocations</a:t>
            </a:r>
            <a:br>
              <a:rPr lang="de-DE" dirty="0"/>
            </a:br>
            <a:r>
              <a:rPr lang="de-DE" dirty="0" err="1"/>
              <a:t>dotnet</a:t>
            </a:r>
            <a:br>
              <a:rPr lang="de-DE" dirty="0"/>
            </a:b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class</a:t>
            </a:r>
            <a:br>
              <a:rPr lang="de-DE" dirty="0"/>
            </a:br>
            <a:r>
              <a:rPr lang="de-DE" dirty="0" err="1"/>
              <a:t>hashtable</a:t>
            </a:r>
            <a:br>
              <a:rPr lang="de-DE" dirty="0"/>
            </a:br>
            <a:r>
              <a:rPr lang="de-DE" dirty="0" err="1"/>
              <a:t>pscustomobject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in PowerShell</a:t>
            </a:r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3" y="1809576"/>
            <a:ext cx="5486682" cy="711237"/>
          </a:xfr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3608721"/>
            <a:ext cx="4972306" cy="920797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2544040"/>
            <a:ext cx="7855354" cy="1041454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4552745"/>
            <a:ext cx="7791850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Looping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Consolas" panose="020B0609020204030204" pitchFamily="49" charset="0"/>
              </a:rPr>
              <a:t>Processing </a:t>
            </a:r>
            <a:r>
              <a:rPr lang="de-DE" sz="2400" dirty="0" err="1">
                <a:latin typeface="Consolas" panose="020B0609020204030204" pitchFamily="49" charset="0"/>
              </a:rPr>
              <a:t>sets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of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data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is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usually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what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takes</a:t>
            </a:r>
            <a:r>
              <a:rPr lang="de-DE" sz="2400" dirty="0">
                <a:latin typeface="Consolas" panose="020B0609020204030204" pitchFamily="49" charset="0"/>
              </a:rPr>
              <a:t> time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Options at </a:t>
            </a:r>
            <a:r>
              <a:rPr lang="de-DE" sz="2400" dirty="0" err="1">
                <a:latin typeface="Consolas" panose="020B0609020204030204" pitchFamily="49" charset="0"/>
              </a:rPr>
              <a:t>hand</a:t>
            </a:r>
            <a:endParaRPr lang="de-DE" sz="24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Foreach-Object</a:t>
            </a:r>
            <a:r>
              <a:rPr lang="de-DE" sz="2000" dirty="0">
                <a:latin typeface="Consolas" panose="020B0609020204030204" pitchFamily="49" charset="0"/>
              </a:rPr>
              <a:t>, </a:t>
            </a:r>
            <a:r>
              <a:rPr lang="de-DE" sz="2000" dirty="0" err="1">
                <a:latin typeface="Consolas" panose="020B0609020204030204" pitchFamily="49" charset="0"/>
              </a:rPr>
              <a:t>cmdlet</a:t>
            </a:r>
            <a:endParaRPr lang="de-DE" sz="2000" dirty="0">
              <a:latin typeface="Consolas" panose="020B0609020204030204" pitchFamily="49" charset="0"/>
            </a:endParaRPr>
          </a:p>
          <a:p>
            <a:pPr lvl="2"/>
            <a:r>
              <a:rPr lang="de-DE" sz="2000" dirty="0" err="1">
                <a:latin typeface="Consolas" panose="020B0609020204030204" pitchFamily="49" charset="0"/>
              </a:rPr>
              <a:t>Our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interactive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work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horse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 (</a:t>
            </a:r>
            <a:r>
              <a:rPr lang="de-DE" sz="2000" dirty="0" err="1">
                <a:latin typeface="Consolas" panose="020B0609020204030204" pitchFamily="49" charset="0"/>
              </a:rPr>
              <a:t>language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construct</a:t>
            </a:r>
            <a:r>
              <a:rPr lang="de-DE" sz="20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Not </a:t>
            </a:r>
            <a:r>
              <a:rPr lang="de-DE" sz="2000" dirty="0" err="1">
                <a:latin typeface="Consolas" panose="020B0609020204030204" pitchFamily="49" charset="0"/>
              </a:rPr>
              <a:t>as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pipeline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friendly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>
                <a:latin typeface="Consolas" panose="020B0609020204030204" pitchFamily="49" charset="0"/>
              </a:rPr>
              <a:t>.</a:t>
            </a:r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{}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„Magic“ </a:t>
            </a:r>
            <a:r>
              <a:rPr lang="de-DE" sz="2000" dirty="0" err="1">
                <a:latin typeface="Consolas" panose="020B0609020204030204" pitchFamily="49" charset="0"/>
              </a:rPr>
              <a:t>method</a:t>
            </a:r>
            <a:r>
              <a:rPr lang="de-DE" sz="2000" dirty="0">
                <a:latin typeface="Consolas" panose="020B0609020204030204" pitchFamily="49" charset="0"/>
              </a:rPr>
              <a:t>, </a:t>
            </a:r>
            <a:r>
              <a:rPr lang="de-DE" sz="2000" dirty="0" err="1">
                <a:latin typeface="Consolas" panose="020B0609020204030204" pitchFamily="49" charset="0"/>
              </a:rPr>
              <a:t>trades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memory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for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speed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loop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with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incremented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loop</a:t>
            </a:r>
            <a:r>
              <a:rPr lang="de-DE" sz="2000" dirty="0">
                <a:latin typeface="Consolas" panose="020B0609020204030204" pitchFamily="49" charset="0"/>
              </a:rPr>
              <a:t> variable</a:t>
            </a:r>
          </a:p>
          <a:p>
            <a:r>
              <a:rPr lang="de-DE" sz="2400" dirty="0" err="1">
                <a:latin typeface="Consolas" panose="020B0609020204030204" pitchFamily="49" charset="0"/>
              </a:rPr>
              <a:t>With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or</a:t>
            </a:r>
            <a:r>
              <a:rPr lang="de-DE" sz="2400" dirty="0">
                <a:latin typeface="Consolas" panose="020B0609020204030204" pitchFamily="49" charset="0"/>
              </a:rPr>
              <a:t> w/o </a:t>
            </a:r>
            <a:r>
              <a:rPr lang="de-DE" sz="2400" dirty="0" err="1">
                <a:latin typeface="Consolas" panose="020B0609020204030204" pitchFamily="49" charset="0"/>
              </a:rPr>
              <a:t>pipeline</a:t>
            </a:r>
            <a:endParaRPr lang="de-DE" sz="2400" dirty="0">
              <a:latin typeface="Consolas" panose="020B0609020204030204" pitchFamily="49" charset="0"/>
            </a:endParaRPr>
          </a:p>
          <a:p>
            <a:pPr lvl="1"/>
            <a:endParaRPr lang="de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200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050" dirty="0"/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For 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sv-SE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latin typeface="Lucida Console" panose="020B0609040504020204" pitchFamily="49" charset="0"/>
              </a:rPr>
              <a:t>long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     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;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 {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For)           {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GetValues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Diagnostics.Stopwatch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StartNew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1000000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-Kind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Elapsed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pscustomobject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@{  Kind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Sum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Time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TimeMs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TotalMilliseconds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5341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3434</TotalTime>
  <Words>639</Words>
  <Application>Microsoft Office PowerPoint</Application>
  <PresentationFormat>Bildspel på skärmen (4:3)</PresentationFormat>
  <Paragraphs>151</Paragraphs>
  <Slides>25</Slides>
  <Notes>17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25</vt:i4>
      </vt:variant>
    </vt:vector>
  </HeadingPairs>
  <TitlesOfParts>
    <vt:vector size="35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Performance</vt:lpstr>
      <vt:lpstr>Agenda</vt:lpstr>
      <vt:lpstr>What is performance</vt:lpstr>
      <vt:lpstr>Object allocations</vt:lpstr>
      <vt:lpstr>Demo</vt:lpstr>
      <vt:lpstr>Object in PowerShell</vt:lpstr>
      <vt:lpstr>Looping</vt:lpstr>
      <vt:lpstr>PowerPoint-presentation</vt:lpstr>
      <vt:lpstr>Demo</vt:lpstr>
      <vt:lpstr>IO / Filesystem</vt:lpstr>
      <vt:lpstr>Demo</vt:lpstr>
      <vt:lpstr>Writing to the pipeline</vt:lpstr>
      <vt:lpstr>Demo</vt:lpstr>
      <vt:lpstr>Member access</vt:lpstr>
      <vt:lpstr>Demo</vt:lpstr>
      <vt:lpstr>Summary</vt:lpstr>
      <vt:lpstr>Next Steps...</vt:lpstr>
      <vt:lpstr>Questions?</vt:lpstr>
      <vt:lpstr>About_Author</vt:lpstr>
      <vt:lpstr>Object allocation</vt:lpstr>
      <vt:lpstr>Iterating collections</vt:lpstr>
      <vt:lpstr>Enumating filesystem</vt:lpstr>
      <vt:lpstr>Writing to the pipeline</vt:lpstr>
      <vt:lpstr>Function call times</vt:lpstr>
      <vt:lpstr>Time adding to array vs List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239</cp:revision>
  <dcterms:created xsi:type="dcterms:W3CDTF">2007-07-20T07:41:41Z</dcterms:created>
  <dcterms:modified xsi:type="dcterms:W3CDTF">2017-05-03T22:58:48Z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