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2"/>
  </p:notesMasterIdLst>
  <p:handoutMasterIdLst>
    <p:handoutMasterId r:id="rId23"/>
  </p:handoutMasterIdLst>
  <p:sldIdLst>
    <p:sldId id="316" r:id="rId3"/>
    <p:sldId id="305" r:id="rId4"/>
    <p:sldId id="324" r:id="rId5"/>
    <p:sldId id="281" r:id="rId6"/>
    <p:sldId id="319" r:id="rId7"/>
    <p:sldId id="325" r:id="rId8"/>
    <p:sldId id="326" r:id="rId9"/>
    <p:sldId id="318" r:id="rId10"/>
    <p:sldId id="320" r:id="rId11"/>
    <p:sldId id="321" r:id="rId12"/>
    <p:sldId id="322" r:id="rId13"/>
    <p:sldId id="323" r:id="rId14"/>
    <p:sldId id="327" r:id="rId15"/>
    <p:sldId id="328" r:id="rId16"/>
    <p:sldId id="329" r:id="rId17"/>
    <p:sldId id="302" r:id="rId18"/>
    <p:sldId id="313" r:id="rId19"/>
    <p:sldId id="314" r:id="rId20"/>
    <p:sldId id="312" r:id="rId2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138" d="100"/>
          <a:sy n="138" d="100"/>
        </p:scale>
        <p:origin x="104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3264" y="5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constructors</a:t>
            </a:r>
            <a:br>
              <a:rPr lang="en-US" dirty="0"/>
            </a:br>
            <a:r>
              <a:rPr lang="en-US" dirty="0"/>
              <a:t>trix.ps1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6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878352(v=vs.85).aspx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latyP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 Design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7 </a:t>
            </a:r>
            <a:r>
              <a:rPr lang="de-DE" dirty="0" err="1"/>
              <a:t>pillars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your module </a:t>
            </a:r>
            <a:r>
              <a:rPr lang="en-US" dirty="0" err="1"/>
              <a:t>sematically</a:t>
            </a:r>
            <a:endParaRPr lang="en-US" dirty="0"/>
          </a:p>
          <a:p>
            <a:pPr lvl="1"/>
            <a:r>
              <a:rPr lang="en-US" dirty="0"/>
              <a:t>Major = breaking changes</a:t>
            </a:r>
          </a:p>
          <a:p>
            <a:pPr lvl="1"/>
            <a:r>
              <a:rPr lang="en-US" dirty="0"/>
              <a:t>Minor = new functionality but compatible</a:t>
            </a:r>
          </a:p>
          <a:p>
            <a:pPr lvl="1"/>
            <a:r>
              <a:rPr lang="en-US" dirty="0"/>
              <a:t>Build = bugfixes</a:t>
            </a:r>
          </a:p>
          <a:p>
            <a:r>
              <a:rPr lang="en-US" dirty="0"/>
              <a:t>Specify exported functions </a:t>
            </a:r>
            <a:r>
              <a:rPr lang="en-US" dirty="0" err="1"/>
              <a:t>etc</a:t>
            </a:r>
            <a:r>
              <a:rPr lang="en-US" dirty="0"/>
              <a:t> explicitly</a:t>
            </a:r>
          </a:p>
          <a:p>
            <a:pPr lvl="1"/>
            <a:r>
              <a:rPr lang="en-US" dirty="0"/>
              <a:t>PowerShell doesn’t have to load your module to see if the command the user typed is in your module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Metadata</a:t>
            </a:r>
          </a:p>
        </p:txBody>
      </p:sp>
    </p:spTree>
    <p:extLst>
      <p:ext uri="{BB962C8B-B14F-4D97-AF65-F5344CB8AC3E}">
        <p14:creationId xmlns:p14="http://schemas.microsoft.com/office/powerpoint/2010/main" val="20945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has become the </a:t>
            </a:r>
            <a:r>
              <a:rPr lang="en-US" dirty="0" err="1"/>
              <a:t>defacto</a:t>
            </a:r>
            <a:r>
              <a:rPr lang="en-US" dirty="0"/>
              <a:t> standard for PowerShell test</a:t>
            </a:r>
          </a:p>
          <a:p>
            <a:r>
              <a:rPr lang="en-US" dirty="0"/>
              <a:t>Use it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55603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Resolving path</a:t>
            </a:r>
          </a:p>
          <a:p>
            <a:pPr lvl="1"/>
            <a:r>
              <a:rPr lang="en-US" dirty="0"/>
              <a:t>Helper class </a:t>
            </a:r>
            <a:r>
              <a:rPr lang="en-US" dirty="0" err="1"/>
              <a:t>PathResolution</a:t>
            </a:r>
            <a:endParaRPr lang="en-US" dirty="0"/>
          </a:p>
          <a:p>
            <a:r>
              <a:rPr lang="en-US" dirty="0"/>
              <a:t>Filtering paths</a:t>
            </a:r>
          </a:p>
          <a:p>
            <a:pPr lvl="1"/>
            <a:r>
              <a:rPr lang="en-US" dirty="0"/>
              <a:t>Helper class </a:t>
            </a:r>
            <a:r>
              <a:rPr lang="en-US" dirty="0" err="1"/>
              <a:t>IncludeExcludeFilter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processing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7933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it hung?</a:t>
            </a:r>
          </a:p>
          <a:p>
            <a:r>
              <a:rPr lang="en-US" dirty="0"/>
              <a:t>Should I go grab coffee?</a:t>
            </a:r>
          </a:p>
          <a:p>
            <a:r>
              <a:rPr lang="en-US" dirty="0"/>
              <a:t>Switch task?</a:t>
            </a:r>
          </a:p>
          <a:p>
            <a:r>
              <a:rPr lang="en-US" dirty="0"/>
              <a:t>Helper class </a:t>
            </a:r>
            <a:r>
              <a:rPr lang="en-US" dirty="0" err="1"/>
              <a:t>ProgressManager</a:t>
            </a:r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379481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 game changer</a:t>
            </a:r>
          </a:p>
          <a:p>
            <a:pPr lvl="1"/>
            <a:r>
              <a:rPr lang="en-US" dirty="0"/>
              <a:t>Done correctly will make the module a joy to use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I</a:t>
            </a:r>
            <a:r>
              <a:rPr lang="en-US" dirty="0" err="1"/>
              <a:t>ArgumentCompleter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Or </a:t>
            </a:r>
            <a:r>
              <a:rPr lang="sv-SE" dirty="0"/>
              <a:t>R</a:t>
            </a:r>
            <a:r>
              <a:rPr lang="en-US" dirty="0" err="1"/>
              <a:t>egister-ArgumentCompleter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</a:t>
            </a:r>
          </a:p>
        </p:txBody>
      </p:sp>
    </p:spTree>
    <p:extLst>
      <p:ext uri="{BB962C8B-B14F-4D97-AF65-F5344CB8AC3E}">
        <p14:creationId xmlns:p14="http://schemas.microsoft.com/office/powerpoint/2010/main" val="418874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–</a:t>
            </a:r>
            <a:r>
              <a:rPr lang="en-US" dirty="0" err="1"/>
              <a:t>WhatIf</a:t>
            </a:r>
            <a:r>
              <a:rPr lang="en-US" dirty="0"/>
              <a:t> and –Confirm for sensitive operations</a:t>
            </a:r>
          </a:p>
          <a:p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ShouldProcess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032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r>
              <a:rPr lang="de-DE" dirty="0" err="1"/>
              <a:t>Consistency</a:t>
            </a:r>
            <a:endParaRPr lang="de-DE" dirty="0"/>
          </a:p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r>
              <a:rPr lang="de-DE" dirty="0"/>
              <a:t>Command </a:t>
            </a:r>
            <a:r>
              <a:rPr lang="de-DE" dirty="0" err="1"/>
              <a:t>completion</a:t>
            </a:r>
            <a:endParaRPr lang="de-DE" dirty="0"/>
          </a:p>
          <a:p>
            <a:r>
              <a:rPr lang="de-DE" dirty="0"/>
              <a:t>Be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citizen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eco</a:t>
            </a:r>
            <a:r>
              <a:rPr lang="de-DE" dirty="0"/>
              <a:t>-system</a:t>
            </a:r>
          </a:p>
          <a:p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walk</a:t>
            </a:r>
            <a:r>
              <a:rPr lang="de-DE" dirty="0"/>
              <a:t> a </a:t>
            </a:r>
            <a:r>
              <a:rPr lang="de-DE" dirty="0" err="1"/>
              <a:t>mile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shoes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  <a:p>
            <a:r>
              <a:rPr lang="de-DE" dirty="0"/>
              <a:t>Software Engineer</a:t>
            </a:r>
            <a:endParaRPr lang="sv-SE" dirty="0"/>
          </a:p>
          <a:p>
            <a:r>
              <a:rPr lang="sv-SE" dirty="0"/>
              <a:t>@</a:t>
            </a:r>
            <a:r>
              <a:rPr lang="sv-SE" dirty="0" err="1"/>
              <a:t>StaffanGSon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https</a:t>
            </a:r>
            <a:r>
              <a:rPr lang="en-US" dirty="0"/>
              <a:t>://github.com/</a:t>
            </a:r>
            <a:r>
              <a:rPr lang="en-US" dirty="0" err="1"/>
              <a:t>PowerCode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Typed</a:t>
            </a:r>
            <a:r>
              <a:rPr lang="de-DE" dirty="0"/>
              <a:t> Output</a:t>
            </a:r>
          </a:p>
          <a:p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Naming</a:t>
            </a:r>
            <a:endParaRPr lang="de-DE" dirty="0"/>
          </a:p>
          <a:p>
            <a:r>
              <a:rPr lang="de-DE" dirty="0"/>
              <a:t>Help</a:t>
            </a:r>
          </a:p>
          <a:p>
            <a:r>
              <a:rPr lang="de-DE" dirty="0"/>
              <a:t>Module </a:t>
            </a:r>
            <a:r>
              <a:rPr lang="de-DE" dirty="0" err="1"/>
              <a:t>metadata</a:t>
            </a:r>
            <a:endParaRPr lang="de-DE" dirty="0"/>
          </a:p>
          <a:p>
            <a:r>
              <a:rPr lang="de-DE" dirty="0"/>
              <a:t>Tests</a:t>
            </a:r>
          </a:p>
          <a:p>
            <a:r>
              <a:rPr lang="de-DE" dirty="0"/>
              <a:t>Path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module written to demonstrate concepts</a:t>
            </a:r>
          </a:p>
          <a:p>
            <a:r>
              <a:rPr lang="en-US" dirty="0"/>
              <a:t>Set up for </a:t>
            </a:r>
            <a:r>
              <a:rPr lang="en-US" dirty="0" err="1"/>
              <a:t>Psake</a:t>
            </a:r>
            <a:r>
              <a:rPr lang="en-US" dirty="0"/>
              <a:t>, Pester, </a:t>
            </a:r>
            <a:r>
              <a:rPr lang="en-US" dirty="0" err="1"/>
              <a:t>PlatyPS</a:t>
            </a:r>
            <a:r>
              <a:rPr lang="en-US" dirty="0"/>
              <a:t> and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FishTank</a:t>
            </a:r>
            <a:r>
              <a:rPr lang="en-US" dirty="0"/>
              <a:t> sample module</a:t>
            </a:r>
          </a:p>
        </p:txBody>
      </p:sp>
    </p:spTree>
    <p:extLst>
      <p:ext uri="{BB962C8B-B14F-4D97-AF65-F5344CB8AC3E}">
        <p14:creationId xmlns:p14="http://schemas.microsoft.com/office/powerpoint/2010/main" val="3248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: rundade hörn 5"/>
          <p:cNvSpPr/>
          <p:nvPr/>
        </p:nvSpPr>
        <p:spPr bwMode="auto">
          <a:xfrm>
            <a:off x="251520" y="2993512"/>
            <a:ext cx="8496944" cy="23797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050" dirty="0">
                <a:effectLst/>
              </a:rPr>
              <a:t>   </a:t>
            </a:r>
            <a:r>
              <a:rPr lang="sv-SE" sz="105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 {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CommandLine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Output </a:t>
            </a:r>
            <a:r>
              <a:rPr lang="de-DE" dirty="0" err="1"/>
              <a:t>Typed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Make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classes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represent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output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Makes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type </a:t>
            </a:r>
            <a:r>
              <a:rPr lang="de-DE" dirty="0" err="1">
                <a:latin typeface="Consolas" panose="020B0609020204030204" pitchFamily="49" charset="0"/>
              </a:rPr>
              <a:t>inference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system</a:t>
            </a:r>
            <a:r>
              <a:rPr lang="de-DE" dirty="0">
                <a:latin typeface="Consolas" panose="020B0609020204030204" pitchFamily="49" charset="0"/>
              </a:rPr>
              <a:t> happy!</a:t>
            </a:r>
          </a:p>
          <a:p>
            <a:pPr marL="457200" lvl="1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Rektangel: rundade hörn 1"/>
          <p:cNvSpPr/>
          <p:nvPr/>
        </p:nvSpPr>
        <p:spPr bwMode="auto">
          <a:xfrm>
            <a:off x="539552" y="3068960"/>
            <a:ext cx="2808312" cy="12961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200" dirty="0">
                <a:effectLst/>
              </a:rPr>
              <a:t> </a:t>
            </a:r>
            <a:r>
              <a:rPr lang="sv-SE" sz="12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5" name="Rektangel: rundade hörn 4"/>
          <p:cNvSpPr/>
          <p:nvPr/>
        </p:nvSpPr>
        <p:spPr bwMode="auto">
          <a:xfrm>
            <a:off x="3563102" y="3068960"/>
            <a:ext cx="3529178" cy="1512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@{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CommmandLine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</a:t>
            </a:r>
            <a:r>
              <a:rPr lang="sv-SE" sz="1200" dirty="0" err="1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kill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 -a 6548"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7" name="Rektangel: rundade hörn 6"/>
          <p:cNvSpPr/>
          <p:nvPr/>
        </p:nvSpPr>
        <p:spPr bwMode="auto">
          <a:xfrm>
            <a:off x="285166" y="5481228"/>
            <a:ext cx="8496944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"-kill -a 6548"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Now)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2" grpId="1" animBg="1"/>
      <p:bldP spid="5" grpId="0" animBg="1"/>
      <p:bldP spid="5" grpId="1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makes tab completion work well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tell PowerShell about it</a:t>
            </a:r>
            <a:endParaRPr lang="sv-SE" dirty="0"/>
          </a:p>
        </p:txBody>
      </p:sp>
      <p:sp>
        <p:nvSpPr>
          <p:cNvPr id="4" name="Rektangel: rundade hörn 3"/>
          <p:cNvSpPr/>
          <p:nvPr/>
        </p:nvSpPr>
        <p:spPr bwMode="auto">
          <a:xfrm>
            <a:off x="251520" y="2924944"/>
            <a:ext cx="8784976" cy="16561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/>
              </a:rPr>
              <a:t> </a:t>
            </a:r>
            <a:r>
              <a:rPr lang="en-US" sz="1400" dirty="0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function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Get-</a:t>
            </a:r>
            <a:r>
              <a:rPr lang="en-US" sz="140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b="1" dirty="0" err="1">
                <a:solidFill>
                  <a:srgbClr val="00BFFF"/>
                </a:solidFill>
                <a:effectLst/>
                <a:latin typeface="Lucida Console" panose="020B0609040504020204" pitchFamily="49" charset="0"/>
              </a:rPr>
              <a:t>OutputType</a:t>
            </a:r>
            <a:r>
              <a:rPr lang="en-US" sz="1400" b="1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b="1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en-US" sz="1400" b="1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endParaRPr lang="en-US" sz="1400" b="1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param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endParaRPr lang="en-US" sz="14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new(</a:t>
            </a:r>
            <a:r>
              <a:rPr lang="en-US" sz="14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"-kill -a 6548"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Now)</a:t>
            </a: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4261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actionable errors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PSCmdlet.WriteError</a:t>
            </a:r>
            <a:r>
              <a:rPr lang="en-US" dirty="0"/>
              <a:t> when </a:t>
            </a:r>
          </a:p>
          <a:p>
            <a:pPr lvl="1"/>
            <a:r>
              <a:rPr lang="en-US" dirty="0"/>
              <a:t>Throw </a:t>
            </a:r>
            <a:r>
              <a:rPr lang="en-US" dirty="0" err="1"/>
              <a:t>ErrorRecords</a:t>
            </a:r>
            <a:r>
              <a:rPr lang="en-US" dirty="0"/>
              <a:t> when terminating error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TargetObject</a:t>
            </a:r>
            <a:r>
              <a:rPr lang="en-US" dirty="0"/>
              <a:t> to add enough detail so the caller can take appropriate actions</a:t>
            </a:r>
          </a:p>
          <a:p>
            <a:r>
              <a:rPr lang="en-US" dirty="0"/>
              <a:t>Use a helper class to create the </a:t>
            </a:r>
            <a:r>
              <a:rPr lang="en-US" dirty="0" err="1"/>
              <a:t>ErrorRecords</a:t>
            </a:r>
            <a:endParaRPr lang="en-US" dirty="0"/>
          </a:p>
          <a:p>
            <a:pPr lvl="1"/>
            <a:r>
              <a:rPr lang="en-US" dirty="0"/>
              <a:t>Cleans up the calling code</a:t>
            </a:r>
          </a:p>
          <a:p>
            <a:pPr lvl="1"/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9371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&lt;module&gt;.format.ps1xml files to make your output as readable as possible</a:t>
            </a:r>
          </a:p>
          <a:p>
            <a:pPr lvl="1"/>
            <a:r>
              <a:rPr lang="en-US" dirty="0"/>
              <a:t>It is possible to create more than one view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your output</a:t>
            </a:r>
          </a:p>
        </p:txBody>
      </p:sp>
    </p:spTree>
    <p:extLst>
      <p:ext uri="{BB962C8B-B14F-4D97-AF65-F5344CB8AC3E}">
        <p14:creationId xmlns:p14="http://schemas.microsoft.com/office/powerpoint/2010/main" val="40960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Cmdlet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pPr lvl="1"/>
            <a:r>
              <a:rPr lang="de-DE" dirty="0">
                <a:latin typeface="Consolas" panose="020B0609020204030204" pitchFamily="49" charset="0"/>
                <a:hlinkClick r:id="rId3"/>
              </a:rPr>
              <a:t>https://msdn.microsoft.com/en-us/library/ms714428(v=vs.85).aspx</a:t>
            </a:r>
          </a:p>
          <a:p>
            <a:r>
              <a:rPr lang="de-DE" dirty="0">
                <a:latin typeface="Consolas" panose="020B0609020204030204" pitchFamily="49" charset="0"/>
              </a:rPr>
              <a:t>Parameter </a:t>
            </a:r>
            <a:r>
              <a:rPr lang="de-DE" dirty="0" err="1">
                <a:latin typeface="Consolas" panose="020B0609020204030204" pitchFamily="49" charset="0"/>
              </a:rPr>
              <a:t>names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hlinkClick r:id="rId3"/>
              </a:rPr>
              <a:t>https://msdn.microsoft.com/en-us/library/dd878352(v=vs.85).aspx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See </a:t>
            </a:r>
            <a:r>
              <a:rPr lang="de-DE" dirty="0" err="1">
                <a:latin typeface="Consolas" panose="020B0609020204030204" pitchFamily="49" charset="0"/>
              </a:rPr>
              <a:t>Get-ModuleParameter</a:t>
            </a:r>
            <a:r>
              <a:rPr lang="de-DE" dirty="0">
                <a:latin typeface="Consolas" panose="020B0609020204030204" pitchFamily="49" charset="0"/>
              </a:rPr>
              <a:t> </a:t>
            </a:r>
          </a:p>
          <a:p>
            <a:pPr lvl="1"/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-891" y="98072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naming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483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4392488"/>
          </a:xfrm>
        </p:spPr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Consider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PlatyPS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hlinkClick r:id="rId2"/>
              </a:rPr>
              <a:t>https://github.com/PowerShell/platyPS</a:t>
            </a:r>
            <a:r>
              <a:rPr lang="de-DE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Write </a:t>
            </a:r>
            <a:r>
              <a:rPr lang="de-DE" dirty="0" err="1">
                <a:latin typeface="Consolas" panose="020B0609020204030204" pitchFamily="49" charset="0"/>
              </a:rPr>
              <a:t>markdown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instead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/>
              <a:t>Examples</a:t>
            </a:r>
            <a:r>
              <a:rPr lang="de-DE" dirty="0"/>
              <a:t>!!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This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can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show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how</a:t>
            </a:r>
            <a:r>
              <a:rPr lang="de-DE" dirty="0">
                <a:latin typeface="Consolas" panose="020B0609020204030204" pitchFamily="49" charset="0"/>
              </a:rPr>
              <a:t> different </a:t>
            </a:r>
            <a:r>
              <a:rPr lang="de-DE" dirty="0" err="1">
                <a:latin typeface="Consolas" panose="020B0609020204030204" pitchFamily="49" charset="0"/>
              </a:rPr>
              <a:t>commands</a:t>
            </a:r>
            <a:r>
              <a:rPr lang="de-DE" dirty="0">
                <a:latin typeface="Consolas" panose="020B0609020204030204" pitchFamily="49" charset="0"/>
              </a:rPr>
              <a:t> fit </a:t>
            </a:r>
            <a:r>
              <a:rPr lang="de-DE" dirty="0" err="1">
                <a:latin typeface="Consolas" panose="020B0609020204030204" pitchFamily="49" charset="0"/>
              </a:rPr>
              <a:t>together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-891" y="98072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5635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IT-Visions.de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70C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788</TotalTime>
  <Words>607</Words>
  <Application>Microsoft Office PowerPoint</Application>
  <PresentationFormat>Bildspel på skärmen (4:3)</PresentationFormat>
  <Paragraphs>127</Paragraphs>
  <Slides>19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19</vt:i4>
      </vt:variant>
    </vt:vector>
  </HeadingPairs>
  <TitlesOfParts>
    <vt:vector size="29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Module Design</vt:lpstr>
      <vt:lpstr>Agenda</vt:lpstr>
      <vt:lpstr>The FishTank sample module</vt:lpstr>
      <vt:lpstr>Make Your Output Typed</vt:lpstr>
      <vt:lpstr>And tell PowerShell about it</vt:lpstr>
      <vt:lpstr>Errors</vt:lpstr>
      <vt:lpstr>Format your output</vt:lpstr>
      <vt:lpstr>Consistent naming</vt:lpstr>
      <vt:lpstr>Help</vt:lpstr>
      <vt:lpstr>Module Metadata</vt:lpstr>
      <vt:lpstr>Tests</vt:lpstr>
      <vt:lpstr>Path processing and filtering</vt:lpstr>
      <vt:lpstr>Progress</vt:lpstr>
      <vt:lpstr>Completion</vt:lpstr>
      <vt:lpstr>ShouldProcess 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203</cp:revision>
  <dcterms:created xsi:type="dcterms:W3CDTF">2007-07-20T07:41:41Z</dcterms:created>
  <dcterms:modified xsi:type="dcterms:W3CDTF">2017-04-30T22:06:18Z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