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68" r:id="rId3"/>
    <p:sldId id="261" r:id="rId4"/>
    <p:sldId id="262" r:id="rId5"/>
    <p:sldId id="260" r:id="rId6"/>
    <p:sldId id="257" r:id="rId7"/>
    <p:sldId id="258" r:id="rId8"/>
    <p:sldId id="266" r:id="rId9"/>
    <p:sldId id="265" r:id="rId10"/>
    <p:sldId id="259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3776" autoAdjust="0"/>
  </p:normalViewPr>
  <p:slideViewPr>
    <p:cSldViewPr snapToGrid="0">
      <p:cViewPr varScale="1">
        <p:scale>
          <a:sx n="85" d="100"/>
          <a:sy n="85" d="100"/>
        </p:scale>
        <p:origin x="90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C6A-9D8D-43DC-8408-9A0A0E89309F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B8414-EF87-4AC0-9A02-312F0282059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727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</a:t>
            </a:r>
          </a:p>
          <a:p>
            <a:endParaRPr lang="en-US" dirty="0"/>
          </a:p>
          <a:p>
            <a:r>
              <a:rPr lang="en-US" dirty="0"/>
              <a:t>I’m going</a:t>
            </a:r>
            <a:r>
              <a:rPr lang="en-US" baseline="0" dirty="0"/>
              <a:t> to talk about hosting PowerShell, and in particular, hosting PowerShell in one of the Windows debuggers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774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066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3026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400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anyone</a:t>
            </a:r>
            <a:r>
              <a:rPr lang="en-US" baseline="0" dirty="0"/>
              <a:t> would do this is a good question.</a:t>
            </a:r>
            <a:br>
              <a:rPr lang="en-US" dirty="0"/>
            </a:br>
            <a:r>
              <a:rPr lang="en-US" dirty="0"/>
              <a:t>Working</a:t>
            </a:r>
            <a:r>
              <a:rPr lang="en-US" baseline="0" dirty="0"/>
              <a:t> on some obscure game</a:t>
            </a:r>
          </a:p>
          <a:p>
            <a:r>
              <a:rPr lang="en-US" dirty="0"/>
              <a:t>And we have a public beta were</a:t>
            </a:r>
            <a:r>
              <a:rPr lang="en-US" baseline="0" dirty="0"/>
              <a:t> we get crash dumps from the people playing it.</a:t>
            </a:r>
          </a:p>
          <a:p>
            <a:r>
              <a:rPr lang="en-US" baseline="0" dirty="0"/>
              <a:t>Hang 1 out of 1000h played but the hangs are caused by several different bugs</a:t>
            </a:r>
          </a:p>
          <a:p>
            <a:r>
              <a:rPr lang="en-US" baseline="0" dirty="0"/>
              <a:t>determine the frequency of similar bugs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786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anyone</a:t>
            </a:r>
            <a:r>
              <a:rPr lang="en-US" baseline="0" dirty="0"/>
              <a:t> would do this is a good question.</a:t>
            </a:r>
            <a:br>
              <a:rPr lang="en-US" dirty="0"/>
            </a:br>
            <a:r>
              <a:rPr lang="en-US" dirty="0"/>
              <a:t>Working</a:t>
            </a:r>
            <a:r>
              <a:rPr lang="en-US" baseline="0" dirty="0"/>
              <a:t> on some obscure game</a:t>
            </a:r>
          </a:p>
          <a:p>
            <a:r>
              <a:rPr lang="en-US" dirty="0"/>
              <a:t>And we have a public beta were</a:t>
            </a:r>
            <a:r>
              <a:rPr lang="en-US" baseline="0" dirty="0"/>
              <a:t> we get crash dumps from the people playing it.</a:t>
            </a:r>
          </a:p>
          <a:p>
            <a:r>
              <a:rPr lang="en-US" baseline="0" dirty="0"/>
              <a:t>Hang 1 out of 1000h played but the hangs are caused by several different bugs</a:t>
            </a:r>
          </a:p>
          <a:p>
            <a:r>
              <a:rPr lang="en-US" baseline="0" dirty="0"/>
              <a:t>determine the frequency of similar bugs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940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Turned out quite a lot of people were interested in the beta</a:t>
            </a:r>
          </a:p>
          <a:p>
            <a:r>
              <a:rPr lang="en-US" baseline="0" dirty="0"/>
              <a:t>Actually it was one of the most successful betas in EA history with over 10 million players</a:t>
            </a:r>
          </a:p>
          <a:p>
            <a:r>
              <a:rPr lang="en-US" baseline="0" dirty="0"/>
              <a:t>Do the math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47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34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</a:t>
            </a:r>
            <a:r>
              <a:rPr lang="en-US" baseline="0" dirty="0"/>
              <a:t> footprint, optimized to be installed on a customers domain controller for remote debugging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Command line oriented: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  <a:r>
              <a:rPr lang="en-US" baseline="0" dirty="0"/>
              <a:t> has lots of </a:t>
            </a:r>
            <a:r>
              <a:rPr lang="en-US" baseline="0" dirty="0" err="1"/>
              <a:t>gui</a:t>
            </a:r>
            <a:r>
              <a:rPr lang="en-US" baseline="0" dirty="0"/>
              <a:t> features that makes it really streamlined for the majority of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if you are here, you have understood how Powerful a command line interface can be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* Extension model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	* We will look more into this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Scripting 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it already has a scripting language, aren’t we done?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139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595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Lm</a:t>
            </a:r>
          </a:p>
          <a:p>
            <a:r>
              <a:rPr lang="en-US" dirty="0"/>
              <a:t>k</a:t>
            </a:r>
            <a:endParaRPr lang="sv-SE" dirty="0"/>
          </a:p>
          <a:p>
            <a:r>
              <a:rPr lang="en-US" dirty="0"/>
              <a:t>~*kb</a:t>
            </a:r>
          </a:p>
          <a:p>
            <a:r>
              <a:rPr lang="en-US" dirty="0"/>
              <a:t>dv</a:t>
            </a:r>
          </a:p>
          <a:p>
            <a:r>
              <a:rPr lang="en-US" dirty="0"/>
              <a:t>Dt</a:t>
            </a:r>
          </a:p>
          <a:p>
            <a:r>
              <a:rPr lang="en-US" dirty="0"/>
              <a:t>.load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083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see</a:t>
            </a:r>
            <a:r>
              <a:rPr lang="en-US" baseline="0" dirty="0"/>
              <a:t> the fundamental flaw here?</a:t>
            </a:r>
          </a:p>
          <a:p>
            <a:endParaRPr lang="en-US" baseline="0" dirty="0"/>
          </a:p>
          <a:p>
            <a:r>
              <a:rPr lang="en-US" baseline="0" dirty="0"/>
              <a:t>Never ever trust a programmer! I’m not just saying this. Just don’t. </a:t>
            </a:r>
          </a:p>
          <a:p>
            <a:r>
              <a:rPr lang="en-US" baseline="0" dirty="0"/>
              <a:t>And I can prove it to you. Show any programmer some code he wrote 5 years ago. He will invariably say “Who is the idiot that wrote this crap?”</a:t>
            </a:r>
          </a:p>
          <a:p>
            <a:r>
              <a:rPr lang="en-US" baseline="0" dirty="0"/>
              <a:t>And will probably think it’s a bug in his version control system when it blames him.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B8414-EF87-4AC0-9A02-312F0282059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09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 a </a:t>
            </a:r>
            <a:r>
              <a:rPr lang="sv-SE" dirty="0" err="1"/>
              <a:t>Debugger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PSExt</a:t>
            </a:r>
            <a:r>
              <a:rPr lang="sv-SE" dirty="0"/>
              <a:t> – The bastard </a:t>
            </a:r>
            <a:r>
              <a:rPr lang="sv-SE" dirty="0" err="1"/>
              <a:t>child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WinDbg</a:t>
            </a:r>
            <a:r>
              <a:rPr lang="sv-SE" dirty="0"/>
              <a:t> and </a:t>
            </a:r>
            <a:r>
              <a:rPr lang="sv-SE" dirty="0" err="1"/>
              <a:t>PowerShell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473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uses the extension model of the Windows debuggers to make it possible to use PowerShell pipelines in the debuggers.</a:t>
            </a:r>
          </a:p>
          <a:p>
            <a:r>
              <a:rPr lang="en-US" dirty="0"/>
              <a:t>Hosting PowerShell</a:t>
            </a:r>
          </a:p>
          <a:p>
            <a:pPr lvl="1"/>
            <a:r>
              <a:rPr lang="en-US" dirty="0" err="1"/>
              <a:t>Runspace</a:t>
            </a:r>
            <a:endParaRPr lang="en-US" dirty="0"/>
          </a:p>
          <a:p>
            <a:pPr lvl="2"/>
            <a:r>
              <a:rPr lang="en-US" dirty="0"/>
              <a:t>Represents the operating environment for command pipelines</a:t>
            </a:r>
          </a:p>
          <a:p>
            <a:pPr lvl="1"/>
            <a:r>
              <a:rPr lang="en-US" dirty="0" err="1"/>
              <a:t>PSHost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A host provides communications between the Windows PowerShell engine and the user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221064" y="180870"/>
            <a:ext cx="11786716" cy="6501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436602" y="4893547"/>
            <a:ext cx="11289824" cy="158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Debugger (dbgeng.dll)</a:t>
            </a:r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436602" y="313372"/>
            <a:ext cx="11289823" cy="4379208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535828" y="1051475"/>
            <a:ext cx="5878085" cy="5492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DbgPSHost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>
            <a:off x="535828" y="2060163"/>
            <a:ext cx="3743564" cy="25690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System.Management.Automation</a:t>
            </a:r>
            <a:endParaRPr lang="sv-SE" dirty="0"/>
          </a:p>
        </p:txBody>
      </p:sp>
      <p:sp>
        <p:nvSpPr>
          <p:cNvPr id="8" name="Rektangel 7"/>
          <p:cNvSpPr/>
          <p:nvPr/>
        </p:nvSpPr>
        <p:spPr>
          <a:xfrm>
            <a:off x="4378618" y="2197774"/>
            <a:ext cx="7225118" cy="41454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DebuggerProxy</a:t>
            </a:r>
            <a:r>
              <a:rPr lang="en-US" dirty="0"/>
              <a:t> : </a:t>
            </a:r>
            <a:r>
              <a:rPr lang="en-US" dirty="0" err="1"/>
              <a:t>IDebugger</a:t>
            </a:r>
            <a:endParaRPr lang="sv-SE" dirty="0"/>
          </a:p>
        </p:txBody>
      </p:sp>
      <p:sp>
        <p:nvSpPr>
          <p:cNvPr id="12" name="Rektangel 11"/>
          <p:cNvSpPr/>
          <p:nvPr/>
        </p:nvSpPr>
        <p:spPr>
          <a:xfrm>
            <a:off x="4378618" y="2675674"/>
            <a:ext cx="7225118" cy="552155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DebuggerDispatcher</a:t>
            </a:r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4378618" y="3291186"/>
            <a:ext cx="7225118" cy="1338038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Debugger : </a:t>
            </a:r>
            <a:r>
              <a:rPr lang="en-US" dirty="0" err="1"/>
              <a:t>IDebugger</a:t>
            </a:r>
            <a:br>
              <a:rPr lang="en-US" dirty="0"/>
            </a:br>
            <a:r>
              <a:rPr lang="en-US" dirty="0"/>
              <a:t>Symbols/Threads/Breakpoints/Modules/Variables</a:t>
            </a:r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4390349" y="1692090"/>
            <a:ext cx="7225118" cy="44232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IDebugger</a:t>
            </a:r>
            <a:endParaRPr lang="sv-SE" dirty="0"/>
          </a:p>
        </p:txBody>
      </p:sp>
      <p:sp>
        <p:nvSpPr>
          <p:cNvPr id="23" name="Frihandsfigur 22"/>
          <p:cNvSpPr/>
          <p:nvPr/>
        </p:nvSpPr>
        <p:spPr>
          <a:xfrm>
            <a:off x="535827" y="479502"/>
            <a:ext cx="11067908" cy="1121233"/>
          </a:xfrm>
          <a:custGeom>
            <a:avLst/>
            <a:gdLst>
              <a:gd name="connsiteX0" fmla="*/ 0 w 11067908"/>
              <a:gd name="connsiteY0" fmla="*/ 0 h 1121233"/>
              <a:gd name="connsiteX1" fmla="*/ 5977311 w 11067908"/>
              <a:gd name="connsiteY1" fmla="*/ 0 h 1121233"/>
              <a:gd name="connsiteX2" fmla="*/ 6322172 w 11067908"/>
              <a:gd name="connsiteY2" fmla="*/ 0 h 1121233"/>
              <a:gd name="connsiteX3" fmla="*/ 11067908 w 11067908"/>
              <a:gd name="connsiteY3" fmla="*/ 0 h 1121233"/>
              <a:gd name="connsiteX4" fmla="*/ 11067908 w 11067908"/>
              <a:gd name="connsiteY4" fmla="*/ 1121233 h 1121233"/>
              <a:gd name="connsiteX5" fmla="*/ 5977311 w 11067908"/>
              <a:gd name="connsiteY5" fmla="*/ 1121233 h 1121233"/>
              <a:gd name="connsiteX6" fmla="*/ 5977311 w 11067908"/>
              <a:gd name="connsiteY6" fmla="*/ 457200 h 1121233"/>
              <a:gd name="connsiteX7" fmla="*/ 0 w 11067908"/>
              <a:gd name="connsiteY7" fmla="*/ 457200 h 11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7908" h="1121233">
                <a:moveTo>
                  <a:pt x="0" y="0"/>
                </a:moveTo>
                <a:lnTo>
                  <a:pt x="5977311" y="0"/>
                </a:lnTo>
                <a:lnTo>
                  <a:pt x="6322172" y="0"/>
                </a:lnTo>
                <a:lnTo>
                  <a:pt x="11067908" y="0"/>
                </a:lnTo>
                <a:lnTo>
                  <a:pt x="11067908" y="1121233"/>
                </a:lnTo>
                <a:lnTo>
                  <a:pt x="5977311" y="1121233"/>
                </a:lnTo>
                <a:lnTo>
                  <a:pt x="597731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err="1"/>
              <a:t>DbgCmdlets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61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interop C# classes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Debuggers knows how types are </a:t>
            </a:r>
            <a:r>
              <a:rPr lang="en-US" dirty="0" err="1"/>
              <a:t>layed</a:t>
            </a:r>
            <a:r>
              <a:rPr lang="en-US" dirty="0"/>
              <a:t> out if they have symbols.</a:t>
            </a:r>
          </a:p>
          <a:p>
            <a:pPr lvl="1"/>
            <a:r>
              <a:rPr lang="en-US" dirty="0" err="1"/>
              <a:t>dt</a:t>
            </a:r>
            <a:r>
              <a:rPr lang="en-US" dirty="0"/>
              <a:t> –v &lt;</a:t>
            </a:r>
            <a:r>
              <a:rPr lang="en-US" dirty="0" err="1"/>
              <a:t>typename</a:t>
            </a:r>
            <a:r>
              <a:rPr lang="en-US" dirty="0"/>
              <a:t>&gt;</a:t>
            </a:r>
          </a:p>
          <a:p>
            <a:r>
              <a:rPr lang="en-US" dirty="0"/>
              <a:t>C# can specify memory layout of </a:t>
            </a:r>
            <a:r>
              <a:rPr lang="en-US" dirty="0" err="1"/>
              <a:t>structs</a:t>
            </a:r>
            <a:r>
              <a:rPr lang="en-US" dirty="0"/>
              <a:t>/classes with [</a:t>
            </a:r>
            <a:r>
              <a:rPr lang="en-US" dirty="0" err="1"/>
              <a:t>LayoutKind</a:t>
            </a:r>
            <a:r>
              <a:rPr lang="en-US" dirty="0"/>
              <a:t>] and [</a:t>
            </a:r>
            <a:r>
              <a:rPr lang="en-US" dirty="0" err="1"/>
              <a:t>FieldOffset</a:t>
            </a:r>
            <a:r>
              <a:rPr lang="en-US" dirty="0"/>
              <a:t>] attributes</a:t>
            </a:r>
          </a:p>
          <a:p>
            <a:pPr lvl="1"/>
            <a:endParaRPr lang="en-US" dirty="0"/>
          </a:p>
          <a:p>
            <a:r>
              <a:rPr lang="en-US" dirty="0"/>
              <a:t>PowerShell can munge text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61" y="2990442"/>
            <a:ext cx="3629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4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387465" y="138544"/>
            <a:ext cx="2004754" cy="465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Debugger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 flipH="1">
            <a:off x="389028" y="571075"/>
            <a:ext cx="181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!</a:t>
            </a:r>
            <a:r>
              <a:rPr lang="en-US" sz="1400" dirty="0" err="1"/>
              <a:t>ps</a:t>
            </a:r>
            <a:r>
              <a:rPr lang="en-US" sz="1400" dirty="0"/>
              <a:t> Get-</a:t>
            </a:r>
            <a:r>
              <a:rPr lang="en-US" sz="1400" dirty="0" err="1"/>
              <a:t>Callstack</a:t>
            </a:r>
            <a:endParaRPr lang="sv-SE" sz="1400" dirty="0"/>
          </a:p>
        </p:txBody>
      </p:sp>
      <p:sp>
        <p:nvSpPr>
          <p:cNvPr id="6" name="Rektangel 5"/>
          <p:cNvSpPr/>
          <p:nvPr/>
        </p:nvSpPr>
        <p:spPr>
          <a:xfrm>
            <a:off x="3066585" y="138543"/>
            <a:ext cx="5784366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Extension</a:t>
            </a:r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8995916" y="138542"/>
            <a:ext cx="2868981" cy="4655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PowerShell</a:t>
            </a:r>
            <a:endParaRPr lang="sv-SE" dirty="0"/>
          </a:p>
        </p:txBody>
      </p:sp>
      <p:cxnSp>
        <p:nvCxnSpPr>
          <p:cNvPr id="9" name="Rak pilkoppling 8"/>
          <p:cNvCxnSpPr>
            <a:endCxn id="11" idx="1"/>
          </p:cNvCxnSpPr>
          <p:nvPr/>
        </p:nvCxnSpPr>
        <p:spPr>
          <a:xfrm>
            <a:off x="2018371" y="759433"/>
            <a:ext cx="147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>
            <a:off x="3494938" y="571076"/>
            <a:ext cx="2004754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PS.InvokeAsync</a:t>
            </a:r>
            <a:r>
              <a:rPr lang="en-US" dirty="0"/>
              <a:t>()</a:t>
            </a:r>
            <a:endParaRPr lang="sv-SE" dirty="0"/>
          </a:p>
        </p:txBody>
      </p:sp>
      <p:cxnSp>
        <p:nvCxnSpPr>
          <p:cNvPr id="13" name="Rak pilkoppling 12"/>
          <p:cNvCxnSpPr>
            <a:stCxn id="11" idx="2"/>
          </p:cNvCxnSpPr>
          <p:nvPr/>
        </p:nvCxnSpPr>
        <p:spPr>
          <a:xfrm flipH="1">
            <a:off x="4482790" y="947789"/>
            <a:ext cx="14525" cy="31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3494938" y="1260088"/>
            <a:ext cx="2004754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DispatchCalls</a:t>
            </a:r>
            <a:r>
              <a:rPr lang="en-US" dirty="0"/>
              <a:t>()</a:t>
            </a:r>
            <a:endParaRPr lang="sv-SE" dirty="0"/>
          </a:p>
        </p:txBody>
      </p:sp>
      <p:sp>
        <p:nvSpPr>
          <p:cNvPr id="15" name="Rektangel 14"/>
          <p:cNvSpPr/>
          <p:nvPr/>
        </p:nvSpPr>
        <p:spPr>
          <a:xfrm>
            <a:off x="9144890" y="414926"/>
            <a:ext cx="2575042" cy="6890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GetCallstackCommand.ProcessRecord</a:t>
            </a:r>
            <a:r>
              <a:rPr lang="en-US" dirty="0"/>
              <a:t>()</a:t>
            </a:r>
            <a:endParaRPr lang="sv-SE" dirty="0"/>
          </a:p>
        </p:txBody>
      </p:sp>
      <p:cxnSp>
        <p:nvCxnSpPr>
          <p:cNvPr id="17" name="Rak pilkoppling 16"/>
          <p:cNvCxnSpPr>
            <a:stCxn id="11" idx="3"/>
            <a:endCxn id="15" idx="1"/>
          </p:cNvCxnSpPr>
          <p:nvPr/>
        </p:nvCxnSpPr>
        <p:spPr>
          <a:xfrm>
            <a:off x="5499692" y="759433"/>
            <a:ext cx="364519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ad koppling 19"/>
          <p:cNvCxnSpPr/>
          <p:nvPr/>
        </p:nvCxnSpPr>
        <p:spPr>
          <a:xfrm rot="5400000">
            <a:off x="8598181" y="1185552"/>
            <a:ext cx="1047161" cy="883927"/>
          </a:xfrm>
          <a:prstGeom prst="bentConnector3">
            <a:avLst>
              <a:gd name="adj1" fmla="val 995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6813905" y="2049754"/>
            <a:ext cx="1854749" cy="6790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DebuggerProxy.GetCallstack</a:t>
            </a:r>
            <a:r>
              <a:rPr lang="en-US" dirty="0"/>
              <a:t>()</a:t>
            </a:r>
            <a:endParaRPr lang="sv-SE" dirty="0"/>
          </a:p>
        </p:txBody>
      </p:sp>
      <p:sp>
        <p:nvSpPr>
          <p:cNvPr id="27" name="Rektangel 26"/>
          <p:cNvSpPr/>
          <p:nvPr/>
        </p:nvSpPr>
        <p:spPr>
          <a:xfrm>
            <a:off x="3301015" y="2070052"/>
            <a:ext cx="1639230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Debugger.</a:t>
            </a:r>
          </a:p>
          <a:p>
            <a:pPr algn="ctr"/>
            <a:r>
              <a:rPr lang="en-US" dirty="0" err="1"/>
              <a:t>GetCallstack</a:t>
            </a:r>
            <a:r>
              <a:rPr lang="en-US" dirty="0"/>
              <a:t>()</a:t>
            </a:r>
            <a:endParaRPr lang="sv-SE" dirty="0"/>
          </a:p>
        </p:txBody>
      </p:sp>
      <p:sp>
        <p:nvSpPr>
          <p:cNvPr id="32" name="Rektangel 31"/>
          <p:cNvSpPr/>
          <p:nvPr/>
        </p:nvSpPr>
        <p:spPr>
          <a:xfrm>
            <a:off x="5210088" y="2070051"/>
            <a:ext cx="1315063" cy="254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Dispatcher</a:t>
            </a:r>
            <a:endParaRPr lang="sv-SE" dirty="0"/>
          </a:p>
        </p:txBody>
      </p:sp>
      <p:cxnSp>
        <p:nvCxnSpPr>
          <p:cNvPr id="34" name="Rak pilkoppling 33"/>
          <p:cNvCxnSpPr/>
          <p:nvPr/>
        </p:nvCxnSpPr>
        <p:spPr>
          <a:xfrm flipH="1">
            <a:off x="6514008" y="2221862"/>
            <a:ext cx="28875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/>
          <p:cNvCxnSpPr>
            <a:stCxn id="14" idx="2"/>
          </p:cNvCxnSpPr>
          <p:nvPr/>
        </p:nvCxnSpPr>
        <p:spPr>
          <a:xfrm>
            <a:off x="4497315" y="1636801"/>
            <a:ext cx="712773" cy="4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/>
          <p:cNvCxnSpPr/>
          <p:nvPr/>
        </p:nvCxnSpPr>
        <p:spPr>
          <a:xfrm flipH="1">
            <a:off x="4940245" y="2221862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614214" y="2200903"/>
            <a:ext cx="140870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IDebug</a:t>
            </a:r>
            <a:r>
              <a:rPr lang="en-US" dirty="0"/>
              <a:t>*()</a:t>
            </a:r>
            <a:endParaRPr lang="sv-SE" dirty="0"/>
          </a:p>
        </p:txBody>
      </p:sp>
      <p:cxnSp>
        <p:nvCxnSpPr>
          <p:cNvPr id="25" name="Rak pilkoppling 24"/>
          <p:cNvCxnSpPr>
            <a:endCxn id="21" idx="3"/>
          </p:cNvCxnSpPr>
          <p:nvPr/>
        </p:nvCxnSpPr>
        <p:spPr>
          <a:xfrm flipH="1">
            <a:off x="2022922" y="2275217"/>
            <a:ext cx="1285885" cy="11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/>
          <p:cNvCxnSpPr>
            <a:stCxn id="21" idx="3"/>
          </p:cNvCxnSpPr>
          <p:nvPr/>
        </p:nvCxnSpPr>
        <p:spPr>
          <a:xfrm>
            <a:off x="2022922" y="2389260"/>
            <a:ext cx="1276754" cy="18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/>
          <p:cNvCxnSpPr/>
          <p:nvPr/>
        </p:nvCxnSpPr>
        <p:spPr>
          <a:xfrm>
            <a:off x="4957437" y="2577616"/>
            <a:ext cx="217238" cy="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pilkoppling 38"/>
          <p:cNvCxnSpPr/>
          <p:nvPr/>
        </p:nvCxnSpPr>
        <p:spPr>
          <a:xfrm flipV="1">
            <a:off x="6525151" y="2577616"/>
            <a:ext cx="277611" cy="17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inklad koppling 42"/>
          <p:cNvCxnSpPr>
            <a:stCxn id="15" idx="2"/>
            <a:endCxn id="51" idx="0"/>
          </p:cNvCxnSpPr>
          <p:nvPr/>
        </p:nvCxnSpPr>
        <p:spPr>
          <a:xfrm rot="5400000">
            <a:off x="9164947" y="2347307"/>
            <a:ext cx="2510832" cy="240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ktangel 46"/>
          <p:cNvSpPr/>
          <p:nvPr/>
        </p:nvSpPr>
        <p:spPr>
          <a:xfrm>
            <a:off x="6813905" y="3624774"/>
            <a:ext cx="1941253" cy="6790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DebuggerProxy.Write</a:t>
            </a:r>
            <a:r>
              <a:rPr lang="en-US" dirty="0"/>
              <a:t>(output)</a:t>
            </a:r>
            <a:endParaRPr lang="sv-SE" dirty="0"/>
          </a:p>
        </p:txBody>
      </p:sp>
      <p:sp>
        <p:nvSpPr>
          <p:cNvPr id="51" name="Rektangel 50"/>
          <p:cNvSpPr/>
          <p:nvPr/>
        </p:nvSpPr>
        <p:spPr>
          <a:xfrm>
            <a:off x="9120794" y="3614771"/>
            <a:ext cx="2575042" cy="6890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DbgHost.Write</a:t>
            </a:r>
            <a:r>
              <a:rPr lang="en-US" dirty="0"/>
              <a:t>(output)</a:t>
            </a:r>
            <a:endParaRPr lang="sv-SE" dirty="0"/>
          </a:p>
        </p:txBody>
      </p:sp>
      <p:cxnSp>
        <p:nvCxnSpPr>
          <p:cNvPr id="58" name="Vinklad koppling 57"/>
          <p:cNvCxnSpPr/>
          <p:nvPr/>
        </p:nvCxnSpPr>
        <p:spPr>
          <a:xfrm rot="5400000" flipH="1" flipV="1">
            <a:off x="8638013" y="1134577"/>
            <a:ext cx="1473681" cy="1412399"/>
          </a:xfrm>
          <a:prstGeom prst="bentConnector3">
            <a:avLst>
              <a:gd name="adj1" fmla="val 136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ak pilkoppling 63"/>
          <p:cNvCxnSpPr/>
          <p:nvPr/>
        </p:nvCxnSpPr>
        <p:spPr>
          <a:xfrm flipH="1">
            <a:off x="8779057" y="3832359"/>
            <a:ext cx="28875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pilkoppling 65"/>
          <p:cNvCxnSpPr/>
          <p:nvPr/>
        </p:nvCxnSpPr>
        <p:spPr>
          <a:xfrm flipH="1">
            <a:off x="6494227" y="3959277"/>
            <a:ext cx="28875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ktangel 66"/>
          <p:cNvSpPr/>
          <p:nvPr/>
        </p:nvSpPr>
        <p:spPr>
          <a:xfrm>
            <a:off x="3299290" y="3399327"/>
            <a:ext cx="1639230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Debugger.</a:t>
            </a:r>
          </a:p>
          <a:p>
            <a:pPr algn="ctr"/>
            <a:r>
              <a:rPr lang="en-US" dirty="0" err="1"/>
              <a:t>WriteLine</a:t>
            </a:r>
            <a:r>
              <a:rPr lang="en-US" dirty="0"/>
              <a:t>()</a:t>
            </a:r>
            <a:endParaRPr lang="sv-SE" dirty="0"/>
          </a:p>
        </p:txBody>
      </p:sp>
      <p:sp>
        <p:nvSpPr>
          <p:cNvPr id="68" name="Rektangel 67"/>
          <p:cNvSpPr/>
          <p:nvPr/>
        </p:nvSpPr>
        <p:spPr>
          <a:xfrm>
            <a:off x="520592" y="3372179"/>
            <a:ext cx="1738500" cy="72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IDebugControl.Output</a:t>
            </a:r>
            <a:r>
              <a:rPr lang="en-US" dirty="0"/>
              <a:t>()</a:t>
            </a:r>
            <a:endParaRPr lang="sv-SE" dirty="0"/>
          </a:p>
        </p:txBody>
      </p:sp>
      <p:cxnSp>
        <p:nvCxnSpPr>
          <p:cNvPr id="69" name="Rak pilkoppling 68"/>
          <p:cNvCxnSpPr>
            <a:stCxn id="67" idx="1"/>
            <a:endCxn id="68" idx="3"/>
          </p:cNvCxnSpPr>
          <p:nvPr/>
        </p:nvCxnSpPr>
        <p:spPr>
          <a:xfrm flipH="1">
            <a:off x="2259092" y="3718535"/>
            <a:ext cx="1040198" cy="1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ktangel 71"/>
          <p:cNvSpPr/>
          <p:nvPr/>
        </p:nvSpPr>
        <p:spPr>
          <a:xfrm>
            <a:off x="387466" y="5113664"/>
            <a:ext cx="39513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textruta 72"/>
          <p:cNvSpPr txBox="1"/>
          <p:nvPr/>
        </p:nvSpPr>
        <p:spPr>
          <a:xfrm>
            <a:off x="969094" y="5123273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Debugger thread</a:t>
            </a:r>
            <a:endParaRPr lang="sv-SE" dirty="0"/>
          </a:p>
        </p:txBody>
      </p:sp>
      <p:sp>
        <p:nvSpPr>
          <p:cNvPr id="74" name="Rektangel 73"/>
          <p:cNvSpPr/>
          <p:nvPr/>
        </p:nvSpPr>
        <p:spPr>
          <a:xfrm>
            <a:off x="387465" y="5628148"/>
            <a:ext cx="395130" cy="3789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textruta 74"/>
          <p:cNvSpPr txBox="1"/>
          <p:nvPr/>
        </p:nvSpPr>
        <p:spPr>
          <a:xfrm>
            <a:off x="969093" y="5637757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PowerShell thread</a:t>
            </a:r>
            <a:endParaRPr lang="sv-SE" dirty="0"/>
          </a:p>
        </p:txBody>
      </p:sp>
      <p:cxnSp>
        <p:nvCxnSpPr>
          <p:cNvPr id="37" name="Rak pilkoppling 36"/>
          <p:cNvCxnSpPr/>
          <p:nvPr/>
        </p:nvCxnSpPr>
        <p:spPr>
          <a:xfrm flipH="1">
            <a:off x="4947908" y="3740479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8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endParaRPr lang="sv-SE" dirty="0"/>
          </a:p>
          <a:p>
            <a:r>
              <a:rPr lang="sv-SE" dirty="0" err="1"/>
              <a:t>Windbg</a:t>
            </a:r>
            <a:endParaRPr lang="sv-SE" dirty="0"/>
          </a:p>
          <a:p>
            <a:r>
              <a:rPr lang="sv-SE" dirty="0"/>
              <a:t>Extensions</a:t>
            </a:r>
          </a:p>
          <a:p>
            <a:r>
              <a:rPr lang="sv-SE" dirty="0" err="1"/>
              <a:t>PSHost</a:t>
            </a:r>
            <a:endParaRPr lang="sv-SE" dirty="0"/>
          </a:p>
          <a:p>
            <a:r>
              <a:rPr lang="sv-SE" dirty="0" err="1"/>
              <a:t>PSExt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10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998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3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 dump analysis of hangs</a:t>
            </a:r>
          </a:p>
          <a:p>
            <a:r>
              <a:rPr lang="en-US" dirty="0"/>
              <a:t>The thread that causes is crash is a watch dog that monitors other thread and crashes if they don’t make progress.</a:t>
            </a:r>
          </a:p>
          <a:p>
            <a:r>
              <a:rPr lang="en-US" dirty="0"/>
              <a:t>Analysis required across call stacks. For example thread x is holding a lock that thread Y tries to acquire. </a:t>
            </a:r>
          </a:p>
          <a:p>
            <a:r>
              <a:rPr lang="en-US" dirty="0"/>
              <a:t>There are more than one dump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831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WinDbg</a:t>
            </a:r>
            <a:r>
              <a:rPr lang="sv-SE" dirty="0"/>
              <a:t>/</a:t>
            </a:r>
            <a:r>
              <a:rPr lang="sv-SE" dirty="0" err="1"/>
              <a:t>cdb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Debuggers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ships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en-US" dirty="0"/>
              <a:t>the Windows SDK</a:t>
            </a:r>
          </a:p>
          <a:p>
            <a:r>
              <a:rPr lang="en-US" dirty="0"/>
              <a:t>Command line oriented</a:t>
            </a:r>
          </a:p>
          <a:p>
            <a:r>
              <a:rPr lang="en-US" dirty="0"/>
              <a:t>Very arcane</a:t>
            </a:r>
          </a:p>
          <a:p>
            <a:r>
              <a:rPr lang="en-US" dirty="0"/>
              <a:t>Very powerful, lots of control</a:t>
            </a:r>
          </a:p>
          <a:p>
            <a:r>
              <a:rPr lang="en-US" dirty="0"/>
              <a:t>Has an extension model, i.e. you can write your own </a:t>
            </a:r>
            <a:r>
              <a:rPr lang="en-US" dirty="0" err="1"/>
              <a:t>dll</a:t>
            </a:r>
            <a:r>
              <a:rPr lang="en-US" dirty="0"/>
              <a:t> that extends the functionality of the debugger.</a:t>
            </a:r>
          </a:p>
          <a:p>
            <a:r>
              <a:rPr lang="en-US" dirty="0"/>
              <a:t>Has a scripting language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093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in </a:t>
            </a:r>
            <a:r>
              <a:rPr lang="en-US" dirty="0" err="1"/>
              <a:t>WinDbg</a:t>
            </a:r>
            <a:endParaRPr lang="sv-S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1592000"/>
            <a:ext cx="623296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$$  Get process list LIST_ENTRY in $t0.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 $t0 =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nt!PsActiveProcessHead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$$ 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over all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 list.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.for (r $t1 =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(@$t0);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(@$t1 != 0) &amp; (@$t1 != @$t0);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r $t1 =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(@$t1))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r? $t2 = #CONTAINING_RECORD(@$t1,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nt!_EPROCESS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ActiveProcessLinks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as /x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@$t2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$$  Get image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$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ImageName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as /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$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ImageName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@@c++(&amp;@$t2-&gt;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ImageFileName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[0])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.block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{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.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echo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${$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ImageName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at ${$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}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ad $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ImageName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ad 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Procc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b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83729" y="2503753"/>
            <a:ext cx="38544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v-SE" altLang="sv-SE" sz="96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WTF</a:t>
            </a:r>
          </a:p>
        </p:txBody>
      </p:sp>
    </p:spTree>
    <p:extLst>
      <p:ext uri="{BB962C8B-B14F-4D97-AF65-F5344CB8AC3E}">
        <p14:creationId xmlns:p14="http://schemas.microsoft.com/office/powerpoint/2010/main" val="26354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windbg</a:t>
            </a:r>
            <a:r>
              <a:rPr lang="en-US" dirty="0"/>
              <a:t>/</a:t>
            </a:r>
            <a:r>
              <a:rPr lang="en-US" dirty="0" err="1"/>
              <a:t>cdb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6158" y="1580050"/>
            <a:ext cx="8573063" cy="48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Extensions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847087" y="1732449"/>
            <a:ext cx="9996151" cy="40587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 few exported functions:</a:t>
            </a:r>
          </a:p>
          <a:p>
            <a:pPr lvl="1"/>
            <a:r>
              <a:rPr lang="en-US" sz="1200" dirty="0">
                <a:effectLst/>
                <a:latin typeface="Consolas" panose="020B0609020204030204" pitchFamily="49" charset="0"/>
              </a:rPr>
              <a:t>HRESULT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DebugExtensionInitialize</a:t>
            </a:r>
            <a:r>
              <a:rPr lang="en-US" sz="1200" dirty="0">
                <a:effectLst/>
                <a:latin typeface="Consolas" panose="020B0609020204030204" pitchFamily="49" charset="0"/>
              </a:rPr>
              <a:t>(_Out_ PULONG Version, _Out_ PULONG Flags); </a:t>
            </a:r>
          </a:p>
          <a:p>
            <a:pPr lvl="1"/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 CALLBACK 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DebugExtensionUninitialize</a:t>
            </a:r>
            <a:r>
              <a:rPr lang="sv-SE" sz="1200" dirty="0">
                <a:effectLst/>
                <a:latin typeface="Consolas" panose="020B0609020204030204" pitchFamily="49" charset="0"/>
              </a:rPr>
              <a:t>(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 err="1">
                <a:effectLst/>
                <a:latin typeface="Consolas" panose="020B0609020204030204" pitchFamily="49" charset="0"/>
              </a:rPr>
              <a:t>typedef</a:t>
            </a:r>
            <a:r>
              <a:rPr lang="en-US" sz="1200" dirty="0">
                <a:effectLst/>
                <a:latin typeface="Consolas" panose="020B0609020204030204" pitchFamily="49" charset="0"/>
              </a:rPr>
              <a:t> HRESULT ( CALLBACK *PDEBUG_EXTENSION_CALL)(_In_ PDEBUG_CLIENT Client, _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In_opt</a:t>
            </a:r>
            <a:r>
              <a:rPr lang="en-US" sz="1200" dirty="0">
                <a:effectLst/>
                <a:latin typeface="Consolas" panose="020B0609020204030204" pitchFamily="49" charset="0"/>
              </a:rPr>
              <a:t>_ PCSTR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200" dirty="0">
                <a:effectLst/>
                <a:latin typeface="Consolas" panose="020B0609020204030204" pitchFamily="49" charset="0"/>
              </a:rPr>
              <a:t>);</a:t>
            </a:r>
            <a:endParaRPr lang="sv-SE" sz="1200" dirty="0">
              <a:effectLst/>
              <a:latin typeface="Consolas" panose="020B0609020204030204" pitchFamily="49" charset="0"/>
            </a:endParaRPr>
          </a:p>
          <a:p>
            <a:r>
              <a:rPr lang="sv-SE" dirty="0" err="1">
                <a:effectLst/>
              </a:rPr>
              <a:t>Traditionally</a:t>
            </a:r>
            <a:r>
              <a:rPr lang="sv-SE" dirty="0">
                <a:effectLst/>
              </a:rPr>
              <a:t> </a:t>
            </a:r>
            <a:r>
              <a:rPr lang="sv-SE" dirty="0" err="1">
                <a:effectLst/>
              </a:rPr>
              <a:t>written</a:t>
            </a:r>
            <a:r>
              <a:rPr lang="sv-SE" dirty="0">
                <a:effectLst/>
              </a:rPr>
              <a:t> in C/C++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Principles of C++: </a:t>
            </a:r>
          </a:p>
          <a:p>
            <a:pPr lvl="1"/>
            <a:r>
              <a:rPr lang="en-US" dirty="0">
                <a:effectLst/>
              </a:rPr>
              <a:t> Trust the programmer. </a:t>
            </a:r>
          </a:p>
          <a:p>
            <a:pPr lvl="1"/>
            <a:r>
              <a:rPr lang="en-US" dirty="0">
                <a:effectLst/>
              </a:rPr>
              <a:t> You don't have to pay for something you don't need. </a:t>
            </a:r>
          </a:p>
          <a:p>
            <a:pPr lvl="1"/>
            <a:r>
              <a:rPr lang="en-US" dirty="0">
                <a:effectLst/>
              </a:rPr>
              <a:t> Don't break existing code. </a:t>
            </a:r>
          </a:p>
          <a:p>
            <a:pPr lvl="1"/>
            <a:r>
              <a:rPr lang="en-US" dirty="0">
                <a:effectLst/>
              </a:rPr>
              <a:t> Prefer compile time errors over run time errors. </a:t>
            </a:r>
            <a:endParaRPr lang="sv-S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29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TM04033929[[fn=Skiffer]]</Template>
  <TotalTime>8699</TotalTime>
  <Words>507</Words>
  <Application>Microsoft Office PowerPoint</Application>
  <PresentationFormat>Bredbild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Calisto MT</vt:lpstr>
      <vt:lpstr>Consolas</vt:lpstr>
      <vt:lpstr>Trebuchet MS</vt:lpstr>
      <vt:lpstr>Wingdings</vt:lpstr>
      <vt:lpstr>Wingdings 2</vt:lpstr>
      <vt:lpstr>Skiffer</vt:lpstr>
      <vt:lpstr>Hosting PowerShell in a Debugger</vt:lpstr>
      <vt:lpstr>Agenda</vt:lpstr>
      <vt:lpstr>But Why</vt:lpstr>
      <vt:lpstr>PowerPoint-presentation</vt:lpstr>
      <vt:lpstr>But Why</vt:lpstr>
      <vt:lpstr>What is WinDbg/cdb</vt:lpstr>
      <vt:lpstr>Scripting in WinDbg</vt:lpstr>
      <vt:lpstr>Demo of windbg/cdb</vt:lpstr>
      <vt:lpstr>Extensions</vt:lpstr>
      <vt:lpstr>PSExt</vt:lpstr>
      <vt:lpstr>PowerPoint-presentation</vt:lpstr>
      <vt:lpstr>Generating interop C# classes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PowerShell in a Debugger</dc:title>
  <dc:creator>Staffan Gustafsson</dc:creator>
  <cp:lastModifiedBy>Staffan Gustafsson</cp:lastModifiedBy>
  <cp:revision>56</cp:revision>
  <dcterms:created xsi:type="dcterms:W3CDTF">2015-12-20T12:15:12Z</dcterms:created>
  <dcterms:modified xsi:type="dcterms:W3CDTF">2016-04-16T12:26:45Z</dcterms:modified>
</cp:coreProperties>
</file>