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9" r:id="rId2"/>
  </p:sldMasterIdLst>
  <p:notesMasterIdLst>
    <p:notesMasterId r:id="rId21"/>
  </p:notesMasterIdLst>
  <p:handoutMasterIdLst>
    <p:handoutMasterId r:id="rId22"/>
  </p:handoutMasterIdLst>
  <p:sldIdLst>
    <p:sldId id="316" r:id="rId3"/>
    <p:sldId id="305" r:id="rId4"/>
    <p:sldId id="324" r:id="rId5"/>
    <p:sldId id="281" r:id="rId6"/>
    <p:sldId id="319" r:id="rId7"/>
    <p:sldId id="326" r:id="rId8"/>
    <p:sldId id="325" r:id="rId9"/>
    <p:sldId id="321" r:id="rId10"/>
    <p:sldId id="322" r:id="rId11"/>
    <p:sldId id="323" r:id="rId12"/>
    <p:sldId id="327" r:id="rId13"/>
    <p:sldId id="329" r:id="rId14"/>
    <p:sldId id="320" r:id="rId15"/>
    <p:sldId id="318" r:id="rId16"/>
    <p:sldId id="302" r:id="rId17"/>
    <p:sldId id="313" r:id="rId18"/>
    <p:sldId id="314" r:id="rId19"/>
    <p:sldId id="312" r:id="rId20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5D"/>
    <a:srgbClr val="23238D"/>
    <a:srgbClr val="12124A"/>
    <a:srgbClr val="011F51"/>
    <a:srgbClr val="C8E8F7"/>
    <a:srgbClr val="82CEEF"/>
    <a:srgbClr val="FF3300"/>
    <a:srgbClr val="00B4E7"/>
    <a:srgbClr val="009DD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2773" autoAdjust="0"/>
  </p:normalViewPr>
  <p:slideViewPr>
    <p:cSldViewPr>
      <p:cViewPr varScale="1">
        <p:scale>
          <a:sx n="166" d="100"/>
          <a:sy n="166" d="100"/>
        </p:scale>
        <p:origin x="153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112" d="100"/>
          <a:sy n="112" d="100"/>
        </p:scale>
        <p:origin x="3264" y="52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Textmasterformate durch Klicken bearbeite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constructors</a:t>
            </a:r>
            <a:br>
              <a:rPr lang="en-US" dirty="0"/>
            </a:br>
            <a:r>
              <a:rPr lang="en-US" dirty="0"/>
              <a:t>trix.ps1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164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336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>
                  <a:outerShdw blurRad="127000" dist="76200" dir="2700000" sx="104000" sy="104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7999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45" r="11678"/>
          <a:stretch/>
        </p:blipFill>
        <p:spPr>
          <a:xfrm>
            <a:off x="5908988" y="6021288"/>
            <a:ext cx="3055500" cy="7060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332656"/>
            <a:ext cx="8496944" cy="6120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39"/>
          <a:stretch/>
        </p:blipFill>
        <p:spPr>
          <a:xfrm>
            <a:off x="7047275" y="6383274"/>
            <a:ext cx="1989221" cy="4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owerShell/platyPS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dd878352(v=vs.85).aspx" TargetMode="Externa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owercode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Module Design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Staffan Gustafsson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9 </a:t>
            </a:r>
            <a:r>
              <a:rPr lang="de-DE" dirty="0" err="1"/>
              <a:t>pillars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creating</a:t>
            </a:r>
            <a:r>
              <a:rPr lang="de-DE" dirty="0"/>
              <a:t> stellar </a:t>
            </a:r>
            <a:r>
              <a:rPr lang="de-DE" dirty="0" err="1"/>
              <a:t>modules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004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Resolving path</a:t>
            </a:r>
          </a:p>
          <a:p>
            <a:pPr lvl="1"/>
            <a:r>
              <a:rPr lang="en-US" dirty="0"/>
              <a:t>Helper class </a:t>
            </a:r>
            <a:r>
              <a:rPr lang="en-US" dirty="0" err="1"/>
              <a:t>PathResolution</a:t>
            </a:r>
            <a:endParaRPr lang="en-US" dirty="0"/>
          </a:p>
          <a:p>
            <a:r>
              <a:rPr lang="en-US" dirty="0"/>
              <a:t>Filtering paths</a:t>
            </a:r>
          </a:p>
          <a:p>
            <a:pPr lvl="1"/>
            <a:r>
              <a:rPr lang="en-US" dirty="0"/>
              <a:t>Helper class </a:t>
            </a:r>
            <a:r>
              <a:rPr lang="en-US" dirty="0" err="1"/>
              <a:t>IncludeExcludeFilter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processing and filtering</a:t>
            </a:r>
          </a:p>
        </p:txBody>
      </p:sp>
    </p:spTree>
    <p:extLst>
      <p:ext uri="{BB962C8B-B14F-4D97-AF65-F5344CB8AC3E}">
        <p14:creationId xmlns:p14="http://schemas.microsoft.com/office/powerpoint/2010/main" val="79339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 it hung?</a:t>
            </a:r>
          </a:p>
          <a:p>
            <a:r>
              <a:rPr lang="en-US" dirty="0"/>
              <a:t>Should I go grab coffee?</a:t>
            </a:r>
          </a:p>
          <a:p>
            <a:r>
              <a:rPr lang="en-US" dirty="0"/>
              <a:t>Switch task?</a:t>
            </a:r>
          </a:p>
          <a:p>
            <a:r>
              <a:rPr lang="en-US" dirty="0"/>
              <a:t>Helper class </a:t>
            </a:r>
            <a:r>
              <a:rPr lang="en-US" dirty="0" err="1"/>
              <a:t>ProgressManager</a:t>
            </a:r>
            <a:endParaRPr lang="en-US" dirty="0"/>
          </a:p>
          <a:p>
            <a:r>
              <a:rPr lang="en-US" dirty="0"/>
              <a:t>Completion can be a game changer</a:t>
            </a:r>
          </a:p>
          <a:p>
            <a:pPr lvl="1"/>
            <a:r>
              <a:rPr lang="en-US" dirty="0"/>
              <a:t>Done correctly will make the module a joy to use</a:t>
            </a:r>
            <a:endParaRPr lang="sv-SE" dirty="0"/>
          </a:p>
          <a:p>
            <a:pPr lvl="1"/>
            <a:r>
              <a:rPr lang="sv-SE" dirty="0"/>
              <a:t>I</a:t>
            </a:r>
            <a:r>
              <a:rPr lang="en-US" dirty="0" err="1"/>
              <a:t>ArgumentCompleter</a:t>
            </a:r>
            <a:r>
              <a:rPr lang="en-US" dirty="0"/>
              <a:t> (my preference)</a:t>
            </a:r>
          </a:p>
          <a:p>
            <a:pPr lvl="1"/>
            <a:r>
              <a:rPr lang="en-US" dirty="0"/>
              <a:t>Or </a:t>
            </a:r>
            <a:r>
              <a:rPr lang="sv-SE" dirty="0"/>
              <a:t>R</a:t>
            </a:r>
            <a:r>
              <a:rPr lang="en-US" dirty="0" err="1"/>
              <a:t>egister-ArgumentCompleter</a:t>
            </a:r>
            <a:endParaRPr lang="en-US" dirty="0"/>
          </a:p>
          <a:p>
            <a:endParaRPr lang="en-US" dirty="0"/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and Completion</a:t>
            </a:r>
          </a:p>
        </p:txBody>
      </p:sp>
    </p:spTree>
    <p:extLst>
      <p:ext uri="{BB962C8B-B14F-4D97-AF65-F5344CB8AC3E}">
        <p14:creationId xmlns:p14="http://schemas.microsoft.com/office/powerpoint/2010/main" val="379481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–</a:t>
            </a:r>
            <a:r>
              <a:rPr lang="en-US" dirty="0" err="1"/>
              <a:t>WhatIf</a:t>
            </a:r>
            <a:r>
              <a:rPr lang="en-US" dirty="0"/>
              <a:t> and –Confirm for sensitive operations</a:t>
            </a:r>
          </a:p>
          <a:p>
            <a:r>
              <a:rPr lang="en-US" dirty="0"/>
              <a:t>Should always have a –Force switch</a:t>
            </a:r>
          </a:p>
          <a:p>
            <a:endParaRPr lang="en-US" dirty="0"/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ShouldProcess</a:t>
            </a:r>
            <a:r>
              <a:rPr lang="en-US" dirty="0"/>
              <a:t>	</a:t>
            </a:r>
          </a:p>
        </p:txBody>
      </p:sp>
      <p:sp>
        <p:nvSpPr>
          <p:cNvPr id="4" name="Rektangel: rundade hörn 3"/>
          <p:cNvSpPr/>
          <p:nvPr/>
        </p:nvSpPr>
        <p:spPr bwMode="auto">
          <a:xfrm>
            <a:off x="467544" y="3068960"/>
            <a:ext cx="8064896" cy="28083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 </a:t>
            </a:r>
            <a:r>
              <a:rPr lang="en-US" sz="1200" dirty="0">
                <a:solidFill>
                  <a:srgbClr val="00008B"/>
                </a:solidFill>
                <a:effectLst/>
                <a:latin typeface="Lucida Console" panose="020B0609040504020204" pitchFamily="49" charset="0"/>
              </a:rPr>
              <a:t>function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8A2BE2"/>
                </a:solidFill>
                <a:effectLst/>
                <a:latin typeface="Lucida Console" panose="020B0609040504020204" pitchFamily="49" charset="0"/>
              </a:rPr>
              <a:t>Remove-</a:t>
            </a:r>
            <a:r>
              <a:rPr lang="en-US" sz="1200" dirty="0" err="1">
                <a:solidFill>
                  <a:srgbClr val="8A2BE2"/>
                </a:solidFill>
                <a:effectLst/>
                <a:latin typeface="Lucida Console" panose="020B0609040504020204" pitchFamily="49" charset="0"/>
              </a:rPr>
              <a:t>FishTank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{</a:t>
            </a:r>
          </a:p>
          <a:p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en-US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solidFill>
                  <a:srgbClr val="00BFFF"/>
                </a:solidFill>
                <a:effectLst/>
                <a:latin typeface="Lucida Console" panose="020B0609040504020204" pitchFamily="49" charset="0"/>
              </a:rPr>
              <a:t>CmdletBinding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SupportsShouldProcess</a:t>
            </a:r>
            <a:r>
              <a:rPr lang="en-US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ConfirmImpact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8B0000"/>
                </a:solidFill>
                <a:effectLst/>
                <a:latin typeface="Lucida Console" panose="020B0609040504020204" pitchFamily="49" charset="0"/>
              </a:rPr>
              <a:t>'High'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)</a:t>
            </a:r>
            <a:r>
              <a:rPr lang="en-US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endParaRPr lang="en-US" sz="120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solidFill>
                  <a:srgbClr val="00008B"/>
                </a:solidFill>
                <a:effectLst/>
                <a:latin typeface="Lucida Console" panose="020B0609040504020204" pitchFamily="49" charset="0"/>
              </a:rPr>
              <a:t>param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(</a:t>
            </a:r>
          </a:p>
          <a:p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    </a:t>
            </a:r>
            <a:r>
              <a:rPr lang="en-US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en-US" sz="1200" dirty="0">
                <a:solidFill>
                  <a:srgbClr val="00BFFF"/>
                </a:solidFill>
                <a:effectLst/>
                <a:latin typeface="Lucida Console" panose="020B0609040504020204" pitchFamily="49" charset="0"/>
              </a:rPr>
              <a:t>Parameter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(Mandatory</a:t>
            </a:r>
            <a:r>
              <a:rPr lang="en-US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ValueFromPipelineByPropertyName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)</a:t>
            </a:r>
            <a:r>
              <a:rPr lang="en-US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    </a:t>
            </a:r>
          </a:p>
          <a:p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    </a:t>
            </a:r>
            <a:r>
              <a:rPr lang="en-US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int</a:t>
            </a:r>
            <a:r>
              <a:rPr lang="en-US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[]]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$Id</a:t>
            </a:r>
            <a:r>
              <a:rPr lang="en-US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,</a:t>
            </a:r>
            <a:endParaRPr lang="en-US" sz="120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    </a:t>
            </a:r>
            <a:r>
              <a:rPr lang="en-US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en-US" sz="1200" dirty="0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switch</a:t>
            </a:r>
            <a:r>
              <a:rPr lang="en-US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$Force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en-US" sz="1200" dirty="0">
                <a:solidFill>
                  <a:srgbClr val="00008B"/>
                </a:solidFill>
                <a:effectLst/>
                <a:latin typeface="Lucida Console" panose="020B0609040504020204" pitchFamily="49" charset="0"/>
              </a:rPr>
              <a:t>process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{</a:t>
            </a:r>
          </a:p>
          <a:p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    </a:t>
            </a:r>
            <a:r>
              <a:rPr lang="en-US" sz="1200" dirty="0">
                <a:solidFill>
                  <a:srgbClr val="00008B"/>
                </a:solidFill>
                <a:effectLst/>
                <a:latin typeface="Lucida Console" panose="020B0609040504020204" pitchFamily="49" charset="0"/>
              </a:rPr>
              <a:t>if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(</a:t>
            </a:r>
            <a:r>
              <a:rPr lang="en-US" sz="120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$Force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-or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PSCmdlet</a:t>
            </a:r>
            <a:r>
              <a:rPr lang="en-US" sz="1200" dirty="0" err="1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lang="en-US" sz="1200" dirty="0" err="1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ShouldProcess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sz="1200" dirty="0">
                <a:solidFill>
                  <a:srgbClr val="8B0000"/>
                </a:solidFill>
                <a:effectLst/>
                <a:latin typeface="Lucida Console" panose="020B0609040504020204" pitchFamily="49" charset="0"/>
              </a:rPr>
              <a:t>"Remove-</a:t>
            </a:r>
            <a:r>
              <a:rPr lang="en-US" sz="1200" dirty="0" err="1">
                <a:solidFill>
                  <a:srgbClr val="8B0000"/>
                </a:solidFill>
                <a:effectLst/>
                <a:latin typeface="Lucida Console" panose="020B0609040504020204" pitchFamily="49" charset="0"/>
              </a:rPr>
              <a:t>FishTank</a:t>
            </a:r>
            <a:r>
              <a:rPr lang="en-US" sz="1200" dirty="0">
                <a:solidFill>
                  <a:srgbClr val="8B0000"/>
                </a:solidFill>
                <a:effectLst/>
                <a:latin typeface="Lucida Console" panose="020B0609040504020204" pitchFamily="49" charset="0"/>
              </a:rPr>
              <a:t>"</a:t>
            </a:r>
            <a:r>
              <a:rPr lang="en-US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8B0000"/>
                </a:solidFill>
                <a:effectLst/>
                <a:latin typeface="Lucida Console" panose="020B0609040504020204" pitchFamily="49" charset="0"/>
              </a:rPr>
              <a:t>"ID: </a:t>
            </a:r>
            <a:r>
              <a:rPr lang="en-US" sz="120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$id</a:t>
            </a:r>
            <a:r>
              <a:rPr lang="en-US" sz="1200" dirty="0">
                <a:solidFill>
                  <a:srgbClr val="8B0000"/>
                </a:solidFill>
                <a:effectLst/>
                <a:latin typeface="Lucida Console" panose="020B0609040504020204" pitchFamily="49" charset="0"/>
              </a:rPr>
              <a:t>"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)) {</a:t>
            </a:r>
          </a:p>
          <a:p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        </a:t>
            </a:r>
            <a:r>
              <a:rPr lang="en-US" sz="120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fishTanks</a:t>
            </a:r>
            <a:r>
              <a:rPr lang="en-US" sz="1200" dirty="0" err="1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lang="en-US" sz="1200" dirty="0" err="1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Remove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sz="120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$id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    }            </a:t>
            </a:r>
          </a:p>
          <a:p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}</a:t>
            </a:r>
          </a:p>
          <a:p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} </a:t>
            </a:r>
            <a:endParaRPr lang="en-US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32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Inhaltsplatzhalter 2"/>
          <p:cNvSpPr>
            <a:spLocks noGrp="1"/>
          </p:cNvSpPr>
          <p:nvPr>
            <p:ph idx="1"/>
          </p:nvPr>
        </p:nvSpPr>
        <p:spPr>
          <a:xfrm>
            <a:off x="251520" y="1988840"/>
            <a:ext cx="8640960" cy="4392488"/>
          </a:xfrm>
        </p:spPr>
        <p:txBody>
          <a:bodyPr/>
          <a:lstStyle/>
          <a:p>
            <a:r>
              <a:rPr lang="de-DE" dirty="0" err="1">
                <a:latin typeface="Consolas" panose="020B0609020204030204" pitchFamily="49" charset="0"/>
              </a:rPr>
              <a:t>Consider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PlatyPS</a:t>
            </a:r>
            <a:endParaRPr lang="de-DE" dirty="0">
              <a:latin typeface="Consolas" panose="020B0609020204030204" pitchFamily="49" charset="0"/>
            </a:endParaRPr>
          </a:p>
          <a:p>
            <a:pPr lvl="1"/>
            <a:r>
              <a:rPr lang="de-DE" dirty="0">
                <a:latin typeface="Consolas" panose="020B0609020204030204" pitchFamily="49" charset="0"/>
                <a:hlinkClick r:id="rId2"/>
              </a:rPr>
              <a:t>https://github.com/PowerShell/platyPS</a:t>
            </a:r>
            <a:r>
              <a:rPr lang="de-DE" dirty="0">
                <a:latin typeface="Consolas" panose="020B0609020204030204" pitchFamily="49" charset="0"/>
              </a:rPr>
              <a:t>	</a:t>
            </a:r>
          </a:p>
          <a:p>
            <a:pPr lvl="1"/>
            <a:r>
              <a:rPr lang="de-DE" dirty="0">
                <a:latin typeface="Consolas" panose="020B0609020204030204" pitchFamily="49" charset="0"/>
              </a:rPr>
              <a:t>Write </a:t>
            </a:r>
            <a:r>
              <a:rPr lang="de-DE" dirty="0" err="1">
                <a:latin typeface="Consolas" panose="020B0609020204030204" pitchFamily="49" charset="0"/>
              </a:rPr>
              <a:t>markdown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instead</a:t>
            </a:r>
            <a:endParaRPr lang="de-DE" dirty="0">
              <a:latin typeface="Consolas" panose="020B0609020204030204" pitchFamily="49" charset="0"/>
            </a:endParaRPr>
          </a:p>
          <a:p>
            <a:r>
              <a:rPr lang="de-DE" dirty="0" err="1"/>
              <a:t>Examples</a:t>
            </a:r>
            <a:r>
              <a:rPr lang="de-DE" dirty="0"/>
              <a:t>!!</a:t>
            </a:r>
          </a:p>
          <a:p>
            <a:pPr lvl="1"/>
            <a:r>
              <a:rPr lang="de-DE" dirty="0">
                <a:latin typeface="Consolas" panose="020B0609020204030204" pitchFamily="49" charset="0"/>
              </a:rPr>
              <a:t>This </a:t>
            </a:r>
            <a:r>
              <a:rPr lang="de-DE" dirty="0" err="1">
                <a:latin typeface="Consolas" panose="020B0609020204030204" pitchFamily="49" charset="0"/>
              </a:rPr>
              <a:t>is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where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you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can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show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how</a:t>
            </a:r>
            <a:r>
              <a:rPr lang="de-DE" dirty="0">
                <a:latin typeface="Consolas" panose="020B0609020204030204" pitchFamily="49" charset="0"/>
              </a:rPr>
              <a:t> different </a:t>
            </a:r>
            <a:r>
              <a:rPr lang="de-DE" dirty="0" err="1">
                <a:latin typeface="Consolas" panose="020B0609020204030204" pitchFamily="49" charset="0"/>
              </a:rPr>
              <a:t>commands</a:t>
            </a:r>
            <a:r>
              <a:rPr lang="de-DE" dirty="0">
                <a:latin typeface="Consolas" panose="020B0609020204030204" pitchFamily="49" charset="0"/>
              </a:rPr>
              <a:t> fit </a:t>
            </a:r>
            <a:r>
              <a:rPr lang="de-DE" dirty="0" err="1">
                <a:latin typeface="Consolas" panose="020B0609020204030204" pitchFamily="49" charset="0"/>
              </a:rPr>
              <a:t>together</a:t>
            </a:r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-891" y="980728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Help</a:t>
            </a:r>
          </a:p>
        </p:txBody>
      </p:sp>
    </p:spTree>
    <p:extLst>
      <p:ext uri="{BB962C8B-B14F-4D97-AF65-F5344CB8AC3E}">
        <p14:creationId xmlns:p14="http://schemas.microsoft.com/office/powerpoint/2010/main" val="56351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Cmdlet</a:t>
            </a:r>
            <a:r>
              <a:rPr lang="de-DE" dirty="0"/>
              <a:t> </a:t>
            </a:r>
            <a:r>
              <a:rPr lang="de-DE" dirty="0" err="1"/>
              <a:t>names</a:t>
            </a:r>
            <a:endParaRPr lang="de-DE" dirty="0"/>
          </a:p>
          <a:p>
            <a:pPr lvl="1"/>
            <a:r>
              <a:rPr lang="de-DE" dirty="0">
                <a:latin typeface="Consolas" panose="020B0609020204030204" pitchFamily="49" charset="0"/>
                <a:hlinkClick r:id="rId3"/>
              </a:rPr>
              <a:t>https://msdn.microsoft.com/en-us/library/ms714428(v=vs.85).aspx</a:t>
            </a:r>
          </a:p>
          <a:p>
            <a:r>
              <a:rPr lang="de-DE" dirty="0">
                <a:latin typeface="Consolas" panose="020B0609020204030204" pitchFamily="49" charset="0"/>
              </a:rPr>
              <a:t>Parameter </a:t>
            </a:r>
            <a:r>
              <a:rPr lang="de-DE" dirty="0" err="1">
                <a:latin typeface="Consolas" panose="020B0609020204030204" pitchFamily="49" charset="0"/>
              </a:rPr>
              <a:t>names</a:t>
            </a:r>
            <a:endParaRPr lang="de-DE" dirty="0">
              <a:latin typeface="Consolas" panose="020B0609020204030204" pitchFamily="49" charset="0"/>
            </a:endParaRPr>
          </a:p>
          <a:p>
            <a:pPr lvl="1"/>
            <a:r>
              <a:rPr lang="de-DE" dirty="0">
                <a:latin typeface="Consolas" panose="020B0609020204030204" pitchFamily="49" charset="0"/>
                <a:hlinkClick r:id="rId3"/>
              </a:rPr>
              <a:t>https://msdn.microsoft.com/en-us/library/dd878352(v=vs.85).aspx</a:t>
            </a:r>
            <a:endParaRPr lang="de-DE" dirty="0">
              <a:latin typeface="Consolas" panose="020B0609020204030204" pitchFamily="49" charset="0"/>
            </a:endParaRPr>
          </a:p>
          <a:p>
            <a:pPr lvl="1"/>
            <a:r>
              <a:rPr lang="de-DE" dirty="0">
                <a:latin typeface="Consolas" panose="020B0609020204030204" pitchFamily="49" charset="0"/>
              </a:rPr>
              <a:t>See </a:t>
            </a:r>
            <a:r>
              <a:rPr lang="de-DE" dirty="0" err="1">
                <a:latin typeface="Consolas" panose="020B0609020204030204" pitchFamily="49" charset="0"/>
              </a:rPr>
              <a:t>Get-ModuleParameter</a:t>
            </a:r>
            <a:r>
              <a:rPr lang="de-DE" dirty="0">
                <a:latin typeface="Consolas" panose="020B0609020204030204" pitchFamily="49" charset="0"/>
              </a:rPr>
              <a:t> </a:t>
            </a:r>
          </a:p>
          <a:p>
            <a:pPr lvl="1"/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-891" y="980728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err="1"/>
              <a:t>Consistent</a:t>
            </a:r>
            <a:r>
              <a:rPr lang="de-DE" dirty="0"/>
              <a:t> </a:t>
            </a:r>
            <a:r>
              <a:rPr lang="de-DE" dirty="0" err="1"/>
              <a:t>naming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6483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Type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output</a:t>
            </a:r>
            <a:endParaRPr lang="de-DE" dirty="0"/>
          </a:p>
          <a:p>
            <a:r>
              <a:rPr lang="de-DE" dirty="0" err="1"/>
              <a:t>Consistency</a:t>
            </a:r>
            <a:endParaRPr lang="de-DE" dirty="0"/>
          </a:p>
          <a:p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errors</a:t>
            </a:r>
            <a:endParaRPr lang="de-DE" dirty="0"/>
          </a:p>
          <a:p>
            <a:r>
              <a:rPr lang="de-DE" dirty="0"/>
              <a:t>Command </a:t>
            </a:r>
            <a:r>
              <a:rPr lang="de-DE" dirty="0" err="1"/>
              <a:t>completion</a:t>
            </a:r>
            <a:endParaRPr lang="de-DE" dirty="0"/>
          </a:p>
          <a:p>
            <a:r>
              <a:rPr lang="de-DE" dirty="0"/>
              <a:t>Be a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citizen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eco</a:t>
            </a:r>
            <a:r>
              <a:rPr lang="de-DE" dirty="0"/>
              <a:t>-system</a:t>
            </a:r>
          </a:p>
          <a:p>
            <a:r>
              <a:rPr lang="de-DE" dirty="0"/>
              <a:t>Try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walk</a:t>
            </a:r>
            <a:r>
              <a:rPr lang="de-DE" dirty="0"/>
              <a:t> a </a:t>
            </a:r>
            <a:r>
              <a:rPr lang="de-DE" dirty="0" err="1"/>
              <a:t>mile</a:t>
            </a:r>
            <a:r>
              <a:rPr lang="de-DE" dirty="0"/>
              <a:t> in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 </a:t>
            </a:r>
            <a:r>
              <a:rPr lang="de-DE" dirty="0" err="1"/>
              <a:t>shoes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97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: 15 min break</a:t>
            </a:r>
          </a:p>
          <a:p>
            <a:endParaRPr lang="de-DE" dirty="0"/>
          </a:p>
          <a:p>
            <a:r>
              <a:rPr lang="de-DE" dirty="0"/>
              <a:t>Grab a </a:t>
            </a:r>
            <a:r>
              <a:rPr lang="de-DE" dirty="0" err="1"/>
              <a:t>coffee</a:t>
            </a:r>
            <a:endParaRPr lang="de-DE" dirty="0"/>
          </a:p>
          <a:p>
            <a:r>
              <a:rPr lang="de-DE" dirty="0" err="1"/>
              <a:t>Stay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enjoy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r>
              <a:rPr lang="de-DE" dirty="0"/>
              <a:t>Change </a:t>
            </a:r>
            <a:r>
              <a:rPr lang="de-DE" dirty="0" err="1"/>
              <a:t>track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switch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room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meet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in a </a:t>
            </a:r>
            <a:r>
              <a:rPr lang="de-DE" dirty="0" err="1"/>
              <a:t>breakout</a:t>
            </a:r>
            <a:r>
              <a:rPr lang="de-DE" dirty="0"/>
              <a:t> </a:t>
            </a:r>
            <a:r>
              <a:rPr lang="de-DE" dirty="0" err="1"/>
              <a:t>session</a:t>
            </a:r>
            <a:r>
              <a:rPr lang="de-DE" dirty="0"/>
              <a:t> 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afterwards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9731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Software Engineer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passion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PowerShell</a:t>
            </a:r>
          </a:p>
          <a:p>
            <a:endParaRPr lang="de-DE" dirty="0"/>
          </a:p>
          <a:p>
            <a:r>
              <a:rPr lang="de-DE" dirty="0"/>
              <a:t>At DICE </a:t>
            </a:r>
            <a:r>
              <a:rPr lang="de-DE" dirty="0" err="1"/>
              <a:t>making</a:t>
            </a:r>
            <a:r>
              <a:rPr lang="de-DE" dirty="0"/>
              <a:t> </a:t>
            </a:r>
            <a:r>
              <a:rPr lang="de-DE" dirty="0" err="1"/>
              <a:t>computer</a:t>
            </a:r>
            <a:r>
              <a:rPr lang="de-DE" dirty="0"/>
              <a:t> </a:t>
            </a:r>
            <a:r>
              <a:rPr lang="de-DE" dirty="0" err="1"/>
              <a:t>games</a:t>
            </a:r>
            <a:r>
              <a:rPr lang="de-DE" dirty="0"/>
              <a:t>. </a:t>
            </a:r>
            <a:r>
              <a:rPr lang="de-DE" dirty="0" err="1"/>
              <a:t>Coding</a:t>
            </a:r>
            <a:r>
              <a:rPr lang="de-DE" dirty="0"/>
              <a:t> </a:t>
            </a:r>
            <a:r>
              <a:rPr lang="de-DE" dirty="0" err="1"/>
              <a:t>mostly</a:t>
            </a:r>
            <a:r>
              <a:rPr lang="de-DE" dirty="0"/>
              <a:t> C++, but </a:t>
            </a:r>
            <a:r>
              <a:rPr lang="de-DE" dirty="0" err="1"/>
              <a:t>automating</a:t>
            </a:r>
            <a:r>
              <a:rPr lang="de-DE" dirty="0"/>
              <a:t> </a:t>
            </a:r>
            <a:r>
              <a:rPr lang="de-DE" dirty="0" err="1"/>
              <a:t>processes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PowerShell</a:t>
            </a:r>
          </a:p>
          <a:p>
            <a:endParaRPr lang="de-DE" dirty="0"/>
          </a:p>
          <a:p>
            <a:r>
              <a:rPr lang="de-DE" dirty="0" err="1"/>
              <a:t>Evenings</a:t>
            </a:r>
            <a:r>
              <a:rPr lang="de-DE" dirty="0"/>
              <a:t> </a:t>
            </a:r>
            <a:r>
              <a:rPr lang="de-DE" dirty="0" err="1"/>
              <a:t>spent</a:t>
            </a:r>
            <a:r>
              <a:rPr lang="de-DE" dirty="0"/>
              <a:t> </a:t>
            </a:r>
            <a:r>
              <a:rPr lang="de-DE" dirty="0" err="1"/>
              <a:t>contributing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PowerShell</a:t>
            </a:r>
          </a:p>
          <a:p>
            <a:pPr marL="57150" indent="0">
              <a:buNone/>
            </a:pPr>
            <a:r>
              <a:rPr lang="de-DE" dirty="0">
                <a:hlinkClick r:id="rId2"/>
              </a:rPr>
              <a:t>https://github.com/powercode</a:t>
            </a:r>
            <a:br>
              <a:rPr lang="de-DE" dirty="0"/>
            </a:br>
            <a:r>
              <a:rPr lang="de-DE" dirty="0"/>
              <a:t>@</a:t>
            </a:r>
            <a:r>
              <a:rPr lang="de-DE" dirty="0" err="1"/>
              <a:t>StaffanGSon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About_Author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319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 err="1"/>
              <a:t>Typed</a:t>
            </a:r>
            <a:r>
              <a:rPr lang="de-DE" sz="2400" dirty="0"/>
              <a:t> Output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dirty="0" err="1"/>
              <a:t>formatting</a:t>
            </a:r>
            <a:endParaRPr lang="de-DE" sz="2400" dirty="0"/>
          </a:p>
          <a:p>
            <a:r>
              <a:rPr lang="de-DE" sz="2400" dirty="0"/>
              <a:t>Module </a:t>
            </a:r>
            <a:r>
              <a:rPr lang="de-DE" sz="2400" dirty="0" err="1"/>
              <a:t>metadata</a:t>
            </a:r>
            <a:endParaRPr lang="de-DE" sz="2400" dirty="0"/>
          </a:p>
          <a:p>
            <a:r>
              <a:rPr lang="de-DE" sz="2400" dirty="0"/>
              <a:t>Tests</a:t>
            </a:r>
          </a:p>
          <a:p>
            <a:r>
              <a:rPr lang="de-DE" sz="2400" dirty="0" err="1"/>
              <a:t>Actionable</a:t>
            </a:r>
            <a:r>
              <a:rPr lang="de-DE" sz="2400"/>
              <a:t> Errors</a:t>
            </a:r>
            <a:endParaRPr lang="de-DE" sz="2400" dirty="0"/>
          </a:p>
          <a:p>
            <a:r>
              <a:rPr lang="de-DE" sz="2400" dirty="0"/>
              <a:t>Path </a:t>
            </a:r>
            <a:r>
              <a:rPr lang="de-DE" sz="2400" dirty="0" err="1"/>
              <a:t>resolution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dirty="0" err="1"/>
              <a:t>filtering</a:t>
            </a:r>
            <a:endParaRPr lang="de-DE" sz="2400" dirty="0"/>
          </a:p>
          <a:p>
            <a:r>
              <a:rPr lang="de-DE" sz="2400" dirty="0"/>
              <a:t>Progress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dirty="0" err="1"/>
              <a:t>completion</a:t>
            </a:r>
            <a:endParaRPr lang="de-DE" sz="2400" dirty="0"/>
          </a:p>
          <a:p>
            <a:r>
              <a:rPr lang="de-DE" sz="2400" dirty="0"/>
              <a:t>-</a:t>
            </a:r>
            <a:r>
              <a:rPr lang="de-DE" sz="2400" dirty="0" err="1"/>
              <a:t>WhatIf</a:t>
            </a:r>
            <a:endParaRPr lang="de-DE" sz="2400" dirty="0"/>
          </a:p>
          <a:p>
            <a:r>
              <a:rPr lang="de-DE" sz="2400" dirty="0" err="1"/>
              <a:t>Consistent</a:t>
            </a:r>
            <a:r>
              <a:rPr lang="de-DE" sz="2400" dirty="0"/>
              <a:t> </a:t>
            </a:r>
            <a:r>
              <a:rPr lang="de-DE" sz="2400" dirty="0" err="1"/>
              <a:t>Naming</a:t>
            </a:r>
            <a:endParaRPr lang="de-DE" sz="2400" dirty="0"/>
          </a:p>
          <a:p>
            <a:r>
              <a:rPr lang="de-DE" sz="2400" dirty="0"/>
              <a:t>Help</a:t>
            </a:r>
          </a:p>
          <a:p>
            <a:endParaRPr lang="de-DE" sz="2400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2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module written to demonstrate concepts</a:t>
            </a:r>
          </a:p>
          <a:p>
            <a:r>
              <a:rPr lang="en-US" dirty="0"/>
              <a:t>Set up for </a:t>
            </a:r>
            <a:r>
              <a:rPr lang="en-US" dirty="0" err="1"/>
              <a:t>Psake</a:t>
            </a:r>
            <a:r>
              <a:rPr lang="en-US" dirty="0"/>
              <a:t>, Pester, </a:t>
            </a:r>
            <a:r>
              <a:rPr lang="en-US" dirty="0" err="1"/>
              <a:t>PlatyPS</a:t>
            </a:r>
            <a:r>
              <a:rPr lang="en-US" dirty="0"/>
              <a:t> and </a:t>
            </a:r>
            <a:r>
              <a:rPr lang="en-US" dirty="0" err="1"/>
              <a:t>VSCode</a:t>
            </a:r>
            <a:endParaRPr lang="en-US" dirty="0"/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FishTank</a:t>
            </a:r>
            <a:r>
              <a:rPr lang="en-US" dirty="0"/>
              <a:t> sample module</a:t>
            </a:r>
          </a:p>
        </p:txBody>
      </p:sp>
    </p:spTree>
    <p:extLst>
      <p:ext uri="{BB962C8B-B14F-4D97-AF65-F5344CB8AC3E}">
        <p14:creationId xmlns:p14="http://schemas.microsoft.com/office/powerpoint/2010/main" val="324858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: rundade hörn 5"/>
          <p:cNvSpPr/>
          <p:nvPr/>
        </p:nvSpPr>
        <p:spPr bwMode="auto">
          <a:xfrm>
            <a:off x="251520" y="2993512"/>
            <a:ext cx="8496944" cy="23797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sv-SE" sz="1050" dirty="0">
                <a:effectLst/>
              </a:rPr>
              <a:t>   </a:t>
            </a:r>
            <a:r>
              <a:rPr lang="sv-SE" sz="1050" dirty="0" err="1">
                <a:solidFill>
                  <a:srgbClr val="00008B"/>
                </a:solidFill>
                <a:effectLst/>
                <a:latin typeface="Lucida Console" panose="020B0609040504020204" pitchFamily="49" charset="0"/>
              </a:rPr>
              <a:t>class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ProcessData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{</a:t>
            </a: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int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ProcessId</a:t>
            </a:r>
            <a:endParaRPr lang="sv-SE" sz="105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050" dirty="0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string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Executable</a:t>
            </a:r>
            <a:endParaRPr lang="sv-SE" sz="105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050" dirty="0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string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CommandLine</a:t>
            </a:r>
            <a:endParaRPr lang="sv-SE" sz="105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datetime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StartTime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050" dirty="0" err="1">
                <a:solidFill>
                  <a:srgbClr val="8A2BE2"/>
                </a:solidFill>
                <a:effectLst/>
                <a:latin typeface="Lucida Console" panose="020B0609040504020204" pitchFamily="49" charset="0"/>
              </a:rPr>
              <a:t>ProcessData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int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ProcessId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050" dirty="0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string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Executable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050" dirty="0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string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CommandLine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datetime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StartTime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) {</a:t>
            </a: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this</a:t>
            </a:r>
            <a:r>
              <a:rPr lang="sv-SE" sz="1050" dirty="0" err="1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lang="sv-SE" sz="1050" dirty="0" err="1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ProcessId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ProcessId</a:t>
            </a:r>
            <a:endParaRPr lang="sv-SE" sz="105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this</a:t>
            </a:r>
            <a:r>
              <a:rPr lang="sv-SE" sz="1050" dirty="0" err="1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lang="sv-SE" sz="1050" dirty="0" err="1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Executable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Executable</a:t>
            </a:r>
            <a:endParaRPr lang="sv-SE" sz="105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this</a:t>
            </a:r>
            <a:r>
              <a:rPr lang="sv-SE" sz="1050" dirty="0" err="1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lang="sv-SE" sz="1050" dirty="0" err="1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CommandLine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CommandLine</a:t>
            </a:r>
            <a:endParaRPr lang="sv-SE" sz="105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this</a:t>
            </a:r>
            <a:r>
              <a:rPr lang="sv-SE" sz="1050" dirty="0" err="1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lang="sv-SE" sz="1050" dirty="0" err="1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StartTime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StartTime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}</a:t>
            </a: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}</a:t>
            </a: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endParaRPr kumimoji="0" lang="sv-SE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</a:endParaRPr>
          </a:p>
        </p:txBody>
      </p:sp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Output </a:t>
            </a:r>
            <a:r>
              <a:rPr lang="de-DE" dirty="0" err="1"/>
              <a:t>Typed</a:t>
            </a:r>
            <a:endParaRPr lang="de-DE" dirty="0"/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latin typeface="Consolas" panose="020B0609020204030204" pitchFamily="49" charset="0"/>
              </a:rPr>
              <a:t>Make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classes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that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represent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output</a:t>
            </a:r>
            <a:endParaRPr lang="de-DE" dirty="0">
              <a:latin typeface="Consolas" panose="020B0609020204030204" pitchFamily="49" charset="0"/>
            </a:endParaRPr>
          </a:p>
          <a:p>
            <a:pPr lvl="1"/>
            <a:r>
              <a:rPr lang="de-DE" dirty="0" err="1">
                <a:latin typeface="Consolas" panose="020B0609020204030204" pitchFamily="49" charset="0"/>
              </a:rPr>
              <a:t>Makes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type </a:t>
            </a:r>
            <a:r>
              <a:rPr lang="de-DE" dirty="0" err="1">
                <a:latin typeface="Consolas" panose="020B0609020204030204" pitchFamily="49" charset="0"/>
              </a:rPr>
              <a:t>inference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system</a:t>
            </a:r>
            <a:r>
              <a:rPr lang="de-DE" dirty="0">
                <a:latin typeface="Consolas" panose="020B0609020204030204" pitchFamily="49" charset="0"/>
              </a:rPr>
              <a:t> happy!</a:t>
            </a:r>
          </a:p>
          <a:p>
            <a:pPr marL="457200" lvl="1" indent="0"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lvl="1"/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" name="Rektangel: rundade hörn 1"/>
          <p:cNvSpPr/>
          <p:nvPr/>
        </p:nvSpPr>
        <p:spPr bwMode="auto">
          <a:xfrm>
            <a:off x="539552" y="3068960"/>
            <a:ext cx="2808312" cy="129614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sv-SE" sz="1200" dirty="0">
                <a:effectLst/>
              </a:rPr>
              <a:t> </a:t>
            </a:r>
            <a:r>
              <a:rPr lang="sv-SE" sz="1200" dirty="0" err="1">
                <a:solidFill>
                  <a:srgbClr val="00008B"/>
                </a:solidFill>
                <a:effectLst/>
                <a:latin typeface="Lucida Console" panose="020B0609040504020204" pitchFamily="49" charset="0"/>
              </a:rPr>
              <a:t>class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20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ProcessData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{</a:t>
            </a:r>
          </a:p>
          <a:p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20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int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  </a:t>
            </a:r>
            <a:r>
              <a:rPr lang="sv-SE" sz="120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ProcessId</a:t>
            </a:r>
            <a:endParaRPr lang="sv-SE" sz="120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200" dirty="0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string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lang="sv-SE" sz="120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Executable</a:t>
            </a:r>
            <a:endParaRPr lang="sv-SE" sz="120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200" dirty="0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string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lang="sv-SE" sz="120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CommandLine</a:t>
            </a:r>
            <a:endParaRPr lang="sv-SE" sz="120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20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datetime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20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StartTime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</a:p>
          <a:p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}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  <p:sp>
        <p:nvSpPr>
          <p:cNvPr id="5" name="Rektangel: rundade hörn 4"/>
          <p:cNvSpPr/>
          <p:nvPr/>
        </p:nvSpPr>
        <p:spPr bwMode="auto">
          <a:xfrm>
            <a:off x="3563102" y="3068960"/>
            <a:ext cx="3529178" cy="151216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20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ProcessData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@{</a:t>
            </a:r>
          </a:p>
          <a:p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200" dirty="0" err="1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ProcessId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200" dirty="0">
                <a:solidFill>
                  <a:srgbClr val="800080"/>
                </a:solidFill>
                <a:effectLst/>
                <a:latin typeface="Lucida Console" panose="020B0609040504020204" pitchFamily="49" charset="0"/>
              </a:rPr>
              <a:t>4711</a:t>
            </a:r>
            <a:endParaRPr lang="sv-SE" sz="120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200" dirty="0" err="1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Executable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200" dirty="0">
                <a:solidFill>
                  <a:srgbClr val="8B0000"/>
                </a:solidFill>
                <a:effectLst/>
                <a:latin typeface="Lucida Console" panose="020B0609040504020204" pitchFamily="49" charset="0"/>
              </a:rPr>
              <a:t>"procdump.exe"</a:t>
            </a:r>
            <a:endParaRPr lang="sv-SE" sz="120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200" dirty="0" err="1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CommmandLine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200" dirty="0">
                <a:solidFill>
                  <a:srgbClr val="8B0000"/>
                </a:solidFill>
                <a:effectLst/>
                <a:latin typeface="Lucida Console" panose="020B0609040504020204" pitchFamily="49" charset="0"/>
              </a:rPr>
              <a:t>"-</a:t>
            </a:r>
            <a:r>
              <a:rPr lang="sv-SE" sz="1200" dirty="0" err="1">
                <a:solidFill>
                  <a:srgbClr val="8B0000"/>
                </a:solidFill>
                <a:effectLst/>
                <a:latin typeface="Lucida Console" panose="020B0609040504020204" pitchFamily="49" charset="0"/>
              </a:rPr>
              <a:t>kill</a:t>
            </a:r>
            <a:r>
              <a:rPr lang="sv-SE" sz="1200" dirty="0">
                <a:solidFill>
                  <a:srgbClr val="8B0000"/>
                </a:solidFill>
                <a:effectLst/>
                <a:latin typeface="Lucida Console" panose="020B0609040504020204" pitchFamily="49" charset="0"/>
              </a:rPr>
              <a:t> -a 6548"</a:t>
            </a:r>
            <a:endParaRPr lang="sv-SE" sz="120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200" dirty="0" err="1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StartTime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20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datetime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]::</a:t>
            </a:r>
            <a:r>
              <a:rPr lang="sv-SE" sz="1200" dirty="0" err="1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Now</a:t>
            </a:r>
            <a:endParaRPr lang="sv-SE" sz="120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} </a:t>
            </a:r>
          </a:p>
        </p:txBody>
      </p:sp>
      <p:sp>
        <p:nvSpPr>
          <p:cNvPr id="7" name="Rektangel: rundade hörn 6"/>
          <p:cNvSpPr/>
          <p:nvPr/>
        </p:nvSpPr>
        <p:spPr bwMode="auto">
          <a:xfrm>
            <a:off x="285166" y="5481228"/>
            <a:ext cx="8496944" cy="50405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ProcessData</a:t>
            </a:r>
            <a:r>
              <a:rPr lang="en-US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]::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new(</a:t>
            </a:r>
            <a:r>
              <a:rPr lang="en-US" sz="1200" dirty="0">
                <a:solidFill>
                  <a:srgbClr val="800080"/>
                </a:solidFill>
                <a:effectLst/>
                <a:latin typeface="Lucida Console" panose="020B0609040504020204" pitchFamily="49" charset="0"/>
              </a:rPr>
              <a:t>4711</a:t>
            </a:r>
            <a:r>
              <a:rPr lang="en-US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8B0000"/>
                </a:solidFill>
                <a:effectLst/>
                <a:latin typeface="Lucida Console" panose="020B0609040504020204" pitchFamily="49" charset="0"/>
              </a:rPr>
              <a:t>"Procdump.exe"</a:t>
            </a:r>
            <a:r>
              <a:rPr lang="en-US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8B0000"/>
                </a:solidFill>
                <a:effectLst/>
                <a:latin typeface="Lucida Console" panose="020B0609040504020204" pitchFamily="49" charset="0"/>
              </a:rPr>
              <a:t>"-kill -a 6548"</a:t>
            </a:r>
            <a:r>
              <a:rPr lang="en-US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datetime</a:t>
            </a:r>
            <a:r>
              <a:rPr lang="en-US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]::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Now)</a:t>
            </a:r>
          </a:p>
        </p:txBody>
      </p:sp>
    </p:spTree>
    <p:extLst>
      <p:ext uri="{BB962C8B-B14F-4D97-AF65-F5344CB8AC3E}">
        <p14:creationId xmlns:p14="http://schemas.microsoft.com/office/powerpoint/2010/main" val="398716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  <p:bldP spid="2" grpId="1" animBg="1"/>
      <p:bldP spid="5" grpId="0" animBg="1"/>
      <p:bldP spid="5" grpId="1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makes tab completion work well</a:t>
            </a:r>
            <a:endParaRPr lang="sv-SE" dirty="0"/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tell PowerShell about it</a:t>
            </a:r>
            <a:endParaRPr lang="sv-SE" dirty="0"/>
          </a:p>
        </p:txBody>
      </p:sp>
      <p:sp>
        <p:nvSpPr>
          <p:cNvPr id="4" name="Rektangel: rundade hörn 3"/>
          <p:cNvSpPr/>
          <p:nvPr/>
        </p:nvSpPr>
        <p:spPr bwMode="auto">
          <a:xfrm>
            <a:off x="251520" y="2924944"/>
            <a:ext cx="8784976" cy="165618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effectLst/>
              </a:rPr>
              <a:t> </a:t>
            </a:r>
            <a:r>
              <a:rPr lang="en-US" sz="1400" dirty="0">
                <a:solidFill>
                  <a:srgbClr val="00008B"/>
                </a:solidFill>
                <a:effectLst/>
                <a:latin typeface="Lucida Console" panose="020B0609040504020204" pitchFamily="49" charset="0"/>
              </a:rPr>
              <a:t>function</a:t>
            </a:r>
            <a:r>
              <a:rPr lang="en-US" sz="14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A2BE2"/>
                </a:solidFill>
                <a:effectLst/>
                <a:latin typeface="Lucida Console" panose="020B0609040504020204" pitchFamily="49" charset="0"/>
              </a:rPr>
              <a:t>Get-</a:t>
            </a:r>
            <a:r>
              <a:rPr lang="en-US" sz="1400" dirty="0" err="1">
                <a:solidFill>
                  <a:srgbClr val="8A2BE2"/>
                </a:solidFill>
                <a:effectLst/>
                <a:latin typeface="Lucida Console" panose="020B0609040504020204" pitchFamily="49" charset="0"/>
              </a:rPr>
              <a:t>ProcessData</a:t>
            </a:r>
            <a:r>
              <a:rPr lang="en-US" sz="14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{</a:t>
            </a:r>
          </a:p>
          <a:p>
            <a:r>
              <a:rPr lang="en-US" sz="14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en-US" sz="1400" b="1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en-US" sz="1400" b="1" dirty="0" err="1">
                <a:solidFill>
                  <a:srgbClr val="00BFFF"/>
                </a:solidFill>
                <a:effectLst/>
                <a:latin typeface="Lucida Console" panose="020B0609040504020204" pitchFamily="49" charset="0"/>
              </a:rPr>
              <a:t>OutputType</a:t>
            </a:r>
            <a:r>
              <a:rPr lang="en-US" sz="1400" b="1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sz="1400" b="1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en-US" sz="1400" b="1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ProcessData</a:t>
            </a:r>
            <a:r>
              <a:rPr lang="en-US" sz="1400" b="1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en-US" sz="1400" b="1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)</a:t>
            </a:r>
            <a:r>
              <a:rPr lang="en-US" sz="1400" b="1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endParaRPr lang="en-US" sz="1400" b="1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solidFill>
                  <a:srgbClr val="00008B"/>
                </a:solidFill>
                <a:effectLst/>
                <a:latin typeface="Lucida Console" panose="020B0609040504020204" pitchFamily="49" charset="0"/>
              </a:rPr>
              <a:t>param</a:t>
            </a:r>
            <a:r>
              <a:rPr lang="en-US" sz="14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()</a:t>
            </a:r>
          </a:p>
          <a:p>
            <a:endParaRPr lang="en-US" sz="140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en-US" sz="14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en-US" sz="140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ProcessData</a:t>
            </a:r>
            <a:r>
              <a:rPr lang="en-US" sz="14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]::</a:t>
            </a:r>
            <a:r>
              <a:rPr lang="en-US" sz="14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new(</a:t>
            </a:r>
            <a:r>
              <a:rPr lang="en-US" sz="1400" dirty="0">
                <a:solidFill>
                  <a:srgbClr val="800080"/>
                </a:solidFill>
                <a:effectLst/>
                <a:latin typeface="Lucida Console" panose="020B0609040504020204" pitchFamily="49" charset="0"/>
              </a:rPr>
              <a:t>4711</a:t>
            </a:r>
            <a:r>
              <a:rPr lang="en-US" sz="14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B0000"/>
                </a:solidFill>
                <a:effectLst/>
                <a:latin typeface="Lucida Console" panose="020B0609040504020204" pitchFamily="49" charset="0"/>
              </a:rPr>
              <a:t>"Procdump.exe"</a:t>
            </a:r>
            <a:r>
              <a:rPr lang="en-US" sz="14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B0000"/>
                </a:solidFill>
                <a:effectLst/>
                <a:latin typeface="Lucida Console" panose="020B0609040504020204" pitchFamily="49" charset="0"/>
              </a:rPr>
              <a:t>"-kill -a 6548"</a:t>
            </a:r>
            <a:r>
              <a:rPr lang="en-US" sz="14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en-US" sz="140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datetime</a:t>
            </a:r>
            <a:r>
              <a:rPr lang="en-US" sz="14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]::</a:t>
            </a:r>
            <a:r>
              <a:rPr lang="en-US" sz="14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Now)</a:t>
            </a:r>
          </a:p>
          <a:p>
            <a:r>
              <a:rPr lang="en-US" sz="14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94261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&lt;module&gt;.format.ps1xml files to make your output as readable as possible</a:t>
            </a:r>
          </a:p>
          <a:p>
            <a:pPr lvl="1"/>
            <a:r>
              <a:rPr lang="en-US" dirty="0"/>
              <a:t>It is possible to create more than one view</a:t>
            </a:r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your output</a:t>
            </a:r>
          </a:p>
        </p:txBody>
      </p:sp>
    </p:spTree>
    <p:extLst>
      <p:ext uri="{BB962C8B-B14F-4D97-AF65-F5344CB8AC3E}">
        <p14:creationId xmlns:p14="http://schemas.microsoft.com/office/powerpoint/2010/main" val="409606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actionable errors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PSCmdlet.WriteError</a:t>
            </a:r>
            <a:r>
              <a:rPr lang="en-US" dirty="0"/>
              <a:t> when </a:t>
            </a:r>
          </a:p>
          <a:p>
            <a:pPr lvl="1"/>
            <a:r>
              <a:rPr lang="en-US" dirty="0"/>
              <a:t>Throw </a:t>
            </a:r>
            <a:r>
              <a:rPr lang="en-US" dirty="0" err="1"/>
              <a:t>ErrorRecords</a:t>
            </a:r>
            <a:r>
              <a:rPr lang="en-US" dirty="0"/>
              <a:t> when terminating error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TargetObject</a:t>
            </a:r>
            <a:r>
              <a:rPr lang="en-US" dirty="0"/>
              <a:t> to add enough detail so the caller can take appropriate actions</a:t>
            </a:r>
          </a:p>
          <a:p>
            <a:r>
              <a:rPr lang="en-US" dirty="0"/>
              <a:t>Use a helper class to create the </a:t>
            </a:r>
            <a:r>
              <a:rPr lang="en-US" dirty="0" err="1"/>
              <a:t>ErrorRecords</a:t>
            </a:r>
            <a:endParaRPr lang="en-US" dirty="0"/>
          </a:p>
          <a:p>
            <a:pPr lvl="1"/>
            <a:r>
              <a:rPr lang="en-US" dirty="0"/>
              <a:t>Cleans up the calling code</a:t>
            </a:r>
          </a:p>
          <a:p>
            <a:pPr lvl="1"/>
            <a:endParaRPr lang="en-US" dirty="0"/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</a:p>
        </p:txBody>
      </p:sp>
    </p:spTree>
    <p:extLst>
      <p:ext uri="{BB962C8B-B14F-4D97-AF65-F5344CB8AC3E}">
        <p14:creationId xmlns:p14="http://schemas.microsoft.com/office/powerpoint/2010/main" val="293717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your module </a:t>
            </a:r>
            <a:r>
              <a:rPr lang="en-US" dirty="0" err="1"/>
              <a:t>sematically</a:t>
            </a:r>
            <a:endParaRPr lang="en-US" dirty="0"/>
          </a:p>
          <a:p>
            <a:pPr lvl="1"/>
            <a:r>
              <a:rPr lang="en-US" dirty="0"/>
              <a:t>Major = breaking changes</a:t>
            </a:r>
          </a:p>
          <a:p>
            <a:pPr lvl="1"/>
            <a:r>
              <a:rPr lang="en-US" dirty="0"/>
              <a:t>Minor = new functionality but compatible</a:t>
            </a:r>
          </a:p>
          <a:p>
            <a:pPr lvl="1"/>
            <a:r>
              <a:rPr lang="en-US" dirty="0"/>
              <a:t>Build = bugfixes</a:t>
            </a:r>
          </a:p>
          <a:p>
            <a:r>
              <a:rPr lang="en-US" dirty="0"/>
              <a:t>Specify exported functions </a:t>
            </a:r>
            <a:r>
              <a:rPr lang="en-US" dirty="0" err="1"/>
              <a:t>etc</a:t>
            </a:r>
            <a:r>
              <a:rPr lang="en-US" dirty="0"/>
              <a:t> explicitly</a:t>
            </a:r>
          </a:p>
          <a:p>
            <a:pPr lvl="1"/>
            <a:r>
              <a:rPr lang="en-US" dirty="0"/>
              <a:t>PowerShell doesn’t have to load your module to see if the command the user typed is in your module</a:t>
            </a:r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Metadata</a:t>
            </a:r>
          </a:p>
        </p:txBody>
      </p:sp>
    </p:spTree>
    <p:extLst>
      <p:ext uri="{BB962C8B-B14F-4D97-AF65-F5344CB8AC3E}">
        <p14:creationId xmlns:p14="http://schemas.microsoft.com/office/powerpoint/2010/main" val="209458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Pester has become the </a:t>
            </a:r>
            <a:r>
              <a:rPr lang="en-US" dirty="0" err="1"/>
              <a:t>defacto</a:t>
            </a:r>
            <a:r>
              <a:rPr lang="en-US" dirty="0"/>
              <a:t> standard for PowerShell test</a:t>
            </a:r>
          </a:p>
          <a:p>
            <a:r>
              <a:rPr lang="en-US" dirty="0"/>
              <a:t>Use it</a:t>
            </a:r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355603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www.IT-Visions.de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0070C0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802</TotalTime>
  <Words>729</Words>
  <Application>Microsoft Office PowerPoint</Application>
  <PresentationFormat>Bildspel på skärmen (4:3)</PresentationFormat>
  <Paragraphs>144</Paragraphs>
  <Slides>18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8</vt:i4>
      </vt:variant>
      <vt:variant>
        <vt:lpstr>Tema</vt:lpstr>
      </vt:variant>
      <vt:variant>
        <vt:i4>2</vt:i4>
      </vt:variant>
      <vt:variant>
        <vt:lpstr>Bildrubriker</vt:lpstr>
      </vt:variant>
      <vt:variant>
        <vt:i4>18</vt:i4>
      </vt:variant>
    </vt:vector>
  </HeadingPairs>
  <TitlesOfParts>
    <vt:vector size="28" baseType="lpstr">
      <vt:lpstr>Arial</vt:lpstr>
      <vt:lpstr>Consolas</vt:lpstr>
      <vt:lpstr>Lucida Console</vt:lpstr>
      <vt:lpstr>Roboto</vt:lpstr>
      <vt:lpstr>Roboto Black</vt:lpstr>
      <vt:lpstr>Roboto Condensed</vt:lpstr>
      <vt:lpstr>Tahoma</vt:lpstr>
      <vt:lpstr>Ubuntu Mono</vt:lpstr>
      <vt:lpstr>www.IT-Visions.de</vt:lpstr>
      <vt:lpstr>Custom Design</vt:lpstr>
      <vt:lpstr>Module Design</vt:lpstr>
      <vt:lpstr>Agenda</vt:lpstr>
      <vt:lpstr>The FishTank sample module</vt:lpstr>
      <vt:lpstr>Make Your Output Typed</vt:lpstr>
      <vt:lpstr>And tell PowerShell about it</vt:lpstr>
      <vt:lpstr>Format your output</vt:lpstr>
      <vt:lpstr>Errors</vt:lpstr>
      <vt:lpstr>Module Metadata</vt:lpstr>
      <vt:lpstr>Tests</vt:lpstr>
      <vt:lpstr>Path processing and filtering</vt:lpstr>
      <vt:lpstr>Progress and Completion</vt:lpstr>
      <vt:lpstr>ShouldProcess </vt:lpstr>
      <vt:lpstr>Help</vt:lpstr>
      <vt:lpstr>Consistent naming</vt:lpstr>
      <vt:lpstr>Summary</vt:lpstr>
      <vt:lpstr>Next Steps...</vt:lpstr>
      <vt:lpstr>Questions?</vt:lpstr>
      <vt:lpstr>About_Author</vt:lpstr>
    </vt:vector>
  </TitlesOfParts>
  <Manager>Dr. Tobias Weltner</Manager>
  <Company>www.powershell.de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subject>PowerShell Konferenz</dc:subject>
  <dc:creator>Dr. Tobias Weltner</dc:creator>
  <dc:description>(C) Dr. Tobias Weltner</dc:description>
  <cp:lastModifiedBy>Staffan Gustafsson</cp:lastModifiedBy>
  <cp:revision>210</cp:revision>
  <dcterms:created xsi:type="dcterms:W3CDTF">2007-07-20T07:41:41Z</dcterms:created>
  <dcterms:modified xsi:type="dcterms:W3CDTF">2017-05-01T12:28:00Z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</Properties>
</file>