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20"/>
  </p:notesMasterIdLst>
  <p:handoutMasterIdLst>
    <p:handoutMasterId r:id="rId21"/>
  </p:handoutMasterIdLst>
  <p:sldIdLst>
    <p:sldId id="309" r:id="rId3"/>
    <p:sldId id="305" r:id="rId4"/>
    <p:sldId id="281" r:id="rId5"/>
    <p:sldId id="316" r:id="rId6"/>
    <p:sldId id="317" r:id="rId7"/>
    <p:sldId id="311" r:id="rId8"/>
    <p:sldId id="319" r:id="rId9"/>
    <p:sldId id="320" r:id="rId10"/>
    <p:sldId id="321" r:id="rId11"/>
    <p:sldId id="322" r:id="rId12"/>
    <p:sldId id="318" r:id="rId13"/>
    <p:sldId id="323" r:id="rId14"/>
    <p:sldId id="302" r:id="rId15"/>
    <p:sldId id="324" r:id="rId16"/>
    <p:sldId id="313" r:id="rId17"/>
    <p:sldId id="314" r:id="rId18"/>
    <p:sldId id="325" r:id="rId19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72177" autoAdjust="0"/>
  </p:normalViewPr>
  <p:slideViewPr>
    <p:cSldViewPr>
      <p:cViewPr varScale="1">
        <p:scale>
          <a:sx n="61" d="100"/>
          <a:sy n="61" d="100"/>
        </p:scale>
        <p:origin x="1349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173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Company</a:t>
            </a:r>
          </a:p>
          <a:p>
            <a:endParaRPr lang="en-US" dirty="0"/>
          </a:p>
          <a:p>
            <a:r>
              <a:rPr lang="en-US" dirty="0"/>
              <a:t>I’m going</a:t>
            </a:r>
            <a:r>
              <a:rPr lang="en-US" baseline="0" dirty="0"/>
              <a:t> to talk about hosting PowerShell, and in particular, hosting PowerShell in one of the Windows debuggers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064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44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393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anyone</a:t>
            </a:r>
            <a:r>
              <a:rPr lang="en-US" baseline="0" dirty="0"/>
              <a:t> would do this is a good question.</a:t>
            </a:r>
            <a:br>
              <a:rPr lang="en-US" dirty="0"/>
            </a:br>
            <a:r>
              <a:rPr lang="en-US" dirty="0"/>
              <a:t>Working</a:t>
            </a:r>
            <a:r>
              <a:rPr lang="en-US" baseline="0" dirty="0"/>
              <a:t> on obscure game</a:t>
            </a:r>
          </a:p>
          <a:p>
            <a:r>
              <a:rPr lang="en-US" dirty="0"/>
              <a:t>Public beta with</a:t>
            </a:r>
            <a:r>
              <a:rPr lang="en-US" baseline="0" dirty="0"/>
              <a:t> crash dumps from the people playing it.</a:t>
            </a:r>
          </a:p>
          <a:p>
            <a:r>
              <a:rPr lang="en-US" baseline="0" dirty="0"/>
              <a:t>Hang 1 out of 1000h played but the hangs are caused by several different bugs</a:t>
            </a:r>
          </a:p>
          <a:p>
            <a:endParaRPr lang="en-US" baseline="0" dirty="0"/>
          </a:p>
          <a:p>
            <a:r>
              <a:rPr lang="en-US" baseline="0" dirty="0"/>
              <a:t>High interest in the beta</a:t>
            </a:r>
          </a:p>
          <a:p>
            <a:r>
              <a:rPr lang="en-US" baseline="0" dirty="0"/>
              <a:t>Actually one of the most successful betas in EA history with over 10 million players</a:t>
            </a:r>
          </a:p>
          <a:p>
            <a:endParaRPr lang="en-US" baseline="0" dirty="0"/>
          </a:p>
          <a:p>
            <a:r>
              <a:rPr lang="en-US" baseline="0" dirty="0"/>
              <a:t>determine the frequency of similar bugs</a:t>
            </a: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480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Debuggers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Low</a:t>
            </a:r>
            <a:r>
              <a:rPr lang="en-US" baseline="0" dirty="0"/>
              <a:t> footprint, optimized to be installed on a customers domain controller for remote debugging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Xcopy</a:t>
            </a:r>
            <a:r>
              <a:rPr lang="en-US" baseline="0" dirty="0"/>
              <a:t> deployable</a:t>
            </a:r>
          </a:p>
          <a:p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Command line oriented: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Visual Studio</a:t>
            </a:r>
            <a:r>
              <a:rPr lang="en-US" baseline="0" dirty="0"/>
              <a:t> has lots of </a:t>
            </a:r>
            <a:r>
              <a:rPr lang="en-US" baseline="0" dirty="0" err="1"/>
              <a:t>gui</a:t>
            </a:r>
            <a:r>
              <a:rPr lang="en-US" baseline="0" dirty="0"/>
              <a:t> features that makes it really streamlined for the majority of scenarios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But if you are here, you have understood how powerful a command line interface can be, and the value of scripting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Extension model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Native exports  from a </a:t>
            </a:r>
            <a:r>
              <a:rPr lang="en-US" baseline="0" dirty="0" err="1"/>
              <a:t>dll</a:t>
            </a: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aseline="0" dirty="0"/>
              <a:t>		</a:t>
            </a:r>
            <a:r>
              <a:rPr lang="en-US" baseline="0"/>
              <a:t>	</a:t>
            </a:r>
            <a:endParaRPr lang="en-US" baseline="0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133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Cdbdemo.ps1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822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Anyone see</a:t>
            </a:r>
            <a:r>
              <a:rPr lang="en-US" baseline="0" dirty="0"/>
              <a:t> the fundamental flaw in this slide?</a:t>
            </a:r>
          </a:p>
          <a:p>
            <a:endParaRPr lang="en-US" baseline="0" dirty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107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156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cdb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Show </a:t>
            </a:r>
          </a:p>
          <a:p>
            <a:endParaRPr lang="en-US" dirty="0"/>
          </a:p>
          <a:p>
            <a:r>
              <a:rPr lang="en-US" dirty="0"/>
              <a:t>!</a:t>
            </a:r>
            <a:r>
              <a:rPr lang="en-US" dirty="0" err="1"/>
              <a:t>ps</a:t>
            </a:r>
            <a:r>
              <a:rPr lang="en-US" baseline="0" dirty="0"/>
              <a:t> k</a:t>
            </a:r>
          </a:p>
          <a:p>
            <a:r>
              <a:rPr lang="en-US" baseline="0" dirty="0"/>
              <a:t>!</a:t>
            </a:r>
            <a:r>
              <a:rPr lang="en-US" baseline="0" dirty="0" err="1"/>
              <a:t>ps</a:t>
            </a:r>
            <a:r>
              <a:rPr lang="en-US" baseline="0" dirty="0"/>
              <a:t> lm</a:t>
            </a:r>
          </a:p>
          <a:p>
            <a:r>
              <a:rPr lang="en-US" baseline="0" dirty="0"/>
              <a:t>!</a:t>
            </a:r>
            <a:r>
              <a:rPr lang="en-US" baseline="0" dirty="0" err="1"/>
              <a:t>ps</a:t>
            </a:r>
            <a:r>
              <a:rPr lang="en-US" baseline="0" dirty="0"/>
              <a:t> </a:t>
            </a:r>
            <a:r>
              <a:rPr lang="en-US" baseline="0" dirty="0" err="1"/>
              <a:t>idc</a:t>
            </a:r>
            <a:endParaRPr lang="en-US" baseline="0" dirty="0"/>
          </a:p>
          <a:p>
            <a:r>
              <a:rPr lang="en-US" baseline="0" dirty="0"/>
              <a:t>!</a:t>
            </a:r>
            <a:r>
              <a:rPr lang="en-US" baseline="0" dirty="0" err="1"/>
              <a:t>ps</a:t>
            </a:r>
            <a:r>
              <a:rPr lang="en-US" baseline="0" dirty="0"/>
              <a:t> 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178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522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89248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0" y="6035434"/>
            <a:ext cx="3459487" cy="6918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40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3" y="6093296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clrmd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Hosting</a:t>
            </a:r>
            <a:r>
              <a:rPr lang="sv-SE" dirty="0"/>
              <a:t> </a:t>
            </a:r>
            <a:r>
              <a:rPr lang="sv-SE" dirty="0" err="1"/>
              <a:t>PowerShell</a:t>
            </a:r>
            <a:r>
              <a:rPr lang="sv-SE" dirty="0"/>
              <a:t> in a </a:t>
            </a:r>
            <a:r>
              <a:rPr lang="sv-SE" dirty="0" err="1"/>
              <a:t>Debugger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Staffan Gustafsson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v-SE" dirty="0" err="1"/>
              <a:t>PSExt</a:t>
            </a:r>
            <a:r>
              <a:rPr lang="sv-SE" dirty="0"/>
              <a:t> – The bastard </a:t>
            </a:r>
            <a:r>
              <a:rPr lang="sv-SE" dirty="0" err="1"/>
              <a:t>child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CDB and </a:t>
            </a:r>
            <a:r>
              <a:rPr lang="sv-SE" dirty="0" err="1"/>
              <a:t>PowerShell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880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254352" y="692696"/>
            <a:ext cx="2004754" cy="4655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/>
              <a:t>DbgEng</a:t>
            </a:r>
            <a:endParaRPr lang="sv-SE" sz="1200" dirty="0"/>
          </a:p>
        </p:txBody>
      </p:sp>
      <p:sp>
        <p:nvSpPr>
          <p:cNvPr id="5" name="textruta 4"/>
          <p:cNvSpPr txBox="1"/>
          <p:nvPr/>
        </p:nvSpPr>
        <p:spPr>
          <a:xfrm flipH="1">
            <a:off x="495309" y="1052156"/>
            <a:ext cx="1810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!</a:t>
            </a:r>
            <a:r>
              <a:rPr lang="en-US" sz="1200" dirty="0" err="1"/>
              <a:t>ps</a:t>
            </a:r>
            <a:r>
              <a:rPr lang="en-US" sz="1200" dirty="0"/>
              <a:t> Get-</a:t>
            </a:r>
            <a:r>
              <a:rPr lang="en-US" sz="1200" dirty="0" err="1"/>
              <a:t>Callstack</a:t>
            </a:r>
            <a:endParaRPr lang="sv-SE" sz="1200" dirty="0"/>
          </a:p>
        </p:txBody>
      </p:sp>
      <p:sp>
        <p:nvSpPr>
          <p:cNvPr id="6" name="Rektangel 5"/>
          <p:cNvSpPr/>
          <p:nvPr/>
        </p:nvSpPr>
        <p:spPr>
          <a:xfrm>
            <a:off x="2426422" y="692696"/>
            <a:ext cx="6436381" cy="4655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Extension</a:t>
            </a:r>
            <a:endParaRPr lang="sv-SE" sz="1200" dirty="0"/>
          </a:p>
        </p:txBody>
      </p:sp>
      <p:cxnSp>
        <p:nvCxnSpPr>
          <p:cNvPr id="8" name="Rak pilkoppling 7"/>
          <p:cNvCxnSpPr/>
          <p:nvPr/>
        </p:nvCxnSpPr>
        <p:spPr>
          <a:xfrm>
            <a:off x="1885258" y="1057523"/>
            <a:ext cx="1476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pilkoppling 9"/>
          <p:cNvCxnSpPr/>
          <p:nvPr/>
        </p:nvCxnSpPr>
        <p:spPr>
          <a:xfrm flipH="1">
            <a:off x="3614486" y="1235709"/>
            <a:ext cx="14525" cy="31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ktangel 15"/>
          <p:cNvSpPr/>
          <p:nvPr/>
        </p:nvSpPr>
        <p:spPr>
          <a:xfrm>
            <a:off x="2650574" y="2343139"/>
            <a:ext cx="1282949" cy="638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Debugger.</a:t>
            </a:r>
          </a:p>
          <a:p>
            <a:pPr algn="ctr"/>
            <a:r>
              <a:rPr lang="en-US" sz="1200" dirty="0" err="1"/>
              <a:t>GetCallstack</a:t>
            </a:r>
            <a:r>
              <a:rPr lang="en-US" sz="1200" dirty="0"/>
              <a:t>()</a:t>
            </a:r>
            <a:endParaRPr lang="sv-SE" sz="1200" dirty="0"/>
          </a:p>
        </p:txBody>
      </p:sp>
      <p:sp>
        <p:nvSpPr>
          <p:cNvPr id="17" name="Rektangel 16"/>
          <p:cNvSpPr/>
          <p:nvPr/>
        </p:nvSpPr>
        <p:spPr>
          <a:xfrm>
            <a:off x="4243866" y="2278377"/>
            <a:ext cx="930145" cy="2543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Dispatcher</a:t>
            </a:r>
            <a:endParaRPr lang="sv-SE" sz="1200" dirty="0"/>
          </a:p>
        </p:txBody>
      </p:sp>
      <p:cxnSp>
        <p:nvCxnSpPr>
          <p:cNvPr id="19" name="Rak pilkoppling 18"/>
          <p:cNvCxnSpPr>
            <a:endCxn id="17" idx="0"/>
          </p:cNvCxnSpPr>
          <p:nvPr/>
        </p:nvCxnSpPr>
        <p:spPr>
          <a:xfrm>
            <a:off x="4364202" y="1914571"/>
            <a:ext cx="344737" cy="363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k pilkoppling 19"/>
          <p:cNvCxnSpPr/>
          <p:nvPr/>
        </p:nvCxnSpPr>
        <p:spPr>
          <a:xfrm flipH="1">
            <a:off x="3955607" y="2662347"/>
            <a:ext cx="234430" cy="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ktangel 20"/>
          <p:cNvSpPr/>
          <p:nvPr/>
        </p:nvSpPr>
        <p:spPr>
          <a:xfrm>
            <a:off x="481101" y="2478673"/>
            <a:ext cx="1408708" cy="37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/>
              <a:t>IDebug</a:t>
            </a:r>
            <a:r>
              <a:rPr lang="en-US" sz="1200" dirty="0"/>
              <a:t>*()</a:t>
            </a:r>
            <a:endParaRPr lang="sv-SE" sz="1200" dirty="0"/>
          </a:p>
        </p:txBody>
      </p:sp>
      <p:cxnSp>
        <p:nvCxnSpPr>
          <p:cNvPr id="22" name="Rak pilkoppling 21"/>
          <p:cNvCxnSpPr>
            <a:endCxn id="21" idx="3"/>
          </p:cNvCxnSpPr>
          <p:nvPr/>
        </p:nvCxnSpPr>
        <p:spPr>
          <a:xfrm flipH="1">
            <a:off x="1889809" y="2517439"/>
            <a:ext cx="712773" cy="14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k pilkoppling 22"/>
          <p:cNvCxnSpPr>
            <a:stCxn id="21" idx="3"/>
          </p:cNvCxnSpPr>
          <p:nvPr/>
        </p:nvCxnSpPr>
        <p:spPr>
          <a:xfrm>
            <a:off x="1889809" y="2667030"/>
            <a:ext cx="749621" cy="237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ak pilkoppling 23"/>
          <p:cNvCxnSpPr/>
          <p:nvPr/>
        </p:nvCxnSpPr>
        <p:spPr>
          <a:xfrm>
            <a:off x="3971616" y="2904515"/>
            <a:ext cx="217238" cy="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p 78"/>
          <p:cNvGrpSpPr/>
          <p:nvPr/>
        </p:nvGrpSpPr>
        <p:grpSpPr>
          <a:xfrm>
            <a:off x="4413525" y="806168"/>
            <a:ext cx="4293129" cy="3276539"/>
            <a:chOff x="4546638" y="528398"/>
            <a:chExt cx="4293129" cy="3276539"/>
          </a:xfrm>
        </p:grpSpPr>
        <p:cxnSp>
          <p:nvCxnSpPr>
            <p:cNvPr id="18" name="Rak pilkoppling 17"/>
            <p:cNvCxnSpPr/>
            <p:nvPr/>
          </p:nvCxnSpPr>
          <p:spPr>
            <a:xfrm flipH="1">
              <a:off x="5293166" y="2309984"/>
              <a:ext cx="335191" cy="44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ak pilkoppling 24"/>
            <p:cNvCxnSpPr/>
            <p:nvPr/>
          </p:nvCxnSpPr>
          <p:spPr>
            <a:xfrm flipV="1">
              <a:off x="5315440" y="2618533"/>
              <a:ext cx="319510" cy="58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ktangel 11"/>
            <p:cNvSpPr/>
            <p:nvPr/>
          </p:nvSpPr>
          <p:spPr>
            <a:xfrm>
              <a:off x="7080619" y="528398"/>
              <a:ext cx="1759148" cy="6890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err="1"/>
                <a:t>GetCallstackCommand</a:t>
              </a:r>
              <a:r>
                <a:rPr lang="en-US" sz="1200" dirty="0"/>
                <a:t>.</a:t>
              </a:r>
              <a:br>
                <a:rPr lang="en-US" sz="1200" dirty="0"/>
              </a:br>
              <a:r>
                <a:rPr lang="en-US" sz="1200" dirty="0" err="1"/>
                <a:t>ProcessRecord</a:t>
              </a:r>
              <a:r>
                <a:rPr lang="en-US" sz="1200" dirty="0"/>
                <a:t>()</a:t>
              </a:r>
              <a:endParaRPr lang="sv-SE" sz="1200" dirty="0"/>
            </a:p>
          </p:txBody>
        </p:sp>
        <p:cxnSp>
          <p:nvCxnSpPr>
            <p:cNvPr id="13" name="Rak pilkoppling 12"/>
            <p:cNvCxnSpPr>
              <a:stCxn id="42" idx="3"/>
              <a:endCxn id="12" idx="1"/>
            </p:cNvCxnSpPr>
            <p:nvPr/>
          </p:nvCxnSpPr>
          <p:spPr>
            <a:xfrm>
              <a:off x="4546638" y="770634"/>
              <a:ext cx="2533981" cy="10227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Vinklad koppling 13"/>
            <p:cNvCxnSpPr>
              <a:endCxn id="15" idx="3"/>
            </p:cNvCxnSpPr>
            <p:nvPr/>
          </p:nvCxnSpPr>
          <p:spPr>
            <a:xfrm rot="5400000">
              <a:off x="6573648" y="1621062"/>
              <a:ext cx="1196242" cy="494599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ktangel 14"/>
            <p:cNvSpPr/>
            <p:nvPr/>
          </p:nvSpPr>
          <p:spPr>
            <a:xfrm>
              <a:off x="5628357" y="2126977"/>
              <a:ext cx="1296112" cy="6790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err="1"/>
                <a:t>DebuggerProxy</a:t>
              </a:r>
              <a:r>
                <a:rPr lang="en-US" sz="1200" dirty="0"/>
                <a:t>.</a:t>
              </a:r>
              <a:br>
                <a:rPr lang="en-US" sz="1200" dirty="0"/>
              </a:br>
              <a:r>
                <a:rPr lang="en-US" sz="1200" dirty="0" err="1"/>
                <a:t>GetCallstack</a:t>
              </a:r>
              <a:r>
                <a:rPr lang="en-US" sz="1200" dirty="0"/>
                <a:t>()</a:t>
              </a:r>
              <a:endParaRPr lang="sv-SE" sz="1200" dirty="0"/>
            </a:p>
          </p:txBody>
        </p:sp>
        <p:cxnSp>
          <p:nvCxnSpPr>
            <p:cNvPr id="26" name="Vinklad koppling 25"/>
            <p:cNvCxnSpPr>
              <a:stCxn id="12" idx="2"/>
              <a:endCxn id="28" idx="0"/>
            </p:cNvCxnSpPr>
            <p:nvPr/>
          </p:nvCxnSpPr>
          <p:spPr>
            <a:xfrm rot="5400000">
              <a:off x="7010937" y="2166667"/>
              <a:ext cx="1898513" cy="127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ktangel 26"/>
            <p:cNvSpPr/>
            <p:nvPr/>
          </p:nvSpPr>
          <p:spPr>
            <a:xfrm>
              <a:off x="5578065" y="3115924"/>
              <a:ext cx="1358845" cy="6790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err="1"/>
                <a:t>DebuggerProxy</a:t>
              </a:r>
              <a:r>
                <a:rPr lang="en-US" sz="1200" dirty="0"/>
                <a:t>.</a:t>
              </a:r>
              <a:br>
                <a:rPr lang="en-US" sz="1200" dirty="0"/>
              </a:br>
              <a:r>
                <a:rPr lang="en-US" sz="1200" dirty="0"/>
                <a:t>Write(output)</a:t>
              </a:r>
              <a:endParaRPr lang="sv-SE" sz="1200" dirty="0"/>
            </a:p>
          </p:txBody>
        </p:sp>
        <p:sp>
          <p:nvSpPr>
            <p:cNvPr id="28" name="Rektangel 27"/>
            <p:cNvSpPr/>
            <p:nvPr/>
          </p:nvSpPr>
          <p:spPr>
            <a:xfrm>
              <a:off x="7186286" y="3115924"/>
              <a:ext cx="1547814" cy="6890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err="1"/>
                <a:t>DbgHost</a:t>
              </a:r>
              <a:r>
                <a:rPr lang="en-US" sz="1200" dirty="0"/>
                <a:t>.</a:t>
              </a:r>
              <a:br>
                <a:rPr lang="en-US" sz="1200" dirty="0"/>
              </a:br>
              <a:r>
                <a:rPr lang="en-US" sz="1200" dirty="0"/>
                <a:t>Write(output)</a:t>
              </a:r>
              <a:endParaRPr lang="sv-SE" sz="1200" dirty="0"/>
            </a:p>
          </p:txBody>
        </p:sp>
        <p:cxnSp>
          <p:nvCxnSpPr>
            <p:cNvPr id="29" name="Vinklad koppling 28"/>
            <p:cNvCxnSpPr/>
            <p:nvPr/>
          </p:nvCxnSpPr>
          <p:spPr>
            <a:xfrm rot="5400000" flipH="1" flipV="1">
              <a:off x="6565583" y="1643248"/>
              <a:ext cx="1448352" cy="702333"/>
            </a:xfrm>
            <a:prstGeom prst="bentConnector3">
              <a:avLst>
                <a:gd name="adj1" fmla="val 1596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Rak pilkoppling 29"/>
            <p:cNvCxnSpPr>
              <a:stCxn id="28" idx="1"/>
              <a:endCxn id="27" idx="3"/>
            </p:cNvCxnSpPr>
            <p:nvPr/>
          </p:nvCxnSpPr>
          <p:spPr>
            <a:xfrm flipH="1" flipV="1">
              <a:off x="6936910" y="3455429"/>
              <a:ext cx="249376" cy="50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ak pilkoppling 30"/>
            <p:cNvCxnSpPr/>
            <p:nvPr/>
          </p:nvCxnSpPr>
          <p:spPr>
            <a:xfrm flipH="1">
              <a:off x="5298218" y="3442165"/>
              <a:ext cx="270722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ktangel 31"/>
          <p:cNvSpPr/>
          <p:nvPr/>
        </p:nvSpPr>
        <p:spPr>
          <a:xfrm>
            <a:off x="2648849" y="3672414"/>
            <a:ext cx="1282949" cy="638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Debugger.</a:t>
            </a:r>
          </a:p>
          <a:p>
            <a:pPr algn="ctr"/>
            <a:r>
              <a:rPr lang="en-US" sz="1200" dirty="0" err="1"/>
              <a:t>WriteLine</a:t>
            </a:r>
            <a:r>
              <a:rPr lang="en-US" sz="1200" dirty="0"/>
              <a:t>()</a:t>
            </a:r>
            <a:endParaRPr lang="sv-SE" sz="1200" dirty="0"/>
          </a:p>
        </p:txBody>
      </p:sp>
      <p:sp>
        <p:nvSpPr>
          <p:cNvPr id="33" name="Rektangel 32"/>
          <p:cNvSpPr/>
          <p:nvPr/>
        </p:nvSpPr>
        <p:spPr>
          <a:xfrm>
            <a:off x="387479" y="3649949"/>
            <a:ext cx="1738500" cy="721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/>
              <a:t>IDebugControl</a:t>
            </a:r>
            <a:r>
              <a:rPr lang="en-US" sz="1200" dirty="0"/>
              <a:t>.</a:t>
            </a:r>
            <a:br>
              <a:rPr lang="en-US" sz="1200" dirty="0"/>
            </a:br>
            <a:r>
              <a:rPr lang="en-US" sz="1200" dirty="0"/>
              <a:t>Output()</a:t>
            </a:r>
            <a:endParaRPr lang="sv-SE" sz="1200" dirty="0"/>
          </a:p>
        </p:txBody>
      </p:sp>
      <p:cxnSp>
        <p:nvCxnSpPr>
          <p:cNvPr id="34" name="Rak pilkoppling 33"/>
          <p:cNvCxnSpPr>
            <a:stCxn id="32" idx="1"/>
            <a:endCxn id="33" idx="3"/>
          </p:cNvCxnSpPr>
          <p:nvPr/>
        </p:nvCxnSpPr>
        <p:spPr>
          <a:xfrm flipH="1">
            <a:off x="2125979" y="3991622"/>
            <a:ext cx="522870" cy="1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ktangel 34"/>
          <p:cNvSpPr/>
          <p:nvPr/>
        </p:nvSpPr>
        <p:spPr>
          <a:xfrm>
            <a:off x="283161" y="5697473"/>
            <a:ext cx="395130" cy="37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200"/>
          </a:p>
        </p:txBody>
      </p:sp>
      <p:sp>
        <p:nvSpPr>
          <p:cNvPr id="36" name="textruta 35"/>
          <p:cNvSpPr txBox="1"/>
          <p:nvPr/>
        </p:nvSpPr>
        <p:spPr>
          <a:xfrm>
            <a:off x="864789" y="5707082"/>
            <a:ext cx="1338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Debugger thread</a:t>
            </a:r>
            <a:endParaRPr lang="sv-SE" sz="1200" dirty="0"/>
          </a:p>
        </p:txBody>
      </p:sp>
      <p:sp>
        <p:nvSpPr>
          <p:cNvPr id="37" name="Rektangel 36"/>
          <p:cNvSpPr/>
          <p:nvPr/>
        </p:nvSpPr>
        <p:spPr>
          <a:xfrm>
            <a:off x="283160" y="6211957"/>
            <a:ext cx="395130" cy="37894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200"/>
          </a:p>
        </p:txBody>
      </p:sp>
      <p:sp>
        <p:nvSpPr>
          <p:cNvPr id="38" name="textruta 37"/>
          <p:cNvSpPr txBox="1"/>
          <p:nvPr/>
        </p:nvSpPr>
        <p:spPr>
          <a:xfrm>
            <a:off x="864788" y="6221566"/>
            <a:ext cx="1413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PowerShell thread</a:t>
            </a:r>
            <a:endParaRPr lang="sv-SE" sz="1200" dirty="0"/>
          </a:p>
        </p:txBody>
      </p:sp>
      <p:cxnSp>
        <p:nvCxnSpPr>
          <p:cNvPr id="39" name="Rak pilkoppling 38"/>
          <p:cNvCxnSpPr/>
          <p:nvPr/>
        </p:nvCxnSpPr>
        <p:spPr>
          <a:xfrm flipH="1">
            <a:off x="3970617" y="3989097"/>
            <a:ext cx="234430" cy="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ktangel 41"/>
          <p:cNvSpPr/>
          <p:nvPr/>
        </p:nvSpPr>
        <p:spPr>
          <a:xfrm>
            <a:off x="2844497" y="860047"/>
            <a:ext cx="1569028" cy="37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/>
              <a:t>PS.InvokeAsync</a:t>
            </a:r>
            <a:r>
              <a:rPr lang="en-US" sz="1200" dirty="0"/>
              <a:t>()</a:t>
            </a:r>
            <a:endParaRPr lang="sv-SE" sz="1200" dirty="0"/>
          </a:p>
        </p:txBody>
      </p:sp>
      <p:sp>
        <p:nvSpPr>
          <p:cNvPr id="43" name="Rektangel 42"/>
          <p:cNvSpPr/>
          <p:nvPr/>
        </p:nvSpPr>
        <p:spPr>
          <a:xfrm>
            <a:off x="2844497" y="1528739"/>
            <a:ext cx="1569028" cy="37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/>
              <a:t>DispatchCalls</a:t>
            </a:r>
            <a:r>
              <a:rPr lang="en-US" sz="1200" dirty="0"/>
              <a:t>()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4176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PSExt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!</a:t>
            </a:r>
            <a:r>
              <a:rPr lang="en-US" dirty="0" err="1"/>
              <a:t>ps</a:t>
            </a:r>
            <a:r>
              <a:rPr lang="en-US" dirty="0"/>
              <a:t> lm | where </a:t>
            </a:r>
            <a:r>
              <a:rPr lang="en-US" dirty="0" err="1"/>
              <a:t>modulename</a:t>
            </a:r>
            <a:r>
              <a:rPr lang="en-US" dirty="0"/>
              <a:t> -in notepad, </a:t>
            </a:r>
            <a:r>
              <a:rPr lang="en-US" dirty="0" err="1"/>
              <a:t>urlmon</a:t>
            </a:r>
            <a:r>
              <a:rPr lang="en-US" dirty="0"/>
              <a:t> </a:t>
            </a:r>
          </a:p>
          <a:p>
            <a:r>
              <a:rPr lang="sv-SE" dirty="0"/>
              <a:t> !ps k | </a:t>
            </a:r>
            <a:r>
              <a:rPr lang="sv-SE" dirty="0" err="1"/>
              <a:t>ConvertTo-Json</a:t>
            </a:r>
            <a:r>
              <a:rPr lang="sv-SE" dirty="0"/>
              <a:t> | Set-</a:t>
            </a:r>
            <a:r>
              <a:rPr lang="sv-SE" dirty="0" err="1"/>
              <a:t>Content</a:t>
            </a:r>
            <a:r>
              <a:rPr lang="sv-SE" dirty="0"/>
              <a:t> </a:t>
            </a:r>
            <a:r>
              <a:rPr lang="sv-SE" dirty="0" err="1"/>
              <a:t>k.json</a:t>
            </a:r>
            <a:r>
              <a:rPr lang="sv-SE" dirty="0"/>
              <a:t> </a:t>
            </a:r>
          </a:p>
          <a:p>
            <a:endParaRPr lang="en-US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911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Extension</a:t>
            </a:r>
          </a:p>
          <a:p>
            <a:r>
              <a:rPr lang="en-US" dirty="0"/>
              <a:t>Session</a:t>
            </a:r>
          </a:p>
          <a:p>
            <a:r>
              <a:rPr lang="en-US" dirty="0"/>
              <a:t>Cmdlets</a:t>
            </a:r>
          </a:p>
          <a:p>
            <a:r>
              <a:rPr lang="en-US" dirty="0"/>
              <a:t>Proxy/Dispatcher</a:t>
            </a:r>
          </a:p>
          <a:p>
            <a:r>
              <a:rPr lang="en-US" dirty="0"/>
              <a:t>Debugger</a:t>
            </a:r>
          </a:p>
          <a:p>
            <a:r>
              <a:rPr lang="en-US" dirty="0"/>
              <a:t>Host</a:t>
            </a:r>
          </a:p>
          <a:p>
            <a:endParaRPr lang="en-US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PSExt</a:t>
            </a:r>
            <a:r>
              <a:rPr lang="en-US" dirty="0"/>
              <a:t> – The Source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7273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Debugger Extension</a:t>
            </a:r>
          </a:p>
          <a:p>
            <a:pPr lvl="1"/>
            <a:r>
              <a:rPr lang="de-DE" dirty="0"/>
              <a:t>A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exported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  <a:p>
            <a:r>
              <a:rPr lang="de-DE" dirty="0" err="1"/>
              <a:t>PowerShell</a:t>
            </a:r>
            <a:r>
              <a:rPr lang="de-DE" dirty="0"/>
              <a:t> host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defTabSz="914400"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</a:pPr>
            <a:r>
              <a:rPr lang="en-US" sz="2800" dirty="0"/>
              <a:t>Robert </a:t>
            </a:r>
            <a:r>
              <a:rPr lang="en-US" sz="2800" dirty="0" err="1"/>
              <a:t>Giesecke</a:t>
            </a:r>
            <a:r>
              <a:rPr lang="en-US" sz="2800" dirty="0"/>
              <a:t> – Unmanaged Exports</a:t>
            </a:r>
            <a:endParaRPr lang="sv-SE" sz="2800" dirty="0"/>
          </a:p>
          <a:p>
            <a:pPr marL="742950" lvl="2" indent="-342900">
              <a:buFontTx/>
              <a:buChar char="•"/>
            </a:pPr>
            <a:r>
              <a:rPr lang="sv-SE" sz="1200" dirty="0"/>
              <a:t>https://sites.google.com/site/robertgiesecke/Home/uploads/unmanagedexports</a:t>
            </a:r>
          </a:p>
          <a:p>
            <a:r>
              <a:rPr lang="en-US" dirty="0"/>
              <a:t>C# Wrappers for </a:t>
            </a:r>
            <a:r>
              <a:rPr lang="en-US" dirty="0" err="1"/>
              <a:t>dbgeng</a:t>
            </a:r>
            <a:endParaRPr lang="en-US" dirty="0"/>
          </a:p>
          <a:p>
            <a:pPr lvl="1"/>
            <a:r>
              <a:rPr lang="sv-SE" sz="1200" dirty="0">
                <a:hlinkClick r:id="rId2"/>
              </a:rPr>
              <a:t>https://github.com/Microsoft/clrmd</a:t>
            </a:r>
            <a:endParaRPr lang="sv-SE" sz="1200" dirty="0"/>
          </a:p>
          <a:p>
            <a:r>
              <a:rPr lang="sv-SE" dirty="0" err="1"/>
              <a:t>PowerShell</a:t>
            </a:r>
            <a:r>
              <a:rPr lang="sv-SE" dirty="0"/>
              <a:t> SDK </a:t>
            </a:r>
            <a:r>
              <a:rPr lang="sv-SE" dirty="0" err="1"/>
              <a:t>Samples</a:t>
            </a:r>
            <a:endParaRPr lang="sv-SE" dirty="0"/>
          </a:p>
          <a:p>
            <a:pPr lvl="1"/>
            <a:r>
              <a:rPr lang="sv-SE" sz="1200" dirty="0"/>
              <a:t>https://code.msdn.microsoft.com/windowsapps/Windows-PowerShell-30-SDK-9a34641d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5359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@</a:t>
            </a:r>
            <a:r>
              <a:rPr lang="de-DE" dirty="0" err="1"/>
              <a:t>StaffanGson</a:t>
            </a:r>
            <a:endParaRPr lang="de-DE" dirty="0"/>
          </a:p>
          <a:p>
            <a:r>
              <a:rPr lang="de-DE" dirty="0"/>
              <a:t>https://github.com/powercode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501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Background</a:t>
            </a:r>
            <a:endParaRPr lang="de-DE" dirty="0"/>
          </a:p>
          <a:p>
            <a:r>
              <a:rPr lang="sv-SE" dirty="0" err="1"/>
              <a:t>Windbg</a:t>
            </a:r>
            <a:r>
              <a:rPr lang="sv-SE" dirty="0"/>
              <a:t> / CDB</a:t>
            </a:r>
          </a:p>
          <a:p>
            <a:r>
              <a:rPr lang="sv-SE" dirty="0"/>
              <a:t>Extensions</a:t>
            </a:r>
          </a:p>
          <a:p>
            <a:r>
              <a:rPr lang="sv-SE" dirty="0" err="1"/>
              <a:t>Hosting</a:t>
            </a:r>
            <a:r>
              <a:rPr lang="sv-SE" dirty="0"/>
              <a:t> </a:t>
            </a:r>
            <a:r>
              <a:rPr lang="sv-SE" dirty="0" err="1"/>
              <a:t>PowerShell</a:t>
            </a:r>
            <a:endParaRPr lang="sv-SE" dirty="0"/>
          </a:p>
          <a:p>
            <a:r>
              <a:rPr lang="sv-SE" dirty="0" err="1"/>
              <a:t>PSExt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But </a:t>
            </a:r>
            <a:r>
              <a:rPr lang="de-DE" dirty="0" err="1"/>
              <a:t>Why</a:t>
            </a:r>
            <a:r>
              <a:rPr lang="de-DE" dirty="0"/>
              <a:t>?!?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" y="1719475"/>
            <a:ext cx="9136586" cy="5139330"/>
          </a:xfrm>
          <a:prstGeom prst="rect">
            <a:avLst/>
          </a:prstGeom>
        </p:spPr>
      </p:pic>
      <p:sp>
        <p:nvSpPr>
          <p:cNvPr id="2" name="Rektangel 1"/>
          <p:cNvSpPr/>
          <p:nvPr/>
        </p:nvSpPr>
        <p:spPr>
          <a:xfrm>
            <a:off x="143508" y="2127917"/>
            <a:ext cx="88569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Crash dump analysis of deadlocks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HeartBeat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 thread checks for hangs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There are more than one dump</a:t>
            </a:r>
            <a:endParaRPr lang="sv-SE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Ubuntu Mono" panose="020B0509030602030204" pitchFamily="49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Debuggers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ships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en-US" dirty="0"/>
              <a:t>the Windows SDK</a:t>
            </a:r>
          </a:p>
          <a:p>
            <a:r>
              <a:rPr lang="en-US" dirty="0"/>
              <a:t>Command line oriented</a:t>
            </a:r>
          </a:p>
          <a:p>
            <a:r>
              <a:rPr lang="en-US" dirty="0"/>
              <a:t>Very arcane</a:t>
            </a:r>
          </a:p>
          <a:p>
            <a:r>
              <a:rPr lang="en-US" dirty="0"/>
              <a:t>Very powerful, lots of control</a:t>
            </a:r>
          </a:p>
          <a:p>
            <a:r>
              <a:rPr lang="en-US" dirty="0"/>
              <a:t>Has an extension model</a:t>
            </a:r>
          </a:p>
          <a:p>
            <a:r>
              <a:rPr lang="en-US" dirty="0"/>
              <a:t>Has a scripting language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WinDbg</a:t>
            </a:r>
            <a:r>
              <a:rPr lang="sv-SE" dirty="0"/>
              <a:t>/CDB</a:t>
            </a:r>
          </a:p>
        </p:txBody>
      </p:sp>
    </p:spTree>
    <p:extLst>
      <p:ext uri="{BB962C8B-B14F-4D97-AF65-F5344CB8AC3E}">
        <p14:creationId xmlns:p14="http://schemas.microsoft.com/office/powerpoint/2010/main" val="41726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</a:t>
            </a:r>
            <a:r>
              <a:rPr lang="en-US" dirty="0" err="1"/>
              <a:t>windbg</a:t>
            </a:r>
            <a:r>
              <a:rPr lang="en-US" dirty="0"/>
              <a:t>/</a:t>
            </a:r>
            <a:r>
              <a:rPr lang="en-US" dirty="0" err="1"/>
              <a:t>cdb</a:t>
            </a:r>
            <a:endParaRPr lang="sv-SE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518" y="1412776"/>
            <a:ext cx="8174964" cy="464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6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endParaRPr lang="de-DE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good help</a:t>
            </a:r>
          </a:p>
          <a:p>
            <a:r>
              <a:rPr lang="sv-SE" dirty="0" err="1"/>
              <a:t>cdb</a:t>
            </a:r>
            <a:r>
              <a:rPr lang="sv-SE" dirty="0"/>
              <a:t> -? 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/>
              <a:t> </a:t>
            </a:r>
            <a:r>
              <a:rPr lang="sv-S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sympath</a:t>
            </a:r>
            <a:r>
              <a:rPr lang="sv-SE" dirty="0">
                <a:solidFill>
                  <a:srgbClr val="FF4500"/>
                </a:solidFill>
                <a:latin typeface="Lucida Console" panose="020B0609040504020204" pitchFamily="49" charset="0"/>
              </a:rPr>
              <a:t>=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 ”</a:t>
            </a:r>
            <a:r>
              <a:rPr lang="sv-S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PSScriptRoot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\</a:t>
            </a:r>
            <a:r>
              <a:rPr lang="sv-S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dmp;srv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*c:\</a:t>
            </a:r>
            <a:r>
              <a:rPr lang="sv-S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sym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*http://msdl.microsoft.com/</a:t>
            </a:r>
            <a:r>
              <a:rPr lang="sv-S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download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/symbols”</a:t>
            </a:r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cdb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000080"/>
                </a:solidFill>
                <a:latin typeface="Lucida Console" panose="020B0609040504020204" pitchFamily="49" charset="0"/>
              </a:rPr>
              <a:t>-c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'"~*</a:t>
            </a:r>
            <a:r>
              <a:rPr lang="sv-S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k;lmv;q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"'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000080"/>
                </a:solidFill>
                <a:latin typeface="Lucida Console" panose="020B0609040504020204" pitchFamily="49" charset="0"/>
              </a:rPr>
              <a:t>-y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sympath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000080"/>
                </a:solidFill>
                <a:latin typeface="Lucida Console" panose="020B0609040504020204" pitchFamily="49" charset="0"/>
              </a:rPr>
              <a:t>-n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000080"/>
                </a:solidFill>
                <a:latin typeface="Lucida Console" panose="020B0609040504020204" pitchFamily="49" charset="0"/>
              </a:rPr>
              <a:t>–s -</a:t>
            </a:r>
            <a:r>
              <a:rPr lang="sv-S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lines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8A2BE2"/>
                </a:solidFill>
                <a:latin typeface="Lucida Console" panose="020B0609040504020204" pitchFamily="49" charset="0"/>
              </a:rPr>
              <a:t>notepad.exe </a:t>
            </a:r>
          </a:p>
          <a:p>
            <a:endParaRPr lang="sv-SE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sv-SE" dirty="0">
                <a:solidFill>
                  <a:srgbClr val="006400"/>
                </a:solidFill>
                <a:latin typeface="Lucida Console" panose="020B0609040504020204" pitchFamily="49" charset="0"/>
              </a:rPr>
              <a:t>#</a:t>
            </a:r>
            <a:r>
              <a:rPr lang="sv-S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wrapped</a:t>
            </a:r>
            <a:r>
              <a:rPr lang="sv-SE" dirty="0">
                <a:solidFill>
                  <a:srgbClr val="006400"/>
                </a:solidFill>
                <a:latin typeface="Lucida Console" panose="020B0609040504020204" pitchFamily="49" charset="0"/>
              </a:rPr>
              <a:t> In </a:t>
            </a:r>
            <a:r>
              <a:rPr lang="sv-S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PowerShell</a:t>
            </a:r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Invoke-Debugger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sv-S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Command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'~*</a:t>
            </a:r>
            <a:r>
              <a:rPr lang="sv-S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k;lmv;q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sv-S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LoadSymbols</a:t>
            </a:r>
            <a:r>
              <a:rPr lang="sv-SE" dirty="0">
                <a:solidFill>
                  <a:srgbClr val="000080"/>
                </a:solidFill>
                <a:latin typeface="Lucida Console" panose="020B0609040504020204" pitchFamily="49" charset="0"/>
              </a:rPr>
              <a:t>`</a:t>
            </a:r>
          </a:p>
          <a:p>
            <a:r>
              <a:rPr lang="sv-SE" dirty="0">
                <a:solidFill>
                  <a:srgbClr val="000080"/>
                </a:solidFill>
                <a:latin typeface="Lucida Console" panose="020B0609040504020204" pitchFamily="49" charset="0"/>
              </a:rPr>
              <a:t>	-</a:t>
            </a:r>
            <a:r>
              <a:rPr lang="sv-S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SymbolVerbose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000080"/>
                </a:solidFill>
                <a:latin typeface="Lucida Console" panose="020B0609040504020204" pitchFamily="49" charset="0"/>
              </a:rPr>
              <a:t>–Lines -</a:t>
            </a:r>
            <a:r>
              <a:rPr lang="sv-S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Debugger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windbg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` 	</a:t>
            </a:r>
            <a:r>
              <a:rPr lang="sv-SE" dirty="0">
                <a:solidFill>
                  <a:srgbClr val="8A2BE2"/>
                </a:solidFill>
                <a:latin typeface="Lucida Console" panose="020B0609040504020204" pitchFamily="49" charset="0"/>
              </a:rPr>
              <a:t>notepad.exe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39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 few exported functions:</a:t>
            </a:r>
          </a:p>
          <a:p>
            <a:pPr lvl="1"/>
            <a:r>
              <a:rPr lang="en-US" sz="1200" dirty="0">
                <a:effectLst/>
                <a:latin typeface="Consolas" panose="020B0609020204030204" pitchFamily="49" charset="0"/>
              </a:rPr>
              <a:t>HRESULT </a:t>
            </a:r>
            <a:r>
              <a:rPr lang="en-US" sz="1200" dirty="0" err="1">
                <a:effectLst/>
                <a:latin typeface="Consolas" panose="020B0609020204030204" pitchFamily="49" charset="0"/>
              </a:rPr>
              <a:t>DebugExtensionInitialize</a:t>
            </a:r>
            <a:r>
              <a:rPr lang="en-US" sz="1200" dirty="0">
                <a:effectLst/>
                <a:latin typeface="Consolas" panose="020B0609020204030204" pitchFamily="49" charset="0"/>
              </a:rPr>
              <a:t>(_Out_ PULONG Version, _Out_ PULONG Flags); </a:t>
            </a:r>
          </a:p>
          <a:p>
            <a:pPr lvl="1"/>
            <a:r>
              <a:rPr lang="sv-SE" sz="1200" dirty="0" err="1">
                <a:effectLst/>
                <a:latin typeface="Consolas" panose="020B0609020204030204" pitchFamily="49" charset="0"/>
              </a:rPr>
              <a:t>void</a:t>
            </a:r>
            <a:r>
              <a:rPr lang="sv-SE" sz="1200" dirty="0">
                <a:effectLst/>
                <a:latin typeface="Consolas" panose="020B0609020204030204" pitchFamily="49" charset="0"/>
              </a:rPr>
              <a:t> CALLBACK </a:t>
            </a:r>
            <a:r>
              <a:rPr lang="sv-SE" sz="1200" dirty="0" err="1">
                <a:effectLst/>
                <a:latin typeface="Consolas" panose="020B0609020204030204" pitchFamily="49" charset="0"/>
              </a:rPr>
              <a:t>DebugExtensionUninitialize</a:t>
            </a:r>
            <a:r>
              <a:rPr lang="sv-SE" sz="1200" dirty="0">
                <a:effectLst/>
                <a:latin typeface="Consolas" panose="020B0609020204030204" pitchFamily="49" charset="0"/>
              </a:rPr>
              <a:t>(</a:t>
            </a:r>
            <a:r>
              <a:rPr lang="sv-SE" sz="1200" dirty="0" err="1">
                <a:effectLst/>
                <a:latin typeface="Consolas" panose="020B0609020204030204" pitchFamily="49" charset="0"/>
              </a:rPr>
              <a:t>void</a:t>
            </a:r>
            <a:r>
              <a:rPr lang="sv-SE" sz="1200" dirty="0"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200" dirty="0" err="1">
                <a:effectLst/>
                <a:latin typeface="Consolas" panose="020B0609020204030204" pitchFamily="49" charset="0"/>
              </a:rPr>
              <a:t>typedef</a:t>
            </a:r>
            <a:r>
              <a:rPr lang="en-US" sz="1200" dirty="0">
                <a:effectLst/>
                <a:latin typeface="Consolas" panose="020B0609020204030204" pitchFamily="49" charset="0"/>
              </a:rPr>
              <a:t> HRESULT ( CALLBACK *PDEBUG_EXTENSION_CALL)(_In_ PDEBUG_CLIENT Client, _</a:t>
            </a:r>
            <a:r>
              <a:rPr lang="en-US" sz="1200" dirty="0" err="1">
                <a:effectLst/>
                <a:latin typeface="Consolas" panose="020B0609020204030204" pitchFamily="49" charset="0"/>
              </a:rPr>
              <a:t>In_opt</a:t>
            </a:r>
            <a:r>
              <a:rPr lang="en-US" sz="1200" dirty="0">
                <a:effectLst/>
                <a:latin typeface="Consolas" panose="020B0609020204030204" pitchFamily="49" charset="0"/>
              </a:rPr>
              <a:t>_ PCSTR </a:t>
            </a:r>
            <a:r>
              <a:rPr lang="en-US" sz="1200" dirty="0" err="1">
                <a:effectLst/>
                <a:latin typeface="Consolas" panose="020B0609020204030204" pitchFamily="49" charset="0"/>
              </a:rPr>
              <a:t>Args</a:t>
            </a:r>
            <a:r>
              <a:rPr lang="en-US" sz="1200" dirty="0">
                <a:effectLst/>
                <a:latin typeface="Consolas" panose="020B0609020204030204" pitchFamily="49" charset="0"/>
              </a:rPr>
              <a:t>);</a:t>
            </a:r>
            <a:endParaRPr lang="sv-SE" sz="1200" dirty="0">
              <a:effectLst/>
              <a:latin typeface="Consolas" panose="020B0609020204030204" pitchFamily="49" charset="0"/>
            </a:endParaRPr>
          </a:p>
          <a:p>
            <a:r>
              <a:rPr lang="sv-SE" dirty="0" err="1">
                <a:effectLst/>
              </a:rPr>
              <a:t>Traditionally</a:t>
            </a:r>
            <a:r>
              <a:rPr lang="sv-SE" dirty="0">
                <a:effectLst/>
              </a:rPr>
              <a:t> </a:t>
            </a:r>
            <a:r>
              <a:rPr lang="sv-SE" dirty="0" err="1">
                <a:effectLst/>
              </a:rPr>
              <a:t>written</a:t>
            </a:r>
            <a:r>
              <a:rPr lang="sv-SE" dirty="0">
                <a:effectLst/>
              </a:rPr>
              <a:t> in C/C++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Principles of C++: </a:t>
            </a:r>
          </a:p>
          <a:p>
            <a:pPr lvl="1"/>
            <a:r>
              <a:rPr lang="en-US" sz="1800" dirty="0">
                <a:effectLst/>
              </a:rPr>
              <a:t> Trust the programmer. </a:t>
            </a:r>
          </a:p>
          <a:p>
            <a:pPr lvl="1"/>
            <a:r>
              <a:rPr lang="en-US" sz="1800" dirty="0">
                <a:effectLst/>
              </a:rPr>
              <a:t> You don't have to pay for something you don't need. </a:t>
            </a:r>
          </a:p>
          <a:p>
            <a:pPr lvl="1"/>
            <a:r>
              <a:rPr lang="en-US" sz="1800" dirty="0">
                <a:effectLst/>
              </a:rPr>
              <a:t> Don't break existing code. </a:t>
            </a:r>
          </a:p>
          <a:p>
            <a:pPr lvl="1"/>
            <a:r>
              <a:rPr lang="en-US" sz="1800" dirty="0">
                <a:effectLst/>
              </a:rPr>
              <a:t> Prefer compile time errors over run time errors. </a:t>
            </a:r>
            <a:endParaRPr lang="sv-SE" sz="1800" dirty="0">
              <a:effectLst/>
            </a:endParaRPr>
          </a:p>
          <a:p>
            <a:r>
              <a:rPr lang="en-US" sz="1800" dirty="0">
                <a:effectLst/>
              </a:rPr>
              <a:t>Unmanaged Exports</a:t>
            </a:r>
          </a:p>
          <a:p>
            <a:pPr lvl="1"/>
            <a:r>
              <a:rPr lang="en-US" dirty="0"/>
              <a:t>Robert </a:t>
            </a:r>
            <a:r>
              <a:rPr lang="en-US" dirty="0" err="1"/>
              <a:t>Giesecke</a:t>
            </a:r>
            <a:endParaRPr lang="sv-SE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414908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PSExt</a:t>
            </a:r>
            <a:r>
              <a:rPr lang="en-US" dirty="0"/>
              <a:t> uses the extension model to execute PowerShell pipelines in the debuggers.</a:t>
            </a:r>
          </a:p>
          <a:p>
            <a:r>
              <a:rPr lang="en-US" dirty="0"/>
              <a:t>Hosting PowerShell</a:t>
            </a:r>
          </a:p>
          <a:p>
            <a:pPr lvl="1"/>
            <a:r>
              <a:rPr lang="en-US" sz="1800" dirty="0" err="1"/>
              <a:t>Runspace</a:t>
            </a:r>
            <a:endParaRPr lang="en-US" sz="1800" dirty="0"/>
          </a:p>
          <a:p>
            <a:pPr lvl="2"/>
            <a:r>
              <a:rPr lang="en-US" sz="1800" dirty="0"/>
              <a:t>Represents the operating environment for command pipelines</a:t>
            </a:r>
          </a:p>
          <a:p>
            <a:pPr lvl="1"/>
            <a:r>
              <a:rPr lang="en-US" sz="1800" dirty="0" err="1"/>
              <a:t>PSHost</a:t>
            </a:r>
            <a:r>
              <a:rPr lang="en-US" sz="1800" dirty="0"/>
              <a:t> </a:t>
            </a:r>
          </a:p>
          <a:p>
            <a:pPr lvl="2"/>
            <a:r>
              <a:rPr lang="en-US" sz="1800" dirty="0"/>
              <a:t>provides communications between PowerShell engine and the user</a:t>
            </a:r>
          </a:p>
          <a:p>
            <a:endParaRPr lang="sv-SE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PSExt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5374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252006" y="660539"/>
            <a:ext cx="8630338" cy="47602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ktangel 4"/>
          <p:cNvSpPr/>
          <p:nvPr/>
        </p:nvSpPr>
        <p:spPr>
          <a:xfrm>
            <a:off x="252006" y="5479828"/>
            <a:ext cx="8630338" cy="1162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Debugger (dbgeng.dll)</a:t>
            </a:r>
            <a:endParaRPr lang="sv-SE" dirty="0"/>
          </a:p>
        </p:txBody>
      </p:sp>
      <p:sp>
        <p:nvSpPr>
          <p:cNvPr id="6" name="Rektangel 5"/>
          <p:cNvSpPr/>
          <p:nvPr/>
        </p:nvSpPr>
        <p:spPr>
          <a:xfrm>
            <a:off x="467544" y="793041"/>
            <a:ext cx="8266509" cy="4508167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566769" y="1384263"/>
            <a:ext cx="4303986" cy="400312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DbgPSHost</a:t>
            </a:r>
            <a:endParaRPr lang="sv-SE" sz="1800" dirty="0"/>
          </a:p>
        </p:txBody>
      </p:sp>
      <p:sp>
        <p:nvSpPr>
          <p:cNvPr id="8" name="Rektangel 7"/>
          <p:cNvSpPr/>
          <p:nvPr/>
        </p:nvSpPr>
        <p:spPr>
          <a:xfrm>
            <a:off x="601088" y="2184758"/>
            <a:ext cx="2841281" cy="18810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System.Management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Automation</a:t>
            </a:r>
            <a:endParaRPr lang="sv-SE" sz="1800" dirty="0"/>
          </a:p>
        </p:txBody>
      </p:sp>
      <p:sp>
        <p:nvSpPr>
          <p:cNvPr id="9" name="Rektangel 8"/>
          <p:cNvSpPr/>
          <p:nvPr/>
        </p:nvSpPr>
        <p:spPr>
          <a:xfrm>
            <a:off x="3596315" y="2743672"/>
            <a:ext cx="4896549" cy="303533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DebuggerProxy</a:t>
            </a:r>
            <a:r>
              <a:rPr lang="en-US" sz="1800" dirty="0"/>
              <a:t> : </a:t>
            </a:r>
            <a:r>
              <a:rPr lang="en-US" sz="1800" dirty="0" err="1"/>
              <a:t>IDebugger</a:t>
            </a:r>
            <a:endParaRPr lang="sv-SE" sz="1800" dirty="0"/>
          </a:p>
        </p:txBody>
      </p:sp>
      <p:sp>
        <p:nvSpPr>
          <p:cNvPr id="10" name="Rektangel 9"/>
          <p:cNvSpPr/>
          <p:nvPr/>
        </p:nvSpPr>
        <p:spPr>
          <a:xfrm>
            <a:off x="3596315" y="3221572"/>
            <a:ext cx="4896548" cy="404293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DebuggerDispatcher</a:t>
            </a:r>
            <a:endParaRPr lang="sv-SE" sz="1800" dirty="0"/>
          </a:p>
        </p:txBody>
      </p:sp>
      <p:sp>
        <p:nvSpPr>
          <p:cNvPr id="11" name="Rektangel 10"/>
          <p:cNvSpPr/>
          <p:nvPr/>
        </p:nvSpPr>
        <p:spPr>
          <a:xfrm>
            <a:off x="3596315" y="3837084"/>
            <a:ext cx="4896544" cy="979723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Debugger : </a:t>
            </a:r>
            <a:r>
              <a:rPr lang="en-US" sz="1800" dirty="0" err="1"/>
              <a:t>IDebugger</a:t>
            </a:r>
            <a:br>
              <a:rPr lang="en-US" sz="1800" dirty="0"/>
            </a:br>
            <a:r>
              <a:rPr lang="en-US" sz="1800" dirty="0"/>
              <a:t>Symbols/Threads/Breakpoints/</a:t>
            </a:r>
            <a:br>
              <a:rPr lang="en-US" sz="1800" dirty="0"/>
            </a:br>
            <a:r>
              <a:rPr lang="en-US" sz="1800" dirty="0"/>
              <a:t>Modules/Variables</a:t>
            </a:r>
            <a:endParaRPr lang="sv-SE" sz="1800" dirty="0"/>
          </a:p>
        </p:txBody>
      </p:sp>
      <p:sp>
        <p:nvSpPr>
          <p:cNvPr id="12" name="Rektangel 11"/>
          <p:cNvSpPr/>
          <p:nvPr/>
        </p:nvSpPr>
        <p:spPr>
          <a:xfrm>
            <a:off x="3590661" y="2264549"/>
            <a:ext cx="4896550" cy="323876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IDebugger</a:t>
            </a:r>
            <a:endParaRPr lang="sv-SE" sz="1800" dirty="0"/>
          </a:p>
        </p:txBody>
      </p:sp>
      <p:sp>
        <p:nvSpPr>
          <p:cNvPr id="13" name="Frihandsfigur 12"/>
          <p:cNvSpPr/>
          <p:nvPr/>
        </p:nvSpPr>
        <p:spPr>
          <a:xfrm>
            <a:off x="566769" y="959171"/>
            <a:ext cx="8104023" cy="820977"/>
          </a:xfrm>
          <a:custGeom>
            <a:avLst/>
            <a:gdLst>
              <a:gd name="connsiteX0" fmla="*/ 0 w 11067908"/>
              <a:gd name="connsiteY0" fmla="*/ 0 h 1121233"/>
              <a:gd name="connsiteX1" fmla="*/ 5977311 w 11067908"/>
              <a:gd name="connsiteY1" fmla="*/ 0 h 1121233"/>
              <a:gd name="connsiteX2" fmla="*/ 6322172 w 11067908"/>
              <a:gd name="connsiteY2" fmla="*/ 0 h 1121233"/>
              <a:gd name="connsiteX3" fmla="*/ 11067908 w 11067908"/>
              <a:gd name="connsiteY3" fmla="*/ 0 h 1121233"/>
              <a:gd name="connsiteX4" fmla="*/ 11067908 w 11067908"/>
              <a:gd name="connsiteY4" fmla="*/ 1121233 h 1121233"/>
              <a:gd name="connsiteX5" fmla="*/ 5977311 w 11067908"/>
              <a:gd name="connsiteY5" fmla="*/ 1121233 h 1121233"/>
              <a:gd name="connsiteX6" fmla="*/ 5977311 w 11067908"/>
              <a:gd name="connsiteY6" fmla="*/ 457200 h 1121233"/>
              <a:gd name="connsiteX7" fmla="*/ 0 w 11067908"/>
              <a:gd name="connsiteY7" fmla="*/ 457200 h 112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67908" h="1121233">
                <a:moveTo>
                  <a:pt x="0" y="0"/>
                </a:moveTo>
                <a:lnTo>
                  <a:pt x="5977311" y="0"/>
                </a:lnTo>
                <a:lnTo>
                  <a:pt x="6322172" y="0"/>
                </a:lnTo>
                <a:lnTo>
                  <a:pt x="11067908" y="0"/>
                </a:lnTo>
                <a:lnTo>
                  <a:pt x="11067908" y="1121233"/>
                </a:lnTo>
                <a:lnTo>
                  <a:pt x="5977311" y="1121233"/>
                </a:lnTo>
                <a:lnTo>
                  <a:pt x="5977311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800" dirty="0" err="1"/>
              <a:t>DbgCmdlets</a:t>
            </a:r>
            <a:endParaRPr lang="sv-SE" sz="1800" dirty="0"/>
          </a:p>
        </p:txBody>
      </p:sp>
    </p:spTree>
    <p:extLst>
      <p:ext uri="{BB962C8B-B14F-4D97-AF65-F5344CB8AC3E}">
        <p14:creationId xmlns:p14="http://schemas.microsoft.com/office/powerpoint/2010/main" val="176849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256</TotalTime>
  <Words>461</Words>
  <Application>Microsoft Office PowerPoint</Application>
  <PresentationFormat>Bildspel på skärmen (4:3)</PresentationFormat>
  <Paragraphs>153</Paragraphs>
  <Slides>17</Slides>
  <Notes>10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17</vt:i4>
      </vt:variant>
    </vt:vector>
  </HeadingPairs>
  <TitlesOfParts>
    <vt:vector size="27" baseType="lpstr">
      <vt:lpstr>Arial</vt:lpstr>
      <vt:lpstr>Consolas</vt:lpstr>
      <vt:lpstr>Lucida Console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Hosting PowerShell in a Debugger</vt:lpstr>
      <vt:lpstr>Agenda</vt:lpstr>
      <vt:lpstr>But Why?!?</vt:lpstr>
      <vt:lpstr>What is WinDbg/CDB</vt:lpstr>
      <vt:lpstr>Demo of windbg/cdb</vt:lpstr>
      <vt:lpstr>PowerPoint-presentation</vt:lpstr>
      <vt:lpstr>Extensions</vt:lpstr>
      <vt:lpstr>PSExt</vt:lpstr>
      <vt:lpstr>PowerPoint-presentation</vt:lpstr>
      <vt:lpstr>PowerPoint-presentation</vt:lpstr>
      <vt:lpstr>PSExt</vt:lpstr>
      <vt:lpstr>PSExt – The Source</vt:lpstr>
      <vt:lpstr>Summary</vt:lpstr>
      <vt:lpstr>Links</vt:lpstr>
      <vt:lpstr>Next Steps...</vt:lpstr>
      <vt:lpstr>Questions?</vt:lpstr>
      <vt:lpstr>About_Speaker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Staffan Gustafsson</cp:lastModifiedBy>
  <cp:revision>192</cp:revision>
  <dcterms:created xsi:type="dcterms:W3CDTF">2007-07-20T07:41:41Z</dcterms:created>
  <dcterms:modified xsi:type="dcterms:W3CDTF">2016-04-21T09:08:54Z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