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A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7ACD-200B-C467-BE30-78F574913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3B228-77AB-A28E-BE42-A2CE47B31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A82956-C390-9D4C-CB46-10A896F949BB}"/>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26E82A8C-1468-5BD9-AD82-44CD976C9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3AAE0-D9AC-1773-58D4-0659168C11BB}"/>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149175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CAFF-3866-829B-296B-4A66B9133D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A5F877-C6AD-1F3D-7F25-913D07B32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0EA8E-39DB-174F-05CA-4FB094FA170E}"/>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533AF124-4022-DC2D-54AE-E90B600A5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FAFE1-D662-687C-F2F0-BE193AF7FDEB}"/>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48540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E7C4D-F60D-29FF-1351-5B362A4E9A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C3526-24F5-A1EA-5A25-4883F7528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51427-AD54-BECE-77A5-F52E0375E589}"/>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28560834-5DF3-BF01-886F-B3D2E9B58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01C1C-CA92-0EDC-1F5B-113A071F9CA2}"/>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317890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BEC5-902F-7733-4070-A626774E4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EBF1D-4F42-5E4B-D830-C9D4535BE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C5553-9A09-22F6-805D-9DD8DDF18E9E}"/>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EF259F91-20E6-4480-8EEB-E8FD8A402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A7F05-E79B-427E-60CB-8BCFCA8898E7}"/>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253311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4884-385F-E21A-8CB6-AC4A198EB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7A2297-33FE-B33C-6129-AA7B9B5DE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C8753-2301-6835-7F50-423F17ADB3D9}"/>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E62C3D54-47AE-0347-01AF-5EE690F1D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5F424-4501-6E38-B33D-2CCB9853A6A3}"/>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66238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ED7B-0736-3F6F-CEDB-D8AFC6E7E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1A832-80E7-737E-4374-47AC97DBE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5A44C-7177-EB04-42D6-64CD8C0AE2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A83C4A-3616-95F4-F221-B82AF38001F2}"/>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6" name="Footer Placeholder 5">
            <a:extLst>
              <a:ext uri="{FF2B5EF4-FFF2-40B4-BE49-F238E27FC236}">
                <a16:creationId xmlns:a16="http://schemas.microsoft.com/office/drawing/2014/main" id="{134D1691-DB04-1616-CB4C-A940471D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48D59-37AC-BA40-1657-E64EF677ABF6}"/>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142364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3BD8-37D1-AE64-6FFC-26BE1FDD25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A241B-E6A1-7ADA-844E-DCA4B5EFA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B75F8-E8D2-90C5-9C54-05FCFF228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2D552D-6CEF-5C12-C0C2-B0C26124D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B6E6B-0E01-696B-86D7-F12091C79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B1C67-53E8-0B05-A2E5-08B7C9A9008F}"/>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8" name="Footer Placeholder 7">
            <a:extLst>
              <a:ext uri="{FF2B5EF4-FFF2-40B4-BE49-F238E27FC236}">
                <a16:creationId xmlns:a16="http://schemas.microsoft.com/office/drawing/2014/main" id="{56387D7D-CBF1-89D5-174F-B18EA2AFD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117E2-BAC2-2352-7255-9213AF51D8F7}"/>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87703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4186-F4E8-73C4-9565-9475F7D6E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99D0A-C196-138A-5F7B-36AB7D405E8E}"/>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4" name="Footer Placeholder 3">
            <a:extLst>
              <a:ext uri="{FF2B5EF4-FFF2-40B4-BE49-F238E27FC236}">
                <a16:creationId xmlns:a16="http://schemas.microsoft.com/office/drawing/2014/main" id="{4E78432F-FDA9-D5BA-DF09-AACBAADF6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68067-688F-F848-C6A7-5FDCFC3093E5}"/>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209407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0DEFE-560F-FD40-2123-7445B3FF3441}"/>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3" name="Footer Placeholder 2">
            <a:extLst>
              <a:ext uri="{FF2B5EF4-FFF2-40B4-BE49-F238E27FC236}">
                <a16:creationId xmlns:a16="http://schemas.microsoft.com/office/drawing/2014/main" id="{2BADBF7B-7917-1D18-D743-EFED84FA1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82560D-79A0-29BF-AE65-74C5FE685426}"/>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46704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C50E-9D7B-7834-2397-4D9E6E3F4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E18C5-B9A2-132B-169D-4C9D7E6A2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D5A7D-034F-E393-C0E0-8E304E369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A9C2D-1CC6-3CA5-6B38-DCF103DFF0A6}"/>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6" name="Footer Placeholder 5">
            <a:extLst>
              <a:ext uri="{FF2B5EF4-FFF2-40B4-BE49-F238E27FC236}">
                <a16:creationId xmlns:a16="http://schemas.microsoft.com/office/drawing/2014/main" id="{E2D67DEB-8130-9B25-6B0E-F87EB87B4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66710-F3DF-7E4A-E3C3-EF4F5B54293A}"/>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310802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EF31-B4FA-41FF-6CE1-C287CE397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670223-3515-5062-6D72-6F1F43490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F37C05-502B-68EC-7406-20F01A882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50791-3CEE-BC32-9F19-11A06410D078}"/>
              </a:ext>
            </a:extLst>
          </p:cNvPr>
          <p:cNvSpPr>
            <a:spLocks noGrp="1"/>
          </p:cNvSpPr>
          <p:nvPr>
            <p:ph type="dt" sz="half" idx="10"/>
          </p:nvPr>
        </p:nvSpPr>
        <p:spPr/>
        <p:txBody>
          <a:bodyPr/>
          <a:lstStyle/>
          <a:p>
            <a:fld id="{1BB4CECF-74DF-426F-B724-C9299A7DC1C3}" type="datetimeFigureOut">
              <a:rPr lang="en-US" smtClean="0"/>
              <a:t>7/29/2022</a:t>
            </a:fld>
            <a:endParaRPr lang="en-US"/>
          </a:p>
        </p:txBody>
      </p:sp>
      <p:sp>
        <p:nvSpPr>
          <p:cNvPr id="6" name="Footer Placeholder 5">
            <a:extLst>
              <a:ext uri="{FF2B5EF4-FFF2-40B4-BE49-F238E27FC236}">
                <a16:creationId xmlns:a16="http://schemas.microsoft.com/office/drawing/2014/main" id="{1AF75657-E3FE-1C3B-BA6B-89CAAE000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D05C9-1C31-375A-B7F1-618B756575AC}"/>
              </a:ext>
            </a:extLst>
          </p:cNvPr>
          <p:cNvSpPr>
            <a:spLocks noGrp="1"/>
          </p:cNvSpPr>
          <p:nvPr>
            <p:ph type="sldNum" sz="quarter" idx="12"/>
          </p:nvPr>
        </p:nvSpPr>
        <p:spPr/>
        <p:txBody>
          <a:bodyPr/>
          <a:lstStyle/>
          <a:p>
            <a:fld id="{9D64DA91-BB8C-46F5-92FA-D1E9AE0CC326}" type="slidenum">
              <a:rPr lang="en-US" smtClean="0"/>
              <a:t>‹#›</a:t>
            </a:fld>
            <a:endParaRPr lang="en-US"/>
          </a:p>
        </p:txBody>
      </p:sp>
    </p:spTree>
    <p:extLst>
      <p:ext uri="{BB962C8B-B14F-4D97-AF65-F5344CB8AC3E}">
        <p14:creationId xmlns:p14="http://schemas.microsoft.com/office/powerpoint/2010/main" val="410225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7DEB-0B85-4829-0DA9-1C922D9A8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17E78-0567-D31D-DEA6-8ED67FE2F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4F8DF-FC50-B514-4AFD-C2CBC9233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4CECF-74DF-426F-B724-C9299A7DC1C3}" type="datetimeFigureOut">
              <a:rPr lang="en-US" smtClean="0"/>
              <a:t>7/29/2022</a:t>
            </a:fld>
            <a:endParaRPr lang="en-US"/>
          </a:p>
        </p:txBody>
      </p:sp>
      <p:sp>
        <p:nvSpPr>
          <p:cNvPr id="5" name="Footer Placeholder 4">
            <a:extLst>
              <a:ext uri="{FF2B5EF4-FFF2-40B4-BE49-F238E27FC236}">
                <a16:creationId xmlns:a16="http://schemas.microsoft.com/office/drawing/2014/main" id="{66A6B40C-EEC8-0B87-0632-FF1548890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550BA-2E47-A1D9-5398-8A8F40B39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4DA91-BB8C-46F5-92FA-D1E9AE0CC326}" type="slidenum">
              <a:rPr lang="en-US" smtClean="0"/>
              <a:t>‹#›</a:t>
            </a:fld>
            <a:endParaRPr lang="en-US"/>
          </a:p>
        </p:txBody>
      </p:sp>
    </p:spTree>
    <p:extLst>
      <p:ext uri="{BB962C8B-B14F-4D97-AF65-F5344CB8AC3E}">
        <p14:creationId xmlns:p14="http://schemas.microsoft.com/office/powerpoint/2010/main" val="108012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Geometric letter c hexagon logo design company">
            <a:extLst>
              <a:ext uri="{FF2B5EF4-FFF2-40B4-BE49-F238E27FC236}">
                <a16:creationId xmlns:a16="http://schemas.microsoft.com/office/drawing/2014/main" id="{E465E35B-0373-69A3-FD85-8A4DB31808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03" t="23163" r="14939" b="21088"/>
          <a:stretch/>
        </p:blipFill>
        <p:spPr bwMode="auto">
          <a:xfrm>
            <a:off x="1142998" y="4209098"/>
            <a:ext cx="7659446" cy="6228340"/>
          </a:xfrm>
          <a:prstGeom prst="rect">
            <a:avLst/>
          </a:prstGeom>
          <a:noFill/>
          <a:extLst>
            <a:ext uri="{909E8E84-426E-40DD-AFC4-6F175D3DCCD1}">
              <a14:hiddenFill xmlns:a14="http://schemas.microsoft.com/office/drawing/2010/main">
                <a:solidFill>
                  <a:srgbClr val="FFFFFF"/>
                </a:solidFill>
              </a14:hiddenFill>
            </a:ext>
          </a:extLst>
        </p:spPr>
      </p:pic>
      <p:sp>
        <p:nvSpPr>
          <p:cNvPr id="17" name="Diamond 16">
            <a:extLst>
              <a:ext uri="{FF2B5EF4-FFF2-40B4-BE49-F238E27FC236}">
                <a16:creationId xmlns:a16="http://schemas.microsoft.com/office/drawing/2014/main" id="{AB557332-4713-219F-0EE1-668C167D58B5}"/>
              </a:ext>
            </a:extLst>
          </p:cNvPr>
          <p:cNvSpPr/>
          <p:nvPr/>
        </p:nvSpPr>
        <p:spPr>
          <a:xfrm>
            <a:off x="2733711" y="2074176"/>
            <a:ext cx="548640" cy="365760"/>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5F73C14-14AF-FF2B-1C11-C1CE2C6BF580}"/>
              </a:ext>
            </a:extLst>
          </p:cNvPr>
          <p:cNvGrpSpPr/>
          <p:nvPr/>
        </p:nvGrpSpPr>
        <p:grpSpPr>
          <a:xfrm>
            <a:off x="4343790" y="1093634"/>
            <a:ext cx="2360716" cy="1565445"/>
            <a:chOff x="4162815" y="1427416"/>
            <a:chExt cx="2360716" cy="1565445"/>
          </a:xfrm>
        </p:grpSpPr>
        <p:sp>
          <p:nvSpPr>
            <p:cNvPr id="19" name="Diamond 18">
              <a:extLst>
                <a:ext uri="{FF2B5EF4-FFF2-40B4-BE49-F238E27FC236}">
                  <a16:creationId xmlns:a16="http://schemas.microsoft.com/office/drawing/2014/main" id="{C58B8334-6E86-3024-0165-279ECD86E16B}"/>
                </a:ext>
              </a:extLst>
            </p:cNvPr>
            <p:cNvSpPr/>
            <p:nvPr/>
          </p:nvSpPr>
          <p:spPr>
            <a:xfrm>
              <a:off x="4162815" y="2134597"/>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E71DA236-DC2E-078C-276B-CB0A23146B1E}"/>
                </a:ext>
              </a:extLst>
            </p:cNvPr>
            <p:cNvSpPr/>
            <p:nvPr/>
          </p:nvSpPr>
          <p:spPr>
            <a:xfrm>
              <a:off x="4424081" y="1959768"/>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95B64E4D-3130-A12A-B908-ECD65E4B6A62}"/>
                </a:ext>
              </a:extLst>
            </p:cNvPr>
            <p:cNvSpPr/>
            <p:nvPr/>
          </p:nvSpPr>
          <p:spPr>
            <a:xfrm>
              <a:off x="4685347" y="1783480"/>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5A343337-9D61-5935-6F07-66978C15290A}"/>
                </a:ext>
              </a:extLst>
            </p:cNvPr>
            <p:cNvSpPr/>
            <p:nvPr/>
          </p:nvSpPr>
          <p:spPr>
            <a:xfrm>
              <a:off x="4957306" y="1964902"/>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E9FEA295-ABDB-93F5-4AF7-A57AB42EA6E8}"/>
                </a:ext>
              </a:extLst>
            </p:cNvPr>
            <p:cNvSpPr/>
            <p:nvPr/>
          </p:nvSpPr>
          <p:spPr>
            <a:xfrm>
              <a:off x="5195654" y="2122030"/>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2DCD0400-429D-E5B2-84EC-FC4675F12C48}"/>
                </a:ext>
              </a:extLst>
            </p:cNvPr>
            <p:cNvSpPr/>
            <p:nvPr/>
          </p:nvSpPr>
          <p:spPr>
            <a:xfrm>
              <a:off x="5454954" y="2282005"/>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A6574807-FF18-DEE0-A58E-3A091B723C02}"/>
                </a:ext>
              </a:extLst>
            </p:cNvPr>
            <p:cNvSpPr/>
            <p:nvPr/>
          </p:nvSpPr>
          <p:spPr>
            <a:xfrm>
              <a:off x="4413388" y="1966360"/>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Diamond 25">
              <a:extLst>
                <a:ext uri="{FF2B5EF4-FFF2-40B4-BE49-F238E27FC236}">
                  <a16:creationId xmlns:a16="http://schemas.microsoft.com/office/drawing/2014/main" id="{3682C4D6-BA3E-9CC0-9DD4-1B971E3EC89F}"/>
                </a:ext>
              </a:extLst>
            </p:cNvPr>
            <p:cNvSpPr/>
            <p:nvPr/>
          </p:nvSpPr>
          <p:spPr>
            <a:xfrm>
              <a:off x="4940389" y="2627101"/>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a:extLst>
                <a:ext uri="{FF2B5EF4-FFF2-40B4-BE49-F238E27FC236}">
                  <a16:creationId xmlns:a16="http://schemas.microsoft.com/office/drawing/2014/main" id="{E7C88C6E-5051-5D0A-CB99-063C2270B76F}"/>
                </a:ext>
              </a:extLst>
            </p:cNvPr>
            <p:cNvSpPr/>
            <p:nvPr/>
          </p:nvSpPr>
          <p:spPr>
            <a:xfrm>
              <a:off x="5195654" y="2454553"/>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Diamond 29">
              <a:extLst>
                <a:ext uri="{FF2B5EF4-FFF2-40B4-BE49-F238E27FC236}">
                  <a16:creationId xmlns:a16="http://schemas.microsoft.com/office/drawing/2014/main" id="{C78107AB-BDB3-CF82-1649-3346EDC18279}"/>
                </a:ext>
              </a:extLst>
            </p:cNvPr>
            <p:cNvSpPr/>
            <p:nvPr/>
          </p:nvSpPr>
          <p:spPr>
            <a:xfrm>
              <a:off x="5210548" y="1427416"/>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iamond 30">
              <a:extLst>
                <a:ext uri="{FF2B5EF4-FFF2-40B4-BE49-F238E27FC236}">
                  <a16:creationId xmlns:a16="http://schemas.microsoft.com/office/drawing/2014/main" id="{6248FC59-54D7-3E27-9A00-1B29D9F6B94F}"/>
                </a:ext>
              </a:extLst>
            </p:cNvPr>
            <p:cNvSpPr/>
            <p:nvPr/>
          </p:nvSpPr>
          <p:spPr>
            <a:xfrm>
              <a:off x="4947372" y="1610932"/>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Diamond 31">
              <a:extLst>
                <a:ext uri="{FF2B5EF4-FFF2-40B4-BE49-F238E27FC236}">
                  <a16:creationId xmlns:a16="http://schemas.microsoft.com/office/drawing/2014/main" id="{799FBF0A-928F-9C37-66C3-F051ADDD1A33}"/>
                </a:ext>
              </a:extLst>
            </p:cNvPr>
            <p:cNvSpPr/>
            <p:nvPr/>
          </p:nvSpPr>
          <p:spPr>
            <a:xfrm>
              <a:off x="5477477" y="1599964"/>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a:extLst>
                <a:ext uri="{FF2B5EF4-FFF2-40B4-BE49-F238E27FC236}">
                  <a16:creationId xmlns:a16="http://schemas.microsoft.com/office/drawing/2014/main" id="{17983042-600B-9DB9-113F-1AFC8DDEE775}"/>
                </a:ext>
              </a:extLst>
            </p:cNvPr>
            <p:cNvSpPr/>
            <p:nvPr/>
          </p:nvSpPr>
          <p:spPr>
            <a:xfrm>
              <a:off x="5717962" y="1761822"/>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iamond 33">
              <a:extLst>
                <a:ext uri="{FF2B5EF4-FFF2-40B4-BE49-F238E27FC236}">
                  <a16:creationId xmlns:a16="http://schemas.microsoft.com/office/drawing/2014/main" id="{B726C493-6207-40A2-57EA-072A8996FF69}"/>
                </a:ext>
              </a:extLst>
            </p:cNvPr>
            <p:cNvSpPr/>
            <p:nvPr/>
          </p:nvSpPr>
          <p:spPr>
            <a:xfrm>
              <a:off x="5974891" y="1930242"/>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iamond 34">
              <a:extLst>
                <a:ext uri="{FF2B5EF4-FFF2-40B4-BE49-F238E27FC236}">
                  <a16:creationId xmlns:a16="http://schemas.microsoft.com/office/drawing/2014/main" id="{A9A1B577-6E3C-5721-DF45-3415573684BB}"/>
                </a:ext>
              </a:extLst>
            </p:cNvPr>
            <p:cNvSpPr/>
            <p:nvPr/>
          </p:nvSpPr>
          <p:spPr>
            <a:xfrm>
              <a:off x="5717962" y="2104213"/>
              <a:ext cx="548640" cy="36576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315F5D55-ADA1-AC98-89F1-F1D5A7FE8024}"/>
              </a:ext>
            </a:extLst>
          </p:cNvPr>
          <p:cNvSpPr txBox="1"/>
          <p:nvPr/>
        </p:nvSpPr>
        <p:spPr>
          <a:xfrm>
            <a:off x="3886200" y="3429000"/>
            <a:ext cx="4105275" cy="369332"/>
          </a:xfrm>
          <a:prstGeom prst="rect">
            <a:avLst/>
          </a:prstGeom>
          <a:noFill/>
        </p:spPr>
        <p:txBody>
          <a:bodyPr wrap="square" rtlCol="0">
            <a:spAutoFit/>
          </a:bodyPr>
          <a:lstStyle/>
          <a:p>
            <a:r>
              <a:rPr lang="en-US" dirty="0"/>
              <a:t>5x5 squares w/weird position</a:t>
            </a:r>
          </a:p>
        </p:txBody>
      </p:sp>
      <p:sp>
        <p:nvSpPr>
          <p:cNvPr id="37" name="Parallelogram 36">
            <a:extLst>
              <a:ext uri="{FF2B5EF4-FFF2-40B4-BE49-F238E27FC236}">
                <a16:creationId xmlns:a16="http://schemas.microsoft.com/office/drawing/2014/main" id="{054A2ED4-F1F9-082A-B658-21719A6F60AA}"/>
              </a:ext>
            </a:extLst>
          </p:cNvPr>
          <p:cNvSpPr/>
          <p:nvPr/>
        </p:nvSpPr>
        <p:spPr>
          <a:xfrm rot="20073560">
            <a:off x="6829578" y="6391780"/>
            <a:ext cx="561497" cy="363228"/>
          </a:xfrm>
          <a:prstGeom prst="parallelogram">
            <a:avLst>
              <a:gd name="adj" fmla="val 4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a:extLst>
              <a:ext uri="{FF2B5EF4-FFF2-40B4-BE49-F238E27FC236}">
                <a16:creationId xmlns:a16="http://schemas.microsoft.com/office/drawing/2014/main" id="{7EBF233C-20DF-9171-8D4A-37DEF7276E79}"/>
              </a:ext>
            </a:extLst>
          </p:cNvPr>
          <p:cNvSpPr/>
          <p:nvPr/>
        </p:nvSpPr>
        <p:spPr>
          <a:xfrm rot="18585395">
            <a:off x="2787444" y="2377439"/>
            <a:ext cx="583001" cy="228671"/>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4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stract geometric pattern design Royalty Free Vector Image">
            <a:extLst>
              <a:ext uri="{FF2B5EF4-FFF2-40B4-BE49-F238E27FC236}">
                <a16:creationId xmlns:a16="http://schemas.microsoft.com/office/drawing/2014/main" id="{B65B8171-9C12-8362-49EC-2F0E2915FC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451"/>
          <a:stretch/>
        </p:blipFill>
        <p:spPr bwMode="auto">
          <a:xfrm>
            <a:off x="2458421" y="0"/>
            <a:ext cx="7675282" cy="767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FC94EC-6AA1-EFEE-EFB0-31FDC22B5EF8}"/>
              </a:ext>
            </a:extLst>
          </p:cNvPr>
          <p:cNvSpPr txBox="1"/>
          <p:nvPr/>
        </p:nvSpPr>
        <p:spPr>
          <a:xfrm>
            <a:off x="304800" y="238125"/>
            <a:ext cx="10106025" cy="646331"/>
          </a:xfrm>
          <a:prstGeom prst="rect">
            <a:avLst/>
          </a:prstGeom>
          <a:noFill/>
        </p:spPr>
        <p:txBody>
          <a:bodyPr wrap="square" rtlCol="0">
            <a:spAutoFit/>
          </a:bodyPr>
          <a:lstStyle/>
          <a:p>
            <a:r>
              <a:rPr lang="en-US" dirty="0"/>
              <a:t>BLOG (RENDITION 1.0)</a:t>
            </a:r>
          </a:p>
          <a:p>
            <a:endParaRPr lang="en-US" dirty="0"/>
          </a:p>
        </p:txBody>
      </p:sp>
      <p:pic>
        <p:nvPicPr>
          <p:cNvPr id="6" name="Picture 5">
            <a:extLst>
              <a:ext uri="{FF2B5EF4-FFF2-40B4-BE49-F238E27FC236}">
                <a16:creationId xmlns:a16="http://schemas.microsoft.com/office/drawing/2014/main" id="{0BFDEA11-A299-3AEF-B46C-2BB2BB9AF009}"/>
              </a:ext>
            </a:extLst>
          </p:cNvPr>
          <p:cNvPicPr>
            <a:picLocks noChangeAspect="1"/>
          </p:cNvPicPr>
          <p:nvPr/>
        </p:nvPicPr>
        <p:blipFill rotWithShape="1">
          <a:blip r:embed="rId2"/>
          <a:srcRect b="87983"/>
          <a:stretch/>
        </p:blipFill>
        <p:spPr>
          <a:xfrm>
            <a:off x="381000" y="629709"/>
            <a:ext cx="12192000" cy="789516"/>
          </a:xfrm>
          <a:prstGeom prst="rect">
            <a:avLst/>
          </a:prstGeom>
        </p:spPr>
      </p:pic>
      <p:pic>
        <p:nvPicPr>
          <p:cNvPr id="7" name="Picture 6">
            <a:extLst>
              <a:ext uri="{FF2B5EF4-FFF2-40B4-BE49-F238E27FC236}">
                <a16:creationId xmlns:a16="http://schemas.microsoft.com/office/drawing/2014/main" id="{0345B8A0-E9F0-DBFD-8859-98FBA51822F7}"/>
              </a:ext>
            </a:extLst>
          </p:cNvPr>
          <p:cNvPicPr>
            <a:picLocks noChangeAspect="1"/>
          </p:cNvPicPr>
          <p:nvPr/>
        </p:nvPicPr>
        <p:blipFill rotWithShape="1">
          <a:blip r:embed="rId2"/>
          <a:srcRect t="24340" b="57393"/>
          <a:stretch/>
        </p:blipFill>
        <p:spPr>
          <a:xfrm>
            <a:off x="381000" y="5628215"/>
            <a:ext cx="12192000" cy="1200151"/>
          </a:xfrm>
          <a:prstGeom prst="rect">
            <a:avLst/>
          </a:prstGeom>
        </p:spPr>
      </p:pic>
      <p:sp>
        <p:nvSpPr>
          <p:cNvPr id="8" name="TextBox 7">
            <a:extLst>
              <a:ext uri="{FF2B5EF4-FFF2-40B4-BE49-F238E27FC236}">
                <a16:creationId xmlns:a16="http://schemas.microsoft.com/office/drawing/2014/main" id="{E6EC863B-5291-C194-7A01-785DE1411ECF}"/>
              </a:ext>
            </a:extLst>
          </p:cNvPr>
          <p:cNvSpPr txBox="1"/>
          <p:nvPr/>
        </p:nvSpPr>
        <p:spPr>
          <a:xfrm>
            <a:off x="3453740" y="1419225"/>
            <a:ext cx="1843019" cy="369332"/>
          </a:xfrm>
          <a:prstGeom prst="rect">
            <a:avLst/>
          </a:prstGeom>
          <a:noFill/>
        </p:spPr>
        <p:txBody>
          <a:bodyPr wrap="square" rtlCol="0">
            <a:spAutoFit/>
          </a:bodyPr>
          <a:lstStyle/>
          <a:p>
            <a:r>
              <a:rPr lang="en-US" b="1" dirty="0">
                <a:latin typeface="Titillium Web" panose="00000500000000000000" pitchFamily="2" charset="0"/>
              </a:rPr>
              <a:t>LATEST POSTS: </a:t>
            </a:r>
          </a:p>
        </p:txBody>
      </p:sp>
      <p:cxnSp>
        <p:nvCxnSpPr>
          <p:cNvPr id="10" name="Straight Connector 9">
            <a:extLst>
              <a:ext uri="{FF2B5EF4-FFF2-40B4-BE49-F238E27FC236}">
                <a16:creationId xmlns:a16="http://schemas.microsoft.com/office/drawing/2014/main" id="{ABAFD0B4-5E0A-123A-E9A4-FC3771151C2D}"/>
              </a:ext>
            </a:extLst>
          </p:cNvPr>
          <p:cNvCxnSpPr>
            <a:cxnSpLocks/>
          </p:cNvCxnSpPr>
          <p:nvPr/>
        </p:nvCxnSpPr>
        <p:spPr>
          <a:xfrm>
            <a:off x="3557239" y="1810809"/>
            <a:ext cx="8634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65714B-7B80-6FA2-7C5E-8BB494E710A7}"/>
              </a:ext>
            </a:extLst>
          </p:cNvPr>
          <p:cNvCxnSpPr>
            <a:cxnSpLocks/>
          </p:cNvCxnSpPr>
          <p:nvPr/>
        </p:nvCxnSpPr>
        <p:spPr>
          <a:xfrm>
            <a:off x="3557239" y="4047893"/>
            <a:ext cx="863476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A6787BF-D3BD-7621-648E-CA4D1FE38C3C}"/>
              </a:ext>
            </a:extLst>
          </p:cNvPr>
          <p:cNvSpPr txBox="1"/>
          <p:nvPr/>
        </p:nvSpPr>
        <p:spPr>
          <a:xfrm>
            <a:off x="304800" y="6019800"/>
            <a:ext cx="4858215" cy="1477328"/>
          </a:xfrm>
          <a:prstGeom prst="rect">
            <a:avLst/>
          </a:prstGeom>
          <a:noFill/>
        </p:spPr>
        <p:txBody>
          <a:bodyPr wrap="square" rtlCol="0">
            <a:spAutoFit/>
          </a:bodyPr>
          <a:lstStyle/>
          <a:p>
            <a:r>
              <a:rPr lang="en-US" dirty="0"/>
              <a:t>Colored in red: features that will be added later. They’re too advanced for now (PHP).</a:t>
            </a:r>
          </a:p>
          <a:p>
            <a:endParaRPr lang="en-US" dirty="0"/>
          </a:p>
          <a:p>
            <a:r>
              <a:rPr lang="en-US" dirty="0"/>
              <a:t>hit counter will only activate if someone clicks on the link!  </a:t>
            </a:r>
          </a:p>
        </p:txBody>
      </p:sp>
      <p:sp>
        <p:nvSpPr>
          <p:cNvPr id="12" name="TextBox 11">
            <a:extLst>
              <a:ext uri="{FF2B5EF4-FFF2-40B4-BE49-F238E27FC236}">
                <a16:creationId xmlns:a16="http://schemas.microsoft.com/office/drawing/2014/main" id="{01BF6D5F-CFDB-9DEC-9DC5-4C63E543F049}"/>
              </a:ext>
            </a:extLst>
          </p:cNvPr>
          <p:cNvSpPr txBox="1"/>
          <p:nvPr/>
        </p:nvSpPr>
        <p:spPr>
          <a:xfrm>
            <a:off x="4274402" y="1906858"/>
            <a:ext cx="5943600" cy="369332"/>
          </a:xfrm>
          <a:prstGeom prst="rect">
            <a:avLst/>
          </a:prstGeom>
          <a:noFill/>
        </p:spPr>
        <p:txBody>
          <a:bodyPr wrap="square" rtlCol="0">
            <a:spAutoFit/>
          </a:bodyPr>
          <a:lstStyle/>
          <a:p>
            <a:r>
              <a:rPr lang="en-US" dirty="0">
                <a:solidFill>
                  <a:schemeClr val="accent1">
                    <a:lumMod val="75000"/>
                  </a:schemeClr>
                </a:solidFill>
                <a:latin typeface="Titillium Web" panose="00000500000000000000" pitchFamily="2" charset="0"/>
              </a:rPr>
              <a:t>CCC 2019 S3 &amp; Linear Algebra </a:t>
            </a:r>
          </a:p>
        </p:txBody>
      </p:sp>
      <p:pic>
        <p:nvPicPr>
          <p:cNvPr id="14" name="Picture 13">
            <a:extLst>
              <a:ext uri="{FF2B5EF4-FFF2-40B4-BE49-F238E27FC236}">
                <a16:creationId xmlns:a16="http://schemas.microsoft.com/office/drawing/2014/main" id="{3E27BDE9-AACF-49D1-4AB4-DCA7AD2EED6B}"/>
              </a:ext>
            </a:extLst>
          </p:cNvPr>
          <p:cNvPicPr>
            <a:picLocks noChangeAspect="1"/>
          </p:cNvPicPr>
          <p:nvPr/>
        </p:nvPicPr>
        <p:blipFill>
          <a:blip r:embed="rId3"/>
          <a:stretch>
            <a:fillRect/>
          </a:stretch>
        </p:blipFill>
        <p:spPr>
          <a:xfrm>
            <a:off x="3702437" y="1886737"/>
            <a:ext cx="438150" cy="409575"/>
          </a:xfrm>
          <a:prstGeom prst="rect">
            <a:avLst/>
          </a:prstGeom>
          <a:effectLst>
            <a:glow rad="228600">
              <a:srgbClr val="FF0000">
                <a:alpha val="40000"/>
              </a:srgbClr>
            </a:glow>
          </a:effectLst>
        </p:spPr>
      </p:pic>
      <p:sp>
        <p:nvSpPr>
          <p:cNvPr id="15" name="Rectangle 14">
            <a:extLst>
              <a:ext uri="{FF2B5EF4-FFF2-40B4-BE49-F238E27FC236}">
                <a16:creationId xmlns:a16="http://schemas.microsoft.com/office/drawing/2014/main" id="{79DA537B-F526-C4F6-3033-A020B4BBD66D}"/>
              </a:ext>
            </a:extLst>
          </p:cNvPr>
          <p:cNvSpPr/>
          <p:nvPr/>
        </p:nvSpPr>
        <p:spPr>
          <a:xfrm>
            <a:off x="9322420" y="1906858"/>
            <a:ext cx="2620536" cy="1696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8D8732D-10B5-7BB8-40DC-0123CBF43254}"/>
              </a:ext>
            </a:extLst>
          </p:cNvPr>
          <p:cNvSpPr/>
          <p:nvPr/>
        </p:nvSpPr>
        <p:spPr>
          <a:xfrm>
            <a:off x="9418453" y="2207941"/>
            <a:ext cx="2347947" cy="1215483"/>
          </a:xfrm>
          <a:custGeom>
            <a:avLst/>
            <a:gdLst>
              <a:gd name="connsiteX0" fmla="*/ 60084 w 2347947"/>
              <a:gd name="connsiteY0" fmla="*/ 892098 h 1215483"/>
              <a:gd name="connsiteX1" fmla="*/ 115840 w 2347947"/>
              <a:gd name="connsiteY1" fmla="*/ 814039 h 1215483"/>
              <a:gd name="connsiteX2" fmla="*/ 238503 w 2347947"/>
              <a:gd name="connsiteY2" fmla="*/ 624469 h 1215483"/>
              <a:gd name="connsiteX3" fmla="*/ 439225 w 2347947"/>
              <a:gd name="connsiteY3" fmla="*/ 323386 h 1215483"/>
              <a:gd name="connsiteX4" fmla="*/ 517284 w 2347947"/>
              <a:gd name="connsiteY4" fmla="*/ 0 h 1215483"/>
              <a:gd name="connsiteX5" fmla="*/ 807215 w 2347947"/>
              <a:gd name="connsiteY5" fmla="*/ 334537 h 1215483"/>
              <a:gd name="connsiteX6" fmla="*/ 1141752 w 2347947"/>
              <a:gd name="connsiteY6" fmla="*/ 758283 h 1215483"/>
              <a:gd name="connsiteX7" fmla="*/ 1453986 w 2347947"/>
              <a:gd name="connsiteY7" fmla="*/ 981308 h 1215483"/>
              <a:gd name="connsiteX8" fmla="*/ 1520893 w 2347947"/>
              <a:gd name="connsiteY8" fmla="*/ 1025913 h 1215483"/>
              <a:gd name="connsiteX9" fmla="*/ 1576649 w 2347947"/>
              <a:gd name="connsiteY9" fmla="*/ 735981 h 1215483"/>
              <a:gd name="connsiteX10" fmla="*/ 1598952 w 2347947"/>
              <a:gd name="connsiteY10" fmla="*/ 657922 h 1215483"/>
              <a:gd name="connsiteX11" fmla="*/ 1610103 w 2347947"/>
              <a:gd name="connsiteY11" fmla="*/ 613318 h 1215483"/>
              <a:gd name="connsiteX12" fmla="*/ 1632406 w 2347947"/>
              <a:gd name="connsiteY12" fmla="*/ 579864 h 1215483"/>
              <a:gd name="connsiteX13" fmla="*/ 2178815 w 2347947"/>
              <a:gd name="connsiteY13" fmla="*/ 925552 h 1215483"/>
              <a:gd name="connsiteX14" fmla="*/ 2223420 w 2347947"/>
              <a:gd name="connsiteY14" fmla="*/ 959005 h 1215483"/>
              <a:gd name="connsiteX15" fmla="*/ 2312630 w 2347947"/>
              <a:gd name="connsiteY15" fmla="*/ 1048215 h 1215483"/>
              <a:gd name="connsiteX16" fmla="*/ 2346084 w 2347947"/>
              <a:gd name="connsiteY16" fmla="*/ 1137425 h 1215483"/>
              <a:gd name="connsiteX17" fmla="*/ 1922337 w 2347947"/>
              <a:gd name="connsiteY17" fmla="*/ 1215483 h 1215483"/>
              <a:gd name="connsiteX18" fmla="*/ 1085996 w 2347947"/>
              <a:gd name="connsiteY18" fmla="*/ 1204332 h 1215483"/>
              <a:gd name="connsiteX19" fmla="*/ 305410 w 2347947"/>
              <a:gd name="connsiteY19" fmla="*/ 1182030 h 1215483"/>
              <a:gd name="connsiteX20" fmla="*/ 160445 w 2347947"/>
              <a:gd name="connsiteY20" fmla="*/ 1148576 h 1215483"/>
              <a:gd name="connsiteX21" fmla="*/ 71235 w 2347947"/>
              <a:gd name="connsiteY21" fmla="*/ 1103971 h 1215483"/>
              <a:gd name="connsiteX22" fmla="*/ 15479 w 2347947"/>
              <a:gd name="connsiteY22" fmla="*/ 1048215 h 1215483"/>
              <a:gd name="connsiteX23" fmla="*/ 15479 w 2347947"/>
              <a:gd name="connsiteY23" fmla="*/ 892098 h 1215483"/>
              <a:gd name="connsiteX24" fmla="*/ 104688 w 2347947"/>
              <a:gd name="connsiteY24" fmla="*/ 880947 h 1215483"/>
              <a:gd name="connsiteX25" fmla="*/ 126991 w 2347947"/>
              <a:gd name="connsiteY25" fmla="*/ 858644 h 121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47947" h="1215483">
                <a:moveTo>
                  <a:pt x="60084" y="892098"/>
                </a:moveTo>
                <a:cubicBezTo>
                  <a:pt x="78669" y="866078"/>
                  <a:pt x="98103" y="840644"/>
                  <a:pt x="115840" y="814039"/>
                </a:cubicBezTo>
                <a:cubicBezTo>
                  <a:pt x="157589" y="751415"/>
                  <a:pt x="194576" y="685585"/>
                  <a:pt x="238503" y="624469"/>
                </a:cubicBezTo>
                <a:cubicBezTo>
                  <a:pt x="441767" y="341667"/>
                  <a:pt x="313639" y="574558"/>
                  <a:pt x="439225" y="323386"/>
                </a:cubicBezTo>
                <a:cubicBezTo>
                  <a:pt x="508775" y="22000"/>
                  <a:pt x="474766" y="127548"/>
                  <a:pt x="517284" y="0"/>
                </a:cubicBezTo>
                <a:cubicBezTo>
                  <a:pt x="681844" y="148104"/>
                  <a:pt x="637528" y="95718"/>
                  <a:pt x="807215" y="334537"/>
                </a:cubicBezTo>
                <a:cubicBezTo>
                  <a:pt x="917066" y="489142"/>
                  <a:pt x="977283" y="640805"/>
                  <a:pt x="1141752" y="758283"/>
                </a:cubicBezTo>
                <a:lnTo>
                  <a:pt x="1453986" y="981308"/>
                </a:lnTo>
                <a:cubicBezTo>
                  <a:pt x="1475884" y="996766"/>
                  <a:pt x="1520893" y="1025913"/>
                  <a:pt x="1520893" y="1025913"/>
                </a:cubicBezTo>
                <a:cubicBezTo>
                  <a:pt x="1549854" y="852148"/>
                  <a:pt x="1542204" y="865152"/>
                  <a:pt x="1576649" y="735981"/>
                </a:cubicBezTo>
                <a:cubicBezTo>
                  <a:pt x="1583622" y="709834"/>
                  <a:pt x="1591832" y="684029"/>
                  <a:pt x="1598952" y="657922"/>
                </a:cubicBezTo>
                <a:cubicBezTo>
                  <a:pt x="1602984" y="643136"/>
                  <a:pt x="1604066" y="627404"/>
                  <a:pt x="1610103" y="613318"/>
                </a:cubicBezTo>
                <a:cubicBezTo>
                  <a:pt x="1615382" y="600999"/>
                  <a:pt x="1624972" y="591015"/>
                  <a:pt x="1632406" y="579864"/>
                </a:cubicBezTo>
                <a:cubicBezTo>
                  <a:pt x="1858876" y="701809"/>
                  <a:pt x="1907815" y="722306"/>
                  <a:pt x="2178815" y="925552"/>
                </a:cubicBezTo>
                <a:cubicBezTo>
                  <a:pt x="2193683" y="936703"/>
                  <a:pt x="2209720" y="946447"/>
                  <a:pt x="2223420" y="959005"/>
                </a:cubicBezTo>
                <a:cubicBezTo>
                  <a:pt x="2254420" y="987422"/>
                  <a:pt x="2312630" y="1048215"/>
                  <a:pt x="2312630" y="1048215"/>
                </a:cubicBezTo>
                <a:cubicBezTo>
                  <a:pt x="2312967" y="1048889"/>
                  <a:pt x="2357470" y="1129834"/>
                  <a:pt x="2346084" y="1137425"/>
                </a:cubicBezTo>
                <a:cubicBezTo>
                  <a:pt x="2265598" y="1191083"/>
                  <a:pt x="1966348" y="1210202"/>
                  <a:pt x="1922337" y="1215483"/>
                </a:cubicBezTo>
                <a:lnTo>
                  <a:pt x="1085996" y="1204332"/>
                </a:lnTo>
                <a:cubicBezTo>
                  <a:pt x="825750" y="1198948"/>
                  <a:pt x="565387" y="1195029"/>
                  <a:pt x="305410" y="1182030"/>
                </a:cubicBezTo>
                <a:cubicBezTo>
                  <a:pt x="295069" y="1181513"/>
                  <a:pt x="194914" y="1164244"/>
                  <a:pt x="160445" y="1148576"/>
                </a:cubicBezTo>
                <a:cubicBezTo>
                  <a:pt x="130178" y="1134818"/>
                  <a:pt x="94744" y="1127480"/>
                  <a:pt x="71235" y="1103971"/>
                </a:cubicBezTo>
                <a:lnTo>
                  <a:pt x="15479" y="1048215"/>
                </a:lnTo>
                <a:cubicBezTo>
                  <a:pt x="7353" y="1007589"/>
                  <a:pt x="-14864" y="925813"/>
                  <a:pt x="15479" y="892098"/>
                </a:cubicBezTo>
                <a:cubicBezTo>
                  <a:pt x="35526" y="869823"/>
                  <a:pt x="74952" y="884664"/>
                  <a:pt x="104688" y="880947"/>
                </a:cubicBezTo>
                <a:lnTo>
                  <a:pt x="126991" y="85864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792EC8-7DAA-07C4-E5E1-3F0B9A4D6361}"/>
              </a:ext>
            </a:extLst>
          </p:cNvPr>
          <p:cNvSpPr/>
          <p:nvPr/>
        </p:nvSpPr>
        <p:spPr>
          <a:xfrm>
            <a:off x="11050859" y="2051824"/>
            <a:ext cx="479502" cy="49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4FC3ABD-0CD2-6B8B-9B02-AF9F9A7E9444}"/>
              </a:ext>
            </a:extLst>
          </p:cNvPr>
          <p:cNvSpPr/>
          <p:nvPr/>
        </p:nvSpPr>
        <p:spPr>
          <a:xfrm>
            <a:off x="9578898" y="3746810"/>
            <a:ext cx="367990" cy="189570"/>
          </a:xfrm>
          <a:custGeom>
            <a:avLst/>
            <a:gdLst>
              <a:gd name="connsiteX0" fmla="*/ 200722 w 367990"/>
              <a:gd name="connsiteY0" fmla="*/ 0 h 189570"/>
              <a:gd name="connsiteX1" fmla="*/ 22302 w 367990"/>
              <a:gd name="connsiteY1" fmla="*/ 44605 h 189570"/>
              <a:gd name="connsiteX2" fmla="*/ 0 w 367990"/>
              <a:gd name="connsiteY2" fmla="*/ 122663 h 189570"/>
              <a:gd name="connsiteX3" fmla="*/ 55756 w 367990"/>
              <a:gd name="connsiteY3" fmla="*/ 156117 h 189570"/>
              <a:gd name="connsiteX4" fmla="*/ 133814 w 367990"/>
              <a:gd name="connsiteY4" fmla="*/ 178419 h 189570"/>
              <a:gd name="connsiteX5" fmla="*/ 167268 w 367990"/>
              <a:gd name="connsiteY5" fmla="*/ 189570 h 189570"/>
              <a:gd name="connsiteX6" fmla="*/ 289931 w 367990"/>
              <a:gd name="connsiteY6" fmla="*/ 156117 h 189570"/>
              <a:gd name="connsiteX7" fmla="*/ 345687 w 367990"/>
              <a:gd name="connsiteY7" fmla="*/ 144966 h 189570"/>
              <a:gd name="connsiteX8" fmla="*/ 367990 w 367990"/>
              <a:gd name="connsiteY8" fmla="*/ 122663 h 189570"/>
              <a:gd name="connsiteX9" fmla="*/ 345687 w 367990"/>
              <a:gd name="connsiteY9" fmla="*/ 55756 h 189570"/>
              <a:gd name="connsiteX10" fmla="*/ 278780 w 367990"/>
              <a:gd name="connsiteY10" fmla="*/ 33453 h 189570"/>
              <a:gd name="connsiteX11" fmla="*/ 133814 w 367990"/>
              <a:gd name="connsiteY11" fmla="*/ 66907 h 189570"/>
              <a:gd name="connsiteX12" fmla="*/ 189570 w 367990"/>
              <a:gd name="connsiteY12" fmla="*/ 156117 h 189570"/>
              <a:gd name="connsiteX13" fmla="*/ 234175 w 367990"/>
              <a:gd name="connsiteY13" fmla="*/ 122663 h 189570"/>
              <a:gd name="connsiteX14" fmla="*/ 223024 w 367990"/>
              <a:gd name="connsiteY14" fmla="*/ 44605 h 189570"/>
              <a:gd name="connsiteX15" fmla="*/ 200722 w 367990"/>
              <a:gd name="connsiteY15" fmla="*/ 0 h 18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990" h="189570">
                <a:moveTo>
                  <a:pt x="200722" y="0"/>
                </a:moveTo>
                <a:cubicBezTo>
                  <a:pt x="167268" y="0"/>
                  <a:pt x="56324" y="10583"/>
                  <a:pt x="22302" y="44605"/>
                </a:cubicBezTo>
                <a:cubicBezTo>
                  <a:pt x="16969" y="49938"/>
                  <a:pt x="96" y="122277"/>
                  <a:pt x="0" y="122663"/>
                </a:cubicBezTo>
                <a:cubicBezTo>
                  <a:pt x="18585" y="133814"/>
                  <a:pt x="35749" y="147781"/>
                  <a:pt x="55756" y="156117"/>
                </a:cubicBezTo>
                <a:cubicBezTo>
                  <a:pt x="80735" y="166525"/>
                  <a:pt x="107895" y="170643"/>
                  <a:pt x="133814" y="178419"/>
                </a:cubicBezTo>
                <a:cubicBezTo>
                  <a:pt x="145073" y="181797"/>
                  <a:pt x="156117" y="185853"/>
                  <a:pt x="167268" y="189570"/>
                </a:cubicBezTo>
                <a:cubicBezTo>
                  <a:pt x="208156" y="178419"/>
                  <a:pt x="248815" y="166396"/>
                  <a:pt x="289931" y="156117"/>
                </a:cubicBezTo>
                <a:cubicBezTo>
                  <a:pt x="308318" y="151520"/>
                  <a:pt x="328266" y="152432"/>
                  <a:pt x="345687" y="144966"/>
                </a:cubicBezTo>
                <a:cubicBezTo>
                  <a:pt x="355351" y="140824"/>
                  <a:pt x="360556" y="130097"/>
                  <a:pt x="367990" y="122663"/>
                </a:cubicBezTo>
                <a:cubicBezTo>
                  <a:pt x="360556" y="100361"/>
                  <a:pt x="362310" y="72379"/>
                  <a:pt x="345687" y="55756"/>
                </a:cubicBezTo>
                <a:cubicBezTo>
                  <a:pt x="329064" y="39133"/>
                  <a:pt x="278780" y="33453"/>
                  <a:pt x="278780" y="33453"/>
                </a:cubicBezTo>
                <a:cubicBezTo>
                  <a:pt x="230458" y="44604"/>
                  <a:pt x="171912" y="35159"/>
                  <a:pt x="133814" y="66907"/>
                </a:cubicBezTo>
                <a:cubicBezTo>
                  <a:pt x="50828" y="136062"/>
                  <a:pt x="175620" y="152630"/>
                  <a:pt x="189570" y="156117"/>
                </a:cubicBezTo>
                <a:cubicBezTo>
                  <a:pt x="204438" y="144966"/>
                  <a:pt x="223372" y="137787"/>
                  <a:pt x="234175" y="122663"/>
                </a:cubicBezTo>
                <a:cubicBezTo>
                  <a:pt x="256840" y="90932"/>
                  <a:pt x="246601" y="68183"/>
                  <a:pt x="223024" y="44605"/>
                </a:cubicBezTo>
                <a:cubicBezTo>
                  <a:pt x="217147" y="38728"/>
                  <a:pt x="234176" y="0"/>
                  <a:pt x="200722"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5B3938A-FB8E-B778-1335-F212D9BBE6B1}"/>
              </a:ext>
            </a:extLst>
          </p:cNvPr>
          <p:cNvSpPr txBox="1"/>
          <p:nvPr/>
        </p:nvSpPr>
        <p:spPr>
          <a:xfrm>
            <a:off x="10003805" y="3699049"/>
            <a:ext cx="814039" cy="338554"/>
          </a:xfrm>
          <a:prstGeom prst="rect">
            <a:avLst/>
          </a:prstGeom>
          <a:noFill/>
        </p:spPr>
        <p:txBody>
          <a:bodyPr wrap="square" rtlCol="0">
            <a:spAutoFit/>
          </a:bodyPr>
          <a:lstStyle/>
          <a:p>
            <a:r>
              <a:rPr lang="en-US" sz="1600" dirty="0">
                <a:solidFill>
                  <a:srgbClr val="FF0000"/>
                </a:solidFill>
                <a:latin typeface="Titillium Web" panose="00000500000000000000" pitchFamily="2" charset="0"/>
              </a:rPr>
              <a:t>320</a:t>
            </a:r>
          </a:p>
        </p:txBody>
      </p:sp>
      <p:sp>
        <p:nvSpPr>
          <p:cNvPr id="20" name="Rectangle 19">
            <a:extLst>
              <a:ext uri="{FF2B5EF4-FFF2-40B4-BE49-F238E27FC236}">
                <a16:creationId xmlns:a16="http://schemas.microsoft.com/office/drawing/2014/main" id="{35DC92CE-A5C5-A98D-24E4-9E901A2B5723}"/>
              </a:ext>
            </a:extLst>
          </p:cNvPr>
          <p:cNvSpPr/>
          <p:nvPr/>
        </p:nvSpPr>
        <p:spPr>
          <a:xfrm>
            <a:off x="3702437" y="2442117"/>
            <a:ext cx="144734" cy="19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147E3A-32F6-432B-F639-ECDCB654D69F}"/>
              </a:ext>
            </a:extLst>
          </p:cNvPr>
          <p:cNvSpPr txBox="1"/>
          <p:nvPr/>
        </p:nvSpPr>
        <p:spPr>
          <a:xfrm>
            <a:off x="3884108" y="2402507"/>
            <a:ext cx="1694986" cy="307777"/>
          </a:xfrm>
          <a:prstGeom prst="rect">
            <a:avLst/>
          </a:prstGeom>
          <a:noFill/>
        </p:spPr>
        <p:txBody>
          <a:bodyPr wrap="square" rtlCol="0">
            <a:spAutoFit/>
          </a:bodyPr>
          <a:lstStyle/>
          <a:p>
            <a:r>
              <a:rPr lang="en-US" sz="1400" dirty="0">
                <a:latin typeface="Titillium Web" panose="00000500000000000000" pitchFamily="2" charset="0"/>
              </a:rPr>
              <a:t>Jul. 6, 2021</a:t>
            </a:r>
          </a:p>
        </p:txBody>
      </p:sp>
      <p:sp>
        <p:nvSpPr>
          <p:cNvPr id="22" name="Rectangle 21">
            <a:extLst>
              <a:ext uri="{FF2B5EF4-FFF2-40B4-BE49-F238E27FC236}">
                <a16:creationId xmlns:a16="http://schemas.microsoft.com/office/drawing/2014/main" id="{813B14F1-ADD3-8842-DAA5-F178DB09F7D4}"/>
              </a:ext>
            </a:extLst>
          </p:cNvPr>
          <p:cNvSpPr/>
          <p:nvPr/>
        </p:nvSpPr>
        <p:spPr>
          <a:xfrm>
            <a:off x="4966009" y="2440806"/>
            <a:ext cx="144734" cy="19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E20ECB-6288-CA59-AE70-787FE1A8D4E0}"/>
              </a:ext>
            </a:extLst>
          </p:cNvPr>
          <p:cNvSpPr/>
          <p:nvPr/>
        </p:nvSpPr>
        <p:spPr>
          <a:xfrm>
            <a:off x="6023633" y="2440806"/>
            <a:ext cx="144734" cy="19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B281DE0-A92D-57C4-E07C-34DD792E0B1B}"/>
              </a:ext>
            </a:extLst>
          </p:cNvPr>
          <p:cNvSpPr txBox="1"/>
          <p:nvPr/>
        </p:nvSpPr>
        <p:spPr>
          <a:xfrm>
            <a:off x="5163015" y="2411631"/>
            <a:ext cx="780585" cy="307777"/>
          </a:xfrm>
          <a:prstGeom prst="rect">
            <a:avLst/>
          </a:prstGeom>
          <a:noFill/>
        </p:spPr>
        <p:txBody>
          <a:bodyPr wrap="square" rtlCol="0">
            <a:spAutoFit/>
          </a:bodyPr>
          <a:lstStyle/>
          <a:p>
            <a:r>
              <a:rPr lang="en-US" sz="1400" dirty="0">
                <a:latin typeface="Titillium Web" panose="00000500000000000000" pitchFamily="2" charset="0"/>
              </a:rPr>
              <a:t>30 min</a:t>
            </a:r>
          </a:p>
        </p:txBody>
      </p:sp>
      <p:sp>
        <p:nvSpPr>
          <p:cNvPr id="25" name="TextBox 24">
            <a:extLst>
              <a:ext uri="{FF2B5EF4-FFF2-40B4-BE49-F238E27FC236}">
                <a16:creationId xmlns:a16="http://schemas.microsoft.com/office/drawing/2014/main" id="{59AB2A03-B916-B2F0-48F8-3AAC809A2B52}"/>
              </a:ext>
            </a:extLst>
          </p:cNvPr>
          <p:cNvSpPr txBox="1"/>
          <p:nvPr/>
        </p:nvSpPr>
        <p:spPr>
          <a:xfrm>
            <a:off x="446387" y="1817731"/>
            <a:ext cx="2774911" cy="3970318"/>
          </a:xfrm>
          <a:prstGeom prst="rect">
            <a:avLst/>
          </a:prstGeom>
          <a:noFill/>
        </p:spPr>
        <p:txBody>
          <a:bodyPr wrap="square" rtlCol="0">
            <a:spAutoFit/>
          </a:bodyPr>
          <a:lstStyle/>
          <a:p>
            <a:r>
              <a:rPr lang="en-US" sz="1400" dirty="0"/>
              <a:t>There’s no sidebar here for now (it is filler, and will later serve as a filter system and sort system for blog posts like the filters for Dell computers).</a:t>
            </a:r>
          </a:p>
          <a:p>
            <a:endParaRPr lang="en-US" sz="1400" dirty="0"/>
          </a:p>
          <a:p>
            <a:r>
              <a:rPr lang="en-US" sz="1400" dirty="0" err="1"/>
              <a:t>Rect</a:t>
            </a:r>
            <a:r>
              <a:rPr lang="en-US" sz="1400" dirty="0"/>
              <a:t> boxes display messages on hover (title=“”)</a:t>
            </a:r>
          </a:p>
          <a:p>
            <a:pPr marL="342900" indent="-342900">
              <a:buAutoNum type="arabicPeriod"/>
            </a:pPr>
            <a:r>
              <a:rPr lang="en-US" sz="1400" dirty="0"/>
              <a:t>What series/theme the post has (NOTE: life blogs or recalling camp experiences or study tips will have the “default website theme”)</a:t>
            </a:r>
          </a:p>
          <a:p>
            <a:pPr marL="342900" indent="-342900">
              <a:buAutoNum type="arabicPeriod"/>
            </a:pPr>
            <a:r>
              <a:rPr lang="en-US" sz="1400" dirty="0"/>
              <a:t>Date</a:t>
            </a:r>
          </a:p>
          <a:p>
            <a:pPr marL="342900" indent="-342900">
              <a:buAutoNum type="arabicPeriod"/>
            </a:pPr>
            <a:r>
              <a:rPr lang="en-US" sz="1400" dirty="0"/>
              <a:t>How long it takes to read (based on word count)</a:t>
            </a:r>
          </a:p>
          <a:p>
            <a:pPr marL="342900" indent="-342900">
              <a:buAutoNum type="arabicPeriod"/>
            </a:pPr>
            <a:r>
              <a:rPr lang="en-US" sz="1400" dirty="0"/>
              <a:t>How advanced material is (</a:t>
            </a:r>
            <a:r>
              <a:rPr lang="en-US" sz="1400" dirty="0" err="1"/>
              <a:t>prereqs</a:t>
            </a:r>
            <a:r>
              <a:rPr lang="en-US" sz="1400" dirty="0"/>
              <a:t> for reading)</a:t>
            </a:r>
          </a:p>
        </p:txBody>
      </p:sp>
      <p:sp>
        <p:nvSpPr>
          <p:cNvPr id="26" name="TextBox 25">
            <a:extLst>
              <a:ext uri="{FF2B5EF4-FFF2-40B4-BE49-F238E27FC236}">
                <a16:creationId xmlns:a16="http://schemas.microsoft.com/office/drawing/2014/main" id="{F4005BD3-3913-50EE-8EDD-4CD2770971D8}"/>
              </a:ext>
            </a:extLst>
          </p:cNvPr>
          <p:cNvSpPr txBox="1"/>
          <p:nvPr/>
        </p:nvSpPr>
        <p:spPr>
          <a:xfrm>
            <a:off x="6230753" y="2386043"/>
            <a:ext cx="3091667" cy="307777"/>
          </a:xfrm>
          <a:prstGeom prst="rect">
            <a:avLst/>
          </a:prstGeom>
          <a:noFill/>
        </p:spPr>
        <p:txBody>
          <a:bodyPr wrap="square" rtlCol="0">
            <a:spAutoFit/>
          </a:bodyPr>
          <a:lstStyle/>
          <a:p>
            <a:r>
              <a:rPr lang="en-US" sz="1400" dirty="0">
                <a:latin typeface="Titillium Web" panose="00000500000000000000" pitchFamily="2" charset="0"/>
              </a:rPr>
              <a:t>Intermediate (HS Math, Data Structs)</a:t>
            </a:r>
          </a:p>
        </p:txBody>
      </p:sp>
      <p:sp>
        <p:nvSpPr>
          <p:cNvPr id="27" name="TextBox 26">
            <a:extLst>
              <a:ext uri="{FF2B5EF4-FFF2-40B4-BE49-F238E27FC236}">
                <a16:creationId xmlns:a16="http://schemas.microsoft.com/office/drawing/2014/main" id="{7BDA4604-519F-0CEB-E15B-1498C8BCFA5B}"/>
              </a:ext>
            </a:extLst>
          </p:cNvPr>
          <p:cNvSpPr txBox="1"/>
          <p:nvPr/>
        </p:nvSpPr>
        <p:spPr>
          <a:xfrm>
            <a:off x="3606404" y="2751891"/>
            <a:ext cx="5619983" cy="830997"/>
          </a:xfrm>
          <a:prstGeom prst="rect">
            <a:avLst/>
          </a:prstGeom>
          <a:noFill/>
        </p:spPr>
        <p:txBody>
          <a:bodyPr wrap="square" rtlCol="0">
            <a:spAutoFit/>
          </a:bodyPr>
          <a:lstStyle/>
          <a:p>
            <a:r>
              <a:rPr lang="en-US" sz="1600" dirty="0">
                <a:latin typeface="Titillium Web" panose="00000500000000000000" pitchFamily="2" charset="0"/>
              </a:rPr>
              <a:t>There was a minor DMOJ controversy over CCC 2019 S3- but is it true? I investigate the existence of a linear algebra solution to the problem.</a:t>
            </a:r>
          </a:p>
        </p:txBody>
      </p:sp>
      <p:sp>
        <p:nvSpPr>
          <p:cNvPr id="28" name="TextBox 27">
            <a:extLst>
              <a:ext uri="{FF2B5EF4-FFF2-40B4-BE49-F238E27FC236}">
                <a16:creationId xmlns:a16="http://schemas.microsoft.com/office/drawing/2014/main" id="{E57DB39A-C193-3F7D-51AF-149F04A33F30}"/>
              </a:ext>
            </a:extLst>
          </p:cNvPr>
          <p:cNvSpPr txBox="1"/>
          <p:nvPr/>
        </p:nvSpPr>
        <p:spPr>
          <a:xfrm>
            <a:off x="3630070" y="3664390"/>
            <a:ext cx="1408306" cy="307777"/>
          </a:xfrm>
          <a:prstGeom prst="rect">
            <a:avLst/>
          </a:prstGeom>
          <a:noFill/>
        </p:spPr>
        <p:txBody>
          <a:bodyPr wrap="square" rtlCol="0">
            <a:spAutoFit/>
          </a:bodyPr>
          <a:lstStyle/>
          <a:p>
            <a:r>
              <a:rPr lang="en-US" sz="1400" dirty="0">
                <a:latin typeface="Titillium Web" panose="00000500000000000000" pitchFamily="2" charset="0"/>
              </a:rPr>
              <a:t>Tags:</a:t>
            </a:r>
          </a:p>
        </p:txBody>
      </p:sp>
      <p:sp>
        <p:nvSpPr>
          <p:cNvPr id="29" name="Rectangle 28">
            <a:extLst>
              <a:ext uri="{FF2B5EF4-FFF2-40B4-BE49-F238E27FC236}">
                <a16:creationId xmlns:a16="http://schemas.microsoft.com/office/drawing/2014/main" id="{D042AFE3-7354-A843-2139-9B8FFDD5E512}"/>
              </a:ext>
            </a:extLst>
          </p:cNvPr>
          <p:cNvSpPr/>
          <p:nvPr/>
        </p:nvSpPr>
        <p:spPr>
          <a:xfrm>
            <a:off x="4274402" y="3664390"/>
            <a:ext cx="1535383" cy="3077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bg1">
                    <a:lumMod val="50000"/>
                  </a:schemeClr>
                </a:solidFill>
                <a:latin typeface="Titillium Web" panose="00000500000000000000" pitchFamily="2" charset="0"/>
              </a:rPr>
              <a:t>Computer Science</a:t>
            </a:r>
          </a:p>
        </p:txBody>
      </p:sp>
      <p:sp>
        <p:nvSpPr>
          <p:cNvPr id="30" name="Rectangle 29">
            <a:extLst>
              <a:ext uri="{FF2B5EF4-FFF2-40B4-BE49-F238E27FC236}">
                <a16:creationId xmlns:a16="http://schemas.microsoft.com/office/drawing/2014/main" id="{FE9FE9E9-AFBC-6513-F98D-673CA372D307}"/>
              </a:ext>
            </a:extLst>
          </p:cNvPr>
          <p:cNvSpPr/>
          <p:nvPr/>
        </p:nvSpPr>
        <p:spPr>
          <a:xfrm>
            <a:off x="5894582" y="3660671"/>
            <a:ext cx="487636" cy="3077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bg1">
                    <a:lumMod val="50000"/>
                  </a:schemeClr>
                </a:solidFill>
                <a:latin typeface="Titillium Web" panose="00000500000000000000" pitchFamily="2" charset="0"/>
              </a:rPr>
              <a:t>CCC</a:t>
            </a:r>
          </a:p>
        </p:txBody>
      </p:sp>
      <p:sp>
        <p:nvSpPr>
          <p:cNvPr id="31" name="Rectangle 30">
            <a:extLst>
              <a:ext uri="{FF2B5EF4-FFF2-40B4-BE49-F238E27FC236}">
                <a16:creationId xmlns:a16="http://schemas.microsoft.com/office/drawing/2014/main" id="{2D01E9F5-B1F8-E6BE-CEC3-A1C5E538BB0B}"/>
              </a:ext>
            </a:extLst>
          </p:cNvPr>
          <p:cNvSpPr/>
          <p:nvPr/>
        </p:nvSpPr>
        <p:spPr>
          <a:xfrm>
            <a:off x="6451677" y="3656308"/>
            <a:ext cx="701949" cy="3077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bg1">
                    <a:lumMod val="50000"/>
                  </a:schemeClr>
                </a:solidFill>
                <a:latin typeface="Titillium Web" panose="00000500000000000000" pitchFamily="2" charset="0"/>
              </a:rPr>
              <a:t>DMOJ</a:t>
            </a:r>
          </a:p>
        </p:txBody>
      </p:sp>
      <p:sp>
        <p:nvSpPr>
          <p:cNvPr id="32" name="TextBox 31">
            <a:extLst>
              <a:ext uri="{FF2B5EF4-FFF2-40B4-BE49-F238E27FC236}">
                <a16:creationId xmlns:a16="http://schemas.microsoft.com/office/drawing/2014/main" id="{4D47C52B-C865-A126-744C-90B70A6B9D01}"/>
              </a:ext>
            </a:extLst>
          </p:cNvPr>
          <p:cNvSpPr txBox="1"/>
          <p:nvPr/>
        </p:nvSpPr>
        <p:spPr>
          <a:xfrm>
            <a:off x="7238424" y="3664387"/>
            <a:ext cx="1408306" cy="307777"/>
          </a:xfrm>
          <a:prstGeom prst="rect">
            <a:avLst/>
          </a:prstGeom>
          <a:noFill/>
        </p:spPr>
        <p:txBody>
          <a:bodyPr wrap="square" rtlCol="0">
            <a:spAutoFit/>
          </a:bodyPr>
          <a:lstStyle/>
          <a:p>
            <a:r>
              <a:rPr lang="en-US" sz="1400" i="1" dirty="0">
                <a:latin typeface="Titillium Web" panose="00000500000000000000" pitchFamily="2" charset="0"/>
              </a:rPr>
              <a:t>+3 more…</a:t>
            </a:r>
          </a:p>
        </p:txBody>
      </p:sp>
      <p:sp>
        <p:nvSpPr>
          <p:cNvPr id="33" name="TextBox 32">
            <a:extLst>
              <a:ext uri="{FF2B5EF4-FFF2-40B4-BE49-F238E27FC236}">
                <a16:creationId xmlns:a16="http://schemas.microsoft.com/office/drawing/2014/main" id="{7F10B222-FF0F-4857-697F-2E97C50BCBFF}"/>
              </a:ext>
            </a:extLst>
          </p:cNvPr>
          <p:cNvSpPr txBox="1"/>
          <p:nvPr/>
        </p:nvSpPr>
        <p:spPr>
          <a:xfrm>
            <a:off x="4334223" y="4159405"/>
            <a:ext cx="6192528" cy="1200329"/>
          </a:xfrm>
          <a:prstGeom prst="rect">
            <a:avLst/>
          </a:prstGeom>
          <a:noFill/>
        </p:spPr>
        <p:txBody>
          <a:bodyPr wrap="square" rtlCol="0">
            <a:spAutoFit/>
          </a:bodyPr>
          <a:lstStyle/>
          <a:p>
            <a:r>
              <a:rPr lang="en-US" dirty="0"/>
              <a:t>tags will be clickable once I get my database up (only return posts of a certain tag and add to the filter). For now, they are decorative. In fact, I might not even put them.</a:t>
            </a:r>
          </a:p>
          <a:p>
            <a:endParaRPr lang="en-US" dirty="0"/>
          </a:p>
        </p:txBody>
      </p:sp>
      <p:sp>
        <p:nvSpPr>
          <p:cNvPr id="34" name="TextBox 33">
            <a:extLst>
              <a:ext uri="{FF2B5EF4-FFF2-40B4-BE49-F238E27FC236}">
                <a16:creationId xmlns:a16="http://schemas.microsoft.com/office/drawing/2014/main" id="{33C6CF42-ED5A-66EC-2E03-F33A02D91A6E}"/>
              </a:ext>
            </a:extLst>
          </p:cNvPr>
          <p:cNvSpPr txBox="1"/>
          <p:nvPr/>
        </p:nvSpPr>
        <p:spPr>
          <a:xfrm>
            <a:off x="8084634" y="5359556"/>
            <a:ext cx="4259766" cy="2031325"/>
          </a:xfrm>
          <a:prstGeom prst="rect">
            <a:avLst/>
          </a:prstGeom>
          <a:noFill/>
        </p:spPr>
        <p:txBody>
          <a:bodyPr wrap="square" rtlCol="0">
            <a:spAutoFit/>
          </a:bodyPr>
          <a:lstStyle/>
          <a:p>
            <a:r>
              <a:rPr lang="en-US" dirty="0"/>
              <a:t>Tablet layout: sidebar is removed and shifts to the top (it is collapsible). &lt;- actually could make that laptop layout.</a:t>
            </a:r>
          </a:p>
          <a:p>
            <a:endParaRPr lang="en-US" dirty="0"/>
          </a:p>
          <a:p>
            <a:r>
              <a:rPr lang="en-US" dirty="0"/>
              <a:t>phone layout (need to make sure text is readable): get rid of </a:t>
            </a:r>
            <a:r>
              <a:rPr lang="en-US" dirty="0" err="1"/>
              <a:t>image+view</a:t>
            </a:r>
            <a:r>
              <a:rPr lang="en-US" dirty="0"/>
              <a:t> count so that the main text can take up everything</a:t>
            </a:r>
          </a:p>
        </p:txBody>
      </p:sp>
      <p:sp>
        <p:nvSpPr>
          <p:cNvPr id="35" name="TextBox 34">
            <a:extLst>
              <a:ext uri="{FF2B5EF4-FFF2-40B4-BE49-F238E27FC236}">
                <a16:creationId xmlns:a16="http://schemas.microsoft.com/office/drawing/2014/main" id="{780309AE-6F3D-4456-F338-6FF6524B8739}"/>
              </a:ext>
            </a:extLst>
          </p:cNvPr>
          <p:cNvSpPr txBox="1"/>
          <p:nvPr/>
        </p:nvSpPr>
        <p:spPr>
          <a:xfrm>
            <a:off x="6096000" y="1148969"/>
            <a:ext cx="6672146" cy="646331"/>
          </a:xfrm>
          <a:prstGeom prst="rect">
            <a:avLst/>
          </a:prstGeom>
          <a:noFill/>
        </p:spPr>
        <p:txBody>
          <a:bodyPr wrap="square" rtlCol="0">
            <a:spAutoFit/>
          </a:bodyPr>
          <a:lstStyle/>
          <a:p>
            <a:r>
              <a:rPr lang="en-US" dirty="0"/>
              <a:t>(I like this blog preview layout right here, might even use </a:t>
            </a:r>
            <a:r>
              <a:rPr lang="en-US" dirty="0" err="1"/>
              <a:t>Titillium</a:t>
            </a:r>
            <a:r>
              <a:rPr lang="en-US" dirty="0"/>
              <a:t> Web instead). </a:t>
            </a:r>
          </a:p>
        </p:txBody>
      </p:sp>
    </p:spTree>
    <p:extLst>
      <p:ext uri="{BB962C8B-B14F-4D97-AF65-F5344CB8AC3E}">
        <p14:creationId xmlns:p14="http://schemas.microsoft.com/office/powerpoint/2010/main" val="420045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05FD80-F12D-EA36-74FA-75EAEC288DD0}"/>
              </a:ext>
            </a:extLst>
          </p:cNvPr>
          <p:cNvSpPr txBox="1"/>
          <p:nvPr/>
        </p:nvSpPr>
        <p:spPr>
          <a:xfrm>
            <a:off x="546410" y="267629"/>
            <a:ext cx="11853746" cy="923330"/>
          </a:xfrm>
          <a:prstGeom prst="rect">
            <a:avLst/>
          </a:prstGeom>
          <a:noFill/>
        </p:spPr>
        <p:txBody>
          <a:bodyPr wrap="square" rtlCol="0">
            <a:spAutoFit/>
          </a:bodyPr>
          <a:lstStyle/>
          <a:p>
            <a:r>
              <a:rPr lang="en-US" dirty="0"/>
              <a:t>In the future, I can </a:t>
            </a:r>
            <a:r>
              <a:rPr lang="en-US" dirty="0" err="1"/>
              <a:t>uato</a:t>
            </a:r>
            <a:r>
              <a:rPr lang="en-US" dirty="0"/>
              <a:t> generate the blog list from a database in the feature (auto generated pagination, like dmoj.ca does with its problems), and I can sue the website itself to write down blog posts without using HTML using a private .</a:t>
            </a:r>
            <a:r>
              <a:rPr lang="en-US" dirty="0" err="1"/>
              <a:t>php</a:t>
            </a:r>
            <a:r>
              <a:rPr lang="en-US" dirty="0"/>
              <a:t> file. The problem is access. </a:t>
            </a:r>
          </a:p>
        </p:txBody>
      </p:sp>
      <p:sp>
        <p:nvSpPr>
          <p:cNvPr id="5" name="Rectangle 4">
            <a:extLst>
              <a:ext uri="{FF2B5EF4-FFF2-40B4-BE49-F238E27FC236}">
                <a16:creationId xmlns:a16="http://schemas.microsoft.com/office/drawing/2014/main" id="{198AA0F8-3696-99B6-4BB8-CF194BD7DF93}"/>
              </a:ext>
            </a:extLst>
          </p:cNvPr>
          <p:cNvSpPr/>
          <p:nvPr/>
        </p:nvSpPr>
        <p:spPr>
          <a:xfrm>
            <a:off x="546410" y="1190959"/>
            <a:ext cx="3233853" cy="526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US" dirty="0">
                <a:solidFill>
                  <a:schemeClr val="bg1"/>
                </a:solidFill>
              </a:rPr>
              <a:t>Overview</a:t>
            </a:r>
          </a:p>
          <a:p>
            <a:pPr marL="342900" indent="-342900">
              <a:buAutoNum type="arabicPeriod"/>
            </a:pPr>
            <a:r>
              <a:rPr lang="en-US" dirty="0">
                <a:solidFill>
                  <a:schemeClr val="bg1"/>
                </a:solidFill>
              </a:rPr>
              <a:t>The Controversy</a:t>
            </a:r>
          </a:p>
          <a:p>
            <a:pPr marL="342900" indent="-342900">
              <a:buAutoNum type="arabicPeriod"/>
            </a:pPr>
            <a:r>
              <a:rPr lang="en-US" dirty="0">
                <a:solidFill>
                  <a:schemeClr val="bg1"/>
                </a:solidFill>
              </a:rPr>
              <a:t>Typical Sol</a:t>
            </a:r>
          </a:p>
          <a:p>
            <a:pPr marL="800100" lvl="1" indent="-342900">
              <a:buAutoNum type="arabicPeriod"/>
            </a:pPr>
            <a:r>
              <a:rPr lang="en-US" dirty="0">
                <a:solidFill>
                  <a:schemeClr val="bg1"/>
                </a:solidFill>
              </a:rPr>
              <a:t>Notes + </a:t>
            </a:r>
            <a:r>
              <a:rPr lang="en-US" dirty="0" err="1">
                <a:solidFill>
                  <a:schemeClr val="bg1"/>
                </a:solidFill>
              </a:rPr>
              <a:t>Fineprint</a:t>
            </a:r>
            <a:endParaRPr lang="en-US" dirty="0">
              <a:solidFill>
                <a:schemeClr val="bg1"/>
              </a:solidFill>
            </a:endParaRPr>
          </a:p>
          <a:p>
            <a:pPr marL="342900" indent="-342900">
              <a:buAutoNum type="arabicPeriod"/>
            </a:pPr>
            <a:r>
              <a:rPr lang="en-US" dirty="0">
                <a:solidFill>
                  <a:schemeClr val="bg1"/>
                </a:solidFill>
              </a:rPr>
              <a:t>Other section</a:t>
            </a:r>
          </a:p>
        </p:txBody>
      </p:sp>
      <p:sp>
        <p:nvSpPr>
          <p:cNvPr id="6" name="TextBox 5">
            <a:extLst>
              <a:ext uri="{FF2B5EF4-FFF2-40B4-BE49-F238E27FC236}">
                <a16:creationId xmlns:a16="http://schemas.microsoft.com/office/drawing/2014/main" id="{BB2F0801-2BEA-EC86-44AA-6BF271B265D3}"/>
              </a:ext>
            </a:extLst>
          </p:cNvPr>
          <p:cNvSpPr txBox="1"/>
          <p:nvPr/>
        </p:nvSpPr>
        <p:spPr>
          <a:xfrm>
            <a:off x="546410" y="2955073"/>
            <a:ext cx="3044283" cy="1477328"/>
          </a:xfrm>
          <a:prstGeom prst="rect">
            <a:avLst/>
          </a:prstGeom>
          <a:noFill/>
        </p:spPr>
        <p:txBody>
          <a:bodyPr wrap="square" rtlCol="0">
            <a:spAutoFit/>
          </a:bodyPr>
          <a:lstStyle/>
          <a:p>
            <a:r>
              <a:rPr lang="en-US" dirty="0"/>
              <a:t>sidebar will have table of contents (like ryan10145) which represent the headings. You can click on them to jump to them. </a:t>
            </a:r>
          </a:p>
        </p:txBody>
      </p:sp>
      <p:sp>
        <p:nvSpPr>
          <p:cNvPr id="7" name="TextBox 6">
            <a:extLst>
              <a:ext uri="{FF2B5EF4-FFF2-40B4-BE49-F238E27FC236}">
                <a16:creationId xmlns:a16="http://schemas.microsoft.com/office/drawing/2014/main" id="{6BB9422D-9B6D-F044-9FD3-4DDEBC60DEBF}"/>
              </a:ext>
            </a:extLst>
          </p:cNvPr>
          <p:cNvSpPr txBox="1"/>
          <p:nvPr/>
        </p:nvSpPr>
        <p:spPr>
          <a:xfrm>
            <a:off x="4304371" y="1190959"/>
            <a:ext cx="6679580" cy="584775"/>
          </a:xfrm>
          <a:prstGeom prst="rect">
            <a:avLst/>
          </a:prstGeom>
          <a:noFill/>
        </p:spPr>
        <p:txBody>
          <a:bodyPr wrap="square" rtlCol="0">
            <a:spAutoFit/>
          </a:bodyPr>
          <a:lstStyle/>
          <a:p>
            <a:r>
              <a:rPr lang="en-US" sz="3200" b="1" dirty="0">
                <a:latin typeface="Titillium Web" panose="00000500000000000000" pitchFamily="2" charset="0"/>
              </a:rPr>
              <a:t>CCC 2019 S3 and Linear Algebra </a:t>
            </a:r>
          </a:p>
        </p:txBody>
      </p:sp>
      <p:sp>
        <p:nvSpPr>
          <p:cNvPr id="8" name="TextBox 7">
            <a:extLst>
              <a:ext uri="{FF2B5EF4-FFF2-40B4-BE49-F238E27FC236}">
                <a16:creationId xmlns:a16="http://schemas.microsoft.com/office/drawing/2014/main" id="{ED0EF053-5956-9207-1793-6C0E036BFDAF}"/>
              </a:ext>
            </a:extLst>
          </p:cNvPr>
          <p:cNvSpPr txBox="1"/>
          <p:nvPr/>
        </p:nvSpPr>
        <p:spPr>
          <a:xfrm>
            <a:off x="4047894" y="6315622"/>
            <a:ext cx="7928517" cy="1477328"/>
          </a:xfrm>
          <a:prstGeom prst="rect">
            <a:avLst/>
          </a:prstGeom>
          <a:noFill/>
        </p:spPr>
        <p:txBody>
          <a:bodyPr wrap="square" rtlCol="0">
            <a:spAutoFit/>
          </a:bodyPr>
          <a:lstStyle/>
          <a:p>
            <a:r>
              <a:rPr lang="en-US" dirty="0"/>
              <a:t>At the bottom, there will be “All blog posts on this site were written by”, followed by my AVC logo. (cube)</a:t>
            </a:r>
          </a:p>
          <a:p>
            <a:endParaRPr lang="en-US" dirty="0"/>
          </a:p>
          <a:p>
            <a:r>
              <a:rPr lang="en-US" dirty="0"/>
              <a:t>No comments section. Later there might be a share on Facebook/Twitter/etc. button after May </a:t>
            </a:r>
          </a:p>
        </p:txBody>
      </p:sp>
      <p:sp>
        <p:nvSpPr>
          <p:cNvPr id="9" name="Rectangle 8">
            <a:extLst>
              <a:ext uri="{FF2B5EF4-FFF2-40B4-BE49-F238E27FC236}">
                <a16:creationId xmlns:a16="http://schemas.microsoft.com/office/drawing/2014/main" id="{9C5F150A-66A7-C5A5-F73A-AAA57F5124BA}"/>
              </a:ext>
            </a:extLst>
          </p:cNvPr>
          <p:cNvSpPr/>
          <p:nvPr/>
        </p:nvSpPr>
        <p:spPr>
          <a:xfrm>
            <a:off x="4449569" y="1846122"/>
            <a:ext cx="144734" cy="19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DAFA2F0-8E0A-5212-0E34-0D414B980427}"/>
              </a:ext>
            </a:extLst>
          </p:cNvPr>
          <p:cNvSpPr txBox="1"/>
          <p:nvPr/>
        </p:nvSpPr>
        <p:spPr>
          <a:xfrm>
            <a:off x="4631240" y="1806512"/>
            <a:ext cx="1694986" cy="307777"/>
          </a:xfrm>
          <a:prstGeom prst="rect">
            <a:avLst/>
          </a:prstGeom>
          <a:noFill/>
        </p:spPr>
        <p:txBody>
          <a:bodyPr wrap="square" rtlCol="0">
            <a:spAutoFit/>
          </a:bodyPr>
          <a:lstStyle/>
          <a:p>
            <a:r>
              <a:rPr lang="en-US" sz="1400" dirty="0">
                <a:latin typeface="Titillium Web" panose="00000500000000000000" pitchFamily="2" charset="0"/>
              </a:rPr>
              <a:t>Jul. 6, 2021</a:t>
            </a:r>
          </a:p>
        </p:txBody>
      </p:sp>
      <p:sp>
        <p:nvSpPr>
          <p:cNvPr id="11" name="Rectangle 10">
            <a:extLst>
              <a:ext uri="{FF2B5EF4-FFF2-40B4-BE49-F238E27FC236}">
                <a16:creationId xmlns:a16="http://schemas.microsoft.com/office/drawing/2014/main" id="{C7C62CAA-B494-3275-447B-C11F1C0CFB8B}"/>
              </a:ext>
            </a:extLst>
          </p:cNvPr>
          <p:cNvSpPr/>
          <p:nvPr/>
        </p:nvSpPr>
        <p:spPr>
          <a:xfrm>
            <a:off x="6504878" y="1835687"/>
            <a:ext cx="144734" cy="19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7D8F541-59AA-22B4-8635-40F572F4E6A9}"/>
              </a:ext>
            </a:extLst>
          </p:cNvPr>
          <p:cNvSpPr txBox="1"/>
          <p:nvPr/>
        </p:nvSpPr>
        <p:spPr>
          <a:xfrm>
            <a:off x="6701884" y="1806512"/>
            <a:ext cx="780585" cy="307777"/>
          </a:xfrm>
          <a:prstGeom prst="rect">
            <a:avLst/>
          </a:prstGeom>
          <a:noFill/>
        </p:spPr>
        <p:txBody>
          <a:bodyPr wrap="square" rtlCol="0">
            <a:spAutoFit/>
          </a:bodyPr>
          <a:lstStyle/>
          <a:p>
            <a:r>
              <a:rPr lang="en-US" sz="1400" dirty="0">
                <a:latin typeface="Titillium Web" panose="00000500000000000000" pitchFamily="2" charset="0"/>
              </a:rPr>
              <a:t>30 min</a:t>
            </a:r>
          </a:p>
        </p:txBody>
      </p:sp>
      <p:sp>
        <p:nvSpPr>
          <p:cNvPr id="14" name="Rectangle 13">
            <a:extLst>
              <a:ext uri="{FF2B5EF4-FFF2-40B4-BE49-F238E27FC236}">
                <a16:creationId xmlns:a16="http://schemas.microsoft.com/office/drawing/2014/main" id="{F09EC6D4-FDA5-28DA-87F1-81B50EC3993A}"/>
              </a:ext>
            </a:extLst>
          </p:cNvPr>
          <p:cNvSpPr/>
          <p:nvPr/>
        </p:nvSpPr>
        <p:spPr>
          <a:xfrm>
            <a:off x="4304371" y="2241395"/>
            <a:ext cx="6177775"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latin typeface="Titillium Web" panose="00000500000000000000" pitchFamily="2" charset="0"/>
              </a:rPr>
              <a:t>Prerequisites: </a:t>
            </a:r>
            <a:r>
              <a:rPr lang="en-US" sz="1400" dirty="0">
                <a:latin typeface="Titillium Web" panose="00000500000000000000" pitchFamily="2" charset="0"/>
              </a:rPr>
              <a:t>Intermediate</a:t>
            </a:r>
          </a:p>
          <a:p>
            <a:endParaRPr lang="en-US" sz="1400" dirty="0">
              <a:latin typeface="Titillium Web" panose="00000500000000000000" pitchFamily="2" charset="0"/>
            </a:endParaRPr>
          </a:p>
          <a:p>
            <a:r>
              <a:rPr lang="en-US" sz="1400" dirty="0">
                <a:latin typeface="Titillium Web" panose="00000500000000000000" pitchFamily="2" charset="0"/>
              </a:rPr>
              <a:t>This post requires an understanding of high school math. Linear algebra will be given an overview of but is not necessary. It also requires knowledge of basic computer science concepts but competitive programming experience is not necessary to understand this. (in a small font)</a:t>
            </a:r>
            <a:endParaRPr lang="en-US" sz="1400" b="1" dirty="0">
              <a:latin typeface="Titillium Web" panose="00000500000000000000" pitchFamily="2" charset="0"/>
            </a:endParaRPr>
          </a:p>
        </p:txBody>
      </p:sp>
      <p:cxnSp>
        <p:nvCxnSpPr>
          <p:cNvPr id="16" name="Straight Connector 15">
            <a:extLst>
              <a:ext uri="{FF2B5EF4-FFF2-40B4-BE49-F238E27FC236}">
                <a16:creationId xmlns:a16="http://schemas.microsoft.com/office/drawing/2014/main" id="{BAEC9DFA-E9A5-9EB6-23CE-21309C77AE72}"/>
              </a:ext>
            </a:extLst>
          </p:cNvPr>
          <p:cNvCxnSpPr/>
          <p:nvPr/>
        </p:nvCxnSpPr>
        <p:spPr>
          <a:xfrm>
            <a:off x="6591881" y="2311830"/>
            <a:ext cx="124639" cy="1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F8EC9D-539E-016F-CC53-47BCE6538DA5}"/>
              </a:ext>
            </a:extLst>
          </p:cNvPr>
          <p:cNvCxnSpPr>
            <a:cxnSpLocks/>
          </p:cNvCxnSpPr>
          <p:nvPr/>
        </p:nvCxnSpPr>
        <p:spPr>
          <a:xfrm flipV="1">
            <a:off x="6716520" y="2326077"/>
            <a:ext cx="186085" cy="141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B8E8F0-AB06-9ADF-51ED-9FFDB30393AF}"/>
              </a:ext>
            </a:extLst>
          </p:cNvPr>
          <p:cNvCxnSpPr/>
          <p:nvPr/>
        </p:nvCxnSpPr>
        <p:spPr>
          <a:xfrm>
            <a:off x="4304371" y="2609385"/>
            <a:ext cx="6177775" cy="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B0CF9802-1E19-82D4-68EE-515A73A4C2E6}"/>
              </a:ext>
            </a:extLst>
          </p:cNvPr>
          <p:cNvSpPr txBox="1"/>
          <p:nvPr/>
        </p:nvSpPr>
        <p:spPr>
          <a:xfrm>
            <a:off x="10783229" y="2241395"/>
            <a:ext cx="1408771" cy="646331"/>
          </a:xfrm>
          <a:prstGeom prst="rect">
            <a:avLst/>
          </a:prstGeom>
          <a:noFill/>
        </p:spPr>
        <p:txBody>
          <a:bodyPr wrap="square" rtlCol="0">
            <a:spAutoFit/>
          </a:bodyPr>
          <a:lstStyle/>
          <a:p>
            <a:r>
              <a:rPr lang="en-US" dirty="0"/>
              <a:t>wordy so it is a dropdown.</a:t>
            </a:r>
          </a:p>
        </p:txBody>
      </p:sp>
      <p:sp>
        <p:nvSpPr>
          <p:cNvPr id="23" name="TextBox 22">
            <a:extLst>
              <a:ext uri="{FF2B5EF4-FFF2-40B4-BE49-F238E27FC236}">
                <a16:creationId xmlns:a16="http://schemas.microsoft.com/office/drawing/2014/main" id="{7595F34A-3D33-65F4-14C3-F396F09536D0}"/>
              </a:ext>
            </a:extLst>
          </p:cNvPr>
          <p:cNvSpPr txBox="1"/>
          <p:nvPr/>
        </p:nvSpPr>
        <p:spPr>
          <a:xfrm>
            <a:off x="4304371" y="3713356"/>
            <a:ext cx="6177775" cy="369332"/>
          </a:xfrm>
          <a:prstGeom prst="rect">
            <a:avLst/>
          </a:prstGeom>
          <a:noFill/>
        </p:spPr>
        <p:txBody>
          <a:bodyPr wrap="square" rtlCol="0">
            <a:spAutoFit/>
          </a:bodyPr>
          <a:lstStyle/>
          <a:p>
            <a:r>
              <a:rPr lang="en-US" b="1" dirty="0">
                <a:latin typeface="Titillium Web" panose="00000500000000000000" pitchFamily="2" charset="0"/>
              </a:rPr>
              <a:t>Overview</a:t>
            </a:r>
          </a:p>
        </p:txBody>
      </p:sp>
      <p:sp>
        <p:nvSpPr>
          <p:cNvPr id="24" name="TextBox 23">
            <a:extLst>
              <a:ext uri="{FF2B5EF4-FFF2-40B4-BE49-F238E27FC236}">
                <a16:creationId xmlns:a16="http://schemas.microsoft.com/office/drawing/2014/main" id="{17D5BDD5-4A42-71ED-C7CC-C42E105C6DC3}"/>
              </a:ext>
            </a:extLst>
          </p:cNvPr>
          <p:cNvSpPr txBox="1"/>
          <p:nvPr/>
        </p:nvSpPr>
        <p:spPr>
          <a:xfrm>
            <a:off x="4449569" y="4082688"/>
            <a:ext cx="6177775" cy="307777"/>
          </a:xfrm>
          <a:prstGeom prst="rect">
            <a:avLst/>
          </a:prstGeom>
          <a:noFill/>
        </p:spPr>
        <p:txBody>
          <a:bodyPr wrap="square" rtlCol="0">
            <a:spAutoFit/>
          </a:bodyPr>
          <a:lstStyle/>
          <a:p>
            <a:r>
              <a:rPr lang="en-US" sz="1400" dirty="0">
                <a:latin typeface="Titillium Web" panose="00000500000000000000" pitchFamily="2" charset="0"/>
              </a:rPr>
              <a:t>So the Canadian Computing Competition (CCC) is a contest, </a:t>
            </a:r>
            <a:r>
              <a:rPr lang="en-US" sz="1400" dirty="0" err="1">
                <a:latin typeface="Titillium Web" panose="00000500000000000000" pitchFamily="2" charset="0"/>
              </a:rPr>
              <a:t>bla</a:t>
            </a:r>
            <a:r>
              <a:rPr lang="en-US" sz="1400" dirty="0">
                <a:latin typeface="Titillium Web" panose="00000500000000000000" pitchFamily="2" charset="0"/>
              </a:rPr>
              <a:t>, </a:t>
            </a:r>
            <a:r>
              <a:rPr lang="en-US" sz="1400" dirty="0" err="1">
                <a:latin typeface="Titillium Web" panose="00000500000000000000" pitchFamily="2" charset="0"/>
              </a:rPr>
              <a:t>bla</a:t>
            </a:r>
            <a:r>
              <a:rPr lang="en-US" sz="1400" dirty="0">
                <a:latin typeface="Titillium Web" panose="00000500000000000000" pitchFamily="2" charset="0"/>
              </a:rPr>
              <a:t>, </a:t>
            </a:r>
            <a:r>
              <a:rPr lang="en-US" sz="1400" dirty="0" err="1">
                <a:latin typeface="Titillium Web" panose="00000500000000000000" pitchFamily="2" charset="0"/>
              </a:rPr>
              <a:t>bla</a:t>
            </a:r>
            <a:r>
              <a:rPr lang="en-US" sz="1400" dirty="0">
                <a:latin typeface="Titillium Web" panose="00000500000000000000" pitchFamily="2" charset="0"/>
              </a:rPr>
              <a:t> </a:t>
            </a:r>
          </a:p>
        </p:txBody>
      </p:sp>
      <p:sp>
        <p:nvSpPr>
          <p:cNvPr id="25" name="Rectangle: Rounded Corners 24">
            <a:extLst>
              <a:ext uri="{FF2B5EF4-FFF2-40B4-BE49-F238E27FC236}">
                <a16:creationId xmlns:a16="http://schemas.microsoft.com/office/drawing/2014/main" id="{742A1C18-A810-A8C1-E8D7-1FDE60EA0C09}"/>
              </a:ext>
            </a:extLst>
          </p:cNvPr>
          <p:cNvSpPr/>
          <p:nvPr/>
        </p:nvSpPr>
        <p:spPr>
          <a:xfrm>
            <a:off x="4376969" y="4514128"/>
            <a:ext cx="6032577" cy="151210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24C5CE-6A12-EBDD-EBBA-10F4F949180A}"/>
              </a:ext>
            </a:extLst>
          </p:cNvPr>
          <p:cNvSpPr/>
          <p:nvPr/>
        </p:nvSpPr>
        <p:spPr>
          <a:xfrm>
            <a:off x="9523141" y="4525969"/>
            <a:ext cx="724829" cy="307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COPY</a:t>
            </a:r>
          </a:p>
        </p:txBody>
      </p:sp>
      <p:sp>
        <p:nvSpPr>
          <p:cNvPr id="27" name="TextBox 26">
            <a:extLst>
              <a:ext uri="{FF2B5EF4-FFF2-40B4-BE49-F238E27FC236}">
                <a16:creationId xmlns:a16="http://schemas.microsoft.com/office/drawing/2014/main" id="{815F80E5-B623-292A-6F72-72689DFFFFF1}"/>
              </a:ext>
            </a:extLst>
          </p:cNvPr>
          <p:cNvSpPr txBox="1"/>
          <p:nvPr/>
        </p:nvSpPr>
        <p:spPr>
          <a:xfrm>
            <a:off x="4594303" y="4949708"/>
            <a:ext cx="4295195" cy="738664"/>
          </a:xfrm>
          <a:prstGeom prst="rect">
            <a:avLst/>
          </a:prstGeom>
          <a:no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This is a code section.</a:t>
            </a: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something </a:t>
            </a:r>
            <a:r>
              <a:rPr lang="en-US" sz="1400" dirty="0" err="1">
                <a:solidFill>
                  <a:schemeClr val="bg1"/>
                </a:solidFill>
                <a:latin typeface="Courier New" panose="02070309020205020404" pitchFamily="49" charset="0"/>
                <a:cs typeface="Courier New" panose="02070309020205020404" pitchFamily="49" charset="0"/>
              </a:rPr>
              <a:t>something</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something</a:t>
            </a:r>
            <a:endParaRPr lang="en-US" sz="1400" dirty="0">
              <a:solidFill>
                <a:schemeClr val="bg1"/>
              </a:solidFill>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a16="http://schemas.microsoft.com/office/drawing/2014/main" id="{8603F7C2-3E06-FE24-C469-514FC732F5AC}"/>
              </a:ext>
            </a:extLst>
          </p:cNvPr>
          <p:cNvSpPr/>
          <p:nvPr/>
        </p:nvSpPr>
        <p:spPr>
          <a:xfrm>
            <a:off x="4594302" y="4514128"/>
            <a:ext cx="3635297" cy="328192"/>
          </a:xfrm>
          <a:prstGeom prst="rect">
            <a:avLst/>
          </a:prstGeom>
          <a:solidFill>
            <a:srgbClr val="FBEA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JS (or what language this is in)</a:t>
            </a:r>
          </a:p>
        </p:txBody>
      </p:sp>
      <p:sp>
        <p:nvSpPr>
          <p:cNvPr id="29" name="TextBox 28">
            <a:extLst>
              <a:ext uri="{FF2B5EF4-FFF2-40B4-BE49-F238E27FC236}">
                <a16:creationId xmlns:a16="http://schemas.microsoft.com/office/drawing/2014/main" id="{11B49218-8E2A-82A1-8B94-409B50CD43CF}"/>
              </a:ext>
            </a:extLst>
          </p:cNvPr>
          <p:cNvSpPr txBox="1"/>
          <p:nvPr/>
        </p:nvSpPr>
        <p:spPr>
          <a:xfrm>
            <a:off x="10482146" y="4282068"/>
            <a:ext cx="1918010" cy="1477328"/>
          </a:xfrm>
          <a:prstGeom prst="rect">
            <a:avLst/>
          </a:prstGeom>
          <a:noFill/>
        </p:spPr>
        <p:txBody>
          <a:bodyPr wrap="square" rtlCol="0">
            <a:spAutoFit/>
          </a:bodyPr>
          <a:lstStyle/>
          <a:p>
            <a:r>
              <a:rPr lang="en-US" dirty="0"/>
              <a:t>Courier New is the closest thing I can find to the monospaced font here. </a:t>
            </a:r>
          </a:p>
        </p:txBody>
      </p:sp>
    </p:spTree>
    <p:extLst>
      <p:ext uri="{BB962C8B-B14F-4D97-AF65-F5344CB8AC3E}">
        <p14:creationId xmlns:p14="http://schemas.microsoft.com/office/powerpoint/2010/main" val="316263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568</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Titillium Web</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simpleuser</dc:creator>
  <cp:lastModifiedBy>simpleuser</cp:lastModifiedBy>
  <cp:revision>3</cp:revision>
  <dcterms:created xsi:type="dcterms:W3CDTF">2022-07-29T14:27:47Z</dcterms:created>
  <dcterms:modified xsi:type="dcterms:W3CDTF">2022-07-31T01:22:14Z</dcterms:modified>
</cp:coreProperties>
</file>