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Economica"/>
      <p:regular r:id="rId14"/>
      <p:bold r:id="rId15"/>
      <p:italic r:id="rId16"/>
      <p:boldItalic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Economica-bold.fntdata"/><Relationship Id="rId14" Type="http://schemas.openxmlformats.org/officeDocument/2006/relationships/font" Target="fonts/Economica-regular.fntdata"/><Relationship Id="rId17" Type="http://schemas.openxmlformats.org/officeDocument/2006/relationships/font" Target="fonts/Economica-boldItalic.fntdata"/><Relationship Id="rId16" Type="http://schemas.openxmlformats.org/officeDocument/2006/relationships/font" Target="fonts/Economica-italic.fntdata"/><Relationship Id="rId5" Type="http://schemas.openxmlformats.org/officeDocument/2006/relationships/slide" Target="slides/slide1.xml"/><Relationship Id="rId19" Type="http://schemas.openxmlformats.org/officeDocument/2006/relationships/font" Target="fonts/OpenSans-bold.fntdata"/><Relationship Id="rId6" Type="http://schemas.openxmlformats.org/officeDocument/2006/relationships/slide" Target="slides/slide2.xml"/><Relationship Id="rId18"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rPr lang="en"/>
              <a:t>Rhythm Runner is a side scroller rhythm running style game. The purpose of this game is combine musical beats, and sound frequencies with the player actions. Each player will have a one to two minute experience on each level with 3 different levels to complete. The player's objective is to run across platforms, collect coins, and dodge the pitfalls and traps along the way. The coins collected will gradually increase the pace of the music as well as the speed of the character, making the game feel more hectic as the player does well.</a:t>
            </a: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2" name="Shape 12"/>
          <p:cNvSpPr txBox="1"/>
          <p:nvPr>
            <p:ph type="ctrTitle"/>
          </p:nvPr>
        </p:nvSpPr>
        <p:spPr>
          <a:xfrm>
            <a:off x="3044700" y="1444255"/>
            <a:ext cx="3054600" cy="1537200"/>
          </a:xfrm>
          <a:prstGeom prst="rect">
            <a:avLst/>
          </a:prstGeom>
        </p:spPr>
        <p:txBody>
          <a:bodyPr anchorCtr="0" anchor="b" bIns="91425" lIns="91425" rIns="91425" wrap="square" tIns="91425"/>
          <a:lstStyle>
            <a:lvl1pPr lvl="0" algn="ctr">
              <a:spcBef>
                <a:spcPts val="0"/>
              </a:spcBef>
              <a:buSzPts val="4200"/>
              <a:buNone/>
              <a:defRPr/>
            </a:lvl1pPr>
            <a:lvl2pPr lvl="1" algn="ctr">
              <a:spcBef>
                <a:spcPts val="0"/>
              </a:spcBef>
              <a:buSzPts val="4200"/>
              <a:buNone/>
              <a:defRPr/>
            </a:lvl2pPr>
            <a:lvl3pPr lvl="2" algn="ctr">
              <a:spcBef>
                <a:spcPts val="0"/>
              </a:spcBef>
              <a:buSzPts val="4200"/>
              <a:buNone/>
              <a:defRPr/>
            </a:lvl3pPr>
            <a:lvl4pPr lvl="3" algn="ctr">
              <a:spcBef>
                <a:spcPts val="0"/>
              </a:spcBef>
              <a:buSzPts val="4200"/>
              <a:buNone/>
              <a:defRPr/>
            </a:lvl4pPr>
            <a:lvl5pPr lvl="4" algn="ctr">
              <a:spcBef>
                <a:spcPts val="0"/>
              </a:spcBef>
              <a:buSzPts val="4200"/>
              <a:buNone/>
              <a:defRPr/>
            </a:lvl5pPr>
            <a:lvl6pPr lvl="5" algn="ctr">
              <a:spcBef>
                <a:spcPts val="0"/>
              </a:spcBef>
              <a:buSzPts val="4200"/>
              <a:buNone/>
              <a:defRPr/>
            </a:lvl6pPr>
            <a:lvl7pPr lvl="6" algn="ctr">
              <a:spcBef>
                <a:spcPts val="0"/>
              </a:spcBef>
              <a:buSzPts val="4200"/>
              <a:buNone/>
              <a:defRPr/>
            </a:lvl7pPr>
            <a:lvl8pPr lvl="7" algn="ctr">
              <a:spcBef>
                <a:spcPts val="0"/>
              </a:spcBef>
              <a:buSzPts val="4200"/>
              <a:buNone/>
              <a:defRPr/>
            </a:lvl8pPr>
            <a:lvl9pPr lvl="8" algn="ctr">
              <a:spcBef>
                <a:spcPts val="0"/>
              </a:spcBef>
              <a:buSzPts val="4200"/>
              <a:buNone/>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rIns="91425" wrap="square" tIns="91425"/>
          <a:lstStyle>
            <a:lvl1pPr lvl="0" algn="ctr">
              <a:spcBef>
                <a:spcPts val="0"/>
              </a:spcBef>
              <a:buClr>
                <a:schemeClr val="lt2"/>
              </a:buClr>
              <a:buSzPts val="16000"/>
              <a:buNone/>
              <a:defRPr sz="16000">
                <a:solidFill>
                  <a:schemeClr val="lt2"/>
                </a:solidFill>
              </a:defRPr>
            </a:lvl1pPr>
            <a:lvl2pPr lvl="1" algn="ctr">
              <a:spcBef>
                <a:spcPts val="0"/>
              </a:spcBef>
              <a:buClr>
                <a:schemeClr val="lt2"/>
              </a:buClr>
              <a:buSzPts val="16000"/>
              <a:buNone/>
              <a:defRPr sz="16000">
                <a:solidFill>
                  <a:schemeClr val="lt2"/>
                </a:solidFill>
              </a:defRPr>
            </a:lvl2pPr>
            <a:lvl3pPr lvl="2" algn="ctr">
              <a:spcBef>
                <a:spcPts val="0"/>
              </a:spcBef>
              <a:buClr>
                <a:schemeClr val="lt2"/>
              </a:buClr>
              <a:buSzPts val="16000"/>
              <a:buNone/>
              <a:defRPr sz="16000">
                <a:solidFill>
                  <a:schemeClr val="lt2"/>
                </a:solidFill>
              </a:defRPr>
            </a:lvl3pPr>
            <a:lvl4pPr lvl="3" algn="ctr">
              <a:spcBef>
                <a:spcPts val="0"/>
              </a:spcBef>
              <a:buClr>
                <a:schemeClr val="lt2"/>
              </a:buClr>
              <a:buSzPts val="16000"/>
              <a:buNone/>
              <a:defRPr sz="16000">
                <a:solidFill>
                  <a:schemeClr val="lt2"/>
                </a:solidFill>
              </a:defRPr>
            </a:lvl4pPr>
            <a:lvl5pPr lvl="4" algn="ctr">
              <a:spcBef>
                <a:spcPts val="0"/>
              </a:spcBef>
              <a:buClr>
                <a:schemeClr val="lt2"/>
              </a:buClr>
              <a:buSzPts val="16000"/>
              <a:buNone/>
              <a:defRPr sz="16000">
                <a:solidFill>
                  <a:schemeClr val="lt2"/>
                </a:solidFill>
              </a:defRPr>
            </a:lvl5pPr>
            <a:lvl6pPr lvl="5" algn="ctr">
              <a:spcBef>
                <a:spcPts val="0"/>
              </a:spcBef>
              <a:buClr>
                <a:schemeClr val="lt2"/>
              </a:buClr>
              <a:buSzPts val="16000"/>
              <a:buNone/>
              <a:defRPr sz="16000">
                <a:solidFill>
                  <a:schemeClr val="lt2"/>
                </a:solidFill>
              </a:defRPr>
            </a:lvl6pPr>
            <a:lvl7pPr lvl="6" algn="ctr">
              <a:spcBef>
                <a:spcPts val="0"/>
              </a:spcBef>
              <a:buClr>
                <a:schemeClr val="lt2"/>
              </a:buClr>
              <a:buSzPts val="16000"/>
              <a:buNone/>
              <a:defRPr sz="16000">
                <a:solidFill>
                  <a:schemeClr val="lt2"/>
                </a:solidFill>
              </a:defRPr>
            </a:lvl7pPr>
            <a:lvl8pPr lvl="7" algn="ctr">
              <a:spcBef>
                <a:spcPts val="0"/>
              </a:spcBef>
              <a:buClr>
                <a:schemeClr val="lt2"/>
              </a:buClr>
              <a:buSzPts val="16000"/>
              <a:buNone/>
              <a:defRPr sz="16000">
                <a:solidFill>
                  <a:schemeClr val="lt2"/>
                </a:solidFill>
              </a:defRPr>
            </a:lvl8pPr>
            <a:lvl9pPr lvl="8" algn="ctr">
              <a:spcBef>
                <a:spcPts val="0"/>
              </a:spcBef>
              <a:buClr>
                <a:schemeClr val="lt2"/>
              </a:buClr>
              <a:buSzPts val="16000"/>
              <a:buNone/>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rIns="91425" wrap="square" tIns="91425"/>
          <a:lstStyle>
            <a:lvl1pPr lvl="0" algn="ctr">
              <a:spcBef>
                <a:spcPts val="0"/>
              </a:spcBef>
              <a:buSzPts val="4200"/>
              <a:buNone/>
              <a:defRPr/>
            </a:lvl1pPr>
            <a:lvl2pPr lvl="1" algn="ctr">
              <a:spcBef>
                <a:spcPts val="0"/>
              </a:spcBef>
              <a:buSzPts val="4200"/>
              <a:buNone/>
              <a:defRPr/>
            </a:lvl2pPr>
            <a:lvl3pPr lvl="2" algn="ctr">
              <a:spcBef>
                <a:spcPts val="0"/>
              </a:spcBef>
              <a:buSzPts val="4200"/>
              <a:buNone/>
              <a:defRPr/>
            </a:lvl3pPr>
            <a:lvl4pPr lvl="3" algn="ctr">
              <a:spcBef>
                <a:spcPts val="0"/>
              </a:spcBef>
              <a:buSzPts val="4200"/>
              <a:buNone/>
              <a:defRPr/>
            </a:lvl4pPr>
            <a:lvl5pPr lvl="4" algn="ctr">
              <a:spcBef>
                <a:spcPts val="0"/>
              </a:spcBef>
              <a:buSzPts val="4200"/>
              <a:buNone/>
              <a:defRPr/>
            </a:lvl5pPr>
            <a:lvl6pPr lvl="5" algn="ctr">
              <a:spcBef>
                <a:spcPts val="0"/>
              </a:spcBef>
              <a:buSzPts val="4200"/>
              <a:buNone/>
              <a:defRPr/>
            </a:lvl6pPr>
            <a:lvl7pPr lvl="6" algn="ctr">
              <a:spcBef>
                <a:spcPts val="0"/>
              </a:spcBef>
              <a:buSzPts val="4200"/>
              <a:buNone/>
              <a:defRPr/>
            </a:lvl7pPr>
            <a:lvl8pPr lvl="7" algn="ctr">
              <a:spcBef>
                <a:spcPts val="0"/>
              </a:spcBef>
              <a:buSzPts val="4200"/>
              <a:buNone/>
              <a:defRPr/>
            </a:lvl8pPr>
            <a:lvl9pPr lvl="8" algn="ctr">
              <a:spcBef>
                <a:spcPts val="0"/>
              </a:spcBef>
              <a:buSzPts val="4200"/>
              <a:buNone/>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rIns="91425" wrap="square" tIns="91425"/>
          <a:lstStyle>
            <a:lvl1pPr lvl="0" algn="ctr">
              <a:spcBef>
                <a:spcPts val="0"/>
              </a:spcBef>
              <a:buClr>
                <a:schemeClr val="lt2"/>
              </a:buClr>
              <a:buSzPts val="4200"/>
              <a:buNone/>
              <a:defRPr>
                <a:solidFill>
                  <a:schemeClr val="lt2"/>
                </a:solidFill>
              </a:defRPr>
            </a:lvl1pPr>
            <a:lvl2pPr lvl="1" algn="ctr">
              <a:spcBef>
                <a:spcPts val="0"/>
              </a:spcBef>
              <a:buClr>
                <a:schemeClr val="lt2"/>
              </a:buClr>
              <a:buSzPts val="4200"/>
              <a:buNone/>
              <a:defRPr>
                <a:solidFill>
                  <a:schemeClr val="lt2"/>
                </a:solidFill>
              </a:defRPr>
            </a:lvl2pPr>
            <a:lvl3pPr lvl="2" algn="ctr">
              <a:spcBef>
                <a:spcPts val="0"/>
              </a:spcBef>
              <a:buClr>
                <a:schemeClr val="lt2"/>
              </a:buClr>
              <a:buSzPts val="4200"/>
              <a:buNone/>
              <a:defRPr>
                <a:solidFill>
                  <a:schemeClr val="lt2"/>
                </a:solidFill>
              </a:defRPr>
            </a:lvl3pPr>
            <a:lvl4pPr lvl="3" algn="ctr">
              <a:spcBef>
                <a:spcPts val="0"/>
              </a:spcBef>
              <a:buClr>
                <a:schemeClr val="lt2"/>
              </a:buClr>
              <a:buSzPts val="4200"/>
              <a:buNone/>
              <a:defRPr>
                <a:solidFill>
                  <a:schemeClr val="lt2"/>
                </a:solidFill>
              </a:defRPr>
            </a:lvl4pPr>
            <a:lvl5pPr lvl="4" algn="ctr">
              <a:spcBef>
                <a:spcPts val="0"/>
              </a:spcBef>
              <a:buClr>
                <a:schemeClr val="lt2"/>
              </a:buClr>
              <a:buSzPts val="4200"/>
              <a:buNone/>
              <a:defRPr>
                <a:solidFill>
                  <a:schemeClr val="lt2"/>
                </a:solidFill>
              </a:defRPr>
            </a:lvl5pPr>
            <a:lvl6pPr lvl="5" algn="ctr">
              <a:spcBef>
                <a:spcPts val="0"/>
              </a:spcBef>
              <a:buClr>
                <a:schemeClr val="lt2"/>
              </a:buClr>
              <a:buSzPts val="4200"/>
              <a:buNone/>
              <a:defRPr>
                <a:solidFill>
                  <a:schemeClr val="lt2"/>
                </a:solidFill>
              </a:defRPr>
            </a:lvl6pPr>
            <a:lvl7pPr lvl="6" algn="ctr">
              <a:spcBef>
                <a:spcPts val="0"/>
              </a:spcBef>
              <a:buClr>
                <a:schemeClr val="lt2"/>
              </a:buClr>
              <a:buSzPts val="4200"/>
              <a:buNone/>
              <a:defRPr>
                <a:solidFill>
                  <a:schemeClr val="lt2"/>
                </a:solidFill>
              </a:defRPr>
            </a:lvl7pPr>
            <a:lvl8pPr lvl="7" algn="ctr">
              <a:spcBef>
                <a:spcPts val="0"/>
              </a:spcBef>
              <a:buClr>
                <a:schemeClr val="lt2"/>
              </a:buClr>
              <a:buSzPts val="4200"/>
              <a:buNone/>
              <a:defRPr>
                <a:solidFill>
                  <a:schemeClr val="lt2"/>
                </a:solidFill>
              </a:defRPr>
            </a:lvl8pPr>
            <a:lvl9pPr lvl="8" algn="ctr">
              <a:spcBef>
                <a:spcPts val="0"/>
              </a:spcBef>
              <a:buClr>
                <a:schemeClr val="lt2"/>
              </a:buClr>
              <a:buSzPts val="4200"/>
              <a:buNone/>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rIns="91425" wrap="square" tIns="91425"/>
          <a:lstStyle>
            <a:lvl1pPr lvl="0">
              <a:spcBef>
                <a:spcPts val="0"/>
              </a:spcBef>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1"/>
              </a:buClr>
              <a:buSzPts val="1800"/>
              <a:buFont typeface="Open Sans"/>
              <a:buChar char="●"/>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 Id="rId10" Type="http://schemas.openxmlformats.org/officeDocument/2006/relationships/image" Target="../media/image3.png"/><Relationship Id="rId9"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png"/><Relationship Id="rId7" Type="http://schemas.openxmlformats.org/officeDocument/2006/relationships/image" Target="../media/image5.png"/><Relationship Id="rId8" Type="http://schemas.openxmlformats.org/officeDocument/2006/relationships/image" Target="../media/image6.png"/></Relationships>
</file>

<file path=ppt/slides/_rels/slide3.xml.rels><?xml version="1.0" encoding="UTF-8" standalone="yes"?><Relationships xmlns="http://schemas.openxmlformats.org/package/2006/relationships"><Relationship Id="rId11" Type="http://schemas.openxmlformats.org/officeDocument/2006/relationships/image" Target="../media/image16.jpg"/><Relationship Id="rId10" Type="http://schemas.openxmlformats.org/officeDocument/2006/relationships/image" Target="../media/image19.png"/><Relationship Id="rId13" Type="http://schemas.openxmlformats.org/officeDocument/2006/relationships/image" Target="../media/image18.png"/><Relationship Id="rId12"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8.png"/><Relationship Id="rId9" Type="http://schemas.openxmlformats.org/officeDocument/2006/relationships/image" Target="../media/image28.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25.png"/><Relationship Id="rId5" Type="http://schemas.openxmlformats.org/officeDocument/2006/relationships/image" Target="../media/image24.png"/><Relationship Id="rId6" Type="http://schemas.openxmlformats.org/officeDocument/2006/relationships/image" Target="../media/image22.png"/><Relationship Id="rId7"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3.png"/><Relationship Id="rId6" Type="http://schemas.openxmlformats.org/officeDocument/2006/relationships/image" Target="../media/image29.png"/><Relationship Id="rId7"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311700" y="1272625"/>
            <a:ext cx="8520600" cy="946500"/>
          </a:xfrm>
          <a:prstGeom prst="rect">
            <a:avLst/>
          </a:prstGeom>
        </p:spPr>
        <p:txBody>
          <a:bodyPr anchorCtr="0" anchor="b" bIns="91425" lIns="91425" rIns="91425" wrap="square" tIns="91425">
            <a:noAutofit/>
          </a:bodyPr>
          <a:lstStyle/>
          <a:p>
            <a:pPr lvl="0">
              <a:spcBef>
                <a:spcPts val="0"/>
              </a:spcBef>
              <a:buNone/>
            </a:pPr>
            <a:r>
              <a:rPr lang="en" sz="5600"/>
              <a:t>Rhythm Runner</a:t>
            </a:r>
          </a:p>
        </p:txBody>
      </p:sp>
      <p:sp>
        <p:nvSpPr>
          <p:cNvPr id="63" name="Shape 63"/>
          <p:cNvSpPr txBox="1"/>
          <p:nvPr>
            <p:ph idx="1" type="subTitle"/>
          </p:nvPr>
        </p:nvSpPr>
        <p:spPr>
          <a:xfrm>
            <a:off x="311700" y="2175450"/>
            <a:ext cx="8520600" cy="792600"/>
          </a:xfrm>
          <a:prstGeom prst="rect">
            <a:avLst/>
          </a:prstGeom>
        </p:spPr>
        <p:txBody>
          <a:bodyPr anchorCtr="0" anchor="t" bIns="91425" lIns="91425" rIns="91425" wrap="square" tIns="91425">
            <a:noAutofit/>
          </a:bodyPr>
          <a:lstStyle/>
          <a:p>
            <a:pPr lvl="0">
              <a:spcBef>
                <a:spcPts val="0"/>
              </a:spcBef>
              <a:buNone/>
            </a:pPr>
            <a:r>
              <a:rPr lang="en"/>
              <a:t>Team X: </a:t>
            </a:r>
          </a:p>
          <a:p>
            <a:pPr lvl="0">
              <a:spcBef>
                <a:spcPts val="0"/>
              </a:spcBef>
              <a:buNone/>
            </a:pPr>
            <a:r>
              <a:rPr lang="en" sz="2400"/>
              <a:t>Dillon Hour</a:t>
            </a:r>
          </a:p>
          <a:p>
            <a:pPr lvl="0">
              <a:spcBef>
                <a:spcPts val="0"/>
              </a:spcBef>
              <a:buNone/>
            </a:pPr>
            <a:r>
              <a:rPr lang="en" sz="2400"/>
              <a:t>Paul Fussell</a:t>
            </a:r>
          </a:p>
          <a:p>
            <a:pPr lvl="0" rtl="0">
              <a:spcBef>
                <a:spcPts val="0"/>
              </a:spcBef>
              <a:buNone/>
            </a:pPr>
            <a:r>
              <a:rPr lang="en" sz="2400"/>
              <a:t>Hongyou Xiong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pic>
        <p:nvPicPr>
          <p:cNvPr id="68" name="Shape 68"/>
          <p:cNvPicPr preferRelativeResize="0"/>
          <p:nvPr/>
        </p:nvPicPr>
        <p:blipFill>
          <a:blip r:embed="rId3">
            <a:alphaModFix/>
          </a:blip>
          <a:stretch>
            <a:fillRect/>
          </a:stretch>
        </p:blipFill>
        <p:spPr>
          <a:xfrm>
            <a:off x="4820969" y="1678813"/>
            <a:ext cx="3499242" cy="1749625"/>
          </a:xfrm>
          <a:prstGeom prst="rect">
            <a:avLst/>
          </a:prstGeom>
          <a:noFill/>
          <a:ln>
            <a:noFill/>
          </a:ln>
        </p:spPr>
      </p:pic>
      <p:pic>
        <p:nvPicPr>
          <p:cNvPr id="69" name="Shape 69"/>
          <p:cNvPicPr preferRelativeResize="0"/>
          <p:nvPr/>
        </p:nvPicPr>
        <p:blipFill>
          <a:blip r:embed="rId4">
            <a:alphaModFix/>
          </a:blip>
          <a:stretch>
            <a:fillRect/>
          </a:stretch>
        </p:blipFill>
        <p:spPr>
          <a:xfrm>
            <a:off x="5030953" y="1678813"/>
            <a:ext cx="3499242" cy="1749625"/>
          </a:xfrm>
          <a:prstGeom prst="rect">
            <a:avLst/>
          </a:prstGeom>
          <a:noFill/>
          <a:ln>
            <a:noFill/>
          </a:ln>
        </p:spPr>
      </p:pic>
      <p:sp>
        <p:nvSpPr>
          <p:cNvPr id="70" name="Shape 70"/>
          <p:cNvSpPr txBox="1"/>
          <p:nvPr>
            <p:ph type="title"/>
          </p:nvPr>
        </p:nvSpPr>
        <p:spPr>
          <a:xfrm>
            <a:off x="311700" y="300775"/>
            <a:ext cx="8520600" cy="831300"/>
          </a:xfrm>
          <a:prstGeom prst="rect">
            <a:avLst/>
          </a:prstGeom>
        </p:spPr>
        <p:txBody>
          <a:bodyPr anchorCtr="0" anchor="b" bIns="91425" lIns="91425" rIns="91425" wrap="square" tIns="91425">
            <a:noAutofit/>
          </a:bodyPr>
          <a:lstStyle/>
          <a:p>
            <a:pPr lvl="0">
              <a:spcBef>
                <a:spcPts val="0"/>
              </a:spcBef>
              <a:buNone/>
            </a:pPr>
            <a:r>
              <a:rPr lang="en"/>
              <a:t>What is Rhythm Runner? </a:t>
            </a:r>
          </a:p>
        </p:txBody>
      </p:sp>
      <p:pic>
        <p:nvPicPr>
          <p:cNvPr id="71" name="Shape 71"/>
          <p:cNvPicPr preferRelativeResize="0"/>
          <p:nvPr/>
        </p:nvPicPr>
        <p:blipFill>
          <a:blip r:embed="rId5">
            <a:alphaModFix/>
          </a:blip>
          <a:stretch>
            <a:fillRect/>
          </a:stretch>
        </p:blipFill>
        <p:spPr>
          <a:xfrm>
            <a:off x="3438525" y="1678813"/>
            <a:ext cx="3499242" cy="1749625"/>
          </a:xfrm>
          <a:prstGeom prst="rect">
            <a:avLst/>
          </a:prstGeom>
          <a:noFill/>
          <a:ln>
            <a:noFill/>
          </a:ln>
        </p:spPr>
      </p:pic>
      <p:sp>
        <p:nvSpPr>
          <p:cNvPr id="72" name="Shape 72"/>
          <p:cNvSpPr txBox="1"/>
          <p:nvPr>
            <p:ph idx="1" type="body"/>
          </p:nvPr>
        </p:nvSpPr>
        <p:spPr>
          <a:xfrm>
            <a:off x="311700" y="1255525"/>
            <a:ext cx="3841200" cy="1986600"/>
          </a:xfrm>
          <a:prstGeom prst="rect">
            <a:avLst/>
          </a:prstGeom>
        </p:spPr>
        <p:txBody>
          <a:bodyPr anchorCtr="0" anchor="t" bIns="91425" lIns="91425" rIns="91425" wrap="square" tIns="91425">
            <a:noAutofit/>
          </a:bodyPr>
          <a:lstStyle/>
          <a:p>
            <a:pPr indent="-374650" lvl="0" marL="457200" rtl="0">
              <a:lnSpc>
                <a:spcPct val="150000"/>
              </a:lnSpc>
              <a:spcBef>
                <a:spcPts val="0"/>
              </a:spcBef>
              <a:spcAft>
                <a:spcPts val="0"/>
              </a:spcAft>
              <a:buSzPts val="2300"/>
              <a:buFont typeface="Economica"/>
              <a:buChar char="●"/>
            </a:pPr>
            <a:r>
              <a:rPr lang="en" sz="2300">
                <a:latin typeface="Economica"/>
                <a:ea typeface="Economica"/>
                <a:cs typeface="Economica"/>
                <a:sym typeface="Economica"/>
              </a:rPr>
              <a:t>Game with multiple genres: </a:t>
            </a:r>
          </a:p>
          <a:p>
            <a:pPr indent="-374650" lvl="1" marL="914400" rtl="0">
              <a:lnSpc>
                <a:spcPct val="150000"/>
              </a:lnSpc>
              <a:spcBef>
                <a:spcPts val="0"/>
              </a:spcBef>
              <a:spcAft>
                <a:spcPts val="0"/>
              </a:spcAft>
              <a:buSzPts val="2300"/>
              <a:buFont typeface="Economica"/>
              <a:buChar char="○"/>
            </a:pPr>
            <a:r>
              <a:rPr lang="en" sz="2300">
                <a:latin typeface="Economica"/>
                <a:ea typeface="Economica"/>
                <a:cs typeface="Economica"/>
                <a:sym typeface="Economica"/>
              </a:rPr>
              <a:t>Runner Type Game</a:t>
            </a:r>
          </a:p>
          <a:p>
            <a:pPr indent="-374650" lvl="1" marL="914400" rtl="0">
              <a:lnSpc>
                <a:spcPct val="150000"/>
              </a:lnSpc>
              <a:spcBef>
                <a:spcPts val="0"/>
              </a:spcBef>
              <a:spcAft>
                <a:spcPts val="0"/>
              </a:spcAft>
              <a:buSzPts val="2300"/>
              <a:buFont typeface="Economica"/>
              <a:buChar char="○"/>
            </a:pPr>
            <a:r>
              <a:rPr lang="en" sz="2300">
                <a:latin typeface="Economica"/>
                <a:ea typeface="Economica"/>
                <a:cs typeface="Economica"/>
                <a:sym typeface="Economica"/>
              </a:rPr>
              <a:t>2D Platformer </a:t>
            </a:r>
          </a:p>
          <a:p>
            <a:pPr indent="-374650" lvl="1" marL="914400" rtl="0">
              <a:lnSpc>
                <a:spcPct val="150000"/>
              </a:lnSpc>
              <a:spcBef>
                <a:spcPts val="0"/>
              </a:spcBef>
              <a:spcAft>
                <a:spcPts val="0"/>
              </a:spcAft>
              <a:buSzPts val="2300"/>
              <a:buFont typeface="Economica"/>
              <a:buChar char="○"/>
            </a:pPr>
            <a:r>
              <a:rPr lang="en" sz="2300">
                <a:latin typeface="Economica"/>
                <a:ea typeface="Economica"/>
                <a:cs typeface="Economica"/>
                <a:sym typeface="Economica"/>
              </a:rPr>
              <a:t>Music</a:t>
            </a:r>
          </a:p>
          <a:p>
            <a:pPr indent="-374650" lvl="0" marL="457200" rtl="0">
              <a:lnSpc>
                <a:spcPct val="150000"/>
              </a:lnSpc>
              <a:spcBef>
                <a:spcPts val="0"/>
              </a:spcBef>
              <a:buSzPts val="2300"/>
              <a:buFont typeface="Economica"/>
              <a:buChar char="●"/>
            </a:pPr>
            <a:r>
              <a:rPr lang="en" sz="2300">
                <a:latin typeface="Economica"/>
                <a:ea typeface="Economica"/>
                <a:cs typeface="Economica"/>
                <a:sym typeface="Economica"/>
              </a:rPr>
              <a:t>Sound </a:t>
            </a:r>
            <a:r>
              <a:rPr lang="en" sz="2300">
                <a:latin typeface="Economica"/>
                <a:ea typeface="Economica"/>
                <a:cs typeface="Economica"/>
                <a:sym typeface="Economica"/>
              </a:rPr>
              <a:t>Frequencies</a:t>
            </a:r>
            <a:r>
              <a:rPr lang="en" sz="2300">
                <a:latin typeface="Economica"/>
                <a:ea typeface="Economica"/>
                <a:cs typeface="Economica"/>
                <a:sym typeface="Economica"/>
              </a:rPr>
              <a:t> changes w/ player actions</a:t>
            </a:r>
          </a:p>
          <a:p>
            <a:pPr lvl="0" rtl="0">
              <a:lnSpc>
                <a:spcPct val="150000"/>
              </a:lnSpc>
              <a:spcBef>
                <a:spcPts val="0"/>
              </a:spcBef>
              <a:buNone/>
            </a:pPr>
            <a:r>
              <a:t/>
            </a:r>
            <a:endParaRPr sz="2300">
              <a:latin typeface="Economica"/>
              <a:ea typeface="Economica"/>
              <a:cs typeface="Economica"/>
              <a:sym typeface="Economica"/>
            </a:endParaRPr>
          </a:p>
          <a:p>
            <a:pPr lvl="0">
              <a:spcBef>
                <a:spcPts val="0"/>
              </a:spcBef>
              <a:buNone/>
            </a:pPr>
            <a:r>
              <a:t/>
            </a:r>
            <a:endParaRPr/>
          </a:p>
        </p:txBody>
      </p:sp>
      <p:pic>
        <p:nvPicPr>
          <p:cNvPr id="73" name="Shape 73"/>
          <p:cNvPicPr preferRelativeResize="0"/>
          <p:nvPr/>
        </p:nvPicPr>
        <p:blipFill>
          <a:blip r:embed="rId6">
            <a:alphaModFix/>
          </a:blip>
          <a:stretch>
            <a:fillRect/>
          </a:stretch>
        </p:blipFill>
        <p:spPr>
          <a:xfrm>
            <a:off x="5359007" y="1678813"/>
            <a:ext cx="3499242" cy="1749625"/>
          </a:xfrm>
          <a:prstGeom prst="rect">
            <a:avLst/>
          </a:prstGeom>
          <a:noFill/>
          <a:ln>
            <a:noFill/>
          </a:ln>
        </p:spPr>
      </p:pic>
      <p:sp>
        <p:nvSpPr>
          <p:cNvPr id="74" name="Shape 74"/>
          <p:cNvSpPr txBox="1"/>
          <p:nvPr/>
        </p:nvSpPr>
        <p:spPr>
          <a:xfrm>
            <a:off x="7353300" y="4739650"/>
            <a:ext cx="5486400" cy="640200"/>
          </a:xfrm>
          <a:prstGeom prst="rect">
            <a:avLst/>
          </a:prstGeom>
          <a:noFill/>
          <a:ln>
            <a:noFill/>
          </a:ln>
        </p:spPr>
        <p:txBody>
          <a:bodyPr anchorCtr="0" anchor="t" bIns="91425" lIns="91425" rIns="91425" wrap="square" tIns="91425">
            <a:noAutofit/>
          </a:bodyPr>
          <a:lstStyle/>
          <a:p>
            <a:pPr lvl="0">
              <a:spcBef>
                <a:spcPts val="0"/>
              </a:spcBef>
              <a:buNone/>
            </a:pPr>
            <a:r>
              <a:rPr i="1" lang="en">
                <a:solidFill>
                  <a:srgbClr val="FF0000"/>
                </a:solidFill>
              </a:rPr>
              <a:t>*Sword is PAID DLC</a:t>
            </a:r>
          </a:p>
        </p:txBody>
      </p:sp>
      <p:pic>
        <p:nvPicPr>
          <p:cNvPr id="75" name="Shape 75"/>
          <p:cNvPicPr preferRelativeResize="0"/>
          <p:nvPr/>
        </p:nvPicPr>
        <p:blipFill>
          <a:blip r:embed="rId7">
            <a:alphaModFix amt="19000"/>
          </a:blip>
          <a:stretch>
            <a:fillRect/>
          </a:stretch>
        </p:blipFill>
        <p:spPr>
          <a:xfrm>
            <a:off x="3747219" y="3341500"/>
            <a:ext cx="2051534" cy="1025775"/>
          </a:xfrm>
          <a:prstGeom prst="rect">
            <a:avLst/>
          </a:prstGeom>
          <a:noFill/>
          <a:ln>
            <a:noFill/>
          </a:ln>
        </p:spPr>
      </p:pic>
      <p:pic>
        <p:nvPicPr>
          <p:cNvPr id="76" name="Shape 76"/>
          <p:cNvPicPr preferRelativeResize="0"/>
          <p:nvPr/>
        </p:nvPicPr>
        <p:blipFill>
          <a:blip r:embed="rId8">
            <a:alphaModFix amt="44000"/>
          </a:blip>
          <a:stretch>
            <a:fillRect/>
          </a:stretch>
        </p:blipFill>
        <p:spPr>
          <a:xfrm>
            <a:off x="4619220" y="3341500"/>
            <a:ext cx="2051534" cy="1025775"/>
          </a:xfrm>
          <a:prstGeom prst="rect">
            <a:avLst/>
          </a:prstGeom>
          <a:noFill/>
          <a:ln>
            <a:noFill/>
          </a:ln>
        </p:spPr>
      </p:pic>
      <p:pic>
        <p:nvPicPr>
          <p:cNvPr id="77" name="Shape 77"/>
          <p:cNvPicPr preferRelativeResize="0"/>
          <p:nvPr/>
        </p:nvPicPr>
        <p:blipFill>
          <a:blip r:embed="rId9">
            <a:alphaModFix amt="75000"/>
          </a:blip>
          <a:stretch>
            <a:fillRect/>
          </a:stretch>
        </p:blipFill>
        <p:spPr>
          <a:xfrm>
            <a:off x="5690567" y="3341500"/>
            <a:ext cx="2051534" cy="1025775"/>
          </a:xfrm>
          <a:prstGeom prst="rect">
            <a:avLst/>
          </a:prstGeom>
          <a:noFill/>
          <a:ln>
            <a:noFill/>
          </a:ln>
        </p:spPr>
      </p:pic>
      <p:pic>
        <p:nvPicPr>
          <p:cNvPr id="78" name="Shape 78"/>
          <p:cNvPicPr preferRelativeResize="0"/>
          <p:nvPr/>
        </p:nvPicPr>
        <p:blipFill>
          <a:blip r:embed="rId10">
            <a:alphaModFix/>
          </a:blip>
          <a:stretch>
            <a:fillRect/>
          </a:stretch>
        </p:blipFill>
        <p:spPr>
          <a:xfrm>
            <a:off x="6764416" y="3341500"/>
            <a:ext cx="2051534" cy="1025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Game Objective</a:t>
            </a:r>
          </a:p>
        </p:txBody>
      </p:sp>
      <p:sp>
        <p:nvSpPr>
          <p:cNvPr id="84" name="Shape 84"/>
          <p:cNvSpPr txBox="1"/>
          <p:nvPr>
            <p:ph idx="1" type="body"/>
          </p:nvPr>
        </p:nvSpPr>
        <p:spPr>
          <a:xfrm>
            <a:off x="311700" y="1225225"/>
            <a:ext cx="3260100" cy="3354000"/>
          </a:xfrm>
          <a:prstGeom prst="rect">
            <a:avLst/>
          </a:prstGeom>
        </p:spPr>
        <p:txBody>
          <a:bodyPr anchorCtr="0" anchor="t" bIns="91425" lIns="91425" rIns="91425" wrap="square" tIns="91425">
            <a:noAutofit/>
          </a:bodyPr>
          <a:lstStyle/>
          <a:p>
            <a:pPr indent="-374650" lvl="0" marL="457200" rtl="0">
              <a:lnSpc>
                <a:spcPct val="200000"/>
              </a:lnSpc>
              <a:spcBef>
                <a:spcPts val="0"/>
              </a:spcBef>
              <a:spcAft>
                <a:spcPts val="0"/>
              </a:spcAft>
              <a:buSzPts val="2300"/>
              <a:buFont typeface="Economica"/>
              <a:buChar char="●"/>
            </a:pPr>
            <a:r>
              <a:rPr lang="en" sz="2300">
                <a:latin typeface="Economica"/>
                <a:ea typeface="Economica"/>
                <a:cs typeface="Economica"/>
                <a:sym typeface="Economica"/>
              </a:rPr>
              <a:t>Conquer 3 Unique Levels</a:t>
            </a:r>
          </a:p>
          <a:p>
            <a:pPr indent="-374650" lvl="0" marL="457200" rtl="0">
              <a:lnSpc>
                <a:spcPct val="200000"/>
              </a:lnSpc>
              <a:spcBef>
                <a:spcPts val="0"/>
              </a:spcBef>
              <a:spcAft>
                <a:spcPts val="0"/>
              </a:spcAft>
              <a:buSzPts val="2300"/>
              <a:buFont typeface="Economica"/>
              <a:buChar char="●"/>
            </a:pPr>
            <a:r>
              <a:rPr lang="en" sz="2300">
                <a:latin typeface="Economica"/>
                <a:ea typeface="Economica"/>
                <a:cs typeface="Economica"/>
                <a:sym typeface="Economica"/>
              </a:rPr>
              <a:t>Collect Coins </a:t>
            </a:r>
          </a:p>
          <a:p>
            <a:pPr indent="-374650" lvl="0" marL="457200" rtl="0">
              <a:lnSpc>
                <a:spcPct val="200000"/>
              </a:lnSpc>
              <a:spcBef>
                <a:spcPts val="0"/>
              </a:spcBef>
              <a:spcAft>
                <a:spcPts val="0"/>
              </a:spcAft>
              <a:buSzPts val="2300"/>
              <a:buFont typeface="Economica"/>
              <a:buChar char="●"/>
            </a:pPr>
            <a:r>
              <a:rPr lang="en" sz="2300">
                <a:latin typeface="Economica"/>
                <a:ea typeface="Economica"/>
                <a:cs typeface="Economica"/>
                <a:sym typeface="Economica"/>
              </a:rPr>
              <a:t>Dodge Enemies/Obstacles. </a:t>
            </a:r>
          </a:p>
          <a:p>
            <a:pPr indent="-374650" lvl="0" marL="457200" rtl="0">
              <a:lnSpc>
                <a:spcPct val="200000"/>
              </a:lnSpc>
              <a:spcBef>
                <a:spcPts val="0"/>
              </a:spcBef>
              <a:buSzPts val="2300"/>
              <a:buFont typeface="Economica"/>
              <a:buChar char="●"/>
            </a:pPr>
            <a:r>
              <a:rPr lang="en" sz="2300">
                <a:latin typeface="Economica"/>
                <a:ea typeface="Economica"/>
                <a:cs typeface="Economica"/>
                <a:sym typeface="Economica"/>
              </a:rPr>
              <a:t>Beat Your Highscores </a:t>
            </a:r>
          </a:p>
        </p:txBody>
      </p:sp>
      <p:pic>
        <p:nvPicPr>
          <p:cNvPr id="85" name="Shape 85"/>
          <p:cNvPicPr preferRelativeResize="0"/>
          <p:nvPr/>
        </p:nvPicPr>
        <p:blipFill>
          <a:blip r:embed="rId3">
            <a:alphaModFix/>
          </a:blip>
          <a:stretch>
            <a:fillRect/>
          </a:stretch>
        </p:blipFill>
        <p:spPr>
          <a:xfrm flipH="1">
            <a:off x="5878126" y="3217508"/>
            <a:ext cx="587400" cy="639118"/>
          </a:xfrm>
          <a:prstGeom prst="rect">
            <a:avLst/>
          </a:prstGeom>
          <a:noFill/>
          <a:ln>
            <a:noFill/>
          </a:ln>
          <a:effectLst>
            <a:outerShdw blurRad="57150" rotWithShape="0" algn="bl" dir="1260000" dist="19050">
              <a:srgbClr val="000000"/>
            </a:outerShdw>
            <a:reflection blurRad="0" dir="5400000" dist="38100" endA="0" endPos="1000" fadeDir="5400012" kx="0" rotWithShape="0" algn="bl" stPos="0" sy="-100000" ky="0"/>
          </a:effectLst>
        </p:spPr>
      </p:pic>
      <p:pic>
        <p:nvPicPr>
          <p:cNvPr id="86" name="Shape 86"/>
          <p:cNvPicPr preferRelativeResize="0"/>
          <p:nvPr/>
        </p:nvPicPr>
        <p:blipFill>
          <a:blip r:embed="rId4">
            <a:alphaModFix/>
          </a:blip>
          <a:stretch>
            <a:fillRect/>
          </a:stretch>
        </p:blipFill>
        <p:spPr>
          <a:xfrm>
            <a:off x="4830137" y="3288349"/>
            <a:ext cx="430248" cy="551502"/>
          </a:xfrm>
          <a:prstGeom prst="rect">
            <a:avLst/>
          </a:prstGeom>
          <a:noFill/>
          <a:ln>
            <a:noFill/>
          </a:ln>
          <a:effectLst>
            <a:outerShdw blurRad="57150" rotWithShape="0" algn="bl" dir="1260000" dist="19050">
              <a:srgbClr val="000000"/>
            </a:outerShdw>
          </a:effectLst>
        </p:spPr>
      </p:pic>
      <p:pic>
        <p:nvPicPr>
          <p:cNvPr id="87" name="Shape 87"/>
          <p:cNvPicPr preferRelativeResize="0"/>
          <p:nvPr/>
        </p:nvPicPr>
        <p:blipFill>
          <a:blip r:embed="rId5">
            <a:alphaModFix/>
          </a:blip>
          <a:stretch>
            <a:fillRect/>
          </a:stretch>
        </p:blipFill>
        <p:spPr>
          <a:xfrm>
            <a:off x="7062266" y="3184938"/>
            <a:ext cx="430240" cy="584999"/>
          </a:xfrm>
          <a:prstGeom prst="rect">
            <a:avLst/>
          </a:prstGeom>
          <a:noFill/>
          <a:ln>
            <a:noFill/>
          </a:ln>
          <a:effectLst>
            <a:outerShdw blurRad="57150" rotWithShape="0" algn="bl" dir="1260000" dist="19050">
              <a:srgbClr val="000000"/>
            </a:outerShdw>
          </a:effectLst>
        </p:spPr>
      </p:pic>
      <p:pic>
        <p:nvPicPr>
          <p:cNvPr id="88" name="Shape 88"/>
          <p:cNvPicPr preferRelativeResize="0"/>
          <p:nvPr/>
        </p:nvPicPr>
        <p:blipFill>
          <a:blip r:embed="rId6">
            <a:alphaModFix/>
          </a:blip>
          <a:stretch>
            <a:fillRect/>
          </a:stretch>
        </p:blipFill>
        <p:spPr>
          <a:xfrm>
            <a:off x="3750325" y="3348985"/>
            <a:ext cx="430247" cy="430231"/>
          </a:xfrm>
          <a:prstGeom prst="rect">
            <a:avLst/>
          </a:prstGeom>
          <a:noFill/>
          <a:ln>
            <a:noFill/>
          </a:ln>
          <a:effectLst>
            <a:outerShdw blurRad="57150" rotWithShape="0" algn="bl" dir="1260000" dist="19050">
              <a:srgbClr val="000000"/>
            </a:outerShdw>
          </a:effectLst>
        </p:spPr>
      </p:pic>
      <p:pic>
        <p:nvPicPr>
          <p:cNvPr id="89" name="Shape 89"/>
          <p:cNvPicPr preferRelativeResize="0"/>
          <p:nvPr/>
        </p:nvPicPr>
        <p:blipFill>
          <a:blip r:embed="rId7">
            <a:alphaModFix/>
          </a:blip>
          <a:stretch>
            <a:fillRect/>
          </a:stretch>
        </p:blipFill>
        <p:spPr>
          <a:xfrm>
            <a:off x="5905613" y="2469988"/>
            <a:ext cx="380775" cy="390050"/>
          </a:xfrm>
          <a:prstGeom prst="rect">
            <a:avLst/>
          </a:prstGeom>
          <a:noFill/>
          <a:ln>
            <a:noFill/>
          </a:ln>
          <a:effectLst>
            <a:outerShdw blurRad="57150" rotWithShape="0" algn="bl" dir="1260000" dist="19050">
              <a:srgbClr val="000000"/>
            </a:outerShdw>
          </a:effectLst>
        </p:spPr>
      </p:pic>
      <p:pic>
        <p:nvPicPr>
          <p:cNvPr id="90" name="Shape 90"/>
          <p:cNvPicPr preferRelativeResize="0"/>
          <p:nvPr/>
        </p:nvPicPr>
        <p:blipFill>
          <a:blip r:embed="rId8">
            <a:alphaModFix/>
          </a:blip>
          <a:stretch>
            <a:fillRect/>
          </a:stretch>
        </p:blipFill>
        <p:spPr>
          <a:xfrm>
            <a:off x="4796825" y="2449900"/>
            <a:ext cx="430225" cy="430225"/>
          </a:xfrm>
          <a:prstGeom prst="rect">
            <a:avLst/>
          </a:prstGeom>
          <a:noFill/>
          <a:ln>
            <a:noFill/>
          </a:ln>
          <a:effectLst>
            <a:outerShdw blurRad="57150" rotWithShape="0" algn="bl" dir="1260000" dist="19050">
              <a:srgbClr val="000000"/>
            </a:outerShdw>
          </a:effectLst>
        </p:spPr>
      </p:pic>
      <p:pic>
        <p:nvPicPr>
          <p:cNvPr id="91" name="Shape 91"/>
          <p:cNvPicPr preferRelativeResize="0"/>
          <p:nvPr/>
        </p:nvPicPr>
        <p:blipFill>
          <a:blip r:embed="rId9">
            <a:alphaModFix/>
          </a:blip>
          <a:stretch>
            <a:fillRect/>
          </a:stretch>
        </p:blipFill>
        <p:spPr>
          <a:xfrm>
            <a:off x="7939662" y="3148450"/>
            <a:ext cx="907256" cy="831300"/>
          </a:xfrm>
          <a:prstGeom prst="rect">
            <a:avLst/>
          </a:prstGeom>
          <a:noFill/>
          <a:ln>
            <a:noFill/>
          </a:ln>
          <a:effectLst>
            <a:outerShdw blurRad="57150" rotWithShape="0" algn="bl" dir="1260000" dist="19050">
              <a:srgbClr val="000000"/>
            </a:outerShdw>
          </a:effectLst>
        </p:spPr>
      </p:pic>
      <p:pic>
        <p:nvPicPr>
          <p:cNvPr id="92" name="Shape 92"/>
          <p:cNvPicPr preferRelativeResize="0"/>
          <p:nvPr/>
        </p:nvPicPr>
        <p:blipFill>
          <a:blip r:embed="rId10">
            <a:alphaModFix/>
          </a:blip>
          <a:stretch>
            <a:fillRect/>
          </a:stretch>
        </p:blipFill>
        <p:spPr>
          <a:xfrm>
            <a:off x="6932250" y="2295113"/>
            <a:ext cx="587400" cy="587400"/>
          </a:xfrm>
          <a:prstGeom prst="rect">
            <a:avLst/>
          </a:prstGeom>
          <a:noFill/>
          <a:ln>
            <a:noFill/>
          </a:ln>
          <a:effectLst>
            <a:outerShdw blurRad="57150" rotWithShape="0" algn="bl" dir="1260000" dist="19050">
              <a:srgbClr val="000000"/>
            </a:outerShdw>
          </a:effectLst>
        </p:spPr>
      </p:pic>
      <p:pic>
        <p:nvPicPr>
          <p:cNvPr id="93" name="Shape 93"/>
          <p:cNvPicPr preferRelativeResize="0"/>
          <p:nvPr/>
        </p:nvPicPr>
        <p:blipFill>
          <a:blip r:embed="rId11">
            <a:alphaModFix/>
          </a:blip>
          <a:stretch>
            <a:fillRect/>
          </a:stretch>
        </p:blipFill>
        <p:spPr>
          <a:xfrm>
            <a:off x="7049854" y="1191325"/>
            <a:ext cx="1293824" cy="728924"/>
          </a:xfrm>
          <a:prstGeom prst="rect">
            <a:avLst/>
          </a:prstGeom>
          <a:noFill/>
          <a:ln>
            <a:noFill/>
          </a:ln>
          <a:effectLst>
            <a:outerShdw blurRad="57150" rotWithShape="0" algn="bl" dir="1260000" dist="19050">
              <a:srgbClr val="000000"/>
            </a:outerShdw>
          </a:effectLst>
        </p:spPr>
      </p:pic>
      <p:pic>
        <p:nvPicPr>
          <p:cNvPr id="94" name="Shape 94"/>
          <p:cNvPicPr preferRelativeResize="0"/>
          <p:nvPr/>
        </p:nvPicPr>
        <p:blipFill>
          <a:blip r:embed="rId12">
            <a:alphaModFix/>
          </a:blip>
          <a:stretch>
            <a:fillRect/>
          </a:stretch>
        </p:blipFill>
        <p:spPr>
          <a:xfrm>
            <a:off x="5724400" y="1191326"/>
            <a:ext cx="971873" cy="728925"/>
          </a:xfrm>
          <a:prstGeom prst="rect">
            <a:avLst/>
          </a:prstGeom>
          <a:noFill/>
          <a:ln>
            <a:noFill/>
          </a:ln>
          <a:effectLst>
            <a:outerShdw blurRad="57150" rotWithShape="0" algn="bl" dir="1260000" dist="19050">
              <a:srgbClr val="000000"/>
            </a:outerShdw>
          </a:effectLst>
        </p:spPr>
      </p:pic>
      <p:pic>
        <p:nvPicPr>
          <p:cNvPr id="95" name="Shape 95"/>
          <p:cNvPicPr preferRelativeResize="0"/>
          <p:nvPr/>
        </p:nvPicPr>
        <p:blipFill>
          <a:blip r:embed="rId13">
            <a:alphaModFix/>
          </a:blip>
          <a:stretch>
            <a:fillRect/>
          </a:stretch>
        </p:blipFill>
        <p:spPr>
          <a:xfrm>
            <a:off x="3901576" y="1205505"/>
            <a:ext cx="1469250" cy="728920"/>
          </a:xfrm>
          <a:prstGeom prst="rect">
            <a:avLst/>
          </a:prstGeom>
          <a:noFill/>
          <a:ln>
            <a:noFill/>
          </a:ln>
          <a:effectLst>
            <a:outerShdw blurRad="57150" rotWithShape="0" algn="bl" dir="1260000" dist="19050">
              <a:srgbClr val="000000"/>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rtl="0">
              <a:spcBef>
                <a:spcPts val="0"/>
              </a:spcBef>
              <a:buNone/>
            </a:pPr>
            <a:r>
              <a:rPr lang="en"/>
              <a:t>Sound Frequency </a:t>
            </a:r>
          </a:p>
        </p:txBody>
      </p:sp>
      <p:sp>
        <p:nvSpPr>
          <p:cNvPr id="101" name="Shape 10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381000" lvl="0" marL="457200" rtl="0">
              <a:lnSpc>
                <a:spcPct val="150000"/>
              </a:lnSpc>
              <a:spcBef>
                <a:spcPts val="0"/>
              </a:spcBef>
              <a:spcAft>
                <a:spcPts val="0"/>
              </a:spcAft>
              <a:buSzPts val="2400"/>
              <a:buFont typeface="Economica"/>
              <a:buChar char="●"/>
            </a:pPr>
            <a:r>
              <a:rPr lang="en" sz="2400">
                <a:latin typeface="Economica"/>
                <a:ea typeface="Economica"/>
                <a:cs typeface="Economica"/>
                <a:sym typeface="Economica"/>
              </a:rPr>
              <a:t>Fast </a:t>
            </a:r>
            <a:r>
              <a:rPr lang="en" sz="2400">
                <a:latin typeface="Economica"/>
                <a:ea typeface="Economica"/>
                <a:cs typeface="Economica"/>
                <a:sym typeface="Economica"/>
              </a:rPr>
              <a:t>Fourier</a:t>
            </a:r>
            <a:r>
              <a:rPr lang="en" sz="2400">
                <a:latin typeface="Economica"/>
                <a:ea typeface="Economica"/>
                <a:cs typeface="Economica"/>
                <a:sym typeface="Economica"/>
              </a:rPr>
              <a:t> Transformation </a:t>
            </a:r>
          </a:p>
          <a:p>
            <a:pPr indent="-381000" lvl="0" marL="457200" rtl="0">
              <a:lnSpc>
                <a:spcPct val="150000"/>
              </a:lnSpc>
              <a:spcBef>
                <a:spcPts val="0"/>
              </a:spcBef>
              <a:spcAft>
                <a:spcPts val="0"/>
              </a:spcAft>
              <a:buSzPts val="2400"/>
              <a:buFont typeface="Economica"/>
              <a:buChar char="●"/>
            </a:pPr>
            <a:r>
              <a:rPr lang="en" sz="2400">
                <a:latin typeface="Economica"/>
                <a:ea typeface="Economica"/>
                <a:cs typeface="Economica"/>
                <a:sym typeface="Economica"/>
              </a:rPr>
              <a:t>After Collecting 20 Coins </a:t>
            </a:r>
          </a:p>
          <a:p>
            <a:pPr indent="-381000" lvl="0" marL="457200" rtl="0">
              <a:lnSpc>
                <a:spcPct val="150000"/>
              </a:lnSpc>
              <a:spcBef>
                <a:spcPts val="0"/>
              </a:spcBef>
              <a:buSzPts val="2400"/>
              <a:buChar char="●"/>
            </a:pPr>
            <a:r>
              <a:rPr lang="en" sz="2400">
                <a:latin typeface="Economica"/>
                <a:ea typeface="Economica"/>
                <a:cs typeface="Economica"/>
                <a:sym typeface="Economica"/>
              </a:rPr>
              <a:t>Pitch of Music Changes</a:t>
            </a:r>
            <a:r>
              <a:rPr lang="en" sz="2400"/>
              <a:t> </a:t>
            </a:r>
          </a:p>
          <a:p>
            <a:pPr lvl="0" rtl="0">
              <a:spcBef>
                <a:spcPts val="0"/>
              </a:spcBef>
              <a:buNone/>
            </a:pPr>
            <a:r>
              <a:t/>
            </a:r>
            <a:endParaRPr/>
          </a:p>
        </p:txBody>
      </p:sp>
      <p:pic>
        <p:nvPicPr>
          <p:cNvPr id="102" name="Shape 102"/>
          <p:cNvPicPr preferRelativeResize="0"/>
          <p:nvPr/>
        </p:nvPicPr>
        <p:blipFill>
          <a:blip r:embed="rId3">
            <a:alphaModFix amt="17000"/>
          </a:blip>
          <a:stretch>
            <a:fillRect/>
          </a:stretch>
        </p:blipFill>
        <p:spPr>
          <a:xfrm>
            <a:off x="0" y="0"/>
            <a:ext cx="9144000" cy="5036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288950" y="149275"/>
            <a:ext cx="8520600" cy="831300"/>
          </a:xfrm>
          <a:prstGeom prst="rect">
            <a:avLst/>
          </a:prstGeom>
        </p:spPr>
        <p:txBody>
          <a:bodyPr anchorCtr="0" anchor="b" bIns="91425" lIns="91425" rIns="91425" wrap="square" tIns="91425">
            <a:noAutofit/>
          </a:bodyPr>
          <a:lstStyle/>
          <a:p>
            <a:pPr lvl="0" algn="ctr">
              <a:spcBef>
                <a:spcPts val="0"/>
              </a:spcBef>
              <a:buNone/>
            </a:pPr>
            <a:r>
              <a:rPr lang="en" sz="5000"/>
              <a:t>Tools </a:t>
            </a:r>
          </a:p>
        </p:txBody>
      </p:sp>
      <p:pic>
        <p:nvPicPr>
          <p:cNvPr descr="unity3d_windows_8_metro_tile_by_murfad-d620wuu.png" id="108" name="Shape 108"/>
          <p:cNvPicPr preferRelativeResize="0"/>
          <p:nvPr/>
        </p:nvPicPr>
        <p:blipFill rotWithShape="1">
          <a:blip r:embed="rId3">
            <a:alphaModFix/>
          </a:blip>
          <a:srcRect b="9" l="0" r="0" t="9"/>
          <a:stretch/>
        </p:blipFill>
        <p:spPr>
          <a:xfrm>
            <a:off x="1982581" y="1213593"/>
            <a:ext cx="1401900" cy="1401600"/>
          </a:xfrm>
          <a:prstGeom prst="ellipse">
            <a:avLst/>
          </a:prstGeom>
          <a:noFill/>
          <a:ln>
            <a:noFill/>
          </a:ln>
        </p:spPr>
      </p:pic>
      <p:pic>
        <p:nvPicPr>
          <p:cNvPr descr="c-sharp-tutors-online.png" id="109" name="Shape 109"/>
          <p:cNvPicPr preferRelativeResize="0"/>
          <p:nvPr/>
        </p:nvPicPr>
        <p:blipFill rotWithShape="1">
          <a:blip r:embed="rId4">
            <a:alphaModFix/>
          </a:blip>
          <a:srcRect b="0" l="0" r="0" t="0"/>
          <a:stretch/>
        </p:blipFill>
        <p:spPr>
          <a:xfrm>
            <a:off x="3873678" y="1213475"/>
            <a:ext cx="1401900" cy="1401900"/>
          </a:xfrm>
          <a:prstGeom prst="ellipse">
            <a:avLst/>
          </a:prstGeom>
          <a:noFill/>
          <a:ln>
            <a:noFill/>
          </a:ln>
        </p:spPr>
      </p:pic>
      <p:sp>
        <p:nvSpPr>
          <p:cNvPr id="110" name="Shape 110"/>
          <p:cNvSpPr txBox="1"/>
          <p:nvPr/>
        </p:nvSpPr>
        <p:spPr>
          <a:xfrm>
            <a:off x="-18915" y="3129038"/>
            <a:ext cx="1724400" cy="983700"/>
          </a:xfrm>
          <a:prstGeom prst="rect">
            <a:avLst/>
          </a:prstGeom>
          <a:noFill/>
          <a:ln>
            <a:noFill/>
          </a:ln>
        </p:spPr>
        <p:txBody>
          <a:bodyPr anchorCtr="0" anchor="t" bIns="91425" lIns="91425" rIns="91425" wrap="square" tIns="91425">
            <a:noAutofit/>
          </a:bodyPr>
          <a:lstStyle/>
          <a:p>
            <a:pPr lvl="0" rtl="0" algn="ctr">
              <a:lnSpc>
                <a:spcPct val="115000"/>
              </a:lnSpc>
              <a:spcBef>
                <a:spcPts val="0"/>
              </a:spcBef>
              <a:spcAft>
                <a:spcPts val="1600"/>
              </a:spcAft>
              <a:buNone/>
            </a:pPr>
            <a:r>
              <a:rPr lang="en" sz="1600">
                <a:latin typeface="Economica"/>
                <a:ea typeface="Economica"/>
                <a:cs typeface="Economica"/>
                <a:sym typeface="Economica"/>
              </a:rPr>
              <a:t>Private, public, or open source, all repositories are equipped with tools to help you host, version, and release code.</a:t>
            </a:r>
          </a:p>
        </p:txBody>
      </p:sp>
      <p:sp>
        <p:nvSpPr>
          <p:cNvPr id="111" name="Shape 111"/>
          <p:cNvSpPr txBox="1"/>
          <p:nvPr/>
        </p:nvSpPr>
        <p:spPr>
          <a:xfrm>
            <a:off x="3763284" y="2689087"/>
            <a:ext cx="1724400" cy="493500"/>
          </a:xfrm>
          <a:prstGeom prst="rect">
            <a:avLst/>
          </a:prstGeom>
          <a:noFill/>
          <a:ln>
            <a:noFill/>
          </a:ln>
        </p:spPr>
        <p:txBody>
          <a:bodyPr anchorCtr="0" anchor="b" bIns="91425" lIns="91425" rIns="91425" wrap="square" tIns="91425">
            <a:noAutofit/>
          </a:bodyPr>
          <a:lstStyle/>
          <a:p>
            <a:pPr lvl="0" rtl="0" algn="ctr">
              <a:spcBef>
                <a:spcPts val="0"/>
              </a:spcBef>
              <a:buNone/>
            </a:pPr>
            <a:r>
              <a:rPr b="1" lang="en" sz="2000">
                <a:solidFill>
                  <a:srgbClr val="FF0000"/>
                </a:solidFill>
                <a:latin typeface="Economica"/>
                <a:ea typeface="Economica"/>
                <a:cs typeface="Economica"/>
                <a:sym typeface="Economica"/>
              </a:rPr>
              <a:t>C#</a:t>
            </a:r>
          </a:p>
        </p:txBody>
      </p:sp>
      <p:sp>
        <p:nvSpPr>
          <p:cNvPr id="112" name="Shape 112"/>
          <p:cNvSpPr txBox="1"/>
          <p:nvPr/>
        </p:nvSpPr>
        <p:spPr>
          <a:xfrm>
            <a:off x="1872177" y="3129038"/>
            <a:ext cx="1724400" cy="983700"/>
          </a:xfrm>
          <a:prstGeom prst="rect">
            <a:avLst/>
          </a:prstGeom>
          <a:noFill/>
          <a:ln>
            <a:noFill/>
          </a:ln>
        </p:spPr>
        <p:txBody>
          <a:bodyPr anchorCtr="0" anchor="t" bIns="91425" lIns="91425" rIns="91425" wrap="square" tIns="91425">
            <a:noAutofit/>
          </a:bodyPr>
          <a:lstStyle/>
          <a:p>
            <a:pPr lvl="0" rtl="0" algn="ctr">
              <a:lnSpc>
                <a:spcPct val="115000"/>
              </a:lnSpc>
              <a:spcBef>
                <a:spcPts val="0"/>
              </a:spcBef>
              <a:spcAft>
                <a:spcPts val="1600"/>
              </a:spcAft>
              <a:buNone/>
            </a:pPr>
            <a:r>
              <a:rPr lang="en" sz="1600">
                <a:latin typeface="Economica"/>
                <a:ea typeface="Economica"/>
                <a:cs typeface="Economica"/>
                <a:sym typeface="Economica"/>
              </a:rPr>
              <a:t>A game developing platform that is fast and easy to learn. </a:t>
            </a:r>
          </a:p>
        </p:txBody>
      </p:sp>
      <p:sp>
        <p:nvSpPr>
          <p:cNvPr id="113" name="Shape 113"/>
          <p:cNvSpPr txBox="1"/>
          <p:nvPr/>
        </p:nvSpPr>
        <p:spPr>
          <a:xfrm>
            <a:off x="3763281" y="3129050"/>
            <a:ext cx="1724400" cy="1195200"/>
          </a:xfrm>
          <a:prstGeom prst="rect">
            <a:avLst/>
          </a:prstGeom>
          <a:noFill/>
          <a:ln>
            <a:noFill/>
          </a:ln>
        </p:spPr>
        <p:txBody>
          <a:bodyPr anchorCtr="0" anchor="t" bIns="91425" lIns="91425" rIns="91425" wrap="square" tIns="91425">
            <a:noAutofit/>
          </a:bodyPr>
          <a:lstStyle/>
          <a:p>
            <a:pPr lvl="0" rtl="0" algn="ctr">
              <a:lnSpc>
                <a:spcPct val="115000"/>
              </a:lnSpc>
              <a:spcBef>
                <a:spcPts val="0"/>
              </a:spcBef>
              <a:spcAft>
                <a:spcPts val="1600"/>
              </a:spcAft>
              <a:buNone/>
            </a:pPr>
            <a:r>
              <a:rPr lang="en" sz="1600">
                <a:latin typeface="Economica"/>
                <a:ea typeface="Economica"/>
                <a:cs typeface="Economica"/>
                <a:sym typeface="Economica"/>
              </a:rPr>
              <a:t>C# enable rapid application development while retaining the expressiveness and elegance of C-style languages.</a:t>
            </a:r>
          </a:p>
        </p:txBody>
      </p:sp>
      <p:pic>
        <p:nvPicPr>
          <p:cNvPr descr="github-512.png" id="114" name="Shape 114"/>
          <p:cNvPicPr preferRelativeResize="0"/>
          <p:nvPr/>
        </p:nvPicPr>
        <p:blipFill rotWithShape="1">
          <a:blip r:embed="rId5">
            <a:alphaModFix/>
          </a:blip>
          <a:srcRect b="0" l="0" r="0" t="0"/>
          <a:stretch/>
        </p:blipFill>
        <p:spPr>
          <a:xfrm>
            <a:off x="91500" y="1213475"/>
            <a:ext cx="1401900" cy="1401900"/>
          </a:xfrm>
          <a:prstGeom prst="ellipse">
            <a:avLst/>
          </a:prstGeom>
          <a:noFill/>
          <a:ln>
            <a:noFill/>
          </a:ln>
        </p:spPr>
      </p:pic>
      <p:pic>
        <p:nvPicPr>
          <p:cNvPr id="115" name="Shape 115"/>
          <p:cNvPicPr preferRelativeResize="0"/>
          <p:nvPr/>
        </p:nvPicPr>
        <p:blipFill>
          <a:blip r:embed="rId6">
            <a:alphaModFix/>
          </a:blip>
          <a:stretch>
            <a:fillRect/>
          </a:stretch>
        </p:blipFill>
        <p:spPr>
          <a:xfrm>
            <a:off x="5804452" y="1317617"/>
            <a:ext cx="1271866" cy="1271866"/>
          </a:xfrm>
          <a:prstGeom prst="rect">
            <a:avLst/>
          </a:prstGeom>
          <a:noFill/>
          <a:ln>
            <a:noFill/>
          </a:ln>
        </p:spPr>
      </p:pic>
      <p:sp>
        <p:nvSpPr>
          <p:cNvPr id="116" name="Shape 116"/>
          <p:cNvSpPr txBox="1"/>
          <p:nvPr/>
        </p:nvSpPr>
        <p:spPr>
          <a:xfrm>
            <a:off x="5578254" y="2663252"/>
            <a:ext cx="1724400" cy="493500"/>
          </a:xfrm>
          <a:prstGeom prst="rect">
            <a:avLst/>
          </a:prstGeom>
          <a:noFill/>
          <a:ln>
            <a:noFill/>
          </a:ln>
        </p:spPr>
        <p:txBody>
          <a:bodyPr anchorCtr="0" anchor="b" bIns="91425" lIns="91425" rIns="91425" wrap="square" tIns="91425">
            <a:noAutofit/>
          </a:bodyPr>
          <a:lstStyle/>
          <a:p>
            <a:pPr lvl="0" rtl="0" algn="ctr">
              <a:spcBef>
                <a:spcPts val="0"/>
              </a:spcBef>
              <a:buNone/>
            </a:pPr>
            <a:r>
              <a:rPr b="1" lang="en" sz="2000">
                <a:solidFill>
                  <a:srgbClr val="FF0000"/>
                </a:solidFill>
                <a:latin typeface="Economica"/>
                <a:ea typeface="Economica"/>
                <a:cs typeface="Economica"/>
                <a:sym typeface="Economica"/>
              </a:rPr>
              <a:t>Photoshop</a:t>
            </a:r>
          </a:p>
        </p:txBody>
      </p:sp>
      <p:sp>
        <p:nvSpPr>
          <p:cNvPr id="117" name="Shape 117"/>
          <p:cNvSpPr txBox="1"/>
          <p:nvPr/>
        </p:nvSpPr>
        <p:spPr>
          <a:xfrm>
            <a:off x="5578254" y="3103203"/>
            <a:ext cx="1724400" cy="983700"/>
          </a:xfrm>
          <a:prstGeom prst="rect">
            <a:avLst/>
          </a:prstGeom>
          <a:noFill/>
          <a:ln>
            <a:noFill/>
          </a:ln>
        </p:spPr>
        <p:txBody>
          <a:bodyPr anchorCtr="0" anchor="t" bIns="91425" lIns="91425" rIns="91425" wrap="square" tIns="91425">
            <a:noAutofit/>
          </a:bodyPr>
          <a:lstStyle/>
          <a:p>
            <a:pPr lvl="0" rtl="0" algn="ctr">
              <a:lnSpc>
                <a:spcPct val="115000"/>
              </a:lnSpc>
              <a:spcBef>
                <a:spcPts val="0"/>
              </a:spcBef>
              <a:spcAft>
                <a:spcPts val="1600"/>
              </a:spcAft>
              <a:buNone/>
            </a:pPr>
            <a:r>
              <a:rPr lang="en" sz="1600">
                <a:latin typeface="Economica"/>
                <a:ea typeface="Economica"/>
                <a:cs typeface="Economica"/>
                <a:sym typeface="Economica"/>
              </a:rPr>
              <a:t>A tool that can help create and edit the game sprites and assets.</a:t>
            </a:r>
          </a:p>
        </p:txBody>
      </p:sp>
      <p:sp>
        <p:nvSpPr>
          <p:cNvPr id="118" name="Shape 118"/>
          <p:cNvSpPr txBox="1"/>
          <p:nvPr/>
        </p:nvSpPr>
        <p:spPr>
          <a:xfrm>
            <a:off x="-36650" y="2689087"/>
            <a:ext cx="1724400" cy="493500"/>
          </a:xfrm>
          <a:prstGeom prst="rect">
            <a:avLst/>
          </a:prstGeom>
          <a:noFill/>
          <a:ln>
            <a:noFill/>
          </a:ln>
        </p:spPr>
        <p:txBody>
          <a:bodyPr anchorCtr="0" anchor="b" bIns="91425" lIns="91425" rIns="91425" wrap="square" tIns="91425">
            <a:noAutofit/>
          </a:bodyPr>
          <a:lstStyle/>
          <a:p>
            <a:pPr lvl="0" rtl="0" algn="ctr">
              <a:spcBef>
                <a:spcPts val="0"/>
              </a:spcBef>
              <a:buNone/>
            </a:pPr>
            <a:r>
              <a:rPr b="1" lang="en" sz="2000">
                <a:solidFill>
                  <a:srgbClr val="FF0000"/>
                </a:solidFill>
                <a:latin typeface="Economica"/>
                <a:ea typeface="Economica"/>
                <a:cs typeface="Economica"/>
                <a:sym typeface="Economica"/>
              </a:rPr>
              <a:t>GitHub</a:t>
            </a:r>
          </a:p>
        </p:txBody>
      </p:sp>
      <p:sp>
        <p:nvSpPr>
          <p:cNvPr id="119" name="Shape 119"/>
          <p:cNvSpPr txBox="1"/>
          <p:nvPr/>
        </p:nvSpPr>
        <p:spPr>
          <a:xfrm>
            <a:off x="1846811" y="2689087"/>
            <a:ext cx="1724400" cy="493500"/>
          </a:xfrm>
          <a:prstGeom prst="rect">
            <a:avLst/>
          </a:prstGeom>
          <a:noFill/>
          <a:ln>
            <a:noFill/>
          </a:ln>
        </p:spPr>
        <p:txBody>
          <a:bodyPr anchorCtr="0" anchor="b" bIns="91425" lIns="91425" rIns="91425" wrap="square" tIns="91425">
            <a:noAutofit/>
          </a:bodyPr>
          <a:lstStyle/>
          <a:p>
            <a:pPr lvl="0" rtl="0" algn="ctr">
              <a:spcBef>
                <a:spcPts val="0"/>
              </a:spcBef>
              <a:buNone/>
            </a:pPr>
            <a:r>
              <a:rPr b="1" lang="en" sz="2000">
                <a:solidFill>
                  <a:srgbClr val="FF0000"/>
                </a:solidFill>
                <a:latin typeface="Economica"/>
                <a:ea typeface="Economica"/>
                <a:cs typeface="Economica"/>
                <a:sym typeface="Economica"/>
              </a:rPr>
              <a:t>Unity</a:t>
            </a:r>
          </a:p>
        </p:txBody>
      </p:sp>
      <p:pic>
        <p:nvPicPr>
          <p:cNvPr id="120" name="Shape 120"/>
          <p:cNvPicPr preferRelativeResize="0"/>
          <p:nvPr/>
        </p:nvPicPr>
        <p:blipFill>
          <a:blip r:embed="rId7">
            <a:alphaModFix/>
          </a:blip>
          <a:stretch>
            <a:fillRect/>
          </a:stretch>
        </p:blipFill>
        <p:spPr>
          <a:xfrm>
            <a:off x="7082738" y="1298750"/>
            <a:ext cx="2345374" cy="1231325"/>
          </a:xfrm>
          <a:prstGeom prst="rect">
            <a:avLst/>
          </a:prstGeom>
          <a:noFill/>
          <a:ln>
            <a:noFill/>
          </a:ln>
        </p:spPr>
      </p:pic>
      <p:sp>
        <p:nvSpPr>
          <p:cNvPr id="121" name="Shape 121"/>
          <p:cNvSpPr txBox="1"/>
          <p:nvPr/>
        </p:nvSpPr>
        <p:spPr>
          <a:xfrm>
            <a:off x="7393229" y="2663252"/>
            <a:ext cx="1724400" cy="493500"/>
          </a:xfrm>
          <a:prstGeom prst="rect">
            <a:avLst/>
          </a:prstGeom>
          <a:noFill/>
          <a:ln>
            <a:noFill/>
          </a:ln>
        </p:spPr>
        <p:txBody>
          <a:bodyPr anchorCtr="0" anchor="b" bIns="91425" lIns="91425" rIns="91425" wrap="square" tIns="91425">
            <a:noAutofit/>
          </a:bodyPr>
          <a:lstStyle/>
          <a:p>
            <a:pPr lvl="0" rtl="0" algn="ctr">
              <a:spcBef>
                <a:spcPts val="0"/>
              </a:spcBef>
              <a:buNone/>
            </a:pPr>
            <a:r>
              <a:rPr b="1" lang="en" sz="2000">
                <a:solidFill>
                  <a:srgbClr val="FF0000"/>
                </a:solidFill>
                <a:latin typeface="Economica"/>
                <a:ea typeface="Economica"/>
                <a:cs typeface="Economica"/>
                <a:sym typeface="Economica"/>
              </a:rPr>
              <a:t>Visual Studio</a:t>
            </a:r>
          </a:p>
        </p:txBody>
      </p:sp>
      <p:sp>
        <p:nvSpPr>
          <p:cNvPr id="122" name="Shape 122"/>
          <p:cNvSpPr txBox="1"/>
          <p:nvPr/>
        </p:nvSpPr>
        <p:spPr>
          <a:xfrm>
            <a:off x="7393229" y="3103203"/>
            <a:ext cx="1724400" cy="983700"/>
          </a:xfrm>
          <a:prstGeom prst="rect">
            <a:avLst/>
          </a:prstGeom>
          <a:noFill/>
          <a:ln>
            <a:noFill/>
          </a:ln>
        </p:spPr>
        <p:txBody>
          <a:bodyPr anchorCtr="0" anchor="t" bIns="91425" lIns="91425" rIns="91425" wrap="square" tIns="91425">
            <a:noAutofit/>
          </a:bodyPr>
          <a:lstStyle/>
          <a:p>
            <a:pPr lvl="0" rtl="0" algn="ctr">
              <a:lnSpc>
                <a:spcPct val="115000"/>
              </a:lnSpc>
              <a:spcBef>
                <a:spcPts val="0"/>
              </a:spcBef>
              <a:spcAft>
                <a:spcPts val="1600"/>
              </a:spcAft>
              <a:buNone/>
            </a:pPr>
            <a:r>
              <a:rPr lang="en" sz="1600">
                <a:latin typeface="Economica"/>
                <a:ea typeface="Economica"/>
                <a:cs typeface="Economica"/>
                <a:sym typeface="Economica"/>
              </a:rPr>
              <a:t>An IDE to help write and edit C# Scripts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Requirements </a:t>
            </a:r>
          </a:p>
        </p:txBody>
      </p:sp>
      <p:sp>
        <p:nvSpPr>
          <p:cNvPr id="128" name="Shape 128"/>
          <p:cNvSpPr txBox="1"/>
          <p:nvPr>
            <p:ph idx="1" type="body"/>
          </p:nvPr>
        </p:nvSpPr>
        <p:spPr>
          <a:xfrm>
            <a:off x="311700" y="1225225"/>
            <a:ext cx="8520600" cy="2050800"/>
          </a:xfrm>
          <a:prstGeom prst="rect">
            <a:avLst/>
          </a:prstGeom>
        </p:spPr>
        <p:txBody>
          <a:bodyPr anchorCtr="0" anchor="t" bIns="91425" lIns="91425" rIns="91425" wrap="square" tIns="91425">
            <a:noAutofit/>
          </a:bodyPr>
          <a:lstStyle/>
          <a:p>
            <a:pPr indent="-374650" lvl="0" marL="457200" rtl="0">
              <a:lnSpc>
                <a:spcPct val="150000"/>
              </a:lnSpc>
              <a:spcBef>
                <a:spcPts val="0"/>
              </a:spcBef>
              <a:spcAft>
                <a:spcPts val="0"/>
              </a:spcAft>
              <a:buSzPts val="2300"/>
              <a:buFont typeface="Economica"/>
              <a:buChar char="●"/>
            </a:pPr>
            <a:r>
              <a:rPr lang="en" sz="2300">
                <a:latin typeface="Economica"/>
                <a:ea typeface="Economica"/>
                <a:cs typeface="Economica"/>
                <a:sym typeface="Economica"/>
              </a:rPr>
              <a:t>Must Have a Computer (Mac, Windows, or Linux) </a:t>
            </a:r>
          </a:p>
          <a:p>
            <a:pPr indent="-374650" lvl="0" marL="457200" rtl="0">
              <a:lnSpc>
                <a:spcPct val="150000"/>
              </a:lnSpc>
              <a:spcBef>
                <a:spcPts val="0"/>
              </a:spcBef>
              <a:spcAft>
                <a:spcPts val="0"/>
              </a:spcAft>
              <a:buSzPts val="2300"/>
              <a:buFont typeface="Economica"/>
              <a:buChar char="●"/>
            </a:pPr>
            <a:r>
              <a:rPr lang="en" sz="2300">
                <a:latin typeface="Economica"/>
                <a:ea typeface="Economica"/>
                <a:cs typeface="Economica"/>
                <a:sym typeface="Economica"/>
              </a:rPr>
              <a:t>Must Have Wireless or Internet Connection </a:t>
            </a:r>
          </a:p>
          <a:p>
            <a:pPr indent="-374650" lvl="0" marL="457200" rtl="0">
              <a:lnSpc>
                <a:spcPct val="150000"/>
              </a:lnSpc>
              <a:spcBef>
                <a:spcPts val="0"/>
              </a:spcBef>
              <a:spcAft>
                <a:spcPts val="0"/>
              </a:spcAft>
              <a:buSzPts val="2300"/>
              <a:buFont typeface="Economica"/>
              <a:buChar char="●"/>
            </a:pPr>
            <a:r>
              <a:rPr lang="en" sz="2300">
                <a:latin typeface="Economica"/>
                <a:ea typeface="Economica"/>
                <a:cs typeface="Economica"/>
                <a:sym typeface="Economica"/>
              </a:rPr>
              <a:t>Mouse and Keyboard. </a:t>
            </a:r>
          </a:p>
          <a:p>
            <a:pPr indent="-374650" lvl="0" marL="457200" rtl="0">
              <a:lnSpc>
                <a:spcPct val="150000"/>
              </a:lnSpc>
              <a:spcBef>
                <a:spcPts val="0"/>
              </a:spcBef>
              <a:buSzPts val="2300"/>
              <a:buFont typeface="Economica"/>
              <a:buChar char="●"/>
            </a:pPr>
            <a:r>
              <a:rPr lang="en" sz="2300">
                <a:latin typeface="Economica"/>
                <a:ea typeface="Economica"/>
                <a:cs typeface="Economica"/>
                <a:sym typeface="Economica"/>
              </a:rPr>
              <a:t>Refined Taste</a:t>
            </a:r>
          </a:p>
        </p:txBody>
      </p:sp>
      <p:pic>
        <p:nvPicPr>
          <p:cNvPr id="129" name="Shape 129"/>
          <p:cNvPicPr preferRelativeResize="0"/>
          <p:nvPr/>
        </p:nvPicPr>
        <p:blipFill>
          <a:blip r:embed="rId3">
            <a:alphaModFix/>
          </a:blip>
          <a:stretch>
            <a:fillRect/>
          </a:stretch>
        </p:blipFill>
        <p:spPr>
          <a:xfrm>
            <a:off x="2003246" y="3567423"/>
            <a:ext cx="1725489" cy="1358598"/>
          </a:xfrm>
          <a:prstGeom prst="rect">
            <a:avLst/>
          </a:prstGeom>
          <a:noFill/>
          <a:ln>
            <a:noFill/>
          </a:ln>
        </p:spPr>
      </p:pic>
      <p:pic>
        <p:nvPicPr>
          <p:cNvPr id="130" name="Shape 130"/>
          <p:cNvPicPr preferRelativeResize="0"/>
          <p:nvPr/>
        </p:nvPicPr>
        <p:blipFill>
          <a:blip r:embed="rId4">
            <a:alphaModFix/>
          </a:blip>
          <a:stretch>
            <a:fillRect/>
          </a:stretch>
        </p:blipFill>
        <p:spPr>
          <a:xfrm>
            <a:off x="3645295" y="3192544"/>
            <a:ext cx="2108358" cy="2108356"/>
          </a:xfrm>
          <a:prstGeom prst="rect">
            <a:avLst/>
          </a:prstGeom>
          <a:noFill/>
          <a:ln>
            <a:noFill/>
          </a:ln>
        </p:spPr>
      </p:pic>
      <p:pic>
        <p:nvPicPr>
          <p:cNvPr id="131" name="Shape 131"/>
          <p:cNvPicPr preferRelativeResize="0"/>
          <p:nvPr/>
        </p:nvPicPr>
        <p:blipFill>
          <a:blip r:embed="rId5">
            <a:alphaModFix/>
          </a:blip>
          <a:stretch>
            <a:fillRect/>
          </a:stretch>
        </p:blipFill>
        <p:spPr>
          <a:xfrm>
            <a:off x="5870243" y="3281748"/>
            <a:ext cx="1929932" cy="1929931"/>
          </a:xfrm>
          <a:prstGeom prst="rect">
            <a:avLst/>
          </a:prstGeom>
          <a:noFill/>
          <a:ln>
            <a:noFill/>
          </a:ln>
        </p:spPr>
      </p:pic>
      <p:pic>
        <p:nvPicPr>
          <p:cNvPr id="132" name="Shape 132"/>
          <p:cNvPicPr preferRelativeResize="0"/>
          <p:nvPr/>
        </p:nvPicPr>
        <p:blipFill>
          <a:blip r:embed="rId6">
            <a:alphaModFix/>
          </a:blip>
          <a:stretch>
            <a:fillRect/>
          </a:stretch>
        </p:blipFill>
        <p:spPr>
          <a:xfrm>
            <a:off x="209550" y="3432197"/>
            <a:ext cx="1629078" cy="1629077"/>
          </a:xfrm>
          <a:prstGeom prst="rect">
            <a:avLst/>
          </a:prstGeom>
          <a:noFill/>
          <a:ln>
            <a:noFill/>
          </a:ln>
        </p:spPr>
      </p:pic>
      <p:pic>
        <p:nvPicPr>
          <p:cNvPr id="133" name="Shape 133"/>
          <p:cNvPicPr preferRelativeResize="0"/>
          <p:nvPr/>
        </p:nvPicPr>
        <p:blipFill>
          <a:blip r:embed="rId7">
            <a:alphaModFix/>
          </a:blip>
          <a:stretch>
            <a:fillRect/>
          </a:stretch>
        </p:blipFill>
        <p:spPr>
          <a:xfrm>
            <a:off x="7809700" y="3518052"/>
            <a:ext cx="1358600" cy="13585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nvSpPr>
        <p:spPr>
          <a:xfrm>
            <a:off x="2390400" y="1605925"/>
            <a:ext cx="4363200" cy="509100"/>
          </a:xfrm>
          <a:prstGeom prst="rect">
            <a:avLst/>
          </a:prstGeom>
          <a:noFill/>
          <a:ln>
            <a:noFill/>
          </a:ln>
        </p:spPr>
        <p:txBody>
          <a:bodyPr anchorCtr="0" anchor="t" bIns="91425" lIns="91425" rIns="91425" wrap="square" tIns="91425">
            <a:noAutofit/>
          </a:bodyPr>
          <a:lstStyle/>
          <a:p>
            <a:pPr lvl="0">
              <a:spcBef>
                <a:spcPts val="0"/>
              </a:spcBef>
              <a:buNone/>
            </a:pPr>
            <a:r>
              <a:rPr lang="en" sz="7200">
                <a:latin typeface="Economica"/>
                <a:ea typeface="Economica"/>
                <a:cs typeface="Economica"/>
                <a:sym typeface="Economica"/>
              </a:rPr>
              <a:t>GAME DEMO...</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Shape 143"/>
          <p:cNvPicPr preferRelativeResize="0"/>
          <p:nvPr/>
        </p:nvPicPr>
        <p:blipFill>
          <a:blip r:embed="rId3">
            <a:alphaModFix/>
          </a:blip>
          <a:stretch>
            <a:fillRect/>
          </a:stretch>
        </p:blipFill>
        <p:spPr>
          <a:xfrm>
            <a:off x="670475" y="500875"/>
            <a:ext cx="7620775" cy="3816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Shape 148"/>
          <p:cNvPicPr preferRelativeResize="0"/>
          <p:nvPr/>
        </p:nvPicPr>
        <p:blipFill>
          <a:blip r:embed="rId3">
            <a:alphaModFix/>
          </a:blip>
          <a:stretch>
            <a:fillRect/>
          </a:stretch>
        </p:blipFill>
        <p:spPr>
          <a:xfrm>
            <a:off x="871988" y="310988"/>
            <a:ext cx="7400026" cy="4521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