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1483" r:id="rId2"/>
    <p:sldId id="1337" r:id="rId3"/>
    <p:sldId id="1346" r:id="rId4"/>
    <p:sldId id="1336" r:id="rId5"/>
    <p:sldId id="1506" r:id="rId6"/>
    <p:sldId id="1507" r:id="rId7"/>
    <p:sldId id="1508" r:id="rId8"/>
    <p:sldId id="1343" r:id="rId9"/>
    <p:sldId id="1509" r:id="rId10"/>
    <p:sldId id="1510" r:id="rId11"/>
    <p:sldId id="1511" r:id="rId12"/>
    <p:sldId id="1512" r:id="rId13"/>
    <p:sldId id="1514" r:id="rId14"/>
    <p:sldId id="1513" r:id="rId15"/>
    <p:sldId id="1515" r:id="rId16"/>
    <p:sldId id="1516" r:id="rId17"/>
    <p:sldId id="1517" r:id="rId18"/>
    <p:sldId id="1519" r:id="rId19"/>
    <p:sldId id="1520" r:id="rId20"/>
    <p:sldId id="1521" r:id="rId21"/>
    <p:sldId id="1522" r:id="rId22"/>
    <p:sldId id="1524" r:id="rId23"/>
    <p:sldId id="1525" r:id="rId24"/>
    <p:sldId id="1526" r:id="rId25"/>
    <p:sldId id="1527" r:id="rId26"/>
    <p:sldId id="1529" r:id="rId27"/>
    <p:sldId id="1530" r:id="rId28"/>
    <p:sldId id="1531" r:id="rId29"/>
    <p:sldId id="1528" r:id="rId30"/>
    <p:sldId id="1532" r:id="rId31"/>
    <p:sldId id="1533" r:id="rId32"/>
    <p:sldId id="1534" r:id="rId33"/>
    <p:sldId id="1535" r:id="rId34"/>
    <p:sldId id="1536" r:id="rId35"/>
    <p:sldId id="1538" r:id="rId36"/>
    <p:sldId id="1539" r:id="rId37"/>
    <p:sldId id="1540" r:id="rId38"/>
    <p:sldId id="1537" r:id="rId39"/>
    <p:sldId id="1541" r:id="rId40"/>
    <p:sldId id="1542" r:id="rId41"/>
    <p:sldId id="1543" r:id="rId42"/>
    <p:sldId id="1544" r:id="rId43"/>
    <p:sldId id="1545" r:id="rId44"/>
    <p:sldId id="1546" r:id="rId45"/>
    <p:sldId id="1547" r:id="rId46"/>
    <p:sldId id="1548" r:id="rId47"/>
    <p:sldId id="1549" r:id="rId48"/>
    <p:sldId id="1550" r:id="rId49"/>
    <p:sldId id="1551" r:id="rId50"/>
    <p:sldId id="2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89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276"/>
      </p:cViewPr>
      <p:guideLst>
        <p:guide orient="horz" pos="402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0928"/>
            <a:ext cx="9828584" cy="1440160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기획</a:t>
            </a:r>
            <a:endParaRPr lang="en-US" altLang="ko-KR" sz="4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(Ch_02.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분석 계획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 01.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방안 수립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목표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시점에 따른 분류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31" y="1844824"/>
            <a:ext cx="6233293" cy="178094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시 필요역량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기획을 위한 기본적인 소양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기획은 도메인 지식과 정보기술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 및 통계학적 지식이라는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역량에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균형 잡힌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시각을 갖고서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방향성과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수립하는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역량과 리더십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시 기본적인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소양과 함께 프로젝트 관리 역량과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이끌어 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리더십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시 고려사항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데이터 확인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 가능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유형 등을 미리 확인하여야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유형에 따라 적용 가능한 솔루션이나 분석 방법론이 달라진다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1464" y="5860999"/>
            <a:ext cx="993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형태에 따라 정형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분류된다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형식과 구조에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저장되도록 구성된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가능하다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.(RDBMS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테이블에 저장되는 데이터 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구조가 정해지지 않은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데이터이며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동영상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음성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메일 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데이터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형식과 구조가 비교적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정보를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함께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파일 형식의 데이터이며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.(JSON, XML,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4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시 고려사항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사례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구현되어 활용되고 있는 유사 분석 시나리오나 솔루션이 있다면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활용하는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유리하다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결과를 활용할 사용자의 측면에서 공감대를 얻을 수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수행이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원활하게 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도와준다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분석 수행 시 발생 가능한 요소 고려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결과의 정확도를 높이기 위하여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기간과 투입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증가가 불가피하며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인한 비용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상승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충분히 고려해야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이해하고 활용할 수 있도록 시각화 등을 고려하여야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실제 환경에서도 성능에 문제없이 적용할 수 있도록 충분히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일회성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분석으로 그치지 않고 조직의 역량으로 내재화될 수 있도록 계속적인 교육과 활용방안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변화 관리방안을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수립하여야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시 고려사항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20" y="1861008"/>
            <a:ext cx="7195008" cy="2361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기획에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분석을 위한 방법은 준비되어 있으나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분석해야 할지 모르는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접근하는 영역을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Insight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시대의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빠르게 따라가기 위해 과제 중심적 접근 방식을 지향하여야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전통적 접근 방식인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플랜 접근 방식은 지양하여야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목표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(What)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달성하기 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(Why)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어떤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(How)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것인가에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 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수립한다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결과의 정확도를 높이기 위하여 기간과 투입 자원 증가가 불가피하며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인한 비용 상승을 충분히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 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중심적 접근 방식은 단기적 접근 방식으로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당면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과제를 빠르게 해결하기 위해 사용되며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지속적인 분석 문화를 통해 내재화하기 위해서는 중장기적인 접근 방식인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플랜 접근 방식을 사용하여야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1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마스터 플랜과 로드맵 설정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마스터 플랜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과제를 수행함에 있어 그 과제의 목적이나 목표에 따라 전체적인 방향성을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기본계획이다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플랜 수립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분석 마스터 플랜 시 일반적인 정보전략계획 방법론을 활용할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수행하여야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활용하여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과제들을 빠짐없이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과제의 중요도와 난이도 등을 고려하여 우선순위를 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단기와 중장기로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로드맵을 수립한다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정보전략계획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(ISP: Information Strategy Planning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정보기술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시스템을 전략적으로 활용하기 위한 중장기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플랜을 수립하는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외부의 환경을 충분히 분석하여 새로운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기회나 문제점을 도출한다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확인하여 시스템 구축 우선순위를 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1464" y="6095037"/>
            <a:ext cx="993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고려요소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성과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ROI(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투자 수익률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용이성</a:t>
            </a:r>
          </a:p>
        </p:txBody>
      </p:sp>
    </p:spTree>
    <p:extLst>
      <p:ext uri="{BB962C8B-B14F-4D97-AF65-F5344CB8AC3E}">
        <p14:creationId xmlns:p14="http://schemas.microsoft.com/office/powerpoint/2010/main" val="3664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우선순위 평가기준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과제 우선순위 평가기준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전략적 중요도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 기업에서 고려하는 중요 가치 기준에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관점으로 과제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기준을 정의하여 평가한다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88926"/>
              </p:ext>
            </p:extLst>
          </p:nvPr>
        </p:nvGraphicFramePr>
        <p:xfrm>
          <a:off x="2351584" y="2636912"/>
          <a:ext cx="828092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1800200"/>
                <a:gridCol w="48245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관점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전략적 중요도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전략적 필요성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비즈니스 목표나 업무에 얼마나 밀접하게 연관되어 있는지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 가능한 이슈가 해결되지 않았을 때의 위험이나 손실의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정도를 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시급성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요구사항 반영이나 업무능률을 향상시키기 위해 얼마나 시급하게 수행되어야 하는지 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향후 경쟁우위를 확보하기 위한 방안으로서 얼마나 중요한지 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 용이성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투자 용이성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과제 수행을 위한 시간이나 인력을 투입하는데 얼마나 용이한지 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과제를 수행하는데 필요한 비용이나 투자예산의 확보가능성 정도를 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 용이성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과제에 적용할 기술의 안정성 검증 정도를 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과제 수행의 결과로 얻게 될 시스템 및 하드웨어의 유지보수가 얼마나 용이한지 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과제 수행 시 개발 스킬의 성숙도와 신기술 적용성 정도를 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측정한다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우선순위 평가기준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분석 프로젝트의 우선순위 평가기준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프로젝트와는 다른 기준으로 우선순위 평가 기준을 정의하여야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수행하고자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기업이 처한 상황에 따라 그 기준이 달라질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빅데이터의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고려한 분석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ROI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4V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72412"/>
              </p:ext>
            </p:extLst>
          </p:nvPr>
        </p:nvGraphicFramePr>
        <p:xfrm>
          <a:off x="2351584" y="2996952"/>
          <a:ext cx="61926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96144"/>
                <a:gridCol w="338437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ROI </a:t>
                      </a:r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투자비용 요소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(Investment)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크기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(Volume)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규모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양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형태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(Variety)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종류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유형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속도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(Velocity)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생성속도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처리속도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비즈니스 효과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(Return)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새로운 가치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(Value)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결과 활용을 통한 획득 가치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비즈니스 실행을 통한획득가치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2822" y="6095037"/>
            <a:ext cx="993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ROI(Return Of Investment)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수익률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널리 사용되는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경영성과 측정 기준 중 하나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ROI = Return / Investment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5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우선순위 평가기준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ROI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고려한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우선순위 평가기준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조직의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따라 난이도를 조율한다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준비도와 성숙도 진단 결과를 활용해 조직의 분석 수준을 파악한다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파악된 수준을 기초로 하여 적용 범위와 수행 방법별 난이도를 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45320"/>
              </p:ext>
            </p:extLst>
          </p:nvPr>
        </p:nvGraphicFramePr>
        <p:xfrm>
          <a:off x="1897765" y="1970896"/>
          <a:ext cx="7798635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893979"/>
                <a:gridCol w="3240360"/>
                <a:gridCol w="1152128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관점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ROI </a:t>
                      </a:r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시급성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중요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전략적 중요도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목표가치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(KPI)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현재의 관점에 전략적 가치를 둘 것인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 판단한다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중장기적 관점에 전략적인 가치를 둘 것 인지 판단한다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비즈니스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효과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난이도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획득 비용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가공 비용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저장 비용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적용 비용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수준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비용과 범위 측면에서 적용하기 쉬운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과제인지 판단한다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과제 범위를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PoC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처음부터 크게 할 것인지 판단한다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데이터를 활용하고 외부 데이터까지 확대할지 판단한다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투자비용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6095037"/>
            <a:ext cx="878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KPI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핵심성과지표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Key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Performance Indicator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PoC(Proof of Concept)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개념증명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원리 또는 실현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입증하기 위하여 어떤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아이디어에 대한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실현성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보여주는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9586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우선순위 선정 및 조정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포트폴리오 사분면 분석 기법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난이도와 시급성을 기준으로 분석 과제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분면에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매트릭스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분석 과제 우선순위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우선적으로 분석 과제 적용이 필요한 영역은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(III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기준을 시급성에 둘 경우 순서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III → IV → I → II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기준을 난이도에 둘 경우 순서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III → I → IV → II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5837632"/>
            <a:ext cx="8786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Investment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난이도를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시급성을 결정한다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시급성은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것인지 의미하므로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조절하지 않는다면 그 다음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창출이 기대되는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III → IV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우선순위가 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난이도는 현재 시점에서 적용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가능한지를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의미하므로 어려운 단기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난이도를 조절하여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III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우선순위가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204864"/>
            <a:ext cx="1944216" cy="1827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91744" y="250186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 상단이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(1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분석 기획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이해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3.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수집 및 저장 계획 </a:t>
            </a: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우선순위 선정 및 조정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매트릭스 내 분석 과제 우선순위 조정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시급성이 높고 난이도가 높은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의사결정을 통해 적용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우선순위를 조정할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양과 특성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등에 따라 난이도를 조율하여 적용 우선순위를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난이도를 조율하여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우선순위 조정 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기술적 요소에 따른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우선순위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 분석은 데이터 저장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새로운 기술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요소들로 인하여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운영중인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줄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시스템에 미치는 영향을 최소화하여 적용하거나 운영중인 시스템과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시행하여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조율을 통한 우선순위를 조정할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범위에 따른 우선순위 조정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과제의 전체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번에 일괄적으로 적용하여 추진할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중 일부만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진행하고 평가 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확대할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9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로드맵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로드맵은 마스터 플랜에서 정의한 목표를 기반으로 분석 과제를 수행하기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기준 등을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종합적인 계획이다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로드맵 수립 절차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최종적인 실행 우선순위를 결정하여 단계적 구현 로드맵을 수립한다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추진하고자 하는 목표를 명확하게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과제별 선행 관계를 고려하여 단계별 추진 내용을 정렬한다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세부적인 일정계획 수립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반복적인 정련과정을 통해 프로젝트의 완성도를 높여 나간다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데이터 수집 및 확보와 분석 데이터 준비 단계는 순차적으로 진행하고 모델링 단계는 반복적으로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▶ 주로 순차형과 반복형을 혼합하여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5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로드맵 설정에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로드맵은 마스터 플랜에서 정의한 목표를 기반으로 분석 과제를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필요한 기준 등을 담아 만든 종합적인 계획이다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추진하고자 하는 목표를 명확하게 정의하고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추진 과제별 선행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단계별 추진 내용을 정렬한다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확보와 분석 데이터 준비 단계는 순차적으로 진행하고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단계는 반복적으로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순차형과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반복형을 혼합하여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분석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과제를 수행함에 있어 그 과제의 목적이나 목표에 따라 전체적인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방향성을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제시하는 기본계획이다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과제를 수행함에 있어 그 과제의 목적이나 목표에 따라 전체적인 방향성을 제시하는 기본 계획은 분석 마스터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플랜의 정의이다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과제 우선순위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선정과 조정에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으로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매트릭스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분석 과제 우선순위 선정 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분석이 쉽지 않지만 시급하게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진행되어야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경우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사분면에 위치시킨다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양과 특성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범위 등에 따라 난이도를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조율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사분면으로 이동할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 분석은 데이터 저장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새로운 기술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시스템과는 무관하다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과제의 전체 범위를 한 번에 일괄적으로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적용하기 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어려우며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진행하고 평가 후에 범위를 확대할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시급성이 높고 난이도가 높은 영역은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난이도를 조율하여 적용 우선순위를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사분면으로 이동할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 분석은 데이터 저장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위한 새로운 기술 요소들로 인하여 운영 중인 시스템에 영향을 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과제의 전체 범위를 한 번에 일괄적으로 적용하여 추진할 수도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중 일부만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진행하고 평가 후에 범위를 확대할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0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우선순위 평가기준에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과제를 수행하고자 하는 기업이 처한 상황에 따라 그 기준이 달라질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투자 비용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요소로서 데이터 크기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효과로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시급성을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충족시키기 위해 데이터 가공 비용과 분석 수준 등을 낮출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난이도를 조절하기 위하여 데이터 획득 비용과 분석 수준 등을 낮출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시급성의 평가요소는 전략적 중요도와 목표가치이며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획득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가공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적용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수준은 난이도의 평가요소이다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문제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문제란 기대치와 현재 상황을 동일한 수준으로 맞추기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해결할 수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문제 접근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분석 문제는 접근 방식에 따라 하향식 접근 방식과 상향식 접근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58817"/>
              </p:ext>
            </p:extLst>
          </p:nvPr>
        </p:nvGraphicFramePr>
        <p:xfrm>
          <a:off x="2329813" y="3228340"/>
          <a:ext cx="801465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003"/>
                <a:gridCol w="590465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명칭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하향식 접근 방식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(Top Down Approach)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문제가 정의되어 주어지고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이에 대한 해법을 찾기 위해 체계적으로 분석하는 방법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비즈니스 모델 캔버스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(BMC)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하향식 접근 방식 절차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탐색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정의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해결방안 탐색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타당성 검토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상향식 접근 방식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(Bottom Up Approach)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문제를 정의할 수 없는 경우 데이터를 기반으로 문제를 지속적으로 개선하는 방식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디자인 사고 접근법 사용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비지도 학습 방법 사용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프로토타이핑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(Prototyping)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접근법 사용</a:t>
                      </a:r>
                      <a:endParaRPr lang="en-US" altLang="ko-KR" sz="12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상향식 접근 방식 절차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</a:t>
                      </a:r>
                      <a:endParaRPr lang="ko-KR" altLang="en-US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 분류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 흐름 분석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요건 식별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-&gt;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요건 정의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5708160"/>
            <a:ext cx="979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모델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캔버스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BMC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사업 모형을 개발하고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문서화하기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경영전략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창의적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해결방법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(Unsupervised Learning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자체의 결합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유사성 등을 중심으로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표현하는 방식이다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따로 알려주지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비슷한 데이터들을 군집화 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일종의 그룹핑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명확히 정의할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우선 분석을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시도하고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결과를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반복 적으로 개선해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나가는 방식</a:t>
            </a:r>
          </a:p>
        </p:txBody>
      </p:sp>
    </p:spTree>
    <p:extLst>
      <p:ext uri="{BB962C8B-B14F-4D97-AF65-F5344CB8AC3E}">
        <p14:creationId xmlns:p14="http://schemas.microsoft.com/office/powerpoint/2010/main" val="19514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대상별 분석 기획 유형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빅데이터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방법과 대상에 따라 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가지로 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99" y="2244504"/>
            <a:ext cx="6028950" cy="276832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0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빅데이터 분석 방법론은 빅데이터를 분석하기 위한 계층적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모델이다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구성 요소는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계층은 단계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(Phase),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방법론 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→ 데이터 준비 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→ 평가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및 범위 설정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수행계획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위험계획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준비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데이터 정의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 구조 설계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정합성 검증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데이터 준비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(EDA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및 검증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및 운영 방안 수립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구현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및 운영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및 전개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 계획 수립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평가 보고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3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방법론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빅데이터 분석 방법론 유형은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(Knowledge Discovery in Database)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Fayyad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프로파일링 기술을 기반으로 통계적 패턴이나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찾기 위해 체계적으로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세트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 결과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CRISP-DM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(Cross Industry Standard Process for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Mining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비즈니스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이해를 바탕으로 데이터 분석 목적의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진행되는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 방법론이다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업무 이해 → 데이터 이해 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준비 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→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방법론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SEMMA(Sampling Exploration Modification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Modeling Assessment)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분석 솔루션 업체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주도한 통계 중심의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→ 탐색 → 수정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→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5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하향식 접근 방식의 절차로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올바른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정의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탐색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해결방안 탐색 → 선택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검토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문제 탐색 → 문제 정의 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해결방안 탐색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탐색 → 해결방안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→ 문제 정의 → 선택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검토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문제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→ 해결방안 탐색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문제 탐색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접근 방식의 절차는 문제 탐색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정의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해결방안 탐색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검토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문문해타선 와 같이 암기를 하면 될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문제가 정의되어 주어지고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해법을 찾기 위해 체계적으로 분석하는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모델 캔버스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(BMC)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상향식 접근 방식과 하향식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방식에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접근 방식은 문제가 주어진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해결 방법을 찾는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하향식 접근 방식은 비즈니스 모델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캔버스를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접근 방식은 문제가 명확히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상황에서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문제를 해결하는 분석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상향식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방식은 디자인 사고 접근법을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접근 방식은 문제를 정의할 수 없는 경우 데이터를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문제를 지속적으로 개선하는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사고 접근 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 방법 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 접근법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접근 방식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분류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흐름 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요건 식별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요건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3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데이터 분석 계획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데이터 분석 </a:t>
            </a:r>
            <a:r>
              <a:rPr lang="ko-KR" altLang="en-US" sz="1600" b="1" dirty="0" smtClean="0">
                <a:latin typeface="+mj-ea"/>
              </a:rPr>
              <a:t>계획은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방안 수립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작업 계획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시 분석 대상은 알지만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모르는 경우 사용할 수 있는 해결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방안은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대상은 알지만 분석 방법은 모르는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주제에 대한 솔루션 탐색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대상과 분석 방법을 모두 알고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개선을 통해서 최적화 형태로 분석함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대상과 분석 방법을 모두 모르는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대상을 새롭게 발견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대상은 모르지만 분석 방법은 아는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분석 방법을 응용하여 새로운 통찰 도출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설명하는 빅데이터 분석 방법론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것인가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1996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Fayyad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프로파일링 기술을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지식을 찾기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KDD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CRISP-DM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SEMMA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WBS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CRISP-DM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이해를 바탕으로 데이터 분석 목적의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진행되는 데이터 마이닝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이해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이해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준비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SEMMA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솔루션 업체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주도한 통계 중심의 분석 방법론이며 데이터 마이닝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(Governance)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거버넌스의 필요성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업무를 하나의 기업 문화로 정착하고 이를 지속적으로 고도화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해나가기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거버넌스의 구성요소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기획과 관리를 수행하는 조직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(Organization)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과제 기획과 운영 프로세스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지원 인프라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거버넌스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교육 및 마인드 육성 체계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(Human Resource)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708160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거버넌스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정책 및 정보를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지속적인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및 기술을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8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(Governance)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거버넌스의 주요관리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마스터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 Data)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파일을 형성하는 데이터이며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처리 및 조작하기 위하여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 Data)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구조화된 데이터이며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설명하기 위해 사용되는 데이터이다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Dictionary)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데이터 자원관리를 위해 자료의 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의미와 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저장해 놓은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6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(Governance)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거버넌스의 특징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안전성을 확보할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성공으로 이끄는 기반을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마련할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독자적인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구축도 가능하지만 전사 차원의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거버넌스나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EA(Enterprise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Architecture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구성요소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수도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거버넌스의 특징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거버넌스에 추가적으로 빅데이터가 갖는 고유한 특성들을 고려하여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체계를 수립한 것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효율적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데이터의 관리체계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최적화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카테고리별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책임자 지정 등 다양한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4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(Governance)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데이터 거버넌스의 구성요소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Principle)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유지하고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관리하기 위한 지침 및 가이드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품질기준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변경관리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(Organization)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관리할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역할과 책임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아키텍트 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위한 활동과 체계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(Governance)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데이터 거버넌스의 체계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표준화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표준용어 설정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 사전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사전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등으로 구성되며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 프로세스를 포함한다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명명 규칙 수립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언어별로 작성되어 기준 언어와의 연결 상태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유지한다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및 데이터 사전 구축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원활한 활용을 위한 데이터 구조 체계를 마련하며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(Governance)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데이터 거버넌스의 체계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관리 체계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데이터를 포함한 메타 데이터와 데이터 사전의 관리 원칙 수립 및 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수립한다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관리와 운영을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담당자 및 조직별 역할과 책임을 구체적으로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마련한다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경우 데이터 생명 주기 관리방안도 수립하여야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저장소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및 표준 데이터를 관리하기 위한 전사 차원의 저장소를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저장소는 데이터 관리 체계 지원을 위한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Workflow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관리용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지원하여야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대상 시스템과의 인터페이스를 통한 통제가 가능해야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 변경에 따른 사전 영향 평가 등을 수행하여야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8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(Governance)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데이터 거버넌스의 체계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표준화 활동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 체계를 구축한 후 표준 준수 여부를 주기적으로 점검한다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거버넌스의 조직 내 안정적인 정착을 위한 계속적인 변화관리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진행하여야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지속적인 데이터 표준화 개선 활동을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실용성을 증대할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1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데이터 분석 거버넌스의 구성요소에 속하지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인프라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거버넌스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거버넌스의 구성요소는 데이터 분석 기획과 관리를 수행하는 조직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(Organization),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과제 기획과 운영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지원 인프라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교육 및 마인드 육성 체계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(Human Resource)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거버넌스의 주요 관리 대상으로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데이터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메타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거버넌스의 주요 관리 대상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파일을 형성하는 데이터이며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처리 및 조작하기 위해 사용되는 기본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구조화된 데이터이며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데이터를 설명하기 위해 사용되는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데이터 자원관리를 위해 자료의 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의미와 사용 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자료와의 관계 등을 저장해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8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수준진단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수준진단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수준진단 필요성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경쟁력 강화를 위한 데이터 분석의 도입 여부와 활용을 위해 현 상태에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명확한 점검이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분석의 수준진단을 통해 데이터 분석 기반을 만들기 위해 무엇을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보완해야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가능하고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분석의 유형이나 방향을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수준진단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조직이 현재 수행하고 있는 데이터 분석 수준을 명확히 이해하고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수준진단 결과를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목표수준을 정의한다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분석을 위한 기반이나 환경이 타사 대비 어느 정도 수준이고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하는지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 보완해야 하는지 등 개선 방안을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1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Analysis)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대용량의 데이터 집합으로부터 유용한 정보를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찾고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예측하기 위해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에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분석기술과 방법론을 기반으로 정형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데이터를 구축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분석하고 시각화를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하는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업무이다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국가직무능력표준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NCS: National Competency Standards)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분석의 현황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대다수의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기업들은 빅데이터가 갖고 있는 무한한 비즈니스 잠재력을 규명하는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머무르고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활용하기 위한 장애물은 비용보다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수행하기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분석적 방법과 성과에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663" y="5982379"/>
            <a:ext cx="11209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인사이트를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발굴하고 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의사결정을 지원하는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정의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 하는 과정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수준진단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수준진단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분석 수준진단 프레임워크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영역의 분석 준비도와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영역의 분석 성숙도를 동시에 평가할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준비도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(Readiness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내 데이터 분석 업무 도입을 목적으로 현재 수준을 파악하기 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대상으로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수준을 파악한다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결과 전체 요건 중 일정 수준 이상 충족하면 데이터 분석 업무를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만일 일정 수준 이상 충족되지 못하면 데이터 분석 환경을 먼저 조성한다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6464369"/>
            <a:ext cx="9793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분석하여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정도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있는지 점검하는 체계</a:t>
            </a:r>
          </a:p>
        </p:txBody>
      </p:sp>
    </p:spTree>
    <p:extLst>
      <p:ext uri="{BB962C8B-B14F-4D97-AF65-F5344CB8AC3E}">
        <p14:creationId xmlns:p14="http://schemas.microsoft.com/office/powerpoint/2010/main" val="41704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준비도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(Readiness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분석 준비도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6309320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EAI(Enterprise Application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Integration)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유기적으로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정보를 중앙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관리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환경을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15" y="1844824"/>
            <a:ext cx="6463733" cy="3221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3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성숙도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 모델의 정의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능력 및 데이터 분석 결과 활용에 대한 조직의 성숙도 수준을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상태를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 모델의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비즈니스 부문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역량 부문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부문을 대상으로 실시한다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수준에 따라 도입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구분한다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수준진단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준비도 및 성숙도 진단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조직의 현재 데이터 분석 수준을 객관적으로 파악할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타사의 데이터 분석 수준과 비교하여 데이터 분석 경쟁력 확보 및 강화를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수준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1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수준진단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사분면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(Analytics Quadrant)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분석 관점에서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유형으로 데이터 분석 수준진단 결과를 구분한다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향후 고려해야 하는 데이터 분석 수준에 대한 목표나 방향을 정의할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유형별 특성에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개선방안을 수립할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정착형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도입형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비즈니스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역량 부문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 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내 데이터 분석 업무 도입을 목적으로 현재 수준을 파악하기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영역을 대상으로 현재 수준을 파악한다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진단 결과 전체 요건 중 일정 수준 이상 충족하면 데이터 분석 업무를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성숙도 모델은 비즈니스 부문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및 역량 부문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 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부문을 대상으로 실시하며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성숙도에 따라 도입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단계로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 모델에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단계에서는 데이터 사이언스 그룹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활용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부문에서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확산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단계에서는 전사 차원에서 분석을 관리하고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 단계에서는 전사 성과 실시간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혁신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3.0,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분석규칙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부문에서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 단계에서는 전문 담당부서에서 수행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및 역량 부문에서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경영진 분석 활용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 연계는 조직 및 역량 부문의 최적화 단계에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성과 실시간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혁신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3.0,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분석규칙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관리는 비즈니스 부분에서 확산 단계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 담당부서에서 수행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 도입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관리자가 분석 수행은 조직 및 역량 부분의 활용 단계에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9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시 분석 주제와 방법에 따른 분류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Optimization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분석 주제와 방법을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 있을 때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Insight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분석 주제와 방법 모두 모르고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있더라도 가능 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Solution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분석 주제는 알지만 방법을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에도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Discovery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주제와 방법 모두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모르고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있더라도 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Insight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분석 주제는 정해지지 않았더라도 방법을 알고 있을 때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시 목표 시점에 따른 분류 유형으로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단기적 접근 방식은 당면한 과제를 빠르게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목적이다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중장기적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방식은 지속적인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문화를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내재화하기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목적이다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플랜 접근 방식은 분석의 가치를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증명하기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과제를 빠르게 해결한다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중심적 접근 방식은 명확한 해결을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Quick-Win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분석한다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가치를 증명하고 이해관계자들의 동의를 얻기 위해 과제를 빠르게 해결하여 그 가치를 조기에 체험시키는 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혼합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고려한 과제 우선순위 평가기준으로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 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평가요소가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획득 비용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가공 비용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가치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(KPI)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난이도를 평가하는 요소로는 데이터 획득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가공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적용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전략적 중요도와 목표가치는 시급성에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마스터 플랜 수립 시 적용 우선순위를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요인이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성과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전략적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업무 내재화 수준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우선순위를 결정하는 주요 요인으로는 전략적 중요도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성과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(ROI),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용이성이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마스터 플랜 수립 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투자비용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 적합 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크기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(Volume)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가치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형태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(Variety)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속도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(Velocity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투자비용 요소로는 데이터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형태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속도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효과로 데이터 가치가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시 고려해야 할 내용으로 적절하지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데이터에 대한 확인이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기존에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구현되어 활용되고 있는 적합한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사례가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탐색해 보아야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시 발생 가능한 위험요소들에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고려가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시 반복 작업이 빈번하므로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횟수와 회당 제한시간에 대한 고려가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수행 시 분석 품질과 비용이라는 서로 상반되는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고려하여 분석 작업을 반복할 필요는 있지만 분석 기획 단계에서 미리 반복 횟수를 정하여 제한하는 것은 바람직하지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난이도와 시급성을 고려한 포트폴리오 사분면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우선적으로 분석 과제 적용이 필요한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낮은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기준을 시급성에 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순서는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기준을 난이도에 둘 경우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우선순위 기준을 난이도에 둘 경우 순서는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로드맵 설정 시 세부적인 일정계획 수립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방안으로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수집과 데이터 준비 단계를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병렬로 진행한다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정련과정을 통해 프로젝트의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완성도를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높여 나간다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단계는 반복적으로 수행하여야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순차형과 반복을 혼합하여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확보와 데이터 준비 단계는 순차적으로 진행하여야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접근 방식에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기반으로 문제의 재정의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방안을 탐색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신상품 개발이나 전략 수립 등 중요한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의사결정이 필요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주어지고 이에 대한 해법을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발산과 수렴 단계를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반복적으로 수행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보완한다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먼저 주어지는 것은 하향식 접근 방식이고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환경에서 발산과 수렴 단계를 반복하는 것은 혼합 방식이며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신상품 개발이나 전략 수립 등 중요한 의사결정 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접근 방식의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구성요소가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(Problem Discovery)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(Problem Definition)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(Problem Analysis)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해결방안 탐색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(Solution Search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접근 방식의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구성요소로는 문제 탐색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해결방안 탐색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평가가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순차적으로 진행된다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접근 방식의 특징으로 올바르지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분석을 통해 원인을 추적하면서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도출 하거나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생각지 못한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인사이트를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비지도학습 방법에 의해 수행되며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시행착오를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도출은 유효하지만 새로운 문제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접근 방식은 솔루션 도출은 유효하지만 새로운 문제 탐색은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구성요건으로 적절하지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매뉴얼과 전문지식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상세한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도구와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템플릿과 산출물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구성요건은 상세한 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도구와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템플릿과 산출물 그리고 어느 정도의 지식만 있으면 활용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수준의 난이도이다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3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KDD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분석절차로 올바른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Preprocessing -&gt; Transformation -&gt; Data Mining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Interpretation/Evaluation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Selection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Selection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Preprocessing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Transformation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Data Mining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Interpretation/Evaluation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Interpretation/Evaluation -&gt;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Preprocessing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Transformation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Preprocessing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Transformation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Mining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Selection -&gt; Interpretation/Evaluation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CRISP-DM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분석절차로 올바른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이해 → 데이터 준비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모델링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→ 업무 이해 → 전개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→ 모델링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업무 이해 → 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모델링 → 평가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준비 → 데이터 이해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이해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→ 평가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SEMMA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방법론의 분석절차로 올바른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수정 → 탐색 → 모델링 → 평가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탐색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수정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 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→ 평가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탐색 → 추출 → 수정 → 모델링 → 평가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추출 →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→ 수정 → 모델링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방법론의 개발절차로 올바른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Planning 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Preparing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Analyzing 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Developing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Deploying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Planning → Analyzing →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Deploying →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Preparing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Planning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Developing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Deploying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Preparing →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Analyzing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Planning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Deploying → Preparing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Analyzing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Developing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1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방법론의 데이터 준비 단계 세부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 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데이터 정의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분석용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준비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스토어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수집 및 정합성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준비 단계의 세부 태스크는 필요 데이터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스토어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정합성 점검이 있으며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분석용 데이터 준비 태스크는 데이터 분석 단계에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방법론의 분석 기획 단계 세부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및 계획 수립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비즈니스 이해 및 범위 설정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발전계획 수립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위험계획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 단계의 세부 태스크는 비즈니스 이해 및 범위 설정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정의 및 계획 수립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위험계획 수립이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발전계획 수립 태스크는 평가 및 전개 단계에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09666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 프로세스 모델의 구성요소로 적절하지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(Phase)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(Step)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 프로세스 모델은 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구성되어 있다</a:t>
            </a:r>
            <a:r>
              <a:rPr lang="en-US" altLang="ko-KR" sz="1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분석의 지향점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전략적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통찰이 없는 데이터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단순하게 데이터 분석을 자주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것이 경쟁우위를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가져다 주는 것은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분석은 경쟁의 본질에 영향을 미치고 기업의 경쟁전략을 이끌어 가므로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본질을 제대로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바라보지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불필요한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만들어 낸다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일차원적인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지양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기업들은 업계 내부의 문제에만 중점을 두고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관리되기에 전체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관점의 핵심적인 역할을 기대하기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50" y="4037432"/>
            <a:ext cx="5459710" cy="2762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24193" y="40374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 부서 단위로 진행되는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분석과 달리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넓은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시야에서의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핵심적인 비즈니스 이슈에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답을 찾는 데이터 분석이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분석의 지향점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도출을 위한 가치 기반 데이터 분석 지향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통찰력 창출에 중점을 두고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활용 범위를 더 넓고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변화시켜야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성과를 견인하는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요소들과 차별화를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꾀할 기회에 대해 전략적 인사이트를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기반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나아가야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사업과 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트렌드에 대한 청사진을 그리고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인구통계학적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변화나 사회경제적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트렌드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고객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니즈의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고려하여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데이터 분석을 통해 해당 사업의 중요한 기회를 발굴하고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얻어낼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통해 강력한 모멘텀을 형성할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 대한 회의론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솔루션을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도입한 후 어떻게 활용하여 가치를 창출할 수 있을지 다시 또 과제를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상황이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반복되며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고가의 솔루션을 방치하고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소개되고 있는 빅데이터 분석 성공사례들의 대다수가 기존 데이터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재포장한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분석은 규모가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어떤 시각과 통찰을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있는가의 문제이다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핵심에 대해 객관적이고 종합적인 통찰을 가져다 줄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비즈니스의 핵심 가치에 집중하고 관련된 분석 평가지표를 개발하여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시장과 고객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대응하는 것이 중요하다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9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데이터 분석 계획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분석에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분석은 분석 방법론을 이용하여 여러 형태의 데이터를 목적에 맞게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분석만 하는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일차원적인 데이터 분석이 기본이며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데이터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(EDA)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목표를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달성할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활용하기 위한 장애물은 높은 금전적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비용들이다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분석은 규모가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어떤 시각과 통찰을 얻을 수 있는가의 문제이다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분석은 분석기술과 방법론을 기반으로 여러 형태의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구축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시각화까지 수행하는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일차원적인 데이터 분석은 지양하여야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EDA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전략적 통찰을 기반으로 진행되어야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EDA(Exploratory Data Analysis,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데이터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벨 연구소의 수학자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존튜키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개발한 데이터 분석 과정에 대한 개념으로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분석하고 결과를 내는 과정에 있어서 지속적으로 해당 데이터에 대한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탐색과 이해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기본으로 가져야 한다는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빅데이터를 활용하기 위한 장애물은 비용보다 데이터 분석 을 수행하기 위한 분석적 방법과 성과에 대한 이해의 부족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데이터 분석 계획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방안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기획은 실제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수행하기에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앞서 분석을 수행할 과제의 정의 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의도했던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도출할 수 있도록 이를 적절하게 관리할 수 있는 방안을 사전에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계획하는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목표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(What)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달성하기 위해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(Why) 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데이터를 가지고 어떤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(How)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것인가에 대한 일련의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수립한다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기획의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대상과 방법에 따른 분류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주제와 방법에 대한 특성상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유형을 넘나들며 분석을 하고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464" y="6320353"/>
            <a:ext cx="993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수행하는 것은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성공적인 분석 결과를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중요한 사전 작업이다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8" y="4053616"/>
            <a:ext cx="4029491" cy="2021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39579</TotalTime>
  <Words>4135</Words>
  <Application>Microsoft Office PowerPoint</Application>
  <PresentationFormat>사용자 지정</PresentationFormat>
  <Paragraphs>721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027TGp_edu_biz_gr</vt:lpstr>
      <vt:lpstr>PowerPoint 프레젠테이션</vt:lpstr>
      <vt:lpstr>빅데이터 분석 기사(1과목. 빅데이터 분석 기획)</vt:lpstr>
      <vt:lpstr>데이터 분석 계획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1. 데이터 분석 계획 – 분석 방안 수립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6119</cp:revision>
  <dcterms:created xsi:type="dcterms:W3CDTF">2019-09-27T03:30:23Z</dcterms:created>
  <dcterms:modified xsi:type="dcterms:W3CDTF">2024-03-04T05:45:08Z</dcterms:modified>
</cp:coreProperties>
</file>