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552" r:id="rId6"/>
    <p:sldId id="1553" r:id="rId7"/>
    <p:sldId id="1554" r:id="rId8"/>
    <p:sldId id="1563" r:id="rId9"/>
    <p:sldId id="1555" r:id="rId10"/>
    <p:sldId id="1556" r:id="rId11"/>
    <p:sldId id="1557" r:id="rId12"/>
    <p:sldId id="1564" r:id="rId13"/>
    <p:sldId id="1558" r:id="rId14"/>
    <p:sldId id="1559" r:id="rId15"/>
    <p:sldId id="1560" r:id="rId16"/>
    <p:sldId id="1561" r:id="rId17"/>
    <p:sldId id="1562" r:id="rId18"/>
    <p:sldId id="1565" r:id="rId19"/>
    <p:sldId id="1566" r:id="rId20"/>
    <p:sldId id="1567" r:id="rId21"/>
    <p:sldId id="1568" r:id="rId22"/>
    <p:sldId id="1569" r:id="rId23"/>
    <p:sldId id="1570" r:id="rId24"/>
    <p:sldId id="1571" r:id="rId25"/>
    <p:sldId id="1575" r:id="rId26"/>
    <p:sldId id="1572" r:id="rId27"/>
    <p:sldId id="1573" r:id="rId28"/>
    <p:sldId id="1574" r:id="rId29"/>
    <p:sldId id="1576" r:id="rId30"/>
    <p:sldId id="1577" r:id="rId31"/>
    <p:sldId id="1578" r:id="rId32"/>
    <p:sldId id="1579" r:id="rId33"/>
    <p:sldId id="1580" r:id="rId34"/>
    <p:sldId id="1581" r:id="rId35"/>
    <p:sldId id="1582" r:id="rId36"/>
    <p:sldId id="1583" r:id="rId37"/>
    <p:sldId id="1584" r:id="rId38"/>
    <p:sldId id="1585" r:id="rId39"/>
    <p:sldId id="1586" r:id="rId40"/>
    <p:sldId id="1587" r:id="rId41"/>
    <p:sldId id="1588" r:id="rId42"/>
    <p:sldId id="1589" r:id="rId43"/>
    <p:sldId id="1590" r:id="rId44"/>
    <p:sldId id="27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1952" y="2780928"/>
            <a:ext cx="10692680" cy="194421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기획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(Ch_03.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수집 및 저장 계획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01.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전환</a:t>
            </a:r>
            <a:endParaRPr lang="en-US" altLang="ko-KR" sz="25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SEC 02.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및 속성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관점의 데이터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20887"/>
              </p:ext>
            </p:extLst>
          </p:nvPr>
        </p:nvGraphicFramePr>
        <p:xfrm>
          <a:off x="1415480" y="1916832"/>
          <a:ext cx="662473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48245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정형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정형화된 스키마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(schema,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 기반의 형태를 갖고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고정된 필드에 저장되며 형식의 일관성을 갖는 데이터로 컬럼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(column,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로우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(row,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행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구조를 가진다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관계형 데이터베이스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(RDBMS),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스프레드시트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반정형 데이터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스키마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(schema,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 형태를 갖고 메타 데이터를 포함하며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값과 형식에서 일관성을 갖지 않는 데이터이다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XML, HTML,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로그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알람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로그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JSON, RSS,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센서 데이터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비정형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스키마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(schema,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구조를 가지지 않고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고정된 필드에 저장되지 않은 데이터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SNS,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게시판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이미지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오디오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비디오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5243" y="5063413"/>
            <a:ext cx="9289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XML(eXtensible Markup Language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W3C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특수한 목적을 갖는 마크업 언어를 만드는데 사용하도록 권장하는 다목적 마크업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Markup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표시되는 형식을 나타내거나 데이터의 논리적인 구조를 명시하기 위한 규칙들을 정의한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(JavaScript Object Notation)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저장하거나 전송할 때 많이 사용되는 경량의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RSS(Really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Syndication)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피드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 기사들의 제목만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새 기사들 전체를 뽑아서 하나의 파일로 만들어 놓은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차세대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손에 쥔 상태로 모션을 취할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차세대 컴퓨터에 내장된 센서에 의해 측정된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7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관점에서의 데이터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형태 관점에서의 데이터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9813"/>
              </p:ext>
            </p:extLst>
          </p:nvPr>
        </p:nvGraphicFramePr>
        <p:xfrm>
          <a:off x="1415480" y="1556792"/>
          <a:ext cx="662473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48245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생성된 이후 수초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~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수분 이내에 처리되어야 유의미한 데이터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센서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로그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장비 로그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알람 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비실시간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생성된 데이터가 수 시간 또는 수 주 이후에 처리되어야 유의미한 결과를 얻을 수 있는 데이터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통계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로그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구매 정보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로그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디지털 헬스 케어 정보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818"/>
              </p:ext>
            </p:extLst>
          </p:nvPr>
        </p:nvGraphicFramePr>
        <p:xfrm>
          <a:off x="1415480" y="3741523"/>
          <a:ext cx="6624736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48245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로그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스프레드시트 등 파일 형식으로 저장되는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관계형 데이터베이스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NoSQL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등에 의해 데이터베이스 테이블에 저장된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이미지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오디오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비디오 등과 같이 개별적으로 데이터 객체로 구분되는 미디어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스트림 데이터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센서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HTTP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(Transaction)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등과 같이 네트워크를 통해 실시간으로 전송되는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1504" y="5879013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 그 자체를 따지자면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"Not only SQL"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만을 사용하지 않는 데이터베이스 관리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지칭하는 단어이다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데이터베이스를 사용하지 않는다는 의미가 아닌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유형의 데이터베이스를 사용하는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변화시키기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22130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구조 관점의 데이터 유형이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마이 데이터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관점의 데이터 유형은 정형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중 저장 형태의 관점으로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데이터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중 저장 형태의 관점으로 분류되는 데이터 유형은 파일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생성된 데이터가 수 시간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이후에 처리되어야 유의미한 결과를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데이터는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비실시간 데이터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데이터가 수 시간 또는 수 주 이후에 처리되어야만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유의미한 결과를 얻을 수 있는 데이터는 비실시간 데이터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 변환은 데이터를 특정 규칙에 맞게 바꾸어 주는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기술에는 평활화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생성이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64746"/>
              </p:ext>
            </p:extLst>
          </p:nvPr>
        </p:nvGraphicFramePr>
        <p:xfrm>
          <a:off x="1631504" y="2630408"/>
          <a:ext cx="662473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48245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평활화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(smoothing)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노이즈를 구간과 군집화 등으로 다듬는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(Aggregation)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차원으로 데이터를 요약하는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(Generalization)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구간으로 값을 스케일링 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정규화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(Normalization)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정해진 구간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(0~1)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전환하는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 생성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(Feature Construction)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데이터를 대표할 수 있는 새로운 속성값을 생성하는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비식별화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 비식별화는 개인을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없도록 개인정보의 일부 혹은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기술을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비식별화 기술을 통해 민감 데이터 활용에 대한 보안성이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가이드라인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행정자치부와 관계부처의 합동으로 발표한 개인정보보호를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가이드라인이다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데이터 처리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특정할 수 없도록 하는 관리 지침이다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추진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배경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빅데이터 활용 확산에 따른 데이터 활용가치 증대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강화에 대한 사회적 요구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보호와 활용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동시에 모색하는 세계적 정책변화에 적극 대응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3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가이드라인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검토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조치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평가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사후관리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사전 검토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해당하는지 여부를 검토 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개인정보가 아닌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명백한 경우 법적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자유롭게 활용한다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집합물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데이터셋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개인을 식별할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전부 또는 일부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대체하는 등의 방법을 활용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없도록 하는 조치이다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정보와 쉽게 결합하여 개인을 식별할 수 있는지를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비식별조치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평가한다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사후관리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안전조치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 모니터링 등 비식별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과정에서 재식별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필요한 조치를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8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가이드라인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조치방법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25175"/>
              </p:ext>
            </p:extLst>
          </p:nvPr>
        </p:nvGraphicFramePr>
        <p:xfrm>
          <a:off x="2063552" y="1906680"/>
          <a:ext cx="9145016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 기법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가명처리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(Pseudonymization)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개인정보의 일부를 삭제하거나 일부 또는 전부를 대체하는 등의 방법으로 추가 정보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없이는 특정 개인을 알아볼 수 없도록 처리하는 방법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기술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휴리스틱 가명화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교환방법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김나나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27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 거주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재학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이연이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20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 거주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B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재학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총계처리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(Aggregation)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통계값을 적용하여 특정 개인을 식별할 수 없도록 하는 방법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기술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총계처리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부분총계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라운딩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재배열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김나나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170cm,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이나리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165cm,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김철수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180cm,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박철우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175cm</a:t>
                      </a:r>
                      <a:endParaRPr lang="ko-KR" altLang="en-US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-&gt;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통계학과 학생 합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690cm,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평균 키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172.5cm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삭제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Reduction)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민감 데이터 일부 혹은 전체를 삭제하여 개인을 식별할 수 없도록 하는 방법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기술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식별자 삭제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식별자 부분 삭제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 삭제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 요소 전부 삭제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주민등록번호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800510-2111111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-&gt;80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년대생 여자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범주화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Suppression)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정보를 해당 그룹의 대푯값으로 변환하거나 구간값으로 변환하여 특정 개인을 식별할 수 없도록 하는 방법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기술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감추기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랜덤 라운딩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방법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라운딩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김나나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27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김씨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20~30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마스킹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Masking)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민감 정보 일부를 *와 같은 기호로 표기하는 방법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기술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 잡음 추가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공백화 대체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김나나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27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 거주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재학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</a:t>
                      </a:r>
                      <a:r>
                        <a:rPr lang="ko-KR" altLang="en-US" sz="12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김ㅇㅇ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27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 거주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ㅇㅇ대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재학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가이드라인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적정성 평가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비식별 조치가 충분하지 않은 경우 공개 정보 등 다른 정보와의 결합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 기법 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식별될 우려가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개인정보보호책임자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 하에 외부전문가가 참여하는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비식별조치 적정성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평가단을 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가능성에 대한 엄격한 평가가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시 프라이버시 보호 모델 중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익명성을 활용한다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평가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기초자료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수행 → 추가 비식별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사후 관리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안전조치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 모니터링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제공 및 위탁계약 시 준수사항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조치요령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변환 기술에 속하지 않는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평활화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기술은 평활화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생성이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섭동은 개인정보 익명 처리 기법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 중 하나로 특정 구간의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스케일링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평활화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 중 하나로 특정 구간의 값을 스케일링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기법은 일반화이다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개인정보 비식별 조치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950305-2345678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년생 여자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가명처리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총계처리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범주화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삭제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내용은 개인정보 비식별 조치 방법 중 데이터 삭제에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응용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기초자료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 구성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비식별 조치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조치에 대한 적정성 평가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기초자료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 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수행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비식별 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(Synthetic Data)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데이터는 실제 데이터와 특성이 유사하여 실제 데이터를 분석한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결과를 얻을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인공적으로 재현하여 생성한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개인정보보호 등을 이유로 실제 데이터에 접근하기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혹은 학습에 사용될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현저히 적은 경우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재구성된 가상의 데이터이기 때문에 실제 데이터와 달리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제약에서 자유롭고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데이터를 재구성할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데이터의 유형에는 완전 재현 데이터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재현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48472"/>
              </p:ext>
            </p:extLst>
          </p:nvPr>
        </p:nvGraphicFramePr>
        <p:xfrm>
          <a:off x="1879896" y="4112680"/>
          <a:ext cx="914501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 재현 데이터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(Fully Synthetic Data)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원본 데이터 중 전체 데이터를 재현 데이터로 대체한 데이터로 정보보호 측면에서 가장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강력한 보안성을 가진다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부분 재현 데이터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(Partially Synthetic Data)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원본 데이터 중 일부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민감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만 재현 데이터로 대체한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복합 재현 데이터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(Hybrid Synthetic Data)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일부 변수들의 값을 재현 데이터로 생성하고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생성된 재현 데이터를 실제 데이터 모두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이용하여 또 다른 일부 변수들의 값을 다시 도출하는 방식으로 생성한 데이터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(1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분석 기획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이해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수집 및 저장 계획 </a:t>
            </a: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익명처리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개인정보 익명처리 기법에는 가명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개인정보 익명처리 기법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84672"/>
              </p:ext>
            </p:extLst>
          </p:nvPr>
        </p:nvGraphicFramePr>
        <p:xfrm>
          <a:off x="2063552" y="2276872"/>
          <a:ext cx="914501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가명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(Pseudonym)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개인을 식별할 수 있는 값을 다른 값으로 대체하는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(Generalization)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구체적인 값을 일반화된 값으로 대체하는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섭동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(Perturbation)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확률적 정보를 가지는 변형된 값을 원래 데이터로 대체하는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치환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(Permutation)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시 가치가 적고 식별성이 높은 열 항목에 대해 대상 열 항목의 모든 값을 열 항목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내에서 무작위로 순서를 변경하여 식별성을 낮추는 기법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3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검증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특성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양질의 데이터 분석 결과를 얻기 위해서는 수집되는 데이터의 품질이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보장되어야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 데이터의 품질 요소는 정확성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데이터의 형태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품질 기준이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39673"/>
              </p:ext>
            </p:extLst>
          </p:nvPr>
        </p:nvGraphicFramePr>
        <p:xfrm>
          <a:off x="2063552" y="2996952"/>
          <a:ext cx="914501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지표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(Accuracy)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제공되는 데이터는 사용 목적에 맞게 정확해야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(Completeness)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제공되는 데이터의 완전한 형태로 제공되야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적시성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(Timeliness,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시의성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제공되는 데이터는 사용되는 목적에 맞게 활용 시점이 자유로워야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(Consistency)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사용 목적에 따라 일관된 데이터 활용 기준이 제시되어야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6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특성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정형 데이터의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데이터의 품질 기준에는 완전성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데이터의 품질 기준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72598"/>
              </p:ext>
            </p:extLst>
          </p:nvPr>
        </p:nvGraphicFramePr>
        <p:xfrm>
          <a:off x="2279576" y="2636912"/>
          <a:ext cx="914501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기준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(Completeness)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필수 데이터 누락 없이 완전한 형태로 데이터가 존재해야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쇼핑몰 회원 데이터에서 고객 주소지 정보가 누락되면 안 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유일성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(Uniqueness)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항목은 유일하게 존재해야 하고 중복되면 안 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입력된 고객의 핸드폰 번호는 유일해야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유효성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(Validity)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항목은 유효 범위 및 도메인을 충족해야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주민번호 형식은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000000-0000000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형식을 맞춰야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데이터가 지켜야 할 구조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표현되는 형태가 일관되게 정의되며 서로 일치해야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고객의 주문번호와 해당 주문 고객 아이디는 일치해야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(Accuracy)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데이터는 실세계에 존재하는 객체의 표현값을 정확히 반영해야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주문 부분 취소로 수정된 고객 주문 정보와 입력된 구매 정보가 동일해야 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특성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비정형 데이터의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품질 기준에는 기능성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품질 기준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17849"/>
              </p:ext>
            </p:extLst>
          </p:nvPr>
        </p:nvGraphicFramePr>
        <p:xfrm>
          <a:off x="2279576" y="2636912"/>
          <a:ext cx="9145016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기준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(Functionality)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콘텐츠가 특정 조건에서 사용될 때 명시된 요구와 내재된 요구를 만족하는 기능을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제공하는 성질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세부 기준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적절성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상호 운용성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순응성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(Reliability)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콘텐츠가 규정된 조건에서 사용될 때 규정된 신뢰 수준을 유지하거나 사용자로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하여금 오류를 방지할 수 있도록 하는 성질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세부 기준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성숙성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 순응성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(Usability)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콘텐츠가 규정된 조건에서 사용될 때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사용자에 의해 이해되고 선호될 수 있게 하는 성질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세부 기준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이해성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친밀성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순응성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효율성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(Efficiency)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콘텐츠가 규정된 조건에서 사용되는 자원의 양에 따라 요구된 성능을 제공하는 성질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세부 기준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 효율성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효율성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효율 순응성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이식성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(Portability)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콘텐츠가 다양한 환경과 상황에서 실행될 가능성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세부 기준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적응성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공존성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이식 순응성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 라인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비식별 조치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→ 사후관리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적정성 평가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적정성 평가 → 사전 검토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조치 → 사후관리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사전 검토 → 비식별 조치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평가 → 사후관리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사전 검토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사후관리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조치 → 적정성 평가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 라인 단계는 사전 검토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평가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사후관리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 라인의 사후관리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재식별 가능성 모니터링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비식별 정보 안전조치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활용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비식별 정보 제공 및 위탁계약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준수사항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정보 안전조치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가능성 모니터링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정보 제공 및 위탁계약 시 준수사항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조치요령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익명 처리 기법 중 하나로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값으로 대체하는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치환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식별할 수 있는 값을 다른 값으로 대체하는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값을 일반화된 값으로 대체하는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확률적 정보를 가지는 변형된 값을 원래 데이터로 대체하는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시 가치가 적고 식별성이 높은 열 항목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대상 열 항목의 모든 값을 열 항목 내에서 무작위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순서를 변경하여 식별성을 낮추는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해당하지 않는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완전성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적시성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제공되는 데이터는 사용 목적에 맞게 정확해야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제공되는 데이터의 완전한 형태로 제공되어야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적시성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제공되는 데이터는 사용되는 목적에 맞게 활용 시점이 자유로워야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사용 목적에 따라 일관된 데이터 활용 기준이 제시되어야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2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(Synthetic Data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데이터는 실제 데이터와 특성이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인공적으로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재현하여 생성한 가상의 데이터이다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데이터는 개인정보보호 등을 이유로 실제 데이터에 접근하기 어려운 경우 혹은 학습에 사용될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재구성된 가상의 데이터이기 때문에 실제 데이터와 달리 법적인 제약에서 자유롭고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데이터를 재구성할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데이터는 개인정보보호 등을 이유로 실제 데이터에 접근하기 어려운 경우 혹은 학습에 사용될 실제 데이터가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현저히 적은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기능성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신뢰성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정확성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품질 기준에는 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후 품질 검증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 활용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메타데이터는 구조화된 데이터로 다른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설명해주는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메타데이터를 통한 유효성 분석 과정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 수집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 분석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속성 분석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정규 표현식 활용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표현식은 일정한 규칙을 갖는 문자열의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데 사용되는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특수문자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프로파일링은 데이터 현황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자료 수집을 통해 잠재적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징후를 발견하는 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 수집 및 분석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유형 선정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리뷰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총합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619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진단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계획수립 → 품질 기준 및 진단 대상 정의 →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품질 측정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계획수립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정의 및 편성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세부시행계획 확정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및 진단 대상 정의 순으로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계획을 수립한다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및 진단 대상 정의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기준 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이슈 조사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문서 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대상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대상 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업무규칙 정의 순으로 품질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진단 대상을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측정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계획수립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체크리스트 준비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수행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결과 보고 순으로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결과분석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컬럼 또는 측정항목에 대해 품질 기준별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원인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분석하고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발생 사례를 정리한다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원인별 개선방안을 도출한다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개선안과 우선순위에 따라 세부 수행 일정과 책임 소재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관련조직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업무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관련자에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공지 계획 등이 포함된 품질 개선을 계획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개선 계획에 따라 개선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품질담당자는 개선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상황을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전체적인 조율 및 진행률을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구조화된 데이터로 다른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설명해 주는 데이터를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데이터는 구조화된 데이터로 다른 데이터를 설명해 주는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 절차로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및 분석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및 유형 선정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수행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리뷰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총합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및 분석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및 유형 선정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수행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총합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리뷰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대상 및 유형 선정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수행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총합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리뷰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및 분석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대상 및 유형 선정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총합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수행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리뷰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및 분석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프로파일링 절차는 메타 데이터 수집 및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및 유형 선정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수행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리뷰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결과 총합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절차로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품질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계획수립 → 품질 기준 및 진단 대상 정의 → 데이터 품질 측정 → 품질 측정 결과 분석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품질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및 진단 대상 정의 → 품질 진단 계획수립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→ 품질 측정 결과 분석 → 데이터 품질 개선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계획수립 → 품질 기준 및 진단 대상 정의 → 데이터 품질 측정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결과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기준 및 진단 대상 정의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진단 계획수립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결과 분석 → 데이터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진단 절차는 품질 진단 계획수립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기준 및 진단 대상 정의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측정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결과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개선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수집되면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전처리 작업 전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기반으로 데이터를 추출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(Extract),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(Transform),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과정을 거치는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 적재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94673"/>
              </p:ext>
            </p:extLst>
          </p:nvPr>
        </p:nvGraphicFramePr>
        <p:xfrm>
          <a:off x="1879076" y="2953856"/>
          <a:ext cx="9329492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809212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플루언티드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(Fluented)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트레저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(Treasure Data)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개발된 크로스 플랫폼 오픈소스 데이터 수집 소프트웨어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(Flume)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많은 양의 로그 데이터를 효율적으로 수집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집계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이용하기 위해 이벤트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(Event)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에이전트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(Agent)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활용하는 기술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스크라이브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(Scribe)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다수의 서버로부터 실시간으로 스트리밍 되는 로그 데이터를 수집하여 분산 시스템에 데이터를 저장하는 대용량 실시간 로그 수집 기술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로그스태시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(Logstash)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 파이프라인 기능을 갖는 오픈소스 데이터 수집 엔진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1504" y="5879013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(pipeline)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단계의 출력이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단계의 입력으로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연결된 구조</a:t>
            </a:r>
          </a:p>
        </p:txBody>
      </p:sp>
    </p:spTree>
    <p:extLst>
      <p:ext uri="{BB962C8B-B14F-4D97-AF65-F5344CB8AC3E}">
        <p14:creationId xmlns:p14="http://schemas.microsoft.com/office/powerpoint/2010/main" val="35741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데이터 분석 </a:t>
            </a:r>
            <a:r>
              <a:rPr lang="ko-KR" altLang="en-US" sz="1600" b="1" dirty="0" smtClean="0">
                <a:latin typeface="+mj-ea"/>
              </a:rPr>
              <a:t>계획은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수집되면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작업 후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 데이터를 활용할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(RDBMS),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분산 파일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(RDBMS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전형적인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형태의 테이블로 이루어져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관계를 나타낸다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(NoSQL,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Only SQL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전형적인 데이터베이스 시스템에서 찾을 수 있는 행과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열로 이루어진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형식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않은 데이터베이스이다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저장하기 위한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DBMS(Database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 System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스키마가 없고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사용할 수 없으며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(NoSQL,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Only SQL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Key-Value Store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Column Family Data Store,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기반으로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661248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시맨틱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환경에서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리소스에 대한 정보와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기계가 처리할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 형태로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자동화된 기계가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세상에 대하여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듣고 느끼고 생각하는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서로 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통하여 합의를 이룬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개념적이고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다룰 수 있는 형태로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모델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CAP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Availability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분단 허용성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 Tolerance)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가지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중에서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가지만 가질 수 있다는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55595"/>
              </p:ext>
            </p:extLst>
          </p:nvPr>
        </p:nvGraphicFramePr>
        <p:xfrm>
          <a:off x="2287668" y="2612636"/>
          <a:ext cx="863286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148"/>
                <a:gridCol w="6480720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유형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Key-Value Store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유일한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하나의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value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갖는 데이터베이스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DynamoDB, Redis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Column Family Data Store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안에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(Column,   Value)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조합으로 된 여러 개의 필드를 갖는 데이터베이스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Cassandra, HBase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Document Store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Value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데이터 타입이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Document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타입을 사용하는 데이터베이스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Couchbase, MongoDB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Graph Store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시맨틱 웹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(Sementic Web)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온톨로지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(Ontology)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분야에서 활용되는 그래프로 데이터를 표현하는 데이터베이스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AllegroGraph, Neo4j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267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기반으로 파일을 수집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기술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661248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관한 전반적인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설명해주는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집합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2722"/>
              </p:ext>
            </p:extLst>
          </p:nvPr>
        </p:nvGraphicFramePr>
        <p:xfrm>
          <a:off x="2287668" y="2276872"/>
          <a:ext cx="89209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148"/>
                <a:gridCol w="6768752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웨어하우스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(DW, Data Warehouse)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의사결정에 도움을 주기 위해 다양한 소스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(Source)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수집된 대량의 원시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주제별로 공통의 형식으로 변환하여 장기간 저장하는 데이터 저장소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보통의 경우 구조화된 정형 데이터를 보관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웨어하우스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(DW)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데이터는 향후 데이터 마트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(DM)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제공된다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마트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(DM, Data Mart)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부서가 필요로 하는 분석 목적에 맞는 데이터를 다루기 위해 구축된 데이터 저장소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웨어하우스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(DW)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보다 적은 소스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(source)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로부터 데이터를 수집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레이크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Lake)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가공되지 않은 다양한 종류의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(Raw Data)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저장할 수 있는 데이터 저장소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레이크는 데이터를 기본 형식으로 저장할 수 있고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스키마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(schema)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상관없이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 가능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댐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Dam)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수집 기술을 활용하여 다양한 산업 의 방대한 원시 데이터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(Raw Data)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들을 한 곳에 모아둔 댐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(Dam)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같은 데이터 저장소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수집된 데이터들은 향후 목적에 맞게 사용할 수 있도록 가공되어 네트워크 기술을 활용하여 다양한 산업 분야로 제공될 수 있다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및 저장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데이터 적재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플루언티드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적재 도구에는 플루언티드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로그스태시 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댐은 데이터 저장 기술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유형에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Key-Value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Store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Column Family Data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Store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 Store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Row Store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비관계형 데이터베이스에는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Key-Value Store,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Column Family Data Store, Document Store, Graph Store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Rounge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Lake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기술에는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 하우스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DM(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레이크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댐 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2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수집 순서로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데이터 도출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목록화 → 데이터 소유 기관 확인 및 협의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확인 및 분류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선정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계획서 작성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수집 주기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→ 데이터 수집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수집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소유 기관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협의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확인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 선정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계획서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→ 수집 주기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→ 수집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 → 데이터 수집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수집 수집 데이터 도출 → 수집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목록화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협의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확인 및 분류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기술 선정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계획서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수집 주기 정의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수집 주기 정의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데이터 도출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수집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목록화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확인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기술 선정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계획서 작성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수집 기술이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Scrapy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Flume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ETL, FTP,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스크래피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저장 기술 중 하나인 데이터 웨어 하우스의 약자이다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속하지 않는 작업은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Extract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Trade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대표적인 데이터 수집 기술 중 하나로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Extract(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Load(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 중 하나로 파이썬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기반의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수집 기술로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수집하는 것을 목표로 설계된 기술은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CEP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 Kafka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Scrapy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3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인터넷상에서 제공되는 다양한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사이트로부터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정보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등의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콘텐츠를 수집하는 기술은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Chukwa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Crawling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Sqoop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구조 관점의 데이터 유형이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정형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마이 데이터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반정형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관점의 데이터 유형은 정형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중 저장 형태의 관점으로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파일 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중 저장 형태의 관점으로 분류되는 데이터 유형에는 파일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데이터가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데이터는 시간적 관점으로 분류되는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특징을 갖는 데이터는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스키마의 구조를 갖고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형식의 일관성을 갖고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Column)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구조를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예로 관계형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시트가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정형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반정형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비정형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비실시간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관점의 데이터 유형에 대한 설명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관점의 데이터는 정형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데이터는 형식의 일관성을 갖고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행의 구조를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데이터는 스키마 구조를 갖지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예로는 텍스트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데이터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데이터는 스키마 구조 형태를 가지고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포함하며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값과 형식에서 일관성을 가지지 않는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생성된 데이터가 수 시간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이후에 처리되어야 유의미한 결과를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데이터는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실시간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비실시간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텍스트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개별적으로 데이터 객체로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데이터는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데이터베이스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콘텐츠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스트림 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관한 구조화된 데이터로서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설명해주는 데이터는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마이 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1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변환 기술에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평활화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기술은 평활화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생성이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섭동은 개인정보 익명 처리 기법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 중 하나로 특정 구간의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스케일 링하는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평활화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속성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일반화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기술 중 하나로 특정 구간의 값을 스케일링하는 기법은 일반화이다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 가이드 라인 단계의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비식별 조치 → 사전 검토 → 사후관리 → 적정성 평가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적정성 평가 → 사전 검토 → 비식별 조치 → 사후관리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사전 검토 → 비식별 조치 → 적정성 평가 → 사후관리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사전 검토 → 사후관리 → 비식별 조치 → 적정성 평가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개인정보 비식별 조치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810305-1345678 → 81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년생 남자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가명처리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총계처리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절차에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응용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기초자료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평가단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비식별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조치에 대한 적정성 평가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기초자료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평가단 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비식별 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 비식별 조치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 라인의 사후관리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가능성 모니터링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비식별 정보 안전조치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활용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비식별 정보 제공 및 위탁계약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준수사항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비식별 조치 가이드 라인의 사후관리는 비식별 정보 안전조치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가능성 모니터링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정보 제공 및 위탁계약 시 준수사항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조치 요령이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8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익명 처리 기법 중 하나로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수 없는 다른 값으로 대체하는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섭동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특징을 갖는 데이터 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자원에서 수집된 대량의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주제별로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장기간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경우 구조화된 정형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마트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웨어하우스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레이크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8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빅데이터 분석 기획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 중 성질이 다른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작년 한국의 출산율은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0.81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회사의 개발팀 직원 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서점에서 판매되는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회사가 제공하는 웹 서비스는 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①은 데이터를 가공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데이터의 의미가 도출된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④은 가공 전에 순수한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3V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요소를 고른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Veracity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 Volume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ⓓ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Variety  ⓔ Velocity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ⓐ,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ⓓ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ⓔ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ⓐ,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ⓓ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ⓓ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Volume(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Variety(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Velocity(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2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Bytes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2</a:t>
            </a:r>
            <a:r>
              <a:rPr lang="en-US" altLang="ko-KR" sz="14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Bytes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2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Bytes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baseline="30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ZB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YB =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분석기술이 경제적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 발전할 수 있었던 주된 요인은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정보통신 기술의 발달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산업 시대의 시작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클라우드 컴퓨팅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분석기술이 경제적 효율성을 갖고 발전할 수 있었던 가장 큰 주된 요인은 클라우드 컴퓨팅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데이터 도출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수집할 데이터를 찾고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목록화한다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기관 확인 및 협의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소유하고 있는 기관과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사용에 대한 업무 협의를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 확인 및 분류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유형별로 확인하여 분류한다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 선정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및 외부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기술을 선정한다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계획서 작성 및 수집 주기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대상 데이터 범위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기술을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선정한 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세부 계획을 수립하고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주기를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범위와 데이터 수집 계획을 기반으로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수집한다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3" y="1838326"/>
            <a:ext cx="5760639" cy="1138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빅데이터 분석 기획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내용에 해당하는 용어는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DIKW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피라미드의 가장 상위 단계에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누적된 이해를 바탕으로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창의적인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지혜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DIKW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피라미드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누적된 이해를 바탕으로 도출되는 창의 판단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정보를 체계화하여 유의미한 정보로 분류시킨 대상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분석으로 데이터 간의 연관 관계 및 의미가 생성된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측정된 값으로 다른 데이터와 상관관계가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가공 전에 원본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지식경영의 상호작용에서 개인이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경험을 공유함으로써 타인이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습득하는 과정을 일컫는 말은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표출화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연결화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내면화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학습을 통해서 개인이 익히게 되는 지식으로 다른 사람에게 공유하기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문서화된 지식으로 전달과 공유가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지식경영의 상호작용에서 개인이 암묵지 경험을 공유함으로써 타인이 암묵지를 습득하는 과정은 공통화이다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표출화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암묵지를 문서화 혹은 정형화하여 형식지로 만드는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형식지의 경험이 공유되어 새로운 지식이 생기는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내면화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형식지를 스스로 학습하여 개인의 암묵지로 만드는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빅데이터에 대한 설명으로 틀린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많은 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수십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정형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수집되고 분석되는 과정을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유의미한 가치를 얻게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개인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가치를 산정하는 것은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쉽다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데이터 활용방식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가치 창출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분석기술 발전 등의 이유로 정확한 가치를 산정하기에는 어려움이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위기 요인에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사생활 침해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책임 원칙 훼손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남용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위기 요인에는 사생활 침해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 원칙 훼손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오용이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빅데이터 분석 기획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가치 에스컬레이터에서 현재 무슨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일어나고 있는지에 대한 분석을 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진단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예측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처방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가장 기본적인 지표를 확인하는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과거에 어떤 일이 일어났고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어떤 일이 일어나고 있는지를 확인하는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 단계에서 찾아낸 분석의 원인을 이해하는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기반으로 왜 발생했는지 이유를 확인하는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통해 기업 혹은 조직의 미래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행동 등을 예측하는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무슨 일이 일어날 것인지를 예측하는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처방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예측을 바탕으로 최적화하는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해야 할 것인지를 확인하는 것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산업에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국내외 빅데이터 산업 시장의 규모는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꾸준히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다양한 산업 분야에서 활용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법률 분야에서 빅데이터에 기반한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법률 자문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이용할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분야에서는 아직 빅데이터 기술을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다양한 산업분야에서 활용이 가능하고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분야 역시 빅데이터 기술을 활용한 의료 서비스를 제공하고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조직 구조 유형 중 다음과 같은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분산조직 인력들을 현업 부서로 직접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결과에 따라 신속한 피드백이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나오고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Practice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공유가 가능하다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이원화의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존재할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분석 업무와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분담이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 구조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분리 구조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전문 인력을 현업 부서에 배치하여 분석 업무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차원에서 분석과제의 우선순위를 선정하고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현업에 빠르게 적용 가능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분석 업무를 별도의 전담조직에서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내부에서 전사 분석과제의 전략적 중요도에 따라 우선순위를 정함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 부서와 분석 업무가 중복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이원화 가능성 있음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수행의 일반적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현업 부서에서 분석 업무를 직접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전사적 관점에서 전략적 핵심 분석이 어려우며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현업 부서에 국한된 협소한 분석을 수행할 가능성 높음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 스킬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 Skill)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통찰력 있는 분석 능력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빅데이터 관련 이론 지식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설득력 있는 전달력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협업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 Skill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통찰력 있는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창의적 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호기심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비판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설득력 있는 전달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스토리텔링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비주얼라이제이션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다분야 간 협력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커뮤니케이션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Hard Skill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관련 이론 지식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기법에 대한 이해와 방법론 습득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기술에 대한 숙련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분석 설계 및 노하우 축적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빅데이터 분석 기획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조직평가를 위한 성숙도 단계에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 단계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활용 단계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 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시작해 환경과 시스템을 구축하는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실제 업무에 적용하는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차원에서 분석을 관리하고 공유하는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진화시켜서 혁신 및 성과 향상에 기여하는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플랫폼 구성 요소에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수집의 대표적인 예시로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저장의 대표적인 예시로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Sqoop, Hiho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대표적인 예시로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자연어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활용의 대표적인 예시로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인포그래픽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저장의 대표적인 예시로는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RDBMS, NoSQL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Sqoop, Hiho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정형 데이터 수집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맵리듀스의 과정으로 옳은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Splitting -&gt; Mapping -&gt; Shuffling -&gt; Reducing -&gt; Final Result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Splitting 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Shuffling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Reducing -&gt; Final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-&gt; Reducing 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Splitting -&gt; Shuffling 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 Result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-&gt; Shuffling -&gt; Splitting -&gt; Mapping 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Reducing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에코 시스템 기술에 대한 설명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파일들을 분산된 서버에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빠르게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설계된 하둡 분산 파일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Spark : SQL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그래프 처리를 위한 기본 제공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대규모 데이터 처리용 통합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HBase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컴포넌트 처리를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소프트웨어 재단의 서브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Pig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고차원으로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분산 컬럼 기반 데이터베이스로 실시간 랜덤 조회 및 업데이트를 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프로세스는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개인의 데이터를 비동기적으로 업데이트를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관리와 컴포넌트 처리를 분리한 아파치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재단의 서브 프로젝트는 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(Yet Another Resource Manager)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빅데이터 분석 기획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인공지능에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인공지능이란 인간의 학습능력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인공적으로 학습시켜 일정 수준의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갖출 수 있도록 만든 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인간과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비슷한 수준의 지능을 구사하기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데이터가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인공지능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기술로 머신러닝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분석용 데이터로 유료 데이터가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선호된다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분석용 데이터로 유료 데이터는 선호되지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많은 양의 양질의 데이터를 활용해서 유의미한 결과를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얻게 되는 인공지능의 특성과 맞지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개인정보보호에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개인정보보호는 정보주체자의 개인정보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자기결정권을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철저히 보장하는 활동을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개인정보보호는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정보주체자만이 직접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개인을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수 있는 정보가 대부분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개인정보로 구분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활용되기 때문에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유출되면 그 피해가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막심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개인정보보호와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법안으로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통신망법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신용정보법이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개인정보보호는 정보주체자 뿐만 아니라 국가에서 제도적 보호 조치를 마련해야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기관은 제정된 조치에 근거하여 개인정보를 보호해야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2626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대상과 분석 방법을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경우 선택할 수 있는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발견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20. CRISP-DM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분석 절차에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이해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업무 이해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CRISP-DM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방법론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절차는 업무 이해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이해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이해를 바탕으로 데이터 분석 목적의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진행되는 데이터 마이닝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Fayyad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프로파일링 기술을 기반으로 통계적 패턴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지식을 찾기 위해 체계적으로 정리한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세트 선택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결과 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SEMMA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솔루션 업체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주도한 통계 중심의 분석 방법론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ETL(Extract Transform Load)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데이터를 데이터 저장소인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DW(Data Warehouse)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DM(Data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이동시키기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소스 시스템으로부터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데이터를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(Extract)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(Transform)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r>
              <a:rPr lang="en-US" altLang="ko-KR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작업 및 기술이다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FTP(File Transfer Protocol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기반으로 서버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파일을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프로토콜이다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스쿱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커넥터를 사용하여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프레임과 같은 관계형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(RDBMS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파일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수집하거나 하둡 파일 시스템에서 관계형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베이스로 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보낼 수 있는 기술이다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스크래피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Scrapy)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기반의 비정형 데이터 수집 기술로 웹 데이터를 수집하는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설계되었다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8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카프카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Kafka)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실시간 로그 처리를 위한 분산 스트리밍 플랫폼이다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(Flume)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로그 데이터를 효율적으로 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에이전트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스크라이브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(Scribe)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다수의 서버로부터 실시간으로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 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데이터를 수집하여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데이터를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실시간 로그 수집 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척와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(Chukwa)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분산된 각 서버에서 에이전트를 실행하고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컬렉터가 에이전트로부터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수집하여 하둡 파일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기능을 제공하는 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5879013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옮겨지는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머신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(JVM)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싱크로 구성되며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전달된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목적지로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이동하는 역할을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</a:t>
            </a:r>
          </a:p>
        </p:txBody>
      </p:sp>
    </p:spTree>
    <p:extLst>
      <p:ext uri="{BB962C8B-B14F-4D97-AF65-F5344CB8AC3E}">
        <p14:creationId xmlns:p14="http://schemas.microsoft.com/office/powerpoint/2010/main" val="761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CEP(Complex Event Processing)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직역하면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이벤트 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로서 여러 이벤트를 저장 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미리 정의된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유의미한 이벤트를 식별해낼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(Crawling)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인터넷상에서 제공되는 다양한 웹 사이트로부터 소셜 정보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웹 문서 및 콘텐츠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1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속하지 않는 작업은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Extract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대표적인 데이터 수집 기술 중 하나로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Extract(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Load(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 중 하나로 파이썬 언어 기반의 비정형 데이터 수집 기술로 웹 데이터를 수집하는 것을 목표로 설계된 기술은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CEP		② Apache Kafka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FTP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Scrapy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 언어 기반의 비정형 데이터 수집 기술로 웹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수집하는 것을 목표로 설계된 데이터 수집 기술은 스크래피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(Scrapy)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인터넷상에서 제공되는 다양한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사이트로부터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정보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등의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콘텐츠를 수집하는 기술은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Chukwa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Crawling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Sqoop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TCP/IP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상에서 제공되는 다양한 웹 사이트로부터 소셜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등의 웹 문서 및 콘텐츠를 수집하는 기술은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(Crawling)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수집 기술이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FTP		② Scrapy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Flume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DW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기술에는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ETL, FTP,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스크래피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CEP, Apache Kafka,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저장 기술 중 하나인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DataWarehouse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저장 계획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및 속성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유형은 구조적 관점에서는 정형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관점으로는 실시간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비실시간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기준으로는 파일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10" y="2603509"/>
            <a:ext cx="4155742" cy="4008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40242</TotalTime>
  <Words>4208</Words>
  <Application>Microsoft Office PowerPoint</Application>
  <PresentationFormat>사용자 지정</PresentationFormat>
  <Paragraphs>874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027TGp_edu_biz_gr</vt:lpstr>
      <vt:lpstr>PowerPoint 프레젠테이션</vt:lpstr>
      <vt:lpstr>빅데이터 분석 기사(1과목. 빅데이터 분석 기획)</vt:lpstr>
      <vt:lpstr>데이터 수집 및 저장 계획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분석 계획 – 분석 방안 수립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분석 계획 – 분석 방안 수립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분석 계획 – 분석 방안 수립</vt:lpstr>
      <vt:lpstr>1. 데이터 분석 계획 – 분석 방안 수립</vt:lpstr>
      <vt:lpstr>1. 데이터 수집 및 저장 계획 – 데이터 수집 및 전환</vt:lpstr>
      <vt:lpstr>1. 데이터 수집 및 저장 계획 – 데이터 수집 및 전환</vt:lpstr>
      <vt:lpstr>1. 데이터 수집 및 저장 계획 – 데이터 수집 및 전환</vt:lpstr>
      <vt:lpstr>1. 데이터 수집 및 저장 계획 – 데이터 적재 및 저장</vt:lpstr>
      <vt:lpstr>1. 데이터 수집 및 저장 계획 – 데이터 적재 및 저장</vt:lpstr>
      <vt:lpstr>1. 데이터 수집 및 저장 계획 – 데이터 적재 및 저장</vt:lpstr>
      <vt:lpstr>1. 데이터 수집 및 저장 계획 – 데이터 적재 및 저장</vt:lpstr>
      <vt:lpstr>1. 데이터 수집 및 저장 계획 – 데이터 적재 및 저장</vt:lpstr>
      <vt:lpstr>1. 데이터 수집 및 저장 계획 예상 문제</vt:lpstr>
      <vt:lpstr>1. 데이터 수집 및 저장 계획 예상 문제</vt:lpstr>
      <vt:lpstr>1. 데이터 수집 및 저장 계획 예상 문제</vt:lpstr>
      <vt:lpstr>1. 데이터 수집 및 저장 계획 예상 문제</vt:lpstr>
      <vt:lpstr>1. 데이터 수집 및 저장 계획 예상 문제</vt:lpstr>
      <vt:lpstr>1. 빅데이터 분석 기획 – 마무리 문제</vt:lpstr>
      <vt:lpstr>1. 빅데이터 분석 기획 – 마무리 문제</vt:lpstr>
      <vt:lpstr>1. 빅데이터 분석 기획 – 마무리 문제</vt:lpstr>
      <vt:lpstr>1. 빅데이터 분석 기획 – 마무리 문제</vt:lpstr>
      <vt:lpstr>1. 빅데이터 분석 기획 – 마무리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6310</cp:revision>
  <dcterms:created xsi:type="dcterms:W3CDTF">2019-09-27T03:30:23Z</dcterms:created>
  <dcterms:modified xsi:type="dcterms:W3CDTF">2024-03-08T02:59:43Z</dcterms:modified>
</cp:coreProperties>
</file>