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1483" r:id="rId2"/>
    <p:sldId id="1337" r:id="rId3"/>
    <p:sldId id="1346" r:id="rId4"/>
    <p:sldId id="1336" r:id="rId5"/>
    <p:sldId id="1591" r:id="rId6"/>
    <p:sldId id="1592" r:id="rId7"/>
    <p:sldId id="1563" r:id="rId8"/>
    <p:sldId id="1593" r:id="rId9"/>
    <p:sldId id="1594" r:id="rId10"/>
    <p:sldId id="1595" r:id="rId11"/>
    <p:sldId id="1596" r:id="rId12"/>
    <p:sldId id="1597" r:id="rId13"/>
    <p:sldId id="1598" r:id="rId14"/>
    <p:sldId id="1599" r:id="rId15"/>
    <p:sldId id="1600" r:id="rId16"/>
    <p:sldId id="1601" r:id="rId17"/>
    <p:sldId id="1602" r:id="rId18"/>
    <p:sldId id="1604" r:id="rId19"/>
    <p:sldId id="1603" r:id="rId20"/>
    <p:sldId id="1605" r:id="rId21"/>
    <p:sldId id="1606" r:id="rId22"/>
    <p:sldId id="1607" r:id="rId23"/>
    <p:sldId id="1608" r:id="rId24"/>
    <p:sldId id="1609" r:id="rId25"/>
    <p:sldId id="1610" r:id="rId26"/>
    <p:sldId id="1611" r:id="rId27"/>
    <p:sldId id="1618" r:id="rId28"/>
    <p:sldId id="1612" r:id="rId29"/>
    <p:sldId id="1613" r:id="rId30"/>
    <p:sldId id="1614" r:id="rId31"/>
    <p:sldId id="1615" r:id="rId32"/>
    <p:sldId id="1616" r:id="rId33"/>
    <p:sldId id="1619" r:id="rId34"/>
    <p:sldId id="1617" r:id="rId35"/>
    <p:sldId id="1620" r:id="rId36"/>
    <p:sldId id="1621" r:id="rId37"/>
    <p:sldId id="1622" r:id="rId38"/>
    <p:sldId id="1623" r:id="rId39"/>
    <p:sldId id="1629" r:id="rId40"/>
    <p:sldId id="1624" r:id="rId41"/>
    <p:sldId id="1625" r:id="rId42"/>
    <p:sldId id="1627" r:id="rId43"/>
    <p:sldId id="1630" r:id="rId44"/>
    <p:sldId id="1628" r:id="rId45"/>
    <p:sldId id="1631" r:id="rId46"/>
    <p:sldId id="1632" r:id="rId47"/>
    <p:sldId id="1633" r:id="rId48"/>
    <p:sldId id="1634" r:id="rId49"/>
    <p:sldId id="1635" r:id="rId50"/>
    <p:sldId id="1636" r:id="rId51"/>
    <p:sldId id="272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717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-180"/>
      </p:cViewPr>
      <p:guideLst>
        <p:guide orient="horz" pos="4020"/>
        <p:guide orient="horz" pos="663"/>
        <p:guide orient="horz" pos="4156"/>
        <p:guide pos="3840"/>
        <p:guide pos="619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xmlns="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xmlns="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91952" y="2780928"/>
            <a:ext cx="10692680" cy="1944216"/>
          </a:xfrm>
        </p:spPr>
        <p:txBody>
          <a:bodyPr>
            <a:normAutofit/>
          </a:bodyPr>
          <a:lstStyle/>
          <a:p>
            <a:r>
              <a:rPr lang="en-US" altLang="ko-KR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</a:t>
            </a:r>
            <a:r>
              <a:rPr lang="en-US" altLang="ko-KR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탐색</a:t>
            </a:r>
            <a:endParaRPr lang="en-US" altLang="ko-KR" sz="4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(Ch_01.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전처리 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 01.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정제</a:t>
            </a:r>
            <a:endParaRPr lang="en-US" altLang="ko-KR" sz="25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       SEC 02.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변수 처리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3A5249E-1116-4452-B8FE-BFD19972AA7D}"/>
              </a:ext>
            </a:extLst>
          </p:cNvPr>
          <p:cNvSpPr txBox="1">
            <a:spLocks noChangeArrowheads="1"/>
          </p:cNvSpPr>
          <p:nvPr/>
        </p:nvSpPr>
        <p:spPr>
          <a:xfrm>
            <a:off x="2135560" y="3484808"/>
            <a:ext cx="9828584" cy="1744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정제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57413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결측값 처리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다중 대치법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 대치법을 한 번 하지 않고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대치를 통해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완전한 자료를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분석하는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결합의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구성된다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3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>
                <a:latin typeface="+mj-ea"/>
              </a:rPr>
              <a:t>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 결측값 종류가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반무작위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무작위 결측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비무작위 결측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무작위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결측값 종류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무작위 결측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(MCAR, Missing Completely At Random)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 결측값이 다른 변수들과 아무런 연관이 없는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무작위 결측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(MAR, Missing At Random)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누락된 자료가 특정 변수와 관련되지만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변수의 결과 와는 관계가 없는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비무작위 결측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(MNAR, Missing Not At Random)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결측값이 다른 변수와 연관이 있는 경우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 설명하는 통계적 기법은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불완전 자료는 모두 무시하고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완전하게 관측된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사용하여 분석하는 방법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다중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대치법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단순 확률 대치법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평균 대치법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완전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대치법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(Multiple Imputation)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 대치법을 한 번 하지 않고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대치를 통해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완전한 자료를 만들어 분석하는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구성이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 확률 대치법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적절한 확률값을 부여한 후 이를 결측값으로 대치하는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대치법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관측되어 얻어진 자료의 평균값으로 결측값을 대치하는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4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정제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57413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(Outlier)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일반적인 데이터 범위를 많이 벗어난 아주 작은 값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큰 값을 의미한다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 발생원인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표본 추출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표집이 잘못된 경우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 포함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고의적인 이상값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자기 보고식 측정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(Self Reported Measures)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피실험자들이 고의적인 이상값을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기입한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입력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과정에서 발생한 입력 오류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동일하지 않은 실험조건에서 발생하는 오류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측정 과정에서 발생하는 오류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처리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데이터를 처리하는 과정에서 발생하는 오류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⑦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자연 오류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자연적으로 발생하는 오류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3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정제</a:t>
            </a:r>
            <a:endParaRPr lang="en-US" altLang="ko-KR" sz="2800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999334" y="957413"/>
                <a:ext cx="1071329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2) </a:t>
                </a:r>
                <a:r>
                  <a:rPr lang="ko-KR" altLang="en-US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이상값 검출 방법</a:t>
                </a:r>
                <a:endPara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통계 기법을 이용한 데이터 이상값 검출 방법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㉮ 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ESD(Extreme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Studentized Deviation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평균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𝜇</m:t>
                    </m:r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으로부터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3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시그마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600" i="1" dirty="0" smtClean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𝜎</m:t>
                    </m:r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표준편차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떨어진 값을 </a:t>
                </a:r>
                <a:endParaRPr lang="en-US" altLang="ko-KR" sz="1600" dirty="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이상치로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인식하는 방법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3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표준편차에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해당하는 값이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99.7%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이므로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양쪽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0.15%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에 해당하는 값을 </a:t>
                </a:r>
                <a:endParaRPr lang="en-US" altLang="ko-KR" sz="1600" dirty="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이상치로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인식한다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600" dirty="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34" y="957413"/>
                <a:ext cx="10713290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341" b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852937"/>
            <a:ext cx="4752528" cy="29099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877272"/>
            <a:ext cx="9289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편차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(standard deviation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분산을 제곱근한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편차들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(deviations)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제곱합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(SS, sum of square)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얻어진 값의 평균치인 분산의 성질로부터 다시 제곱근해서 원래 단위로 만들어줌으로써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얻게 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(variance, Var)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확률변수가 기댓값으로부터 얼마나 떨어진 곳에 분포하는지를 가늠하는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숫자이다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확률변수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확률적인 결과에 따라 결과값이 바뀌는 변수를 묘사하는 통계학 및 확률론의 개념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확률을 갖고 일어나는 사건에 수치가 부여된 것으로 해석할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5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정제</a:t>
            </a:r>
            <a:endParaRPr lang="en-US" altLang="ko-KR" sz="2800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999334" y="1055633"/>
                <a:ext cx="1071329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2) </a:t>
                </a:r>
                <a:r>
                  <a:rPr lang="ko-KR" altLang="en-US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이상값 검출 방법</a:t>
                </a:r>
                <a:endPara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통계 기법을 이용한 데이터 이상값 검출 방법</a:t>
                </a:r>
                <a:endPara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㉯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기하평균을 활용한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방법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기하평균으로부터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2.5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시그마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600" i="1" dirty="0">
                        <a:latin typeface="Cambria Math"/>
                        <a:ea typeface="나눔고딕코딩" panose="020D0009000000000000" pitchFamily="49" charset="-127"/>
                      </a:rPr>
                      <m:t>𝜎</m:t>
                    </m:r>
                  </m:oMath>
                </a14:m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떨어진 값을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이상값으로 판단하는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방법 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이다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㉰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사분위수를 활용한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방법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제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사분위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(Q1),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제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3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사분위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(Q3)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를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기준으로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사분위 간 범위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(IQR,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Q3-Q1)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의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1.5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배 이상 떨어진 값을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이상값으로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판단하는 방법이다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㉱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표준화 점수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(Z-Score)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를 활용한 이상값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검출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평균이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/>
                        <a:ea typeface="나눔고딕코딩" panose="020D0009000000000000" pitchFamily="49" charset="-127"/>
                      </a:rPr>
                      <m:t>𝜇</m:t>
                    </m:r>
                    <m:r>
                      <a:rPr lang="ko-KR" altLang="en-US" sz="1600" i="1">
                        <a:latin typeface="Cambria Math"/>
                        <a:ea typeface="나눔고딕코딩" panose="020D0009000000000000" pitchFamily="49" charset="-127"/>
                      </a:rPr>
                      <m:t> </m:t>
                    </m:r>
                  </m:oMath>
                </a14:m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이고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표준편차가 </a:t>
                </a:r>
                <a14:m>
                  <m:oMath xmlns:m="http://schemas.openxmlformats.org/officeDocument/2006/math">
                    <m:r>
                      <a:rPr lang="ko-KR" altLang="en-US" sz="1600" i="1" dirty="0">
                        <a:latin typeface="Cambria Math"/>
                        <a:ea typeface="나눔고딕코딩" panose="020D0009000000000000" pitchFamily="49" charset="-127"/>
                      </a:rPr>
                      <m:t>𝜎</m:t>
                    </m:r>
                    <m:r>
                      <a:rPr lang="ko-KR" altLang="en-US" sz="1600" i="1" dirty="0">
                        <a:latin typeface="Cambria Math"/>
                        <a:ea typeface="나눔고딕코딩" panose="020D0009000000000000" pitchFamily="49" charset="-127"/>
                      </a:rPr>
                      <m:t> </m:t>
                    </m:r>
                  </m:oMath>
                </a14:m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인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정규분포에서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관측 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된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자료들이 중심인 평균에서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얼마나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떨어져 있는지에 따라 이상값으로 판단하는 방법이다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㉲ 딕슨의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Q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검정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(Dixon Q-Test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: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오름차순으로 정렬된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데이터에서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범위에 대한 관측치 간 차이의 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비율을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활용하여 이상값을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검출하는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방법이다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데이터 수가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30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개 미만인 경우가 적합하다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㉳ 그립스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T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검정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(Grubbs T-Test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: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정규분포의 단변량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자료에서 이상값을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검출하는 방법이다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㉴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카이제곱 검정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(Chi-Square Test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데이터가 정규분포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형태이지만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자료의 수가 적은 경우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이상값 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을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검출하는 방법이다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600" dirty="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34" y="1055633"/>
                <a:ext cx="10713290" cy="4893647"/>
              </a:xfrm>
              <a:prstGeom prst="rect">
                <a:avLst/>
              </a:prstGeom>
              <a:blipFill rotWithShape="1">
                <a:blip r:embed="rId2"/>
                <a:stretch>
                  <a:fillRect l="-341" r="-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31504" y="5877272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Z-Score(Z-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점수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평균으로부터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표준편차의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몇 배만큼 떨어져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보여주는 수치로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𝜇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))/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표준편차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𝜎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단변량 자료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단위에 대해 하나의 속성만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얻게 되는 변수에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자료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5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정제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4517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 검출 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시각화를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이용한 데이터 이상값 검출 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확률밀도함수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히스토그램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시계열차트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상자수염그림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1504" y="5877272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확률밀도함수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자주 발생되는지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확률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나올 수 있는 전체 구간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(-∞ ~ ∞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아주 작은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폭을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구간들로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세분화 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나눈 다음 각 구간의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살펴보는 함수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25" y="2228320"/>
            <a:ext cx="3964896" cy="2631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79" y="2236769"/>
            <a:ext cx="3344166" cy="2623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10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정제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267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 검출 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시각화를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이용한 데이터 이상값 검출 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841217"/>
            <a:ext cx="3600400" cy="26598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1" y="1841218"/>
            <a:ext cx="3569095" cy="26598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정제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340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 검출 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기법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비지도 학습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기법 중 군집화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기술을 활용하여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이상값을 검출하는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마할라노비스거리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(Mahalanobis Distance)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관측된 값이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평균으로부터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벗어난 정도를 측정하는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⑤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LOF(Local Outlier Factor)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분포에서 지역적인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밀집도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density)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고려하여 이상값을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⑥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iForest(Isolation Forest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밀도를 활용하지 않고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이상값을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6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정제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340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 처리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변환을 통해 이상값을 제거한다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(Deleting Observations)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이상값으로 확인된 값을 삭제하는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(Imputation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이상값을 평균 또는 중위수로 대체하는 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(Transformation)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극단적인 값으로 인해 발생된 이상값의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데이터에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자연로그를 취해서 값을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감소시키는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5877272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자연로그는 기호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표기되는 특정 상수를 밑으로 하는 로그다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4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전처리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데이터 정제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이상값이 발생하는 원인이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 연산 오류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표본 추출 오류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고의적 이상값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 입력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이상값 발생원인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표본 추출 오류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표집이 잘못된 경우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 포함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고의적인 이상값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자기 보고식 측정의 경우 피실험자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들이 고의적인 이상값을 기입한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입력 오류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과정에서 발생한 입력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실험 오류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동일하지 않은 실험조건에서 발생하는 오류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 오류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측정 과정에서 발생하는 오류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처리 오류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데이터를 처리하는 과정에서 발생하는 오류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자연 오류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자연적으로 발생하는 오류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통계기법을 이용한 이상값 검출 방법이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ESD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기하평균 활용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사분위수 활용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교차 검증 활용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 기법을 이용한 데이터 이상값 검출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ESD(Extreme Studentized Deviation)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평균으로부터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시그마 떨어진 값을 이상치로 인식하는 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표준편차에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해당하는 값이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99.7%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양쪽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0.15%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해당하는 값을 이상치로 인식한다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기하평균을 활용한 방법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기하평균으로부터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시그마 떨어진 값을 이상값으로 판단하는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사분위수를 활용한 방법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(Q1),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(Q3)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기준으로 사분위 간 범위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(IQR, Q3-Q1)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 이상 떨어진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이상값으로 판단하는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 점수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(Z-Score)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활용한 이상값 검출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딕슨의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그립스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카이제곱 검정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0605" y="1070701"/>
            <a:ext cx="5096666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시각화를 이용한 데이터 이상값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방법에 사용될 수 없는 방법은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확률밀도함수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히트맵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히스토그램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상자수염그림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시각화를 이용한 데이터 이상값 검출 방법에는 확률밀도함수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히스토그램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시계열 차트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상자수염그림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(Box-Plot)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히트맵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(Heatmap)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색상으로 표현할 수 있는 다양한 정보를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이미지 위에 열분포 형태의 비주얼 그래픽으로 출력한 차트이다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 검출 방법 중 하나로 관측된 값이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평균으로부터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벗어난 정도를 측정하는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카이제곱 검정 방법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iForest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방법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유클리디안 거리 활용 방법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마할라노비스 거리 활용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카이제곱 검정 방법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 기법 중 하나로 데이터가 정규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 형태이지만 자료의 수가 적은 경우 이상값을 검출하는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iForest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 또는 밀도를 활용하지 않고 의사결정나무를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이상값을 확인하는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6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빅데이터 분석 기사</a:t>
            </a:r>
            <a:r>
              <a:rPr lang="en-US" altLang="ko-KR" sz="2800" b="1" dirty="0" smtClean="0">
                <a:latin typeface="+mj-ea"/>
              </a:rPr>
              <a:t>(2</a:t>
            </a:r>
            <a:r>
              <a:rPr lang="ko-KR" altLang="en-US" sz="2800" b="1" dirty="0" smtClean="0">
                <a:latin typeface="+mj-ea"/>
              </a:rPr>
              <a:t>과목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빅데이터 탐색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1.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데이터 전처리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탐색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3.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 기법 이해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3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전처리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데이터 정제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설명의 빈칸에 알맞은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ESD(Extreme Studentized Deviation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평균으로부터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표준편차 떨어진 값을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이상치로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인식하는 방법으로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표준편차에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)%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80.5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99.7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68.2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35.4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(Q3)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(Q1)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뺀 범위를 나타내는 명칭은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LOF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Outlier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IQR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Ridge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LOF(Local Outlier Factor)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데이터 분포에서 지역적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밀집도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(density)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고려하여 이상값을 확인하는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0605" y="1070701"/>
            <a:ext cx="509666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극단적인 값으로 인해 발생된 이상값의 경우 데이터에 자연로그를 취해서 값을 감소시키는 방법은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삭제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대체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변환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 처리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이상값으로 확인된 값을 삭제하는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이상값을 평균 또 중위수로 대체하는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극단적인 값으로 인해 발생된 이상값의 경우 데이터에 자연로그를 취해서 값을 감소시키는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0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340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선택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(Feature)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변수란 데이터 모델에서 사용하는 예측을 수행하는 데 사용되는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분석에서의 변수는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Variable(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변할 수 있는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아닌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Feature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2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340"/>
            <a:ext cx="10713290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(Feature)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509059"/>
            <a:ext cx="6336704" cy="507074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8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340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(Feature Selection)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선택은 독립변수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종속변수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가장 관련이 깊은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Feature)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선택하는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선택하느냐에 따라 분석 결과가 달라질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선택 기법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선택 기법에는 필터 기법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래퍼 기법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임베디드 기법이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필터 기법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(Filter Method)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데이터의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 특성으로부터 변수를 선택하는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정보소득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카이제곱검정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피셔스코어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상관계수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1504" y="6320353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뉴턴법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(Newton's method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뉴턴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랩슨법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(Newton-Raphson method)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불리는데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방정식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f(x) = 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해를 근사적으로 찾을 때 유용하게 사용되는 방법이다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16" y="4037432"/>
            <a:ext cx="5705475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8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340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선택 기법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래퍼 기법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(Wrapper Method)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일부분만 모델링에 사용하고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결과를 확인하는 작업을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반복하면서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선택해가는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예측정확도 측면에서 가장 좋은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보이는 하위집합을 선택하는 기법이다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선택을 위한 알고리즘 유형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전진 선택법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후진 소거법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전진 선택법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(Forward Selection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큰 영향을 주는 변수를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추가하는 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소거법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(Backward Elimination)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적은 영향을 주는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하나씩 제거하는 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(Stepwise Method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전진 선택과 후진 소거 방법을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래퍼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사례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RFE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SFS,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유전알고리즘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단변량 선택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mRMR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1504" y="5877272"/>
            <a:ext cx="9289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RFE(Recursive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Feature Elimination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재귀적으로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SFS(Sequential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Feature Selection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 하나씩 추가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(Genetic Algorithm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자연세계 진화과정에 기초한 전역 최적화 기법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 홀랜드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1975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단변량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(Univariate Selection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변수를 개별 검사 → 변수와 반응변수간 관계 강도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mRMR(Minimum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Redundancy Maximum Relevance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특성변수의 중복성 최소화하는 기법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784" y="4390325"/>
            <a:ext cx="4654475" cy="14749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1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340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선택 기법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임베디드 기법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(Embedded Method) 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자체에 변수 선택이 포함된 기법으로 모델의 학습 또는 생성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최적의 변수를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임베디드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사례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릿지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엘라스틱넷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Select From Model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(LASSO)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L1-norm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제약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가중치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절댓값의 합을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릿지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(Ridge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L2-norm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제약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가중치들의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제곱합을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엘라스틱넷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(Elastic Net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(LASSO)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릿지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(Ridge)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기법을 선형 결합한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Select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 기반 알고리즘에서 변수를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1504" y="5877272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L1-norm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벡터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p, q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원소간 차이의 절댓값의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L2-norm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유클리디안 거리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직선 거리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37" y="4403072"/>
            <a:ext cx="5544895" cy="1380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전처리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269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변수에 대한 설명으로 옳지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분석에서 변수는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Variable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변수는 인과관계에 따라 독립변수와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변수로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독립변수는 연구자가 의도적으로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변화시키는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변수란 데이터 모델에서 사용하는 예측을 수행하는데 사용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입력 변수이다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분석에서의 변수는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Variable(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변할 수 있는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아닌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Feature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Attribute)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변수에 영향을 받지 않고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주는 변수로 연구자가 의도적으로 변화시키는 변수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변수에 영향을 받는 변수로 독립변수의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변화에 따라 어떻게 변하는지 연구하는 변수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독립변수와 종속변수는 인과관계이다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선택은 독립변수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종속변수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가장 관련이 깊은 변수를 선택하는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변수를 선택하느냐에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분석 결과가 달라질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 설명하는 변수의 종류는 어느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명시적으로 이름에 의미를 갖고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순서에도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의미를 부여할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만족도 평가 기준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매우 나쁨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반응형 변수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명목형 변수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순서형 변수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연속형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반응형 변수와 종속변수는 같은 표현이다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(Categorical)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명목형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(Nominal)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명사형으로 이름만 의미를 부여할 수 있는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(Ordinal)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변수가 명시적으로 이름에 의미를 갖고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기준에 따라 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서에도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의미를 부여할 수 있는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(Measure)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이산형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(Discreate)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변수가 취하는 값을 셀 수 있는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(Continuous)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변수가 구간 안에서 모든 값을 가질 수 있는 경우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0605" y="1070701"/>
            <a:ext cx="5096666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변수 선택 기법이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기법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피처 기법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임베디드 기법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래퍼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통계적 특성으로부터 변수를 선택 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소득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카이제곱 검정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피셔스코어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상관계수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래퍼 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일부분만 모델링에 사용하고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결과를 확인하는 작업을 반복하면서 변수를 선택해가는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전진 선택법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큰 영향을 주는 변수를 하나씩 추가 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후진 소거법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적은 영향을 주는 변수를 하나씩 제거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단계적 방법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전진 선택과 후진 소거 방법을 함께 사용 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임베디드 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자체에 변수 선택이 포함된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모델의 학습 또는 생성 과정에서 최적의 변수를 선택 하는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릿지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엘라스틱넷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Select From Model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 설명하는 변수 선택 알고리즘은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적은 영향을 주는 변수를 하나씩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단계적 방법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전진 선택법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후진 소거법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혼합 방법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2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전처리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269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변수에 대한 설명으로 옳지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분석에서 변수는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Variable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변수는 인과관계에 따라 독립변수와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변수로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독립변수는 연구자가 의도적으로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변화시키는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변수란 데이터 모델에서 사용하는 예측을 수행하는데 사용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입력 변수이다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분석에서의 변수는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Variable(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변할 수 있는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아닌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Feature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Attribute)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변수에 영향을 받지 않고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주는 변수로 연구자가 의도적으로 변화시키는 변수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변수에 영향을 받는 변수로 독립변수의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변화에 따라 어떻게 변하는지 연구하는 변수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독립변수와 종속변수는 인과관계이다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선택은 독립변수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종속변수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가장 관련이 깊은 변수를 선택하는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변수를 선택하느냐에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분석 결과가 달라질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 설명하는 변수의 종류는 어느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명시적으로 이름에 의미를 갖고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순서에도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의미를 부여할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만족도 평가 기준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매우 나쁨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반응형 변수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명목형 변수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순서형 변수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연속형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반응형 변수와 종속변수는 같은 표현이다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(Categorical)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명목형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(Nominal)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명사형으로 이름만 의미를 부여할 수 있는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(Ordinal)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변수가 명시적으로 이름에 의미를 갖고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기준에 따라 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서에도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의미를 부여할 수 있는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(Measure)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이산형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(Discreate)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변수가 취하는 값을 셀 수 있는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(Continuous)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변수가 구간 안에서 모든 값을 가질 수 있는 경우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0605" y="1070701"/>
            <a:ext cx="5096666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변수 선택 기법이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기법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피처 기법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임베디드 기법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래퍼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통계적 특성으로부터 변수를 선택 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소득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카이제곱 검정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피셔스코어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상관계수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래퍼 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일부분만 모델링에 사용하고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결과를 확인하는 작업을 반복하면서 변수를 선택해가는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전진 선택법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큰 영향을 주는 변수를 하나씩 추가 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후진 소거법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적은 영향을 주는 변수를 하나씩 제거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단계적 방법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전진 선택과 후진 소거 방법을 함께 사용 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임베디드 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자체에 변수 선택이 포함된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모델의 학습 또는 생성 과정에서 최적의 변수를 선택 하는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릿지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엘라스틱넷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Select From Model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 설명하는 변수 선택 알고리즘은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적은 영향을 주는 변수를 하나씩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단계적 방법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전진 선택법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후진 소거법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혼합 방법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4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전처리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모델 자체에 변수 선택이 포함된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학습 또는 생성 과정에서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선택하는 기법을 의미하는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임베디드 기법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필터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래퍼 기법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결합 기법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임베디드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사례가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라쏘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릿지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엘라스틱넷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SFS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SFS(Sequential Feature Selection)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래퍼 기법 사례 중 하나로써 빈 모델에 하나씩 추가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(LASSO) : L1-norm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제약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가중치 절댓값의 합을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릿지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(Ridge) : L2-norm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제약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가중치들의 제곱합을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엘라스틱넷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(Elastic Net)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라쏘와 릿지 두 기법을 선형적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결합한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From Model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(Tree)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알고리즘 에서 변수를 선택하는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2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340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축소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차원축소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(Dimensionality Reduction)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정의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막연히 데이터의 개수가 많다고 하여 정확한 분석 결과를 얻을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 아니기 때문에 원활한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작업을 위해 차원축소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차원축소는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분석에 활용되는 데이터의 변수 정보는 최대한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유지하면서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세트 변수의 개수를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줄이는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기법이다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67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</a:rPr>
              <a:t>데이터 </a:t>
            </a:r>
            <a:r>
              <a:rPr lang="ko-KR" altLang="en-US" sz="1600" b="1" dirty="0" smtClean="0">
                <a:latin typeface="+mj-ea"/>
              </a:rPr>
              <a:t>전처리 챕터는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작은 섹션으로 구성된다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정제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변수 처리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340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차원축소 기법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축소 기법에는 주성분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(PCA),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 판별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(LDA),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특이값 분해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(SVD),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요인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(ICA),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다차원 척도법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(MDS)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주성분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PCA : Principal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Component Analysis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가장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보편적으로 사용되는 차원 축소 기법 중 하나로 원본 데이터를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보존하면서 고차원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저차원 공간 데이터로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변수들을 조합하여 서로 연관성이 없는 새로운 변수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주성분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Principal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Component)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열의 크기가 같은 정방행렬에서만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주성분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(PC1)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원 데이터의 분포를 가장 많이 보존하고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주성분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(PC2)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 데이터의 분포를 많이 보존한다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 판별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LDA : Linear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Discriminant Analysis)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특정한 직선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사영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(projection)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두 범주를 잘 구분할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직선을 찾는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사영 또는 투영은 어떤 집합을 부분집합으로 특정한 조건을 만족시키면서 옮기는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작용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4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340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차원축소 기법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특이값 분해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(SVD: Singular Value Decomposition)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주성분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분석과 유사하나 행과 열의 크기가 다른 임의의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MxN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행렬에서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특이값을 추출하여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차원을 축소하는 기법이다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요인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(Factor Analysis)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상관관계를 고려하여 유사한 변수끼리 묶어서 변수의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(Factor)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축소시키는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축소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초래하게 되는 잠재 요인을 찾아냄으로써 데이터 안의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기법이다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독립성분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(ICA: Independent Component Analysis)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잘 설명할 수 있는 축을 찾는 주성분 분석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(PCA)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다르게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독립적인 축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찾는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다변량의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신호를 통계적으로 독립적인 하부 성분으로 분리하여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축소하는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분포를 따르는 데이터들의 관계를 독립적으로 변환시키는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5877272"/>
            <a:ext cx="928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다변량 분석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Multivariate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analysis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현상이나 사건에 대한 측정치를 개별적으로 분석하지 않고 동시에 한번에 분석하는 통계적 기법을 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여러 변인들 간의 관계성을 동시에 고려해 그 효과를 밝히는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 여러 변인을 동시에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 하려다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보니 다변량 분포는 평면상의 면적이 아니라 공간상의 입체적 표현이 필요하게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3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340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차원축소 기법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다차원척도법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MDS: Multi-Dimensional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Scaling) 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군집분석과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유사하게 개체들 사이의 유사성과 비유사성을 측정하여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개체들을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혹은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공간상에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점으로 표현하여 개체들 간의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근접성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(Proximity)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시각적으로 표현할 수 있는 차원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축소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6023029"/>
            <a:ext cx="928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군집분석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 analysis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성격을 가진 여러 개의 그룹을 대상을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분류하는 것을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여기서 나뉜 부분집단을 군집이라 칭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유사한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성격을 가지는 몇 개의 군집으로 집단화 한 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형성된 군집들의 특성을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파악하여 군집들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관계를 분석하고 데이터 전체의 구조에 대한 이해를 돕고자 하는 탐색적 분석방법이다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6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전처리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689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차원축소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(Dimensionality Reduction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옳지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개수가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많으면 정확한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얻을 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원활한 데이터 분석 작업을 위해 차원축소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기법을 사용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차원축소는 분석에 활용되는 데이터의 변수 정보는 최대한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세트 변수의 개수를 줄이는 데이터 분석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차원축소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막연히 데이터의 개수가 많다고 하여 정확한 분석 결과를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얻을 수 있는 것은 아니기 때문에 원활한 데이터 분석 작업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위해 차원축소 기법을 이용한다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차원축소는 분석에 활용되는 데이터의 변수 정보는 최대한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유지하면서 데이터 세트 변수의 개수를 줄이는 데이터 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설명은 차원축소 기법 중 무엇을 의미하는 것인가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보편적으로 사용되는 차원 축소 기법 중 하나로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보존하면서 고차원 공간의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저차원 공간 데이터로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행과 열의 크기가 같은 정방행렬에서만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주성분 분석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PCA : Principal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Component Analysis)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선형 판별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LDA : Linear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Discriminant Analysis)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특이값 분해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SVD: Singular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 Decomposition)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요인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(Factor Analysis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주성분 분석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(PCA)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가장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보편적으로 사용되는 차원 축소 기법 중 하나로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최대한 보존하면서 고차원 공간의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저차원 공간 데이터로 변환하는 기법이다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열의 크기가 같은 정방행렬에서만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기존 변수들을 조합하여 서로 연관성이 없는 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주성분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PC)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생성한다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첫 번째 주성분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(PC1)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원 데이터의 분포를 가장 많이 보존하고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번째 주성분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(PC2)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그 다음으로 원 데이터의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분포를 많이 보존한다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 판별 분석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(LDA : Linear Discriminant Analysis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데이터를 특정한 직선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사영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(Projection)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범주를 잘 구분할 수 있는 직선을 찾는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특이값 분해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(SVD: Singular Value Decomposition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주성분 분석과 유사하나 행과 열의 크기가 다른 임의의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MxN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차원의 행렬에서 특이값을 추출하여 효율적으로 차원을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축소하는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요인 분석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(Factor Analysis)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변수들 간의 상관관계를 고려하여 유사한 변수끼리 묶어서 변수의 요인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(Factor)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축소시키는 차원 축소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실제 결과를 초래하게 되는 잠재 요인을 찾아냄으로써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안의 구조를 확인하는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0605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설명은 차원축소 기법 중 무엇을 의미하는 것인가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군집분석과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유사하게 개체들 사이의 유사성과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비유사성을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개체들을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혹은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공간상에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점으로 표현하여 개체들 간의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근접성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Proximity)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시각적으로 표현할 수 있는 차원 축소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특이값 분해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(SVD: Singular Value Decomposition)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요인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(Factor Analysis)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다차원척도법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(MDS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Multi-Dimensional Scaling)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독립성분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(ICA: Independent Component Analysis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독립성분 분석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(ICA: Independent Component Analysis)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데이터를 가장 잘 설명할 수 있는 축을 찾는 주성분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(PCA)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다르게 가장 독립적인 축을 찾는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다변량의 신호를 통계적으로 독립적인 하부 성분으로 분리하여 차원을 축소하는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비정규 분포를 따르는 데이터들의 관계를 독립적으로 변환시키는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6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340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파생변수의 생성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파생변수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(Derived Variable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파생변수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유도변수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기존 변수에 특정 조건 혹은 함수 등을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새롭게 재정의한 변수를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생성할 때는 논리적 타당성 및 명확한 기준을 갖도록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파생변수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(Derived Variable)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방법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3" y="2924944"/>
            <a:ext cx="4464496" cy="38385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3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340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인코딩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(Encoding)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인코딩은 데이터의 형태나 형식을 변환하는 처리 방법으로 데이터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분석에서는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데이터를 숫자형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변환하는 기술을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인코딩의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핫 인코딩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레이블 인코딩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카운트 인코딩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인코딩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핫 인코딩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(One-Hot Encoding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핫 인코딩은 표현하고자 하는 데이터를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그렇지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값으로 표현하는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08" y="3687509"/>
            <a:ext cx="5064836" cy="28378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2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340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인코딩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(Encoding)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레이블 인코딩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(Labeled-Encoding)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레이블 인코딩은 범주형 변수의 문자열 데이터를 수치형으로 변환하는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212209"/>
            <a:ext cx="2518885" cy="25418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3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340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인코딩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(Encoding)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카운트 인코딩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(Count Encoding)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카운트 인코딩은 각 범주의 데이터 개수를 총합하여 그 개수의 수치값을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인코딩하는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212209"/>
            <a:ext cx="4327880" cy="33432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4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340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인코딩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(Encoding)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대상 인코딩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(Target Encoding)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인코딩은 범주형 데이터의 값들을 목표하는 데이터 값으로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바꿔주는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인코딩은 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핫 인코딩에서 변수의 값이 많아지는 문제를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해결해 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581088"/>
            <a:ext cx="4571032" cy="2980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0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전처리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파생변수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(Derived Variable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방법 중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어느 것인가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백화점 구매 데이터에서 고객의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구매액이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8,000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이상인 경우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그룹의 변수로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조건문 이용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결합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변환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요약 통계량 변환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파생변수 생성 방법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변환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변수의 단위를 새로운 단위로 변환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데이터를 표현하는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표현방식 변환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표현방식을 단순화하는 변환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요약 통계량 변환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요약 통계량을 활용하는 변환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추출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정보에서 새로운 정보를 추출하는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결합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결합하여 새로운 변수를 정의하는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조건문 이용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조건문을 활용하여 파생변수를 생성하는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0605" y="1070701"/>
            <a:ext cx="50966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인코딩의 종류로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핫 인코딩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(One-Hot Encoding)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레이블 인코딩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(Labeled-Encoding)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카운트 인코딩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(Count Encoding)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테이블 인코딩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 Encoding)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핫 인코딩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표현하고자 하는 데이터를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그렇치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데이터를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값으로 표현하는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레이블 인코딩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 변수의 문자열 데이터를 수치형 으로 변환하는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카운트 인코딩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범주의 데이터 개수를 총합하여 그 개수의 수치값을 인코딩하는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인코딩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 데이터의 값들을 목표하는 데이터 값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바꿔주는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9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정제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정제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전처리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pre-processing)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업무 중 가장 많은 시간이 소요되는 단계가 데이터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전처리 단계이다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분석가는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시간 중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70~80%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데이터 수집 및 전처리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전처리는 여러 번 수행될 수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전처리 과정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정제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 처리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 처리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변수 처리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1504" y="5879013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(Missing Value)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필수 데이터가 입력되지 않고 누락된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(Outlier)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범위에서 많이 벗어난 매우 크거나 작은 값</a:t>
            </a: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340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변환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변환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(Variable Transformation)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데이터 분석을 위해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불필요한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제거하고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변수를 생성시키는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변환의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변환 방법에는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 기능 변환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콕스 변환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 기능 변환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(Simple Functions)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한쪽으로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치우친 변수를 변환하여 분석 모형을 적합하게 만드는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변환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구간화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Binning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값을 몇 개의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분할하여 계산하는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특정 구간으로 나누어 범주형 또는 순위형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변환하는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연령별 데이터를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50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60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 이상의 범주로 나누기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6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340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변환의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스케일링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(Scaling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성질은 유지한 채 데이터의 범위를 조정하는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Normalization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0~1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값으로 변환하는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 정규화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Z-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점수 정규화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5797713"/>
            <a:ext cx="9289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값을 공통 척도 또는 비슷한 값 분포에 맞추는 데이터 변환 프로세스이다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정규화의 목적은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Dataset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범위의 차이를 왜곡하지 않고 비슷한 정도의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Scale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반영되도록 변경하는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정규화하는 가장 일반적인 방법이다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feature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대해 각각의 최소값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최대값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 다른 값들은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값으로 변환하는 거다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z-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z-score Normalization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데이터의 평균을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표준편차를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만드는 정규화 방법이다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2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340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변환의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표준화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(Standardization)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평균이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표준 정규 분포로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중심으로 양쪽으로 데이터를 분포시키는 방법이다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StandardScaler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RobustScaler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콕스 변환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(Box-Cox Transformation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정규성에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맞지 않은 변수를 정규분포에 가깝게 로그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지수 변환하는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분산을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안정화하는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	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1504" y="5797713"/>
            <a:ext cx="928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StandardScaler :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Sklrean(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사이킷런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제공하는 표준화를 위한 클래스이며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 변수를 평균이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분산이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가우시안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가질 수 있도록 값을 변환해준다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가우시안 분포는 정규 분포와 같은 의미로 연속 확률 분포의 하나이다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RobustScaler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중앙값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0, IQR = 1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되도록 스케일링하는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7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전처리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변환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방법에 속하지 않는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 기능 변환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스케일링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과소 표집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과소표집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(Under-Sampling)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불균형 데이터 처리 기법 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다수 클래스의 데이터 중 일부만 선택하여 데이터 비율 을 맞추는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소실 가능성과 중요한 데이터를 잃을 가능성이 높다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변환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 기능 변환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한쪽으로 치우친 변수를 변환하여 분석 모형을 적합하게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만드는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구간화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값을 몇 개의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분할하여 계산하는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구조화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이산형 변수를 특정 구간으로 나누어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 또는 순위형 변수로 변환하는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스케일링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데이터의 성질은 유지한 채 데이터의 범위를 조정하는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데이터의 값을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0~1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값으로 변환하는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입력된 데이터를 평균이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표준 정규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분포로 변환하는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평균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중심으로 양쪽으로 데이터를 분포시키는 방법 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콕스 변환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정규성에 맞지 않은 변수를 정규분포에 가깝게 변환하는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 데이터의 분산을 안정화하는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0605" y="1070701"/>
            <a:ext cx="50966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설명은 어떤 변수 변환 방법인가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정규성에 맞지 않은 변수를 정규분포에 가깝게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지수 변환하는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분산을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콕스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3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36156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05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불균형 데이터 처리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클래스별 불균형이 심한 경우 정확한 분석 결과를 도출하기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어렵기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불균형 데이터를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전처리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뒤 데이터를 분석한다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불균형 데이터 처리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불균형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처리 기법으로는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과소표집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과대표집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임계값 이동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앙상블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가중치 균형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과소표집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(Under-Sampling)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데이터 중 일부만 선택하여 데이터 비율을 맞추는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가능성과 중요한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잃을 가능성이 높다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[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랜덤 과소표집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ENN(Edited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Nearest Neighbor),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토멕 링크 방법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CNN(Condensed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Nearest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Neighbor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OSS(One Sided Selection)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과대표집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(Over-Sampling)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데이터를 복제 또는 생성하여 데이터 비율을 맞추는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과적합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가능성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성능은 높지만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성능은 나빠질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[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랜덤 과대표집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SMOTE,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Borderline-SMOTE,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ADASYN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5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36156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불균형 데이터 처리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임계값 이동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(Cut-off Value Moving)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임계값을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많은 쪽으로 이동시키는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단계에서는 변화 없이 학습하고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단계에서 임계값을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앙상블 기법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(Ensemble Technique)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같거나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여러 가지 모형들의 예측 및 분류 결과를 종합하여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가중치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균형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(Weight balancing)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데이터셋의 각 데이터에서 손실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(loss)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계산할 때 특정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더 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loss)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갖도록 하는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비율에 가중치를 두기도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비율의 데이터에 높은 가중치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5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전처리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변수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불균형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처리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과소표집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과대표집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임계값 이동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구간화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값을 몇 개의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분할하여 계산하는 방법 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변환 방법에 속한다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과소표집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(Under-Sampling)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다수 클래스의 데이터 중 일부만 선택하여 데이터 비율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맞추는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소실 가능성과 중요한 데이터를 잃을 가능성이 높다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과대표집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(Over-Sampling)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소수 클래스의 데이터를 복제 또는 생성하여 데이터 비율을 맞추는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과적합 가능성이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알고리즘 성능은 높지만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성능은 나빠질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임계값 이동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(Cut-Off Value Moving)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임계값을 데이터가 많은 쪽으로 이동시키는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학습 단계에서는 변화 없이 학습하고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단계에서 임계값을 이동한다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0605" y="1070701"/>
            <a:ext cx="50966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해당하는 불균형 데이터 처리 기법은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데이터셋의 각 데이터에서 손실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(loss)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계산할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클래스의 데이터에 더 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loss)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갖도록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비율에 가중치를 두기도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가중치 균형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(Weight balancing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과대표집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(Over-Sampling)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앙상블 기법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(Ensemble Technique)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임계값 이동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(Cut-off Value Moving)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앙상블 기법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(Ensemble Technique)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같거나 서로 다른 여러 가지 모형들의 예측 및 분류 결과를 종합하여 최종적인 의사결정에 활용하는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7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전처리 </a:t>
            </a:r>
            <a:r>
              <a:rPr lang="ko-KR" altLang="en-US" sz="2800" b="1" dirty="0" smtClean="0">
                <a:latin typeface="+mj-ea"/>
              </a:rPr>
              <a:t>예상문제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문제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데이터 정제의 과정과 요소를 나열한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괄호 안의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요소로 알맞은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매체로부터 데이터를 수집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형태로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장소에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시기와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원활하도록 관리의 과정이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비정형 데이터의 경우 기본적으로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구조화된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로의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변환을 수행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결측치의 처리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이상치 처리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노이즈 처리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저장된 데이터의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가능성을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타진하기 위한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품질확인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용이하도록 기존 또는 유사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데이터와의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정제 과정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품질확인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의 과정이다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데이터의 경우 기본적으로 구조화된 정형 데이터로의 변환을 수행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변환의 세부 수행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결측치의 처리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이상치 처리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노이즈 처리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변환 과정의 실무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분석이 용이하도록 기존 또는 유사 데이터와의 연계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과정의 종류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0605" y="1070701"/>
            <a:ext cx="5096666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집합에서 다른 측정값들과 비교하여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현저한 차이 를 보이는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 또는 변수 값은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잡음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나이대별 성별과 체중에 대해서 조사를 하고자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 발생 가능한 결측치에 대해서 분류를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아래와 같이 구분하였다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누락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비무작위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여성은 체중 공개를 꺼림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무작위 결측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젊은 여성은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체중 공개를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꺼림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비무작위 결측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무거운 사람은 체중 공개를 꺼림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무작위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나이대별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체중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(Z)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분석에 대한 모델링을 가정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해보면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X, Y, Z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관계없이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없는 경우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누락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무작위 결측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(MCAR)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체중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(Z)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꺼려 하는 경우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Z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누락될 가능성이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에만 의존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무작위 결측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젊은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여성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체중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(Z)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공개를 꺼리는 경우가 더 높음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무작위 결측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무거운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가벼운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(Z)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꺼림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Z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누락될 가능성이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 자체에 관찰되지 않는 값에 달려 있음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비무작위 결측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(MNAR)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결측값 종류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무작위 결측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(MCAR)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발생한 결측값이 다른 변수들과 아무런 연관이 없는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무작위 결측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누락된 자료가 특정 변수와 관련되지만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변수의 결과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와는 관계가 없는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비무작위 결측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(MNAR)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결측값이 다른 변수와 연관이 있는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7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전처리 </a:t>
            </a:r>
            <a:r>
              <a:rPr lang="ko-KR" altLang="en-US" sz="2800" b="1" dirty="0" smtClean="0">
                <a:latin typeface="+mj-ea"/>
              </a:rPr>
              <a:t>예상문제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데이터 전처리에 대한 설명 중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업무 중에 데이터 수집 및 전처리 과정에 가장 많은 시간이 소요된다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전처리 과정은 데이터 정제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 처리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 처리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분석변수 처리이다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전처리 여부에 따라 분석 결과가 달라질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전처리는 최초에 한 번만 수행된다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오류의 원인 중 하나로 필수 데이터가 입력되지 않고 누락된 값을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노이즈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이상값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파생변수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오류 원인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필수 데이터가 입력되지 않고 누락된 값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노이즈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입력되지 않았으나 입력되었다고 잘못 판단한 값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범위에서 많이 벗어난 매우 크거나 혹은 작은 값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0605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결측값을 의미하는 말이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NA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999999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NO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Null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설명하는 통계적 기법은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불완전 자료는 모두 무시하고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완전하게 관측된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자료만 사용하여 분석하는 방법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다중 대치법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단순 확률 대치법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평균 대치법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완전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대치법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 대치법을 한 번 하지 않고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대치를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완전한 자료를 만들어 분석하는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 확률 대치법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적절한 확률값을 부여한 후 이를 결측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값으로 대치하는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대치법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관측되어 얻어진 자료의 평균값으로 결측값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대치하는 방법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11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전처리 </a:t>
            </a:r>
            <a:r>
              <a:rPr lang="ko-KR" altLang="en-US" sz="2800" b="1" dirty="0" smtClean="0">
                <a:latin typeface="+mj-ea"/>
              </a:rPr>
              <a:t>예상문제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시각화를 이용한 데이터 이상값 검출 방법에 사용될 수 없는 방법은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확률밀도함수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히트맵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히스토그램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상자수염그림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시각화를 이용한 데이터 이상값 검출 방법에는 확률밀도함수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히스토그램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시계열 차트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상자수염그림이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히트맵은 색상으로 표현할 수 있는 다양한 정보를 일정한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위에 열분포 형태의 비주얼 그래픽으로 출력한 차트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 검출 방법 중 하나로 관측된 값이 평균으로부터 벗어난 정도를 측정하는 방법은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카이제곱 검정 방법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iForest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방법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유클리디안 거리 활용 방법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마할라노비스 거리 활용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0605" y="1070701"/>
            <a:ext cx="5096666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차원축소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(Dimensionality Reduction)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개수가 많으면 정확한 분석 결과를 얻을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원활한 데이터 분석 작업을 위해 차원축소 기법을 사용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차원축소는 분석에 활용되는 데이터의 변수 정보는 최대한 유지한다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세트 변수의 개수를 줄이는 데이터 분석 기법 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설명은 차원축소 기법 중 무엇을 의미하는 것인가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보편적으로 사용되는 차원 축소 기법 중 하나로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원본 데이터를 최대한 보존하면서 고차원 공간의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저차원 공간 데이터로 변환하는 기법이다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행과 열의 크기가 같은 정방행렬에서만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주성분 분석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(PCA : Principal Component Analysis)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선형 판별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(LDA : Linear Discriminant Analysis)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특이값 분해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(SVD: Singular Value Decomposition)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요인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(Factor Analysis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4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정제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Cleansing)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정제는 데이터를 깨끗하게 다듬어서 데이터의 신뢰도를 높이는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작업이라고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정제 과정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오류 원인 분석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정제 대상 선정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결정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오류 원인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(Missing Value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필수 데이터가 입력되지 않고 누락된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(NA(Not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Available), 999999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Null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노이즈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(Noise)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실제로 입력되지 않았으나 입력되었다고 잘못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판단된 값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(Outlier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범위에서 많이 벗어난 매우 크거나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작은 값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16" y="4430043"/>
            <a:ext cx="3543102" cy="23598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전처리 </a:t>
            </a:r>
            <a:r>
              <a:rPr lang="ko-KR" altLang="en-US" sz="2800" b="1" dirty="0" smtClean="0">
                <a:latin typeface="+mj-ea"/>
              </a:rPr>
              <a:t>예상문제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설명의 파생변수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(Derived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Feature)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방법 중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어느 것인가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단위를 새로운 단위로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변환하여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표현하는 방법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조건문 이용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결합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변환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요약 통계량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파생변수 생성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변환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변수의 단위를 새로운 단위로 변환하여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표현방식 변환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표현방식을 단순화하는 변환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추출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정보에서 새로운 정보를 추출하는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결합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결합하여 새로운 변수를 정의하는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요약 통계량 변환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요약 통계량을 활용하는 변환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조건문 이용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조건문을 활용하여 파생변수를 생성하는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불균형 데이터 처리 기법이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과소표집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과대표집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임계값 이동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비닝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0605" y="1070701"/>
            <a:ext cx="5096666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결측값 처리 방법에 대한 표에서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㉡에 알맞은 명칭은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핫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SMOTE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핫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덱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콜드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덱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콜드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덱 대체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LOF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파생변수 대체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ESD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핫덱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(Hot-Deck)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 중인 연구 내에서 비슷한 성향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자료로 결측값을 대체하는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콜드덱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(Cold-Deck)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 중 연구 내부가 아닌 외부 출처 또는 이전의 비슷한 연구에서 대체 값을 가져오는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혼합 방법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이상 다양한 방법을 혼합하는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데이터를 가장 잘 설명할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축을 찾는 주성분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(PCA)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다르게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독립적인 축을 찾는 기법은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PCA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ICA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LDA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SVD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가장 잘 설명할 수 있는 축을 찾는 주성분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(PCA)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다르게 가장 독립적인 축을 찾는 기법은 독립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성분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(ICA; Independent Component Analysis)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PCA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주성분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LDA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선형 판별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SVD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특이값 분해를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1772817"/>
            <a:ext cx="3384376" cy="12497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정제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Cleansing)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데이터 정제 방법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최빈값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평균값 활용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예측값 삽입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일관성 유지를 위한 정제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(Transform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형태로 표현된 데이터를 일관된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변환하는 작업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(Parsing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유의미한 최소 단위로 분할하는 작업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(Enhancement)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통한 추가적인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반영하는 작업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1504" y="5879013"/>
            <a:ext cx="928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최빈값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통계학 용어로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많이 관측되는 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주어진 값 중에서 가장 자주 나오는 값이다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중앙값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크기 순으로 정렬해서 가운데에 있는 데이터를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7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전처리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데이터 정제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 전처리에 대한 설명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업무 중에 데이터 수집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전처리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 가장 많은 시간이 소요된다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전처리 과정은 데이터 정제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 처리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분석변수 처리이다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전처리 여부에 따라 분석 결과가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달라질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전처리는 최초에 한 번만 수행된다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전처리는 데이터 상태 및 분석 상황에 따라서 여러 번 수행될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오류의 원인 중 하나로 필수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입력되지 않고 누락된 값을 의미하는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노이즈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이상값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파생변수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오류 원인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(Missing Value)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필수 데이터가 입력되지 않고 누락된 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(NA, 999999, Null)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노이즈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(Noise)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입력되지 않았으나 입력되었다고 잘못 판단된 값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(Outlier)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범위에서 많이 벗어난 매우 크거나 혹은 작은 값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결측값을 의미하는 말이 아닌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999999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NO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결측값을 의미하는 것은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NA, 999999,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2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정제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결측값 처리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(Missing Value)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입력되어야 할 데이터가 입력되지 않아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누락된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의미한다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결측값 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무작위 결측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(MCAR, Missing Completely At Random)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발생한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결측값이 다른 변수들과 아무런 연관이 없는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무작위 결측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(MAR,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Missing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 Random)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누락된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자료가 특정 변수와 관련되지만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결과와는 관계가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비무작위 결측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(MNAR,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Missing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 At Random)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변수와 연관이 있는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결측값 처리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 식별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 부호화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 대체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0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전처리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정제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57413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결측값 처리 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단순 대치법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(Single Imputation)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그럴듯한 값으로 대치하는 통계적 기법이다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분석법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(Completes Analysis)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불완전 자료는 모두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무시하고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완전하게 관측된 자료만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분석하는 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대치법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(Mean Imputation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관측되어 얻어진 자료의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평균값으로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결측값을 대치하는 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 확률대치법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(Single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Stochastic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Imputation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확률값을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부여한 후 이를 결측값으로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대치하는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•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핫덱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(Hot-Deck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 중인 연구 내에서 비슷한 성향의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결측값을 대체하는 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콜드덱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(Cold-Deck)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 중 연구 내부가 아닌 외부 출처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이전의 비슷한 연구에서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가져오는 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•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혼합방법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방법을 혼합하는 방법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93" y="1371496"/>
            <a:ext cx="4526707" cy="15070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1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41133</TotalTime>
  <Words>3518</Words>
  <Application>Microsoft Office PowerPoint</Application>
  <PresentationFormat>사용자 지정</PresentationFormat>
  <Paragraphs>852</Paragraphs>
  <Slides>51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027TGp_edu_biz_gr</vt:lpstr>
      <vt:lpstr>PowerPoint 프레젠테이션</vt:lpstr>
      <vt:lpstr>빅데이터 분석 기사(2과목. 빅데이터 탐색)</vt:lpstr>
      <vt:lpstr>데이터 전처리</vt:lpstr>
      <vt:lpstr>2. 데이터 전처리 – 데이터 정제</vt:lpstr>
      <vt:lpstr>2. 데이터 전처리 – 데이터 정제</vt:lpstr>
      <vt:lpstr>2. 데이터 전처리 – 데이터 정제</vt:lpstr>
      <vt:lpstr>2. 데이터 전처리 – 데이터 정제</vt:lpstr>
      <vt:lpstr>2. 데이터 전처리 – 데이터 정제</vt:lpstr>
      <vt:lpstr>2. 데이터 전처리 – 데이터 정제</vt:lpstr>
      <vt:lpstr>2. 데이터 전처리 – 데이터 정제</vt:lpstr>
      <vt:lpstr>1. 데이터 수집 및 저장 계획 – 데이터 수집 및 전환</vt:lpstr>
      <vt:lpstr>2. 데이터 전처리 – 데이터 정제</vt:lpstr>
      <vt:lpstr>2. 데이터 전처리 – 데이터 정제</vt:lpstr>
      <vt:lpstr>2. 데이터 전처리 – 데이터 정제</vt:lpstr>
      <vt:lpstr>2. 데이터 전처리 – 데이터 정제</vt:lpstr>
      <vt:lpstr>2. 데이터 전처리 – 데이터 정제</vt:lpstr>
      <vt:lpstr>2. 데이터 전처리 – 데이터 정제</vt:lpstr>
      <vt:lpstr>2. 데이터 전처리 – 데이터 정제</vt:lpstr>
      <vt:lpstr>2. 데이터 전처리 – 데이터 정제</vt:lpstr>
      <vt:lpstr>2. 데이터 전처리 – 데이터 정제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– 분석 변수 처리</vt:lpstr>
      <vt:lpstr>2. 데이터 전처리 예상문제</vt:lpstr>
      <vt:lpstr>2. 데이터 전처리 예상문제</vt:lpstr>
      <vt:lpstr>2. 데이터 전처리 예상문제</vt:lpstr>
      <vt:lpstr>2. 데이터 전처리 예상문제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6487</cp:revision>
  <dcterms:created xsi:type="dcterms:W3CDTF">2019-09-27T03:30:23Z</dcterms:created>
  <dcterms:modified xsi:type="dcterms:W3CDTF">2024-03-12T05:03:53Z</dcterms:modified>
</cp:coreProperties>
</file>