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1483" r:id="rId2"/>
    <p:sldId id="1337" r:id="rId3"/>
    <p:sldId id="1346" r:id="rId4"/>
    <p:sldId id="1336" r:id="rId5"/>
    <p:sldId id="1637" r:id="rId6"/>
    <p:sldId id="1638" r:id="rId7"/>
    <p:sldId id="1563" r:id="rId8"/>
    <p:sldId id="1639" r:id="rId9"/>
    <p:sldId id="1640" r:id="rId10"/>
    <p:sldId id="1642" r:id="rId11"/>
    <p:sldId id="1643" r:id="rId12"/>
    <p:sldId id="1644" r:id="rId13"/>
    <p:sldId id="1645" r:id="rId14"/>
    <p:sldId id="1646" r:id="rId15"/>
    <p:sldId id="1647" r:id="rId16"/>
    <p:sldId id="1648" r:id="rId17"/>
    <p:sldId id="1649" r:id="rId18"/>
    <p:sldId id="1650" r:id="rId19"/>
    <p:sldId id="1651" r:id="rId20"/>
    <p:sldId id="1652" r:id="rId21"/>
    <p:sldId id="1653" r:id="rId22"/>
    <p:sldId id="1654" r:id="rId23"/>
    <p:sldId id="1655" r:id="rId24"/>
    <p:sldId id="1656" r:id="rId25"/>
    <p:sldId id="1657" r:id="rId26"/>
    <p:sldId id="1658" r:id="rId27"/>
    <p:sldId id="1659" r:id="rId28"/>
    <p:sldId id="1660" r:id="rId29"/>
    <p:sldId id="1665" r:id="rId30"/>
    <p:sldId id="1666" r:id="rId31"/>
    <p:sldId id="1661" r:id="rId32"/>
    <p:sldId id="1662" r:id="rId33"/>
    <p:sldId id="1663" r:id="rId34"/>
    <p:sldId id="1664" r:id="rId35"/>
    <p:sldId id="1667" r:id="rId36"/>
    <p:sldId id="1668" r:id="rId37"/>
    <p:sldId id="1669" r:id="rId38"/>
    <p:sldId id="1670" r:id="rId39"/>
    <p:sldId id="1671" r:id="rId40"/>
    <p:sldId id="1672" r:id="rId41"/>
    <p:sldId id="1673" r:id="rId42"/>
    <p:sldId id="1674" r:id="rId43"/>
    <p:sldId id="1675" r:id="rId44"/>
    <p:sldId id="1676" r:id="rId45"/>
    <p:sldId id="1677" r:id="rId46"/>
    <p:sldId id="1678" r:id="rId47"/>
    <p:sldId id="1679" r:id="rId48"/>
    <p:sldId id="27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717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4020"/>
        <p:guide orient="horz" pos="663"/>
        <p:guide orient="horz" pos="4156"/>
        <p:guide pos="3840"/>
        <p:guide pos="619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91952" y="2780928"/>
            <a:ext cx="10692680" cy="1944216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탐색</a:t>
            </a:r>
            <a:endParaRPr lang="en-US" altLang="ko-KR" sz="4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(Ch_02.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 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 01.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탐색의 기초</a:t>
            </a:r>
            <a:endParaRPr lang="en-US" altLang="ko-KR" sz="25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        SEC 02. </a:t>
            </a:r>
            <a:r>
              <a:rPr lang="ko-KR" altLang="en-US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 데이터 탐색</a:t>
            </a:r>
            <a:r>
              <a:rPr lang="en-US" altLang="ko-KR" sz="25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3A5249E-1116-4452-B8FE-BFD19972AA7D}"/>
              </a:ext>
            </a:extLst>
          </p:cNvPr>
          <p:cNvSpPr txBox="1">
            <a:spLocks noChangeArrowheads="1"/>
          </p:cNvSpPr>
          <p:nvPr/>
        </p:nvSpPr>
        <p:spPr>
          <a:xfrm>
            <a:off x="2135560" y="3484808"/>
            <a:ext cx="9828584" cy="174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기본가정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변인의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 분포성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변인의 측정치 분포가 모집단에서 모두 정규분포를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무선독립표본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모집단에서 표본을 뽑을 때 표본대상이 확률적으로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선정된다는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피어슨 상관계수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(Pearson Correlation Coefficient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Pearson's r)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선형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상관관계를 계량화한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값을 가지며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+1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양의 선형상관관계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상관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관계없음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-1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음의 선형상관관계를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6080" y="4026442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상관관계의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나타내는 수치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공분산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(covariance)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확률변수의 선형 관계를 나타내는 값이다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08" y="4023801"/>
            <a:ext cx="4481314" cy="2765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4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스피어만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(Spearman Correlation Coefficient)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자료인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자료의 값 대신 순위를 이용하는 경우의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상관계수로서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작은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것부터 차례로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순위를 매겨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서열 순서로 바꾼 뒤 순위를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상관계수를 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간의 연관관계가 있는지 없는지를 밝혀 주며 자료에 이상점이 있거나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표본크기가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작을 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x</a:t>
            </a:r>
            <a:r>
              <a:rPr lang="en-US" altLang="ko-KR" sz="1600" baseline="-25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</a:t>
            </a:r>
            <a:r>
              <a:rPr lang="en-US" altLang="ko-KR" sz="1600" baseline="-25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관측치를 크기 순으로 정렬하였을 때 순위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en-US" altLang="ko-KR" sz="1600" baseline="-25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표본의 개수이다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순으로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정한 두 변수의 차이가 클수록 스피어만 상관계수의 값은 커진다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스피어만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변수의 값이 커지면 다른 변수의 값도 단조적으로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커지는지를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알아볼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스피어만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가까울수록 두 변수는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단조적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커지면 같이 증가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가지는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가까우면 상관성이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판단할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93" y="3314428"/>
            <a:ext cx="1448251" cy="742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88" y="410862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6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스피어만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(Spearman Correlation Coefficient)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선형관계의 경우는 직선의 형태로 모형화가 가능한 것으로 해석될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단조 관계는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방향으로 변화는 하지만 직선의 형태로 모형화가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비율로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58" y="1877192"/>
            <a:ext cx="6110114" cy="1775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1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기본가정에 대한 용어와 설명을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 중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직선적인지를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알아보는 것으로 이 가정은 분포를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산점도를 통하여 확인할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동변량성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값에 관계없이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흩어진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정도가 다른 정도를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변인의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정규분포성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변인의 측정치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모집단에서 모두 정규분포를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무선독립표본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모집단에서 표본을 뽑을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표본대상이 확률적으로 선정된다는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동변량성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값에 관계없이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값이 흩어진 정도가 같은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반의어는 이분산성이다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산포도가 특정 구간에 상관없이 퍼진 정도가 일정할 때 자료가 동변량성을 띤다고 얘기하고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반대로 그 정도가 일정하지 않으면 이분산성을 보인다고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피어슨 상관계수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(Pearson Correlation Coefficient)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비선형 상관관계를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계량화한 수치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간의 연관 관계가 있는지를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밝혀주며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자료에 이상점이 있거나 표본크기가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유용하다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피어슨 상관계수는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값을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+1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완벽한 양의 선형 상관관계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선형 상관관계 없음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-1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완벽한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상관관계를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서열자료인 경우 즉 자료의 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순위를 이용하는 경우의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작은 것부터 차례로 순위를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서열 순서로 바꾼 뒤 순위를 이용해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상관계수를 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피어슨 상관계수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두 변수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선형 상관관계를 계량화한 수치이다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피어슨 상관계수는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값을 가지며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+1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완벽한 양의 선형상관관계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선형상관 관계없음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-1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음의 선형상관관계를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번은 스피어만 상관계수에 대한 내용이다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6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피어슨 상관계수 값과 산점도 그림의 연결이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바르지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			④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스피어만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상관계수에 대한 설명으로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데이터가 서열자료인 경우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자료의 값 대신 순위를 이용하는 경우의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상관계수이다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것부터 차례로 순위를 매겨 서열 순서로 바꾼 뒤 순위를 이용해 상관계수를 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변수 간의 연관관계가 있는지 없는지를 밝혀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자료에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이상점이 있거나 표본크기가 클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스피어만 상관계수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데이터가 서열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자료인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자료의 값 대신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순위를 이용하는 경우의 상관계수로서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작은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차례로 순위를 매겨 서열 순서로 바꾼 뒤 순위를 이용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상관계수를 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두 변수 간의 연관관계가 있는지 없는지를 밝혀 주며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자료에 이상점이 있거나 표본크기가 작을 때 유용하다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크기 순으로 정한 두 변수의 차이가 클수록 스피어만 상관계수의 값은 커진다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스피어만 상관계수는 한 변수 의 값이 커지면 다른 변수의 값도 단조적으로 커지는지를 알아볼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스피어만 상관계수가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가까울수록 두 변수는 단조적 상관성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커지면 같이 증가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가지는 것이고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가까우면 상관성이 없는 것으로 판단할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24" y="1844824"/>
            <a:ext cx="967652" cy="1270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1844824"/>
            <a:ext cx="979554" cy="1270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24" y="3182231"/>
            <a:ext cx="967652" cy="1270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3174119"/>
            <a:ext cx="965137" cy="1278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기초통계량의 추출 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수집하여 요약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정리하는 기초통계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기술통계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자료의 특성을 정량적인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수치에 의해서 나타내는 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중심화 경향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(Central Tendency),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퍼짐 정도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산포도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분산도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분포형태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(Shape of Distribution)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수치적 결과로 나타낼 수 있다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중심화 경향 기초통계량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산술평균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(Arithmetic Mean)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자료들을 합한 후 전체 자료수로 나누어 계산하는 일반적인 평균을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모평균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Population Mean)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 전체 자료의 산술평균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표본평균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(Sample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Mean)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모집단의 부분집합인 추출된 표본 전체의 산술평균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6453336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통계적인 관찰의 대상이 되는 집단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전체를 의미하며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표본을 뽑아내는 바탕이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8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중심화 경향 기초통계량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기하평균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(Geometric Mean)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자료에 대해서 관측치를 곱한 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제곱근으로 표현한다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다기간의 수익률에 대한 평균 수익률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평균물가상승률 등을 구할 때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29" y="2204864"/>
            <a:ext cx="3047791" cy="3727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29" y="3032817"/>
            <a:ext cx="6000119" cy="1894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70701"/>
                <a:ext cx="1071329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1) </a:t>
                </a:r>
                <a:r>
                  <a:rPr lang="ko-KR" altLang="en-US" sz="1600" b="1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중심화 경향 기초통계량 </a:t>
                </a:r>
                <a:endPara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③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조화평균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(Harmonic Mean)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▶ 각 요소의 역수의 산술평균을 구한 후 다시 역수를 취하는 형태로 표현한다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▶ 변화율 등의 평균을 구할 때 사용한다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▶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각 자료가 동일한 경우 자료에 대한 조화평균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산술평균값과 기하평균의 값은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같다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다만 자료가 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서로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다를 경우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조화평균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≤</m:t>
                    </m:r>
                  </m:oMath>
                </a14:m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기하평균</a:t>
                </a:r>
                <a:r>
                  <a:rPr lang="ko-KR" altLang="en-US" sz="1600" dirty="0">
                    <a:solidFill>
                      <a:srgbClr val="FF0000"/>
                    </a:solidFill>
                    <a:ea typeface="나눔고딕코딩" panose="020D0009000000000000" pitchFamily="49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≤ 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산술평균의 부등식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관계를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가진다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중앙값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(Median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▶ 중앙값은 자료를 크기순으로 나열할 때 가운데에 위치한 값이다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▶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자료의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수를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n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이라 할 때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n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 홀수이면 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(n+1)/2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번째 자료값이 중앙값이 되고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n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 짝수이면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</a:t>
                </a:r>
                <a:endParaRPr lang="en-US" altLang="ko-KR" sz="16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   n/2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번째와 </a:t>
                </a:r>
                <a:r>
                  <a:rPr lang="en-US" altLang="ko-KR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1/2+1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번째 자료의 평균을 중앙값으로 정의한다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⑤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최빈값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(Mode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		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▶ 가장 노출 빈도가 높은 자료를 최빈값이라 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최빈값은 질적자료나 양적자료 </a:t>
                </a:r>
                <a:r>
                  <a:rPr lang="ko-KR" altLang="en-US" sz="16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모두에 </a:t>
                </a:r>
                <a:r>
                  <a:rPr lang="ko-KR" altLang="en-US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사용된다</a:t>
                </a:r>
                <a:r>
                  <a:rPr lang="en-US" altLang="ko-KR" sz="16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6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70701"/>
                <a:ext cx="10713290" cy="4893647"/>
              </a:xfrm>
              <a:prstGeom prst="rect">
                <a:avLst/>
              </a:prstGeom>
              <a:blipFill rotWithShape="1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29" y="2204864"/>
            <a:ext cx="1607631" cy="422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19536" y="6453336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곱하여서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되는 두 수의 각각을 다른 수에 대하여 이르는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역수는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1/5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중심화 경향 기초통계량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(Quantile)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분위수는 자료의 위치를 표현하는 수치이다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크기순서대로 배열을 한 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하는 위치의 수치를 계산한 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몇 등분 하느냐에 따라 사분위수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(quartile),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오분위수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(quintile),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십분위수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(decile),  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백분위수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(percentile)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자료가 존재할 때 백분위수로 전환되는 분위수의 위치를 나타내는 식은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y(%)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해당 분위수의 하부에 위치한다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334" y="6309320"/>
            <a:ext cx="1085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동일한 비율로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등분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할때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 위치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(25%, 50%, 75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%) - Q1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25%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Q2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50%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Q3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75%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77" y="4045525"/>
            <a:ext cx="2551827" cy="501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산포도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Degree Dispersion)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퍼짐 정도를 나타내는 기초 통계량이다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 위치의 측도만으로 자료의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충분한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얻을 수 없으므로 중심 경향도 수치에서 자료가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떨어져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있는지를 측정하는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척도도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(Variance),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(Standard Deviation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분산은 평균을 중심으로 밀집되거나 퍼짐 정도를 나타내는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척도이고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개개의 자료값과 평균과의 편차의 제곱을 이용하여 표현되므로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자료값의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사용하게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분산으로 얻은 수치를 해석하기가 곤란하다는 단점을 보완하기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제곱근을 취한 척도가 표준편차이다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8893" y="4844818"/>
            <a:ext cx="2565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산포도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퍼짐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50" y="4844818"/>
            <a:ext cx="4931734" cy="1980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빅데이터 분석 기사</a:t>
            </a:r>
            <a:r>
              <a:rPr lang="en-US" altLang="ko-KR" sz="2800" b="1" dirty="0" smtClean="0">
                <a:latin typeface="+mj-ea"/>
              </a:rPr>
              <a:t>(2</a:t>
            </a:r>
            <a:r>
              <a:rPr lang="ko-KR" altLang="en-US" sz="2800" b="1" dirty="0" smtClean="0">
                <a:latin typeface="+mj-ea"/>
              </a:rPr>
              <a:t>과목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빅데이터 탐색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1.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전처리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탐색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3.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 기법 이해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산포도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Degree Dispersion)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분산의 특성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자료값에 대한 정보를 반영한다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수리적으로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다루기 쉽다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특이점에 매우 큰 영향을 받는다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분산이 클수록 각 자료값이 평균으로부터 넓게 흩어진 형태를 갖는다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모분산을 추론할 때 많이 사용한다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최댓값과 최솟값의 차이를 나타내는 것으로 동일한 범위를 갖더라도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분포모양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다를 수가 있음에 유의해야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절대 편차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편차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절대 편차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MAD: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Mean Absolute Deviation)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자료값과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표본평균과의 편차의 절댓값에 대한 산술평균을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462" y="6093296"/>
            <a:ext cx="819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평균절대편차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관측값에서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평균을 빼고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차이값에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절댓값을 취하고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값들을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더하여 전체 데이터 개수로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 것</a:t>
            </a:r>
          </a:p>
        </p:txBody>
      </p:sp>
    </p:spTree>
    <p:extLst>
      <p:ext uri="{BB962C8B-B14F-4D97-AF65-F5344CB8AC3E}">
        <p14:creationId xmlns:p14="http://schemas.microsoft.com/office/powerpoint/2010/main" val="13870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산포도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Degree Dispersion)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사분위범위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 Quartile Range)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크기순으로 배열 후 자료의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1/4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(Q1)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구하고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3/4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사분위범위는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Q3-Q1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정의되며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50%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 내에 위치하게 됨을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사분위범위는 주로 이상치의 판단 시에 사용되는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결정된 최대값보다 크거나 최소값보다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이상치로 간주한다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최대값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75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 percentile: 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+ 1.5 × IQR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최소값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25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 percentile: 1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- 1.5 × IQR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변동계수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(CV: Coefficient of Variance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평균을 중심으로 한 상대적인 산포의 척도를 나타내는 수치이다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단위가 동일하지만 평균이 큰 차이를 보이는 두 자료집단 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측정단위가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자료집단에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산포의 척도를 비교할 때 많이 사용한다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변동계수가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클수록 상대적으로 넓게 분포를 이룬다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5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분포형태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(Shape of Distribution)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(Skewness)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비대칭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asymmetry,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기울어진 정도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나타내는 통계적 측도이다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대칭성과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비대칭성을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정량화하여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평가하는데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대칭이면 왜도는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왼쪽으로 치우친 경우 왜도는 양수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치우친 경우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음수이다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왜도는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모양 뿐만 아니라 이상치의 존재 여부를 파악하는 데에도 도움을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비대칭성을 높이고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왜도의 크기를 변화시킨다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왜도의 값은 일반적으로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범위에 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왜도의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절대값이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1.96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크면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비대칭성이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있다고 판단할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이것은 규칙적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목적에 따라 다르다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309260"/>
            <a:ext cx="4828878" cy="11278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분포형태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(Shape of Distribution)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(Kurtosis)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뾰족한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(peakedness)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나타내는 통계적 척도이다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첨도의 값이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미만인 경우는 평평한 분포이고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정규분포를 나타내며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넘는 경우는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뾰족한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형태를 가지는 것으로 판단할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4" y="2965404"/>
            <a:ext cx="5081020" cy="121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특성을 수치적 결과로 나타내는 기초통계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나열한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성질이 다른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산술평균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기하평균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산술평균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기하평균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조화평균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분위수는 중심화 경향 기초 통계량이고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절대 편차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변동계수는 산포도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퍼짐 정도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기초 통계량이다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산술평균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모든 자료들을 합한 후 전체 자료수로 나누어 계산하는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평균을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기하평균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자료에 대해서 관측치를 곱한 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제곱근으로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가장 노출 빈도가 높은 자료를 최빈값이라고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간의 최댓값과 최솟값의 차이를 나타내는 것으로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범위를 갖더라도 자료의 분포모양은 다를 수가 있음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유의해야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아래의 자료에서 분산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구하시오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101, 103, 105,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107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109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평균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105,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7.5,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105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104.5,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104.5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105,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105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106.5,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8.5,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106.5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101 + 103 + 105 + 107 + 109 / 5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525 / 5 = 105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평균이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(101-105)</a:t>
            </a:r>
            <a:r>
              <a:rPr lang="en-US" altLang="ko-KR" sz="14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sz="14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(103-105)</a:t>
            </a:r>
            <a:r>
              <a:rPr lang="en-US" altLang="ko-KR" sz="14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(105-105)</a:t>
            </a:r>
            <a:r>
              <a:rPr lang="en-US" altLang="ko-KR" sz="14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lang="en-US" altLang="ko-KR" sz="1400" baseline="30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(107-105)</a:t>
            </a:r>
            <a:r>
              <a:rPr lang="en-US" altLang="ko-KR" sz="14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(109-105)</a:t>
            </a:r>
            <a:r>
              <a:rPr lang="en-US" altLang="ko-KR" sz="1400" baseline="300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 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5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 + 4 + 0 + 4 + 16 = 40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 / 5 = 8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분산값이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중앙값은 홀수이므로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8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포트폴리오의 투자수익률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GDP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성장률 등의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자료에 대해서 알맞은 기술적 통계량인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산술평균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조화평균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기술평균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기하평균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조화평균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(Harmonic Mean)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각 요소의 역수의 산술평균을 구한 후 다시 역수를 취하는 형태로 표현된다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변화율 등의 평균을 구할 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중심 경향성 통계량에 속하지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최빈값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분산은 산포도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퍼짐 정도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통계량에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데이터 중 최빈수는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5, 7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3, 2, 1,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4, 2, 5, 6, 7,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7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최빈수는 가장 빈도수가 높은 수를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 중 가장 많은 빈도수를 갖는 데이터는 빈도수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갖는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3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산포도 통계량에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분산은 평균으로부터 얼마나 떨어져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값이다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표준편차는 분산에 양의 제곱근을 취한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범위는 데이터의 최댓값과 최솟값의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차를 나타낸다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산포도 통계량으로 데이터가 기울어진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산포도 통계량으로는 데이터의 흩어진 정도를 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기울어진 정도를 알 수 있는 통계량은 분포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통계량 중에 왜도에 대한 내용이다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(Skewness)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왜도는 분포의 비대칭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기울어진 정도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나타내는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측도이다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분포의 대칭성과 비대칭성을 정량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화하여 평가하는데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분포가 대칭이면 왜도는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왼쪽으로 치우친 경우 왜도는 양수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오른쪽으로 치우친 경우 왜도는 음수이다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왜도는 분포의 모양 뿐만 아니라 이상치의 존재 여부를 파악하는 데에도 도움을 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일반적으로 왜도의 값은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범위에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왜도의 절대값이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1.96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크면 비대칭성이 있다고 판단할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이것은 규칙적 기준은 아니며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분포의 특성과 분석 목적에 따라 다르다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07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통계량에 대한 설명인가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분포의 기울어진 정도를 설명하는 통계량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첨도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왜도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표준편차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(Kurtosis)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분포의 뽀족한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(peakedness)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나타내는 통계적 척도이다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첨도의 값이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미만인 경우는 평평한 분포이고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정규분포를 나타내며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넘는 경우는 뽀족한 분포의 형태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가지는 것으로 판단할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1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55875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시각적 데이터 탐색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시각화를 통한 탐색적 자료분석은 기본적으로 전통적 통계차트 및 다이어그램에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의존하는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부분에 대해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하며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좀 더 심화된 데이터 시각화는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뒤에서 다룬다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시각화 도구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도수분포표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(Frequency Table)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수집된 자료를 적절한 계급에 의해 분류하여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표로 질적 자료의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자료값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대하여 도수나 상대도수로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(Frequency)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경우 각 범주별 빈도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상대도수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(Relative Frequency)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경우는 전체 자료를 그룹화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계급 구간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각 그룹별 속하는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계산하여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상대도수로 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47530"/>
              </p:ext>
            </p:extLst>
          </p:nvPr>
        </p:nvGraphicFramePr>
        <p:xfrm>
          <a:off x="2064372" y="3242004"/>
          <a:ext cx="4407852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580"/>
                <a:gridCol w="792088"/>
                <a:gridCol w="1656184"/>
              </a:tblGrid>
              <a:tr h="213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상품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도수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상대도수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39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콘 형태 아이스크림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65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65 / 100 = 0.65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210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막대 형태 아이스크림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25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25 / 100 = 0.25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기타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 / 100 = 0.1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합계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100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1.0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1462" y="6064268"/>
            <a:ext cx="8193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질적 자료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 값이 수적 의미가 없이 범주만 나타내는 자료로 예시로는 성별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연령층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(10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20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양적 자료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 값이 수적 의미를 나타내는 자료로써 예시로는 온도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매출액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자료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명목형 자료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1, 2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표기되는 기호적 의미만 있는 자료로 예시로는 남자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여자를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1, 2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수적 의미가 아니라 남자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여자를 구분해 주는 상징적 의미를 가지는 자료이다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21188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시각화 도구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(Histogram)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도수분포표를 이용하여 표본의 자료분포를 나타낸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도수분포표의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계급의 양 끝 값을 가로축에 표시하고 그 계급의 도수를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세로축에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직사각형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모양으로 나타낸다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히스토그램은 가로축에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수량을 표시하지만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막대그래프는 그렇지 않다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히스토그램자료의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분포가 직사각형 형태이다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붙어있고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막대의 너비는 일정하다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 양쪽 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고립된 막대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005064"/>
            <a:ext cx="3086670" cy="22430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0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21188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시각화 도구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막대그래프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(Bar Chart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자료값에 대한 도수 또는 상대도수를 그림으로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 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가지 항목들에 대한 많고 적음을 표현한다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막대그래프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가로축은 수치형 데이터가 아니어도 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떨어져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너비는 같지 않을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28" y="3636932"/>
            <a:ext cx="2985542" cy="1756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데이터 </a:t>
            </a:r>
            <a:r>
              <a:rPr lang="ko-KR" altLang="en-US" sz="1600" b="1" dirty="0" smtClean="0">
                <a:latin typeface="+mj-ea"/>
              </a:rPr>
              <a:t>탐색 챕터는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섹션으로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탐색의 기초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 데이터 탐색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21188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시각화 도구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파이차트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(Pie Chart)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자료값의 상대도수로 기입하여 원의 면적에 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상대 </a:t>
            </a:r>
            <a:r>
              <a:rPr lang="ko-KR" altLang="en-US" sz="16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크기별로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37" y="2180588"/>
            <a:ext cx="1506091" cy="157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21188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시각화 도구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산점도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(Scatter Plot)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가로축과 세로축의 좌표 평면상에서 각각의 관찰점들을 표시하는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연속형 변수 간의 관계를 보기 위해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줄기 잎 그림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(Stem-and-Leaf Diagram)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자료를 표 형태와 그래프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혼합된 방법으로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줄기 잎 그림은 자료의 정리가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뿐 아니라 자료의 구조에 대한 정보도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도구이다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564904"/>
            <a:ext cx="3929063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21188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시각화 도구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⑦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 수염 그림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(Box Plot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수치적 자료를 표현하는 그래프이다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그래프는 가공하지 않은 자료 그대로를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아니라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자료로부터 얻어 낸 통계량인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요약 수치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다섯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Five-number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Summary)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그린다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요약 수치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최솟값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(Q1),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(Q2),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최댓값을 일컫는다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52" y="2911628"/>
            <a:ext cx="4418062" cy="3227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16080" y="2911628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정렬했을 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75%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(Q1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정렬했을 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25%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사분위범위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(IQR)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3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3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(1.5 *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IQR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최솟값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(1.5 * IQR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5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특징을 갖는 시각화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분포가 직사각형 형태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가로축은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 데이터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붙어있고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너비는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일정함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확인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산점도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카토그램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히스토그램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막대형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(Histogram)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도수분포표를 이용하여 표본의 자료 분포를 나타낸 그래프이다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도수분포표의 각 계급의 양 끝 값을 가로축에 표시하고 그 계급의 도수를 세로축에 표시하여 직사각형 모양으로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히스토그램은 가로축에 반드시 수량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수치적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표시하지만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막대그래프는 그렇치 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히스토그램은 막대가 서로 붙어있고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막대의 너비는 일정하다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이상값 확인이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 양쪽 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고립된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산점도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(Scatter Plot)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직교 좌표계를 이용해 두 개 변수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간에 관계를 나타내는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산점도는 이상치를 확인하는 경우에도 유용하다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카토그램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 탐색 방법 중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 그래프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(Bar Chart)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자료값에 대한 도수 또는 상대도수를 그림으로 표현한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막대형 그래프에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가지 항목들에 대한 많고 적음을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그래프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막대그래프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가로축은 반드시 수치형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막대는 서로 떨어져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 너비는 같지 않을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막대형 그래프의 가로축은 수치형이 아니어도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막대 그래프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(Bar Chart)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각 자료값에 대한 도수 또는 상대도수를 그림으로 표현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여러 가지 항목들에 대한 많고 적음을 표현한다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막대 그래프 가로축은 수치형 데이터가 아니어도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막대는 서로 떨어져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막대 너비는 같지 않을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박스플롯에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최소값은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1.5×IQR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Q1)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자료들의 하위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Q3)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자료들의 하위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위치를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사분위에서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IQR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 위치를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최댓값은 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IQR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 위치를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 수염 그림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(Box Plot)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수치적 자료를 표현하는 그래프이다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그래프는 가공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않은 자료 그대로를 이용하여 그린 것이 아니라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로부터 얻어낸 통계량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요약 수치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(Five-Number Summary,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다섯 숫자 요약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가지고 그린다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요약 수치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최솟값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(Q1),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Q2),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최댓값을 일컫는다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정렬했을 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75%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위치한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Q1)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정렬했을 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위치한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(IQR)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(1.5 * IQR)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(1.5 * IQR)</a:t>
            </a:r>
          </a:p>
        </p:txBody>
      </p:sp>
    </p:spTree>
    <p:extLst>
      <p:ext uri="{BB962C8B-B14F-4D97-AF65-F5344CB8AC3E}">
        <p14:creationId xmlns:p14="http://schemas.microsoft.com/office/powerpoint/2010/main" val="27044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의미가 다른 그래프는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스타차트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박스플롯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상자수염그림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박스플롯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상자수염그림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히스토그램은 모두 같은 의미의 통계적 시각화 도구이며 그래프를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스타차트는 비교 시각화의 한 종류로써 하나의 공간에 각각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변수를 표현하는 몇 개의 축을 그리고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축에 표시된 해당 변수의 값들을 연결하여 별 모양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거미줄 모양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표현하는 그래프이다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시각화 도구에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가로축과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세로축의 좌표 평면상에서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관찰점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표시하는 시각화 방법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연속형 변수 간의 관계를 보기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사용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히스토그램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막대형 그래프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산점도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상자그림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9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고급 데이터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21188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 탐색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(Spatio-Temporal Data)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데이터는 공간적 정보에 시간의 흐름이 결합된 다차원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(Line),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(Polygon)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같은 형태로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 탐색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데이터의 탐색 절차는 주소를 행정구역 및 좌표계로 변환하고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행정구역과 좌표계를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표시하는 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지도에 표시하는 방법에는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코로플레스 지도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카토그램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플롯맵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5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고급 데이터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21188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 탐색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코로플레스 지도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(Choropleth Map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등치지역도라고도 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값의 크기에 따라 해당 영역을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색칠해서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방법이다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카토그램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(Cartogram)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변량비례도라고도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크기에 따라 면적을 왜곡하여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플롯 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(Bubble Plot Map)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위도와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경도를 적용하여 좌표를 원으로 표현하고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원의 색깔과 크기로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86" y="4012346"/>
            <a:ext cx="6107038" cy="2446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고급 데이터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21188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 데이터 탐색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 데이터의 유형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(Variance)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조사 대상의 특징을 숫자나 문자로 나타낸 값을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수에 따라서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일변량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이변량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다변량으로 구분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2571821"/>
            <a:ext cx="5400600" cy="19479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고급 데이터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21188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 데이터의 탐색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일변량 데이터 탐색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일변량 데이터는 기술 통계량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통계량을 활용하여 탐색한다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통계량에는 분산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사용하고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통계량에는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상자그림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이변량 데이터 탐색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대상의 각 개체로부터 두 개의 특성을 동시에 관측한다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변수 사이의 관계를 확인하는 것이 목적이다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다변량 데이터 탐색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산점도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등고선 그림을 사용하여 데이터를 시각적으로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6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고급 데이터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21188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 탐색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(Unstructured Data)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이미지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같이 형태가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구조화 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데이터를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 탐색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특징에 맞게 비정형 데이터를 탐색한다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924944"/>
            <a:ext cx="5400600" cy="2053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9414" y="6036652"/>
            <a:ext cx="819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(Parsing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형식으로 구성된 데이터를 분석하고 그 의미를 이해하는 과정을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데이터 분석에서는 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조립하여 특정한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추출할 수 있도록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하는 작업을 칭한다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(Parser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(Parsing)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3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탐색의 개요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(EDA: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Exploratory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Analysis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들어왔을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방법을 통해서 자료를 관찰하고 이해하는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본격적인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전에 자료를 직관적인 방법으로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통찰하는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데이터 분석의 필요성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분포 및 값을 검토함으로써 데이터가 표현하는 현상을 이해하며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내재된 잠재적 문제에 대해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인식하고 해결안을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문제점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 시 본 분석 전 데이터의 수집 의사를 결정할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각도에서 데이터를 살펴보는 과정을 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 정의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인지 못한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양상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양상을 발견 시 초기설정 문제의 가설을 수정하거나 또는 새로운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설립할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고급 데이터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(Spatio-Temporal Data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알맞지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(Spatio-Temporal Data)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시공간 데이터는 공간적 정보에 시간의 흐름이 결합된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다차원 데이터를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시공간 데이터는 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(Polygon)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형태로 시각화될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 탐색 방법으로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코로플레스 지도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카토그램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플롯맵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박스플롯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 탐색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코로플레스 지도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(Choropleth Map)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등치지역도라고도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데이터 값의 크기에 따라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영역을 색칠해서 표현하는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카토그램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(Catogram)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변량비례도라고도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값 크기에 따라 면적을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왜곡하여 표현하는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플롯 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(Bubble Plot Map)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위도와 경도를 적용하여 좌표를 원으로 표현하고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색깔과 크기로 데이터를 표현하는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고급 데이터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 데이터의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일변량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이변량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 데이터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공변량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 데이터의 유형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변량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(Variance)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조사 대상의 특징을 숫자나 문자로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나타낸 값을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변량은 종속변수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수에 따라서 일변량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이변량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다변량으로 구분된다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일변량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단변량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단위에 대해 하나의 속성만 측정하여 얻게 되는 변수에 대한 자료이다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이변량 데이터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단위에 대해 두 개의 특성을 측정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얻어진 두 개의 변수에 대한 자료이며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 데이터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단위에 대해 두 가지 이상의 특성을 측정하는 경우 얻어지는 변수에 대한 자료이다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 탐색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HTML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탐색 방법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동영상 탐색 방법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탐색 방법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 데이터 탐색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데이터의 탐색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탐색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온라인상 소셜 데이터의 텍스트와 같은 스크립트 파일 형태인 경우 데이터를 파싱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(Parsing)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탐색한다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동영상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탐색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파일 형태의 데이터의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데이터의 종류별로 응용 소프트웨어를 활용하여 탐색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XML, JSON, HTML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 방법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파서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(Parser)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데이터를 파싱한 후 탐색한다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탐색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문제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방법에 대한 설명인가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노키아 벨 연구소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(Nokia Bell Labs)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튜키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(John Tukey)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개발한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지속적으로 해당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대한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탐색과 이해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기본으로 가져야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분야에서 탐색적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방법을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정확하게 파악하는 것이라고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EDA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PCA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LDA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ICA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데이터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(EDA; Exploratory Data Analysis)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PCA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주성분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LDA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선형 판별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ICA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독립 성분 분석을 나타낸다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다차원 데이터 탐색 방법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간의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산점도와 기울기를 통해 변수 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데이터 조합 유형은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수치형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범주형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다중형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다차원 데이터 탐색 방법 중 데이터 간의 산점도와 기울기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변수 간의 상관성을 분석하는 데이터 조합 유형은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 수치형이다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변수 탐색 방법 중 다음이 설명하는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명목형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변수와 순서형 변수에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빈도수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백분율 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특징을 중심성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변동성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측면에서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시각화는 막대형 그래프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(Bar Plot)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사용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포괄형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양적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범주형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수치형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변수 탐색 방법 중 다음이 설명하는 데이터 유형은 범주형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질적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변수 탐색 방법은 변수가 범주형과 수치형인 경우로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질적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명목형 변수와 순서형 변수에 대한 데이터 탐색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빈도수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백분율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활용하여 데이터 분포의 특징을 중심성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변동성 측면에서 파악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시각화는 막대형 그래프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(Bar Chart)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주로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양적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이산형 변수와 연속형 변수에 대한 데이터 탐색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평균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표준편차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 등을 이용하여 데이터 분포의 특징을 정규성 측면에서 파악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시각화는 박스플롯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(Box-Plot)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히스토그램을 주로 사용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9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탐색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탐색적 데이터 분석의 특징에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저항성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영구성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현시성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잔차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데이터 분석의 특징으로는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저항성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 해석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재표현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현시성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저항성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(Resistance)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영향을 적게 받는 성질로써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저항성이 큰 데이터를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 해석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(Redidual)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잔차는 관찰값들이 주 경향으로부터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벗어난 정도이며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해석하며 데이터의 특징을 파악한다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재표현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(Re-expression)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및 해석의 용이성을 위해 변수를 적당한 척도로 바꾸는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현시성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(Graphic Representation)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시각화라고도 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결과를 쉽게 이해할 수 있도록 데이터를 시각적으로 표현하는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항목들을 그룹으로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간주하고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그룹에 따라 수치형 변수의 기술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차이를 상호 비교하고 분석하는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유형은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다중형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↔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 ↔ 수치형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범주형 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다차원 데이터 탐색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다차원 데이터 탐색 방법은 데이터의 조합이 범주형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 범주형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 ↔ 수치형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↔ 수치형인 경우로 나뉜다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↔ 범주형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간의 연관성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시각화는 막대형 그래프를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↔ 수치형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간의 산점도와 기울기를 통해 변수 간의 상관성을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피어슨 상관계수를 활용해 데이터 방향과 강도 파악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시각화는 산점도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(Scatter Plot)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범주형 ↔ 수치형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항목들을 그룹으로 간주하고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그룹에 따라 수치형 변수의 기술 통계량 차이를 상호 비교하는 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시각화는 박스플롯을 사용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그래프의 형태가 갖는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상관관계는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상관관계 없음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약한 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상관관계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강한 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(+)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상관관계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약한 양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(+)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상관관계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(+)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상관관계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하나의 변수 값이 증가할 때 다른 변수의 값도 함께 증가하는 경향을 보이는 관계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관계의 정도에 따라 강한 양의 상관관계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약한 양의 상관관계로 구분된다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상관관계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하나의 변수 값이 증가할 때 다른 변수의 값이 감소하는 경향을 보이는 관계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관계의 정도에 따라 강한 음의 상관관계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약한 음의 상관관계로 구분된다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상관관계 없음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한 변수의 값에 전혀 상관없이 다른 변수의 값이 변하는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상관관계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07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상관관계에 대한 설명인가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값이 증가할 때 다른 변수의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감소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경향을 보이는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상관관계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중간 상관관계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(+)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상관관계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상관관계 없음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412776"/>
            <a:ext cx="1512168" cy="133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탐색 예상 문제</a:t>
            </a:r>
            <a:endParaRPr lang="en-US" altLang="ko-KR" sz="2800" b="1" dirty="0"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96D4D7A-A13B-4F75-93D1-7CE7EDACF7FF}"/>
                  </a:ext>
                </a:extLst>
              </p:cNvPr>
              <p:cNvSpPr txBox="1"/>
              <p:nvPr/>
            </p:nvSpPr>
            <p:spPr>
              <a:xfrm>
                <a:off x="999334" y="1070701"/>
                <a:ext cx="5096666" cy="8171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08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상관계수에 대한 설명 중 틀린 것은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상관계수는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로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표시할 수 있다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상관계수의 범위는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 ~ 1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이다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상관계수를 통해 변수의 상관관계를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확인할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수 있다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상관계수가 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 가까울수록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상관관계가 없다고 해석할 수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있다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상관계수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(Correlation Coefficient)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는 두 변수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X, Y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사이의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연관성을 수치로 나타낸 상관계수를 활용하여 변수 사이의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관계를 확인하는 방법이다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상관계수의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-1 ~ +1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의 범위를 갖고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1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 가까울수록 강한 양의 상관관계를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-1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 가까울수록 강한 음의 상관관계를 가지며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, 0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에 가까울수록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상관관계가 없음을 의미한다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.</a:t>
                </a:r>
                <a:endParaRPr lang="en-US" altLang="ko-KR" sz="1400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09.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다음 중 보통의 양의 상관관계를 갖는 </a:t>
                </a:r>
                <a:r>
                  <a:rPr lang="ko-KR" altLang="en-US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상관계수 </a:t>
                </a:r>
                <a:r>
                  <a:rPr lang="ko-KR" altLang="en-US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범위는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① 0.7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1.0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② 0.1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0.3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③ 0.3 &lt;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0.7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④ -0.1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</a:t>
                </a:r>
                <a:r>
                  <a:rPr lang="en-US" altLang="ko-KR" sz="1400" dirty="0" smtClean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상관계수</a:t>
                </a:r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b="1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𝜸</m:t>
                    </m:r>
                  </m:oMath>
                </a14:m>
                <a:r>
                  <a:rPr lang="en-US" altLang="ko-KR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) </a:t>
                </a:r>
                <a:r>
                  <a:rPr lang="ko-KR" altLang="en-US" sz="1400" b="1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범위</a:t>
                </a:r>
                <a:endParaRPr lang="en-US" altLang="ko-KR" sz="1400" b="1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0.7 &lt;=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&lt;= 1.0 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강한 양의 상관관계 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0.3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&lt;=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0.7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보통의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양의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상관관계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0.1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&lt;=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0.3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약한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양의 상관관계</a:t>
                </a:r>
                <a:endParaRPr lang="en-US" altLang="ko-KR" sz="1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-0.1 &lt;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0.1 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상관관계가 거의 없음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0.3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&lt;= 0.1 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약한 음의 상관관계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0.7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&lt;=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0.3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보통의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음의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상관관계</a:t>
                </a:r>
                <a:endParaRPr lang="en-US" altLang="ko-KR" sz="1400" dirty="0" smtClean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-1.0 &lt;=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/>
                        <a:ea typeface="나눔고딕코딩" panose="020D0009000000000000" pitchFamily="49" charset="-127"/>
                      </a:rPr>
                      <m:t>𝛾</m:t>
                    </m:r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&lt;=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0.7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: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강한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음의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상관관계</a:t>
                </a:r>
                <a:endParaRPr lang="en-US" altLang="ko-KR" sz="1400" dirty="0">
                  <a:solidFill>
                    <a:srgbClr val="FF0000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6D4D7A-A13B-4F75-93D1-7CE7EDACF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34" y="1070701"/>
                <a:ext cx="5096666" cy="8171468"/>
              </a:xfrm>
              <a:prstGeom prst="rect">
                <a:avLst/>
              </a:prstGeom>
              <a:blipFill rotWithShape="1">
                <a:blip r:embed="rId2"/>
                <a:stretch>
                  <a:fillRect l="-359" r="-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변수의 속성이 다른 하나는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성별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키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몸무게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몸무게는 수치형 데이터이고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성별은 명목형 변수이다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명목형 데이터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명목형 데이터는 여러 카테고리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 중 하나의 이름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분류된 데이터를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명목형 데이터 분석 방법에는 카이제곱 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교차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카이제곱 검정은 명목형 변수 사이의 관찰된 빈도가 기대되는 빈도와 의미있게 다른지의 여부를 검정하기 위해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검정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분석변수 속성과 분석 방법이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짝지어진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수치형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피어슨 상관계수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순서형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스피어만 상관계수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명목형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카이제곱 검정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명목형 데이터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명목형 데이터의 분석 방법은 카이제곱 검정이다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모집단의 분산이나 표준편차를 알지 못할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표본으로부터 추정된 분산이나 표준편차를 이용해서 두 모집단의 평균의 차이를 확인하는 검정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1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탐색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중심 경향성 통계량에 속하지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사분위수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 경향성 통계량에 속하는 것은 평균값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분산은 산포도 통계량에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13 100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명의 여자에 대한 신장과 체중을 비교한 자료이다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체중의 개인차가 신장의 개인차보다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크다고 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체중에 대한 개인차가 크다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신장에 대한 개인차가 크다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체중에 대한 개인차와 신장에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개인차는 동일하다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체중과 신장의 개인차는 알 수 없다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변동계수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(CV: Coefficient of Variance)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평균을 중심으로 한 상대적인 산포의 척도를 나타내는 수치이다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측정 단위가 동일하지만 평균이 큰 차이를 보이는 두 자료집단 또는 측정단위가 서로 다른 두 자료집단에 대한 산포의 척도를 비교할 때 많이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변동계수가 클수록 상대적으로 넓게 분포를 이룬다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변동계수는 표준편차를 평균으로 나눈 값이다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체중에 대한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 = 2.54 / 52.3 * 100 = 4.857%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신장에 대한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 = 2.28 / 152.7 * 100 = 1.493%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체중에 대한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더 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산포도가 넓으므로 체중에 대한 개인차가 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(Spatio-Temporal Data)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알맞지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(Spatio-Temporal Data)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시공간 데이터는 공간적 정보에 시간의 흐름이 결합된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다차원 데이터를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시공간 데이터는 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(Polygon)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같은 형태로 시각화할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시공간 데이터 시각화 도구가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코로플레스 지도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카토그램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버블 플롯 맵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스타차트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시공간 데이터 탐색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코로플레스 지도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(Choropleth Map)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등치지역도라고도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데이터 값의 크기에 따라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영역을 색칠해서 표현하는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카토그램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(Catogram)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변량비례도라고도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값 크기에 따라 면적을 왜곡하여 표현하는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 플롯 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(Bubble Plot Map)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위도와 경도를 적용하여 좌표를 원으로 표현하고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색깔과 크기로 데이터를 표현하는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9" y="3717033"/>
            <a:ext cx="3757835" cy="875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탐색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시각화 도구에서 확인할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중앙값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IQR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시각화 도구는 박스플롯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상자수염그림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박스플롯에는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하위경계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최솟값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(Q1),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(Q2),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(Q3), IQR(Q3 - Q1),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상위경계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박스플롯에서는 분산을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올바른 순서는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중위수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최빈수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(Skewness)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왜도는 분포의 비대칭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(asymmetry,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기울어진 정도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나타내는 통계적 측도이다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분포의 대칭성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비대칭성을 정량화하여 평가하는데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분포가 대칭이면 왜도는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왼쪽으로 치우친 경우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왜도는 양수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오른쪽으로 치우친 경우 왜도는 음수이다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왜도는 분포의 모양 뿐만 아니라 이상치의 존재 여부를 파악하는 데에도 도움을 줄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이상치는 분포의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비대칭성을 높이고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왜도의 크기를 변화시킨다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왜도의 값은 일반적으로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범위에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왜도의 절대값이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1.96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크면 비대칭성이 있다고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판단할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이것은 규칙적 기준은 아니며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분포의 특성과 분석 목적에 따라 다르다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양수이면 모양은 오른쪽으로 긴꼬리 형태를 가지고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성질은 평균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 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이면 모양은 좌우 대칭이 되고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성질은 평균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 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음수이면 모양은 왼쪽으로 긴꼬리 형태를 가지고 평균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 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 데이터의 유형이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일변량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이변량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 데이터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공변량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 데이터의 유형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변량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(Variance)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조사 대상의 특징을 숫자나 문자로 나타낸 값을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변량은 종속변수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수에 따라서 일변량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이변량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다변량으로 구분된다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박스플롯에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최소값은 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1.5×IQR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뺀 위치를 의미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(Q1)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자료들의 하위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위치를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자료들의 하위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75%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위치를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최댓값은 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사분위에서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IQR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0.5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 위치를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최댓값은 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사분위에서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IQR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1.5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 위치를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상자 수염 그림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(Box Plot)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수치적 자료를 표현하는 그래프이다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그래프는 가공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않은 자료 그대로를 이용하여 그린 것이 아니라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로부터 얻어낸 통계량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요약 수치를 가지고 그린다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요약 수치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최솟값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(Q1),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(Q2),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최댓값을 일컫는다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(Q3)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정렬했을 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75%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위치한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Q1)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정렬했을 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%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위치한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사분위범위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(IQR) : Q3 - Q1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최댓값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(1.5 * IQR)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솟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사분위수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(1.5 * IQR)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456448"/>
            <a:ext cx="2592288" cy="17688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</a:t>
            </a:r>
            <a:r>
              <a:rPr lang="ko-KR" altLang="en-US" sz="2800" b="1" dirty="0" smtClean="0">
                <a:latin typeface="+mj-ea"/>
              </a:rPr>
              <a:t>탐색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비정형 데이터의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비정형 정보는 일반적으로 텍스트 중심으로 되어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데이터도 포함할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구조화 되지 않은 데이터를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변칙과 모호함이 발생하지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데이터의 특징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비정형 정보는 일반적으로 텍스트 중심으로 되어 있으며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사실과 같은 데이터도 포함할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변칙과 모호함이 발생하므로 데이터베이스의 칸 형식의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폼에 저장되거나 문서에 주석화된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의미적으로 태그된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비해 전통적인 프로그램을 사용하여 이해하는 것을 불가능하게 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텍스트 마이닝 혹은 파일일 경우 파일을 데이터 형태로 파싱해야 하기 때문에 수집 데이터 처리가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5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분석과정 및 절차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분석의 목적과 변수가 무엇인지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개별변수의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이름이나 설명을 가지는지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문제성을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결측치의 유무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이상치의 유무 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추가적으로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Tail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속성값이 예상한 범위 분포를 가지는지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기초통계산출을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통한 확인과정을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절차를 가진다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간의 속성 관찰에서 보지 못한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상관관계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확인한다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이상치의 검출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데이터 관찰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눈으로 살펴보면서 전체적인 추세와 특이사항을 관찰할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많다고 앞부분만 보면 안 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패턴이 뒤에서 나타날 수도 있으므로 뒤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무작위로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표본을 추출해서 관찰한다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이상치는 표본의 크기가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경우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나타나지 않을 수도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이상치의 검출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통계값 활용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 통계지표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(Summary Statistics)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중심을 알기 위해서는 평균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(mean),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(median),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분산도를 알기 위해서는 범위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(range),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(variance)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통계 지표를 이용할 때는 데이터의 특성에 주의해야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모든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반영되기 때문에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이상값이 있으면 값이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받지만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중앙값에는 가운데 위치한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하나가 사용되기 때문에 이상값의 존재에도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대표성이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결과를 얻을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시각화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시각적인 표현은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도움을 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주어진 데이터의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속성에 어떤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지표가 적절한지 결정할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 방법에는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확률밀도함수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히스토그램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박스플롯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(box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plot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지도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8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데이터 분석 및 필요성에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수집한 데이터가 들어왔을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통해서 자료를 관찰하고 이해하는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분포 및 값을 검토함으로써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표현하는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현상을 이해할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문제점 발견 시 본 분석 전 데이터의 수집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의사를 결정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최초의 가설에 집중하여 원하는 패턴과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양상에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맞는지에 집중하여 검증하는 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각도에서 데이터를 살펴보는 과정을 통해 문제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인지 못한 새로운 양상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발견할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양상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발견 시에 초기 설정 문제의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가설을 수정을 하거나 혹은 새로운 가설을 추가적으로 설립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탐색적 분석의 절차에 대한 설명이다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옳은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모두 고른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내용은 탐색적 데이터 분석의 분석과정 및 절차의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항목이다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72816"/>
            <a:ext cx="4017813" cy="28226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탐색 </a:t>
            </a:r>
            <a:r>
              <a:rPr lang="en-US" altLang="ko-KR" sz="2800" b="1" dirty="0">
                <a:latin typeface="+mj-ea"/>
              </a:rPr>
              <a:t>– </a:t>
            </a:r>
            <a:r>
              <a:rPr lang="ko-KR" altLang="en-US" sz="2800" b="1" dirty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발견의 통계적 기법 활용을 설명한 것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중심을 알기 위해서는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mean),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median),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최빈값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(mode),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(kurtosis)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분산도를 알기 위해서는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range),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variance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skew-ness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평균에는 집합 내 모든 데이터 값이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반영되기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이상값의 영향을 받는다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중앙값은 전체변수의 범위 중에서 가운데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사용 하므로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이상값의 크기에 영향을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왜도는 데이터의 분포모양에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첨도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(Kurtosis)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분포의 뽀족한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(peakedness)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나타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내는 통계적 척도이다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(Skewness)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왜도는 분포의 비대칭 정도를 나타내는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척도이다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분포의 대칭성과 비대칭성을 정량화하여 평가하는데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중앙값은 전체변수의 범위에서 가운데가 아니라 관찰된 변수들 중에 가운데 값이므로 이상값의 영향을 받지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15369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9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j-ea"/>
              </a:rPr>
              <a:t>2. </a:t>
            </a:r>
            <a:r>
              <a:rPr lang="ko-KR" altLang="en-US" sz="2800" b="1" dirty="0" smtClean="0">
                <a:latin typeface="+mj-ea"/>
              </a:rPr>
              <a:t>데이터 탐색 </a:t>
            </a:r>
            <a:r>
              <a:rPr lang="en-US" altLang="ko-KR" sz="2800" b="1" dirty="0" smtClean="0">
                <a:latin typeface="+mj-ea"/>
              </a:rPr>
              <a:t>– </a:t>
            </a:r>
            <a:r>
              <a:rPr lang="ko-KR" altLang="en-US" sz="2800" b="1" dirty="0" smtClean="0">
                <a:latin typeface="+mj-ea"/>
              </a:rPr>
              <a:t>데이터 탐색의 기초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상관관계분석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간의 상관성 분석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변수 간에 어떤 선형적 관계를 갖고 있는지를 분석하는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상관된 관계일 수 있으며 이때 두 변수 간의 관계의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상관관계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(correlation)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단순상관분석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(Simple Correlation Analysis)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개의 변수가 어느 정도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관계에 있는가를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다중상관분석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 Correlation Analysis)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변수 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관계강도를 측정한다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편상관 관계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(Partial Correlation Analysis)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다중상관분석에서 다른 변수와의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고정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변수의 관계강도를 측정하는 것을 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상관분석의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기본가정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선형성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변인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관계가 직선적인지를 알아보는 것으로 이 가정은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분포를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산점도를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동변량성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값에 관계없이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흩어진 정도가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반의어는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이분산성이다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산포도가 특정 구간에 상관없이 퍼진 정도가 일정할 때 자료가 동변량성을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띤다고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얘기하며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정도가 일정하지 않으면 이분산성을 보인다고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6579357"/>
            <a:ext cx="10560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산점도는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좌표계를 이용해 두 개 변수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관계를 나타내는 방법이며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산포도는 변량이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흩어져 있는 정도를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수로 나타낸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0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42050</TotalTime>
  <Words>3830</Words>
  <Application>Microsoft Office PowerPoint</Application>
  <PresentationFormat>사용자 지정</PresentationFormat>
  <Paragraphs>892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027TGp_edu_biz_gr</vt:lpstr>
      <vt:lpstr>PowerPoint 프레젠테이션</vt:lpstr>
      <vt:lpstr>빅데이터 분석 기사(2과목. 빅데이터 탐색)</vt:lpstr>
      <vt:lpstr>데이터 탐색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데이터 탐색의 기초</vt:lpstr>
      <vt:lpstr>2. 데이터 탐색 – 고급 데이터 탐색</vt:lpstr>
      <vt:lpstr>2. 데이터 탐색 – 고급 데이터 탐색</vt:lpstr>
      <vt:lpstr>2. 데이터 탐색 – 고급 데이터 탐색</vt:lpstr>
      <vt:lpstr>2. 데이터 탐색 – 고급 데이터 탐색</vt:lpstr>
      <vt:lpstr>2. 데이터 탐색 – 고급 데이터 탐색</vt:lpstr>
      <vt:lpstr>2. 데이터 탐색 – 고급 데이터 탐색</vt:lpstr>
      <vt:lpstr>2. 데이터 탐색 – 고급 데이터 탐색</vt:lpstr>
      <vt:lpstr>2. 데이터 탐색 예상 문제</vt:lpstr>
      <vt:lpstr>2. 데이터 탐색 예상 문제</vt:lpstr>
      <vt:lpstr>2. 데이터 탐색 예상 문제</vt:lpstr>
      <vt:lpstr>2. 데이터 탐색 예상 문제</vt:lpstr>
      <vt:lpstr>2. 데이터 탐색 예상 문제</vt:lpstr>
      <vt:lpstr>2. 데이터 탐색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6712</cp:revision>
  <dcterms:created xsi:type="dcterms:W3CDTF">2019-09-27T03:30:23Z</dcterms:created>
  <dcterms:modified xsi:type="dcterms:W3CDTF">2024-03-16T06:13:38Z</dcterms:modified>
</cp:coreProperties>
</file>