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1483" r:id="rId2"/>
    <p:sldId id="1337" r:id="rId3"/>
    <p:sldId id="1346" r:id="rId4"/>
    <p:sldId id="1626" r:id="rId5"/>
    <p:sldId id="1709" r:id="rId6"/>
    <p:sldId id="1710" r:id="rId7"/>
    <p:sldId id="1628" r:id="rId8"/>
    <p:sldId id="1711" r:id="rId9"/>
    <p:sldId id="1712" r:id="rId10"/>
    <p:sldId id="1713" r:id="rId11"/>
    <p:sldId id="1714" r:id="rId12"/>
    <p:sldId id="1715" r:id="rId13"/>
    <p:sldId id="1717" r:id="rId14"/>
    <p:sldId id="1718" r:id="rId15"/>
    <p:sldId id="1719" r:id="rId16"/>
    <p:sldId id="1716" r:id="rId17"/>
    <p:sldId id="1720" r:id="rId18"/>
    <p:sldId id="1721" r:id="rId19"/>
    <p:sldId id="1722" r:id="rId20"/>
    <p:sldId id="1723" r:id="rId21"/>
    <p:sldId id="1724" r:id="rId22"/>
    <p:sldId id="1725" r:id="rId23"/>
    <p:sldId id="1727" r:id="rId24"/>
    <p:sldId id="1726" r:id="rId25"/>
    <p:sldId id="1728" r:id="rId26"/>
    <p:sldId id="1729" r:id="rId27"/>
    <p:sldId id="1730" r:id="rId28"/>
    <p:sldId id="173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69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4020"/>
        <p:guide orient="horz" pos="663"/>
        <p:guide orient="horz" pos="4156"/>
        <p:guide pos="3840"/>
        <p:guide pos="619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91952" y="2780928"/>
            <a:ext cx="10692680" cy="1944216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모델</a:t>
            </a:r>
            <a:r>
              <a:rPr lang="ko-KR" altLang="en-US" sz="4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</a:t>
            </a:r>
            <a:endParaRPr lang="en-US" altLang="ko-KR" sz="4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(Ch_02.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분석기법 적용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 02.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-2)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93A5249E-1116-4452-B8FE-BFD19972AA7D}"/>
              </a:ext>
            </a:extLst>
          </p:cNvPr>
          <p:cNvSpPr txBox="1">
            <a:spLocks noChangeArrowheads="1"/>
          </p:cNvSpPr>
          <p:nvPr/>
        </p:nvSpPr>
        <p:spPr>
          <a:xfrm>
            <a:off x="2135560" y="3484808"/>
            <a:ext cx="9828584" cy="174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분석기법 적용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포레스트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 Forest)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 기반 앙상블 알고리즘으로 모든 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(feature)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일부를 선택하고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중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획득량이 가장 높은 것을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분할한다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분류기를 여러 개 사용할수록 성능이 좋아지고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예측편향을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적합을 피할 수 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적게 받는다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(Voting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분석 모형 결과를 조합하는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직접투표와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간접투표가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69" y="4077229"/>
            <a:ext cx="4568872" cy="1015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분석기법 적용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부스팅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(Boosting)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예측력이 약한 모형들을 결합하여 예측력이 강한 모형을 만드는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분류가 잘못된 데이터에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적용하여 표본을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분석에 유리하고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계산 복잡도를 가진다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AdaBoost, GBM,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XGBoost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85038"/>
            <a:ext cx="5040560" cy="2487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6145" y="6176337"/>
            <a:ext cx="940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경사하강법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(Gradient Descent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수행을 통해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가중치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업데이트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도출하는 기법</a:t>
            </a:r>
          </a:p>
        </p:txBody>
      </p:sp>
    </p:spTree>
    <p:extLst>
      <p:ext uri="{BB962C8B-B14F-4D97-AF65-F5344CB8AC3E}">
        <p14:creationId xmlns:p14="http://schemas.microsoft.com/office/powerpoint/2010/main" val="30817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분석기법 적용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스태킹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(Staking)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분석 모형의 예측값을 최종 모델의 학습 데이터로 사용하는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스태킹 모델의 경우 과적합 발생 위험이 있어서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스태킹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6145" y="5982379"/>
            <a:ext cx="940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 기반의 스태킹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과적합 개선을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최종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모델의 예측된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데이터셋을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예측하는 방식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데이터셋을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 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교차검증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(Cross validation)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예측된 결과 데이터셋을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활용하는 방식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 검증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(cross-validation)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문제 또는 사건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주장 같은 것을 서로 다른 시각에서 또는 여러 가지 자료를 토대로 정확성을 높이기 위해 행해지는 가장 기본적인 검사 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1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예측력이 약한 모형을 연결하여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모형을 만드는 기법으로 오분류된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가중치를 주어 표본을 추출하지만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과적합의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위험이 있는 앙상블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AdaBoost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포레스트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부스팅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포레스트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부스팅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GBM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예측력이 약한 모형을 연결하여 강한 모형을 만드는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오분류된 데이터에 가중치를 주어 표본을 추출하지만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과적합의 위험이 있는 앙상블 기법은 부스팅 기법의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GBM(Gradient Boosting Machine)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(Bagging, Bootstrap Aggregation)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부트스트랩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(Bootstrap)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샘플링으로 추출한 여러 개의 표본에 각각 모형을 병렬적으로 학습하고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추출된 결과를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(Aggregation)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사이즈가 작거나 결측값이 있는 경우에 유리하고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향상에 효과적이다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포레스트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 Forest)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의사결정나무 기반 앙상블 알고리즘으로 모든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(feature)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들에서 임의로 일부를 선택하고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중 정보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획득량이 가장 높은 것을 기준으로 데이터를 분할한다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분류기를 여러 개 사용할수록 성능이 좋아지고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예측편향을 줄이고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과대적합을 피할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 영향을 적게 받는다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부스팅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(Boosting)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예측력이 약한 모형들을 결합하여 예측력이 강한 모형을 만드는 알고리즘으로 분류가 잘못된 데이터에 가중치를 적용하여 표본을 추출하는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대용량 데이터 분석에 유리하고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계산 복잡도를 가진다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알고리즘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AdaBoost, GBM, XGBoost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AdaBoost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모형을 약한 모형으로 설정하고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마다 가중치를 적용하여 이전 모형의 약점을 보완하는 새로운 모형을 적합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(fitting)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최종 모델로 생성한다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GBM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AdaBoost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유사하나 가중치 업데이트 사에 경사하강법을 사용하는 알고리즘으로 과적합의 위험이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XGBoost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GBM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단점인 과적합을 방지하기 위해 파라미터 가 추가되어 병렬 학습이 가능한 알고리즘으로 회귀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문제에서 모두 사용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랜덤 포레스트에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분류기를 여러 개 쓸수록 성능이 좋아진다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사용되는 모델의 개수가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많을수록 모델의 정확도 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높아진다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의사결정 트리가 모여서 랜덤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포레스트 구조 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이상치의 영향을 적게 받는다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개수가 많아질 경우 과적합이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0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샘플링 데이터의 가중치를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연속적으로 학습하여 오차를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줄이는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스태킹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랜덤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포레스트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부스팅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스태킹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(Staking)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여러 분석 모형의 예측값을 최종 모델의 학습 데이터로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예측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기본 스태킹 모델의 경우 과적합 발생 위험이 있어서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 기반의 스태킹 모델을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배깅에 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(Bias)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낮은 과소적합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(Underfit)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효과적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편향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(Bias)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높은 과대적합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(Overfit)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효과적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가중치를 활용하여 약 분류기를 강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분류기로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훈련 데이터에서 다수의 부트스트랩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부트스트랩 자료를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예측 모형을 만드는 알고리즘이다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가중치를 활용하여 약 분류기를 강 분류기로 만드는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알고리즘은 부스팅이다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앙상블 분석에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분석 방법에는 배깅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부스팅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포레스트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스태킹이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배깅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(Bagging)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사이즈가 크거나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결측값이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경우에 사용하기 유리하다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부스팅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(Boosting)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알고리즘에는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AdaBoost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GBM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XGBoost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간접투표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 Voting)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각 모형의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내어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확률이 가장 높은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결과로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배깅은 사이즈가 작거나 결측값이 있는 경우에 사용하기 유리하고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향상에 효과적인 특징이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랜덤 포레스트에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랜덤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포레스트는 의사결정나무 기반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알고리즘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이상치의 영향을 적게 받는다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분류기를 여러 개 사용할수록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예측편향이 줄어든다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랜덤 포레스트 모형에서는 모든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포레스트는 의사결정나무 기반 앙상블 알고리즘으로 모든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(feature)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들에서 임의로 일부를 선택하고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획득량이 가장 높은 것을 기준으로 데이터를 분할한다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분석기법 적용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08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비모수 통계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비모수 통계는 통계학에서 모수에 대한 가정을 전제로 하지 않고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형태에 관계없이 주어진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확률을 계산하여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통계학적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검정을 하는 분석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비모수통계 분석에는 빈도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통계량이 사용되고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영향이 적다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비모수통계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 방법에는 부호 검정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 순위 검정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위트니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크루스칼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왈리스 검정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 검정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(Sign Test)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중앙값과의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차이를 부호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(+, -)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전환한 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 부호만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집단의 분포가 동일한지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분포의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독립성을 가정한다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 순위 검정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(Wilcoxon Singed Rank Test)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차이를 부호뿐만 아니라 상대적인 크기도 고려하여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대칭성을 가정한다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 순위 검정은 단일 표본 검정 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 합 검정은 이변수 검정 기법이다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7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분석기법 적용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위트니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(Mann-Whitney U Test)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집단이 순위 척도 자료를 가진 집단이거나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집단의 표본 수가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작을 때 두 집단의 차이를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대칭성을 가정한다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크루스칼왈리스 검정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(Kruskal-Wallis Test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 집단 이상의 분포를 비교하는 검정 방법으로 집단별 평균이 아닌 중위수가 같은지 검정하는 방법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중앙값은 다르나 동일한 형태의 분포를 가지는 것을 가정한다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런 검정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(Run Test)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연속적인 관측값이 임의적으로 나타난 것인지 검정하는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관측된 데이터에서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종류의 부호가 시작되고 끝나는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0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윌콕슨 부호 순위 검정과 윌콕슨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검정은 모수 분포를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가정한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부호 순위 검정은 단일 표본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검정은 이변수 검정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검정은 자료의 분포에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대칭성 가정이 필요하다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검정은 비모수적 통계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부호 순위 검정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윌콕슨 부호 순위 검정은 단일 표본에서 중위수에 대한 검정에 사용되며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대응되는 두 표본의 중위수의 차이 검정에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윌콕슨 부호 순위 검정은 일변량 검정이다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이하의 작은 샘플일 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●차이의 부호뿐만 아니라 차이의 상대적인 크기도 고려한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자료의 분포가 연속적이고 독립적인 분포에서 나온 것이라는 기본적 가정 외에 자료의 분포에 대한 대칭성 가정이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두 표본 중위수 검정의 대표적인 비모수 검정 방법 으로서 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휘트니의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검정과 동일하다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윌콕슨 순위 합 검정은 이변량 검정이다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이하의 작은 샘플일 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두 표본의 혼합 표본에서 순위 합을 이용한 검정 방법 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자료의 분포가 연속적이고 독립적인 분포에서 나온 것이라는 기본적 가정 외에 자료의 분포에 대한 대칭성 가정이 필요하다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비모수통계 검정으로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상관계수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부호 검정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윌콕슨 부호 순위 검정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위트니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상관계수는 모수통계 검정 방법이다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비모수통계 검정 방법에는 부호 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부호 순위 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위트니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순위합 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크루스칼 왈리스 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런 검정이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 검정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중앙값과의 차이를 부호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(+, -)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전환한 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검정한 뒤 부호만 사용하여 두 집단의 분포가 동일한지 검정하는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분포의 연속성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독립성을 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위트니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두 집단이 순위 척도 자료를 가진 집단이거나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집단의 표본의 수가 비교적 작을 때 두 집단의 차이를 분석하는 검정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분포의 연속성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대칭성을 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크루스칼왈리스 검정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세 집단 이상의 분포를 비교하는 검정 방법으로 집단별 평균이 아닌 중위수가 같은지 검정하는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분포의 중앙값은 다르나 동일한 형태의 분포를 가지는 것을 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런 검정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일련의 연속적인 관측값이 임의적으로 나타난 것인지 검정하는 방법으로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관측된 데이터에서 한 종류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부호가 시작되고 끝나는 단위를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다차원척도법에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개체들 사이의 유사성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비유사성을 측정하여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공간상에 점으로 표현하여 개체들 사이의 집단화를 시각적으로 표현하는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공분산행렬을 사용하여 고윳값이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큰 주성분의 개수를 이용한다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스트레스 값이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가까울수록 적합도가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유클리드 거리와 유사도를 이용하여 개체 간의 거리를 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다차원척도법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(MDS; Multi Dimensional Scaling)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다차원척도법은 개체 간의 근접성을 시각화 하는 통계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개체들 사이의 유사성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비유사성을 측정하여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개체들을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혹은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공간상의 점으로 표현하는 분석방법이다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스트레스 값이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가까우면 적합도가 높고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가까우면 적합도가 낮다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다차원척도법에서 개체들의 거리를 계산할 때는 유클리드 거리 행렬을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비모수적 추론에 대한 설명으로 적절하지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샘플의 크기가 매우 작은 경우에도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순위와 부호를 기반으로 하여 이상치의 영향을 받지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모집단의 분포에 대한 가정을 필요로 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연속형 측정값인 경우에만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비모수적 통계방법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(nonparametric method)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정규분포를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따르지 않거나 각 집단 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 미만의 소규모 집단인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크기 순으로 배열하여 순위를 매기고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순위의 합을 통해 차이를 비교하는 순위합 검정을 적용하는데 이와 같이 모수의 특성을 사용하지 않는 통계적 방법이며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샘플의 크기가 매우 작은 경우에도 사용할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순위와 부호를 기반으로 하여 이상치의 영향을 받지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모집단의 분포에 대한 가정을 필요로 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연속형이 아닌 경우에도 사용이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주어진 표에 대한 해석으로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조기 암 환자 생존율은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약이 더 높다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약의 전체 암 환자 생존율의 차이는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말기 암 환자 모두에게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약의 효과가 더욱 높았다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약의 전체 암 환자 생존율은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50%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주어진 데이터의 생존율을 계산을 해보자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	14/22=63.6%	6/18=33.3%		20/40=50%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	7/10=70%		9/30=30%		16/40=40%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독립변수와 종속변수의 유형에 따른 분석 방법 으로 적합하지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공분산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(ANCOVA)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종속변수가 범주형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독립변수가 연속형인 분석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T-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검정은 종속변수가 수치형이고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범주의 독립변수 를 사용하여 분석하는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로짓 모형은 종속변수가 범주형이고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독립변수가 수치형 또는 범주형일 때 사용하는 분석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 검정은 독립변수와 종속변수가 모두 범주형일 때 사용하는 분석 방법이다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공분산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(ANCOVA)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종속변수가 연속형이고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범주형일 때 사용하는 분석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따른 데이터 분석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분할표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피셔의 정확검정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T-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 회귀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공분산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(ANCOVA)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444324"/>
            <a:ext cx="2592288" cy="124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4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분석 기사</a:t>
            </a:r>
            <a:r>
              <a:rPr lang="en-US" altLang="ko-KR" sz="2800" b="1" dirty="0" smtClean="0">
                <a:latin typeface="+mj-ea"/>
              </a:rPr>
              <a:t>(3</a:t>
            </a:r>
            <a:r>
              <a:rPr lang="ko-KR" altLang="en-US" sz="2800" b="1" dirty="0" smtClean="0">
                <a:latin typeface="+mj-ea"/>
              </a:rPr>
              <a:t>과목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빅데이터 모델링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1.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분석 모형 설계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 적용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70701"/>
                <a:ext cx="5096666" cy="9896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05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중 기존 데이터의 분포를 최대한 보존하면서 고차원 공간의 데이터들을 저차원 공간으로 변환하는 분석 방법은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상관분석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회귀 분석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주성분 분석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분산 분석</a:t>
                </a: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주성분 분석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(PCA; Principal Component Analysis)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데이터 전체 변동을 최대한 유지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보존해 주는 주성분을 생성하는 차원 축소 방법이다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주성분 분석의 목적은 차원 축소와 다중공선성 해결이다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누적기여율이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85%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이상이면 주성분의 수로 결정할 수 있다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주성분 분석의 절차는 축 생성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-&gt;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생성된 축에 데이터 투영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-&gt;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차원 축소 순으로 이루어진다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06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다음과 같은 이원 분할표를 기준으로 상대위험도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(RR)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계산하면 얼마인가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1/8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8/17</a:t>
                </a:r>
                <a:endParaRPr lang="ko-KR" altLang="en-US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13/17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13/28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상대위험도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(RR; Relative Risk)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상대위험도는 위험인자에 노출된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집단의 사건 발생 확률을 위험인자에 노출되지 않은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B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집단의 사건 발생 확률로 나눈 값이다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dirty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상</m:t>
                      </m:r>
                      <m:r>
                        <a:rPr lang="ko-KR" altLang="en-US" sz="1400" b="0" i="0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대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위험도</m:t>
                      </m:r>
                      <m:d>
                        <m:d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𝑅𝑅</m:t>
                          </m:r>
                        </m:e>
                      </m:d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𝐴</m:t>
                          </m:r>
                          <m:r>
                            <a:rPr lang="ko-KR" altLang="en-US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집단의</m:t>
                          </m:r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 </m:t>
                          </m:r>
                          <m:r>
                            <a:rPr lang="ko-KR" altLang="en-US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위험률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𝐵</m:t>
                          </m:r>
                          <m:r>
                            <a:rPr lang="ko-KR" altLang="en-US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집단의</m:t>
                          </m:r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 </m:t>
                          </m:r>
                          <m:r>
                            <a:rPr lang="ko-KR" altLang="en-US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위험률</m:t>
                          </m:r>
                        </m:den>
                      </m:f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𝑎</m:t>
                              </m:r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+</m:t>
                              </m:r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𝑐</m:t>
                              </m:r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+</m:t>
                              </m:r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10</m:t>
                              </m:r>
                              <m: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+</m:t>
                              </m:r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70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70</m:t>
                              </m:r>
                              <m: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+</m:t>
                              </m:r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60</m:t>
                              </m:r>
                            </m:den>
                          </m:f>
                        </m:den>
                      </m:f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1300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2800</m:t>
                          </m:r>
                        </m:den>
                      </m:f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13 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28</m:t>
                          </m:r>
                        </m:den>
                      </m:f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이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된다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.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70701"/>
                <a:ext cx="5096666" cy="9896364"/>
              </a:xfrm>
              <a:prstGeom prst="rect">
                <a:avLst/>
              </a:prstGeom>
              <a:blipFill rotWithShape="1">
                <a:blip r:embed="rId2"/>
                <a:stretch>
                  <a:fillRect l="-359" r="-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자기회귀 누적 이동평균 모형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(ARIMA)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명칭 중 틀린 것은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ARIMA(0,0,0) :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다중잡음 모형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ARIMA(0,1,0) :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확률보행 모형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ARIMA(p,0,0) :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자기회귀 모형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ARIMA(0,0,q) :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이동평균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endParaRPr lang="en-US" altLang="ko-KR" sz="14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자기회귀 누적 이동평균 모형에서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ARIMA(0,0,0)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백색잡음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ARIMA(p, d, q)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: AR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 =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몇 번 차분했는지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q : MA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ARIMA(0,0,0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백색잡음 모형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ARIMA(0,1,0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확률잡음 모형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ARIMA(p,0,0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자기회귀 모형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ARIMA(0,0,q)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이동평균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백색잡음 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시점에 상관없이 평균이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분산이 시그마 제곱인 시계열 자료를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 시계열의 대표적인 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확률보행 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정상성을 나타내지 않는 모델로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금융이나 경제분야에서 데이터 분석에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08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시계열 모형이 아닌 것은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백색잡음    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이항분포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자기회귀     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이동평균</a:t>
            </a:r>
            <a:endParaRPr lang="en-US" altLang="ko-KR" sz="14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5938830"/>
            <a:ext cx="3168352" cy="12345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70701"/>
                <a:ext cx="5096666" cy="9140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09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중 시계열 분해 요소가 아닌 것은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추세 요인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계절 요인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순환 요인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공통 요인</a:t>
                </a:r>
                <a:endParaRPr lang="en-US" altLang="ko-KR" sz="1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시계열 분해 구성 요소에는 추세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계절성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불규칙 요인이 있다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추세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(Trend)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데이터가 장기적으로 증가 혹은 감소하는 것으로 추세가 꼭 선형일 필요는 없다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계절성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(Seasonal)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주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월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분기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반기 등 특정 시간의 주기로 나타나는 패턴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(Cycle)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경기변동과 같이 정치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경제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사회적 요인에 의한 변화로 일정 주기가 없는 장기적인 변화 현상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불규칙 요인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(Irregular Factor)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설명될 수 없는 요인 또는 돌발적인 요인에 의해 일어나는 변화로 예측이 불가능한 임의의 변동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10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비정상 시계열에 대한 시계열 모델로서 자기회귀누적 이동평균 모형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(ARIMA)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대한 설명으로 적절하지 않은 것은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차수가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𝑝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,  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𝑑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,  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𝑞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인 모델은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ARIMA(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𝑝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,  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𝑑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,  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𝑞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로 나타낸다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비정상 시계열을 안정적으로 정상화하기 위해 차수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𝑑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되도록 크게 설정해야 한다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차수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𝑑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인 경우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ARMA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(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𝑝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,  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𝑞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)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모델을 사용한 것과 동일 하다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AR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자기회귀 모델을 나타내고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MA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이동평균 모델을 나타낸다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비정상 시계열을 설명하기 위해서는 단순히 차분의 횟수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차수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높이는 것이 아니라 적절한 수치로 설정해야 한다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70701"/>
                <a:ext cx="5096666" cy="9140964"/>
              </a:xfrm>
              <a:prstGeom prst="rect">
                <a:avLst/>
              </a:prstGeom>
              <a:blipFill rotWithShape="1">
                <a:blip r:embed="rId2"/>
                <a:stretch>
                  <a:fillRect l="-359" r="-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설명하는 시계열에 대한 명칭은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반기 단위 등 특정 시간의 주기로 </a:t>
            </a:r>
            <a:endParaRPr lang="en-US" altLang="ko-KR" sz="14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나타나는 패턴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추세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계절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주기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불규칙</a:t>
            </a:r>
            <a:endParaRPr lang="en-US" altLang="ko-KR" sz="14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분석은 정상성을 만족해야 한다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정상성은 시점 에 상관없이 시계열의 특성이 일정하다는 것을 의미한다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비정상 시계열에 대한 설명이 아닌 것은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평균이 일정하지 않다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분산이 시점에 의존한다</a:t>
            </a: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백색잡음 과정은 대표적인 비정상 시계열이다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공분산은 시차와 시점에 의존한다</a:t>
            </a:r>
            <a:r>
              <a:rPr lang="en-US" altLang="ko-KR" sz="1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백색잡음은 시점에 상관없이 평균이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분산이 시그마 제곱인 시계열 자료를 의미하고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 시계열의 대표적인 예이다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 시계열의 대표적인 예로는 확률 보행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 Walk)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 보행은 임의의 방향으로 연속적인 걸음이 나타난다는 의미로 예측이 불가능한 변동이 발생하는 것을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데이터의 정상성은 시점에 상관없이 시계열 특성이 일정한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정상성의 조건은 평균이 일정하고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분산이 시점에 의존하지 않으며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공분산은 시차에만 의존하고 시점에는 의존하지 않는다는 것이다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2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ARMA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일반화 형태이다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월간 단위로 예측이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변수의 과거 값을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백색잡음은 독립적이지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백색잡음 모형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ARIMA(0,0,0)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대표적인 정상 시계열로써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독립적이고 동일한 분산을 갖는다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시계열 데이터 예측 방법에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시계열 데이터 예측 방법은 확률적 방법과 고전적 방법 으로 나뉜다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지수평활법은 과거 값에 가중치를 두고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 값에 적은 비중을 두는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이동평균법은 일정 기간의 관측치를 이용하여 평균을 구하고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이용해 예측하는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확률적 방법은 주파수 영역과 시간 영역으로 나뉜다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지수평활법은 최근 값에 많은 가중치를 두어 미래를 예측하는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데이터 예측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시계열 데이터의 예측 방법은 확률적 방법과 고전적 방법으로 나뉜다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확률적 방법은 주파수 영역과 시간 영역으로 나뉘고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영역에는 자기회귀 모형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이동평균 모형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자기회귀이동평균 모형이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고전적 방법은 분해분석법과 평활법으로 나뉘고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평활법은 이동평균법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지수평활법이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이동평균법은 일정 기간의 관측치를 이용하여 평균을 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이용해서 예측하는 방법으로 장기적인 추세를 쉽게 파악할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지수평활법은 일정기간의 평균을 활용하는 이동평균법과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모든 시계열 데이터를 사용하여 평균을 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흐름에 따라 최근 시계열 데이터에 더 많은 가중치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부여하여 미래를 예측하는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알고리즘을 설명한 것인가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합성곱과 풀링 과정을 거쳐 데이터를 분석하는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알고리즘으로 주로 시각적 이미지 분석에서 많이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합성곱은 원본 이미지로부터 특징을 추출하는 과정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필터를 활용하여 유사한 이미지 영역을 강조하는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 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(Feature Map)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출력한다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풀링은 합성곱 과정을 거친 데이터를 요약하는 작업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추출한 특징은 유지하면서 데이터의 사이즈를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줄여주는 과정이다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CNN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RNN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DNN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KNN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합성곱 신경망인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CNN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특징을 갖는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데이터 등과 같이 연속적인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분석에 특화된 알고리즘으로 과거 데이터를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현재 데이터를 학습하는 특징이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알고리즘은 장기 의존성 문제와 기울기 소실 문제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발생할 수 있기 때문에 이를 보완한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LSTM(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장단기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 개발되었다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DNN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RNN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CNN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85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70701"/>
                <a:ext cx="5096666" cy="10219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17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CNN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알고리즘에서 입력층 원본 이미지가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5×5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에서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Stride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이고 필터가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3×3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일 때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Feature Map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은 얼마인가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(1,1)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(2,2)</a:t>
                </a:r>
                <a:endParaRPr lang="ko-KR" altLang="en-US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(3,3)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(4,4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CNN Feature Map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계산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스트라이드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지정된 간격으로 필터를 순회하는 간격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적용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되었을 때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원본 이미지의 크기가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n * n,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스트라이드가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s,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패딩이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p,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필터가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f * f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일 때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피처맵의 크기를 구하는 공식은 다음과 같다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Feature Map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𝒏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+ 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𝒔𝒑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−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𝒇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𝒔</m:t>
                            </m:r>
                          </m:den>
                        </m:f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,</m:t>
                        </m:r>
                        <m:f>
                          <m:fPr>
                            <m:ctrlP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𝒏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+ 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𝒔𝒑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−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𝒇</m:t>
                            </m:r>
                          </m:num>
                          <m:den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𝒔</m:t>
                            </m:r>
                          </m:den>
                        </m:f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𝟏</m:t>
                        </m:r>
                      </m:e>
                    </m:d>
                    <m:r>
                      <a:rPr lang="en-US" altLang="ko-KR" sz="1400" b="1" i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𝒏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+ 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𝒔𝒑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−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𝒇</m:t>
                            </m:r>
                          </m:num>
                          <m:den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𝒔</m:t>
                            </m:r>
                          </m:den>
                        </m:f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) ∗(</m:t>
                        </m:r>
                        <m:f>
                          <m:fPr>
                            <m:ctrlP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𝒏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+ 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𝒔𝒑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−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𝒇</m:t>
                            </m:r>
                          </m:num>
                          <m:den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𝒔</m:t>
                            </m:r>
                          </m:den>
                        </m:f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𝟏</m:t>
                        </m:r>
                      </m:e>
                    </m:d>
                  </m:oMath>
                </a14:m>
                <a:endParaRPr lang="en-US" altLang="ko-KR" sz="1400" b="1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𝑛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=5,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𝑝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=0,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=1,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𝑓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=3</m:t>
                      </m:r>
                    </m:oMath>
                  </m:oMathPara>
                </a14:m>
                <a:endParaRPr lang="en-US" altLang="ko-KR" sz="1400" b="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𝟓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+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𝟎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−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,</m:t>
                        </m:r>
                        <m:f>
                          <m:fPr>
                            <m:ctrlP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𝟓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+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𝟎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 −</m:t>
                            </m:r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+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𝟏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𝟑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, 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𝟑</m:t>
                        </m:r>
                      </m:e>
                    </m:d>
                    <m:r>
                      <a:rPr lang="ko-KR" altLang="en-US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이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ko-KR" altLang="en-US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된다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.</m:t>
                    </m:r>
                  </m:oMath>
                </a14:m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18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다음의 각 과제에 대한 분석 방법이 적절하게 연결된 것은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영화 감상평에 대한 긍정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/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부정 판단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사원증 대신 얼굴 인식으로 출입 가능한 보안 </a:t>
                </a: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게이트 설치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사용자가 업로드한 이미지에 대한 설명을 제공 </a:t>
                </a: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하는 앱 개발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라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공장 로봇이 돌발 상황에 적절하게 대응할 수 </a:t>
                </a: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있도록 운동능력 훈련</a:t>
                </a: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가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순환신경망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나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합성곱신경망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순환신경망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+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합성곱신경망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라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강화학습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강화학습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합성곱신경망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라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+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합성곱신경망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합성곱신경망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강화학습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라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+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합성곱신경망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합성곱신경망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+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합성곱신경망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순환신경망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라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강화학습</a:t>
                </a: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70701"/>
                <a:ext cx="5096666" cy="10219721"/>
              </a:xfrm>
              <a:prstGeom prst="rect">
                <a:avLst/>
              </a:prstGeom>
              <a:blipFill rotWithShape="1">
                <a:blip r:embed="rId2"/>
                <a:stretch>
                  <a:fillRect l="-359" r="-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신경망에서 활성화 함수로 항등 함수를 사용한다 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입력값이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(x=1, y=2)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출력값은 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항등 함수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(Identity Function)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입력값을 그대로 출력해 주는 함수이다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 * 3 + 2 * 1 – 1) * 2 + (1 * -2 + 2 * 3 + 2) * 1 +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 * 4 + 2 * -1 + 1) * -1 + 3 = 14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윌콕슨 부호 순위 검정과 윌콕슨 순위 합 검정 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검정은 모수 분포를 가정한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부호 순위 검정은 단일 표본 검정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검정은 이변수 검정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검정은 자료의 분포에 대한 대칭성 가정이 필요하다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부호 순위 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 순위 합 검정은 비모수 분석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윌콕슨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 순위 검정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중앙값과의 차이를 부호뿐만 아니라 상대적인 크기도 고려하여 검정하는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분포의 연속성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대칭성을 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윌콕슨 부호 순위 검정은 단일 표본 검정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윌콕슨 순위 합 검정은 이변수 검정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16" y="1772816"/>
            <a:ext cx="3691808" cy="1930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0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</a:t>
            </a:r>
            <a:r>
              <a:rPr lang="ko-KR" altLang="en-US" sz="2800" b="1" dirty="0" smtClean="0">
                <a:latin typeface="+mj-ea"/>
              </a:rPr>
              <a:t>적용 과목 마무리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마무리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분석 방법에 대한 설명인가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독립변수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끼치는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통계기법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종속변수는 선형적인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종속변수를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눈이 올 때 교통사고 발생 확률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시계열 분석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분산 분석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분석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흐름에 따라 관측된 과거 데이터를 분석하여 미래의 데이터를 예측하는 분석 기법으로 기온 예측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가격 예측 등에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(ANOVA, Analysis of Variance)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집단의 평균에서 분산값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평균과 각 집단 간의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차이에 의해 생긴 분산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비교하여 집단 간의 통계학적 차이를 확인하는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회귀 분석 가정에 속하지 않는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선형성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독립성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분석은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등분산성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가정을 만족해야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선형성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 변화에 따라 종속변수도 선형적인 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크기로 변화한다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잔차와 독립변수의 값이 서로 독립적이어야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등분산성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잔차의 분산이 독립변수와 무관하게 일정해야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잔차항이 평균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정규분포 형태를 이루어야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6113131" y="1070701"/>
                <a:ext cx="5096666" cy="1157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03.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수식이 설명하는 회귀 분석 유형은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비선형회귀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곡선회귀</a:t>
                </a:r>
                <a:endParaRPr lang="en-US" altLang="ko-KR" sz="14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단순선형회귀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다항회귀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회귀 분석 유형</a:t>
                </a:r>
                <a:endParaRPr lang="en-US" altLang="ko-KR" sz="1400" b="1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단순 선형회귀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독립변수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(X)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개이고 종속변수와의 관계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직선인 경우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다중 선형회귀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독립변수가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k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개이고 종속변수와의 관계가 선형인 경우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(1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차 함수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다항 회귀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독립변수와 종속변수와의 관계가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차 함수 이상인 경우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곡선 회귀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독립변수가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개이며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종속변수와의 관계가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차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곡선이거나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차 곡선인 경우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비선형 회귀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회귀식의 모양이 미지의 모수들의 선형관계 로 이루어져 있지 않은 경우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04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중 단순선형회귀 분석에 대한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설명으로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틀린 것은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독립변수와 종속변수가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각각 두 개씩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존재하고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오차항 이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있는 선형관계다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결정계수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(R</a:t>
                </a:r>
                <a:r>
                  <a:rPr lang="en-US" altLang="ko-KR" sz="1400" baseline="300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0~1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사이의 범위를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갖는다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결정계수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</a:t>
                </a:r>
                <a:r>
                  <a:rPr lang="en-US" altLang="ko-KR" sz="1400" baseline="300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전체 데이터를 회귀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모형이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얼마나 잘 설명하고 있는지를 보여주는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지표이다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결정계수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𝑅</m:t>
                    </m:r>
                    <m:r>
                      <a:rPr lang="en-US" altLang="ko-KR" sz="1400" i="1" baseline="30000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2</m:t>
                    </m:r>
                    <m:r>
                      <a:rPr lang="en-US" altLang="ko-KR" sz="1400" i="1" dirty="0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)</m:t>
                    </m:r>
                    <m:r>
                      <a:rPr lang="ko-KR" altLang="en-US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의</m:t>
                    </m:r>
                    <m:r>
                      <a:rPr lang="ko-KR" altLang="en-US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ko-KR" altLang="en-US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수식은</m:t>
                    </m:r>
                    <m:r>
                      <a:rPr lang="ko-KR" altLang="en-US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en-US" altLang="ko-KR" sz="1400" i="1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𝑅</m:t>
                    </m:r>
                    <m:r>
                      <a:rPr lang="en-US" altLang="ko-KR" sz="1400" i="1" baseline="30000" dirty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2 </m:t>
                    </m:r>
                    <m:r>
                      <a:rPr lang="en-US" altLang="ko-KR" sz="1400" i="1" dirty="0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𝑆𝑆𝑅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이다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단순선형회귀 분석은 회귀 분석 모형 중 가장 단순한 분석 모형이다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독립변수와 종속변수가 각각 한 개씩 존재하고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오차항이 있는 선형관계이다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결정계수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R</m:t>
                    </m:r>
                    <m:r>
                      <a:rPr lang="en-US" altLang="ko-KR" sz="1400" b="0" i="0" baseline="30000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2</m:t>
                    </m:r>
                    <m:r>
                      <a:rPr lang="en-US" altLang="ko-KR" sz="1400" b="0" i="0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, 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𝐶𝑜𝑒𝑓𝑓𝑖𝑐𝑖𝑒𝑛𝑡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𝑜𝑓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Deternimation</m:t>
                    </m:r>
                    <m:r>
                      <a:rPr lang="en-US" altLang="ko-KR" sz="1400" b="0" i="0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)  </m:t>
                    </m:r>
                    <m:r>
                      <a:rPr lang="ko-KR" altLang="en-US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는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ko-KR" altLang="en-US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전체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</m:oMath>
                </a14:m>
                <a:endParaRPr lang="en-US" altLang="ko-KR" sz="1400" b="0" i="1" dirty="0" smtClean="0">
                  <a:solidFill>
                    <a:srgbClr val="FF0000"/>
                  </a:solidFill>
                  <a:latin typeface="Cambria Math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0" dirty="0" smtClean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데이터를 회귀모형에 얼마나 잘 설명하고 있는지를 보여주는 지표이다</a:t>
                </a:r>
                <a:r>
                  <a:rPr lang="en-US" altLang="ko-KR" sz="1400" b="0" dirty="0" smtClean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ko-KR" sz="1400" b="0" i="0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 </m:t>
                    </m:r>
                  </m:oMath>
                </a14:m>
                <a:r>
                  <a:rPr lang="en-US" altLang="ko-KR" sz="1400" b="0" dirty="0" smtClean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 </a:t>
                </a:r>
                <a:r>
                  <a:rPr lang="ko-KR" altLang="en-US" sz="1400" b="0" dirty="0" smtClean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결정계수는 </a:t>
                </a:r>
                <a:r>
                  <a:rPr lang="en-US" altLang="ko-KR" sz="1400" b="0" dirty="0" smtClean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0</a:t>
                </a:r>
                <a:r>
                  <a:rPr lang="ko-KR" altLang="en-US" sz="1400" b="0" dirty="0" smtClean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에서 </a:t>
                </a:r>
                <a:r>
                  <a:rPr lang="en-US" altLang="ko-KR" sz="1400" b="0" dirty="0" smtClean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1</a:t>
                </a:r>
                <a:r>
                  <a:rPr lang="ko-KR" altLang="en-US" sz="1400" b="0" dirty="0" smtClean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사이의 값이다</a:t>
                </a:r>
                <a:r>
                  <a:rPr lang="en-US" altLang="ko-KR" sz="1400" b="0" dirty="0" smtClean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</a:t>
                </a:r>
                <a:r>
                  <a:rPr lang="en-US" altLang="ko-KR" sz="1400" baseline="300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ko-KR" alt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회귄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</m:t>
                        </m:r>
                        <m:r>
                          <a:rPr lang="ko-KR" alt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제곱합</m:t>
                        </m:r>
                      </m:num>
                      <m:den>
                        <m:r>
                          <a:rPr lang="ko-KR" alt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전체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</m:t>
                        </m:r>
                        <m:r>
                          <a:rPr lang="ko-KR" alt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제곱합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𝑆𝑆𝑅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𝑆𝑆𝑇</m:t>
                        </m:r>
                      </m:den>
                    </m:f>
                  </m:oMath>
                </a14:m>
                <a:endParaRPr lang="en-US" altLang="ko-KR" sz="1400" baseline="300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aseline="300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aseline="300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aseline="300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aseline="300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aseline="300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31" y="1070701"/>
                <a:ext cx="5096666" cy="11570283"/>
              </a:xfrm>
              <a:prstGeom prst="rect">
                <a:avLst/>
              </a:prstGeom>
              <a:blipFill rotWithShape="1">
                <a:blip r:embed="rId2"/>
                <a:stretch>
                  <a:fillRect l="-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25" y="1437366"/>
            <a:ext cx="3360099" cy="647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</a:t>
            </a:r>
            <a:r>
              <a:rPr lang="ko-KR" altLang="en-US" sz="2800" b="1" dirty="0" smtClean="0">
                <a:latin typeface="+mj-ea"/>
              </a:rPr>
              <a:t>적용 과목 마무리 문제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70701"/>
                <a:ext cx="5096666" cy="12372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05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설명에 해당하는 명칭은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설명변수들 사이에 선형관계가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존재하게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되면 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회귀계수의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정확한 추정이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어려워지는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것을 의미한다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경우 문제가 있는 변수를 제거하거나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주성분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회귀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지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능형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회귀 모형을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적용하여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문제를 해결할 수 있다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기울기 소실문제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과소적합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다중공선성   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과대적합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기울기 소실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(Gradient Vanishing)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역전파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(Backprogation)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과정에서 입력층으로 갈수록 기울기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점점 작아지는 현상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06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중 설명이 틀린 것은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AIC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실제 데이터의 분포와 모형이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예측하는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분포 간의 차이를 나타내는 방법이다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BIC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표본의 크기가 커질수록 복잡한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모형을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더욱 강하게 제한할 수 있다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AIC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수식은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/>
                        <a:ea typeface="나눔고딕코딩" panose="020D0009000000000000" pitchFamily="49" charset="-127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/>
                        <a:ea typeface="나눔고딕코딩" panose="020D0009000000000000" pitchFamily="49" charset="-127"/>
                      </a:rPr>
                      <m:t>ln</m:t>
                    </m:r>
                    <m:r>
                      <a:rPr lang="en-US" altLang="ko-KR" sz="1400" i="1" dirty="0" smtClean="0">
                        <a:latin typeface="Cambria Math"/>
                        <a:ea typeface="나눔고딕코딩" panose="020D0009000000000000" pitchFamily="49" charset="-127"/>
                      </a:rPr>
                      <m:t>⁡(</m:t>
                    </m:r>
                    <m:r>
                      <a:rPr lang="en-US" altLang="ko-KR" sz="1400" i="1" dirty="0" smtClean="0">
                        <a:latin typeface="Cambria Math"/>
                        <a:ea typeface="나눔고딕코딩" panose="020D0009000000000000" pitchFamily="49" charset="-127"/>
                      </a:rPr>
                      <m:t>𝐿</m:t>
                    </m:r>
                    <m:r>
                      <a:rPr lang="en-US" altLang="ko-KR" sz="1400" i="1" dirty="0" smtClean="0">
                        <a:latin typeface="Cambria Math"/>
                        <a:ea typeface="나눔고딕코딩" panose="020D0009000000000000" pitchFamily="49" charset="-127"/>
                      </a:rPr>
                      <m:t>)+2</m:t>
                    </m:r>
                    <m:r>
                      <a:rPr lang="en-US" altLang="ko-KR" sz="1400" i="1" dirty="0" smtClean="0">
                        <a:latin typeface="Cambria Math"/>
                        <a:ea typeface="나눔고딕코딩" panose="020D0009000000000000" pitchFamily="49" charset="-127"/>
                      </a:rPr>
                      <m:t>𝑝</m:t>
                    </m:r>
                  </m:oMath>
                </a14:m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모형의 복잡도에 패널티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벌점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적용하는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방법으로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AIC 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BIC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DIC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방법이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있다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모형의 복잡도에 패널티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벌점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적용하는 방법으로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AIC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방법과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BIC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방법이 있다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AIC(Akaike Information Criterion)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실제 데이터의 분포와 모형이 예측하는 분포 간의 차이 를 나타내는 방법이다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AIC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값이 낮다는 것은 모형의 적합도가 높은 것을 의미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한다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AIC =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ko-KR" sz="1400" i="1" dirty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ln</m:t>
                    </m:r>
                    <m:r>
                      <a:rPr lang="en-US" altLang="ko-KR" sz="1400" i="1" dirty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⁡(</m:t>
                    </m:r>
                    <m:r>
                      <a:rPr lang="en-US" altLang="ko-KR" sz="1400" i="1" dirty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𝐿</m:t>
                    </m:r>
                    <m:r>
                      <a:rPr lang="en-US" altLang="ko-KR" sz="1400" i="1" dirty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)+2</m:t>
                    </m:r>
                    <m:r>
                      <a:rPr lang="en-US" altLang="ko-KR" sz="1400" i="1" dirty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𝑝</m:t>
                    </m:r>
                  </m:oMath>
                </a14:m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i="0" dirty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: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모</m:t>
                      </m:r>
                      <m:r>
                        <a:rPr lang="ko-KR" altLang="en-US" sz="1400" i="1" dirty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형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의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적합도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, 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𝐿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: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우</m:t>
                      </m:r>
                      <m:r>
                        <a:rPr lang="ko-KR" altLang="en-US" sz="1400" i="1" dirty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도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함수</m:t>
                      </m:r>
                      <m:d>
                        <m:d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𝑙𝑖𝑘𝑒h𝑜𝑜𝑑</m:t>
                          </m:r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 </m:t>
                          </m:r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𝑓𝑢𝑛𝑐𝑡𝑖𝑜𝑛</m:t>
                          </m:r>
                        </m:e>
                      </m:d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, 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𝑝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: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매</m:t>
                      </m:r>
                    </m:oMath>
                  </m:oMathPara>
                </a14:m>
                <a:endParaRPr lang="ko-KR" altLang="en-US" sz="1400" b="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i="1" dirty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개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변수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개수</m:t>
                      </m:r>
                    </m:oMath>
                  </m:oMathPara>
                </a14:m>
                <a:endParaRPr lang="en-US" altLang="ko-KR" sz="1400" b="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BIC(Bayesian Information Criterion)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AIC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표본이 커질수록 정확도가 낮아지는 단점이 있다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이러한 단점을 보완하기 위한 방법이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BIC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표본의 크기와 상관없이 벌점이 일정한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AIC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와 달리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BIC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표본의 크기가 커질수록 복잡한 모형을 더욱 강하게 제한할 수 있다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𝐵𝐼𝐶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=−2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+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𝑝</m:t>
                      </m:r>
                    </m:oMath>
                  </m:oMathPara>
                </a14:m>
                <a:endParaRPr lang="en-US" altLang="ko-KR" sz="1400" b="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: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모</m:t>
                      </m:r>
                      <m:r>
                        <a:rPr lang="ko-KR" altLang="en-US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형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의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</m:t>
                      </m:r>
                      <m:r>
                        <a:rPr lang="ko-KR" altLang="en-US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적합도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, 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𝐿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:</m:t>
                      </m:r>
                      <m:r>
                        <a:rPr lang="ko-KR" altLang="en-US" sz="1400" b="0" i="1" dirty="0" err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우</m:t>
                      </m:r>
                      <m:r>
                        <a:rPr lang="ko-KR" altLang="en-US" sz="1400" i="1" dirty="0" err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도</m:t>
                      </m:r>
                      <m:r>
                        <a:rPr lang="ko-KR" altLang="en-US" sz="1400" b="0" i="1" dirty="0" err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함수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,  </m:t>
                      </m:r>
                    </m:oMath>
                  </m:oMathPara>
                </a14:m>
                <a:endParaRPr lang="en-US" altLang="ko-KR" sz="1400" b="0" i="1" dirty="0" smtClean="0">
                  <a:solidFill>
                    <a:srgbClr val="FF0000"/>
                  </a:solidFill>
                  <a:latin typeface="Cambria Math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𝑝</m:t>
                      </m:r>
                      <m: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: </m:t>
                      </m:r>
                      <m:r>
                        <a:rPr lang="ko-KR" altLang="en-US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매개변수</m:t>
                      </m:r>
                      <m:r>
                        <a:rPr lang="ko-KR" altLang="en-US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</m:t>
                      </m:r>
                      <m:r>
                        <a:rPr lang="ko-KR" altLang="en-US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개수</m:t>
                      </m:r>
                      <m: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, 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</m:t>
                      </m:r>
                      <m: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𝑛</m:t>
                      </m:r>
                      <m: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: </m:t>
                      </m:r>
                      <m:r>
                        <a:rPr lang="ko-KR" altLang="en-US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데이터의</m:t>
                      </m:r>
                      <m:r>
                        <a:rPr lang="ko-KR" altLang="en-US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 </m:t>
                      </m:r>
                      <m:r>
                        <a:rPr lang="ko-KR" altLang="en-US" sz="1400" i="1" dirty="0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개수</m:t>
                      </m:r>
                    </m:oMath>
                  </m:oMathPara>
                </a14:m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70701"/>
                <a:ext cx="5096666" cy="12372618"/>
              </a:xfrm>
              <a:prstGeom prst="rect">
                <a:avLst/>
              </a:prstGeom>
              <a:blipFill rotWithShape="1">
                <a:blip r:embed="rId2"/>
                <a:stretch>
                  <a:fillRect l="-359" r="-1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6113131" y="1070701"/>
                <a:ext cx="5096666" cy="824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07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중 로지스틱 회귀 분석에 대한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설명으로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옳은 것은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로지스틱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회귀 분석은 어떤 사건이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발생할지에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대한 직접적인 예측이 아닌 그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사건이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발생할 확률을 예측하는 방법이다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로지스틱 회귀 분석은 독립변수와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종속변수가 모두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수치형일 때 사용 가능하다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로지스틱 회귀는 정규분포를 따른다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로지스틱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회귀 수식은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dirty="0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Y</m:t>
                    </m:r>
                    <m:r>
                      <a:rPr lang="en-US" altLang="ko-KR" sz="1400" b="0" i="0" dirty="0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𝑋</m:t>
                            </m:r>
                          </m:sup>
                        </m:sSup>
                      </m:den>
                    </m:f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이다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로지스틱 회귀 분석은 독립변수가 수치형이고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반응변수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종속변수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 범주형일 때 사용되는 분석 모형이다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로지스틱 회귀는 이항 분포에 따른다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로지스틱 회귀 수식은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Y</m:t>
                    </m:r>
                    <m: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sSupPr>
                          <m:e>
                            <m: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−</m:t>
                            </m:r>
                            <m: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𝑋</m:t>
                            </m:r>
                          </m:sup>
                        </m:sSup>
                      </m:den>
                    </m:f>
                    <m:r>
                      <a:rPr lang="ko-KR" altLang="en-US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이다</m:t>
                    </m:r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.</m:t>
                    </m:r>
                  </m:oMath>
                </a14:m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08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당분 섭취에 따른 당뇨병 발생 결과가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다음과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같다고 </a:t>
                </a:r>
                <a:endParaRPr lang="en-US" altLang="ko-KR" sz="14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할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때 당분 섭취에 따른 당뇨병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발생률에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대한 승산비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(Odds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얼마인가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3/5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1/3</a:t>
                </a:r>
                <a:endParaRPr lang="ko-KR" altLang="en-US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2/3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  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4/5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승산비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(Odds)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공식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𝑃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1−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𝑃</m:t>
                        </m:r>
                      </m:den>
                    </m:f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𝑃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:</m:t>
                        </m:r>
                        <m:r>
                          <a:rPr lang="ko-KR" alt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특</m:t>
                        </m:r>
                        <m:r>
                          <a:rPr lang="ko-KR" altLang="en-US" sz="1400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정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</m:t>
                        </m:r>
                        <m:r>
                          <a:rPr lang="ko-KR" alt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사건의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</m:t>
                        </m:r>
                        <m:r>
                          <a:rPr lang="ko-KR" alt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발생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</m:t>
                        </m:r>
                        <m:r>
                          <a:rPr lang="ko-KR" alt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확률</m:t>
                        </m:r>
                      </m:e>
                    </m:d>
                    <m:r>
                      <a:rPr lang="ko-KR" altLang="en-US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와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같다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.</m:t>
                    </m:r>
                  </m:oMath>
                </a14:m>
                <a:endParaRPr lang="en-US" altLang="ko-KR" sz="1400" b="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따라서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주어진 표에서 당분섭취에 따른 당뇨병 발생률에 대한 승산비를 구할 경우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80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9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40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240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360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2 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3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와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같다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.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31" y="1070701"/>
                <a:ext cx="5096666" cy="8244501"/>
              </a:xfrm>
              <a:prstGeom prst="rect">
                <a:avLst/>
              </a:prstGeom>
              <a:blipFill rotWithShape="1">
                <a:blip r:embed="rId3"/>
                <a:stretch>
                  <a:fillRect l="-359" r="-3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5" y="6258300"/>
            <a:ext cx="3212373" cy="915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</a:t>
            </a:r>
            <a:r>
              <a:rPr lang="ko-KR" altLang="en-US" sz="2800" b="1" dirty="0" smtClean="0">
                <a:latin typeface="+mj-ea"/>
              </a:rPr>
              <a:t>적용 과목 마무리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09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의사결정나무의 구성 요소가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연결 마디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뿌리 마디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중간 마디     ④ 부모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의사결정나무의 구성 요소는 부모 마디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마디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뿌리 마디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 마디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 마디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깊이가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마디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(Parent Node)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마디의 상위 마디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마디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(Child Node)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마디로부터 분리되어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마디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뿌리 마디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(Root Node)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데이터로 시작점이 되는 마디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 마디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(Terminal Node)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마디가 없는 가장 하위 마디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(=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잎 노드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 마디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(Internal Node)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마디와 자식 마디가 모두 있는 마디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마디를 이어주는 연결선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(Depth)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뿌리 마디에서 끝 마디까지 가지를 이루는 마디의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의사결정나무에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분석하여 이들 사이에 존재하는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가능한 규칙들의 조합으로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의사결정나무는 계산 결과가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직접적으로 나타나기 때문에 해석이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(Split)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나무의 가지를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가지치기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(Prunning)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가지를 잘라내어 모형을 단순화시키는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의사결정나무에서 가지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뿌리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마디에서 끝마디 까지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가지를 이루는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마디의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의사결정나무에서 가지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마디를 이어주는 연결선 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(Depth)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뿌리 마디에서 끝 마디까지 가지를 이루는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마디의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(Decision Tree)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데이터를 분석하여 이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 사이에 존재하는 패턴을 예측 가능한 규칙들의 조합으로 나타내는 모형으로 그 모양이 나무와 비슷하여 의사결정나무라고 부른다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의사결정나무의 해석이 용이한 이유는 계산 결과가 의사결정나무에 직접적으로 나타나기 때문이다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가지 분할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(Split)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나무의 가지를 생성하는 과정이고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가지치기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(Prunning)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생성된 가지를 잘라내어 모형을 단순화 시키는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6113131" y="1070701"/>
                <a:ext cx="5096666" cy="1379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11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중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ReLU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함수의 뉴런이 죽는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Dying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ReLU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현상을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해결한 활성화 함수는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Sigmoid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tanh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ReLU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Leaky ReLU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ReLU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함수의 뉴런이 죽는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Dying ReLU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현상을 해결한 활성화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함수는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Leaky ReLU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시그모이드 함수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(Sigm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oid Function)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로지스틱 회귀 함수에 로짓 변환을 한 형태이다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기울기 소실 문제의 원인이 된다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tanh(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Hyperbolic Tangent Function)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시그모이드 함수의 확장된 형태이다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시그모이드보다 학습 속도가 빠르다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ReLU </a:t>
                </a: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함수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(ReLU Function)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양수 입력 시 어떠한 값의 변형 없이 입력값 그대로 출력하고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음수 입력 시 항상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값을 리턴하는 함수이다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시그모이드 함수의 기울기 소실 문제를 해결한다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상대적으로 가중치 업데이트 속도가 빠르다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4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12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수식이 의미하는 연관성 분석 측정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지표는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연관도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향상도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신뢰도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지지도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연관성 분석 측정 지표에서는 지지도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신뢰도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향상도가 있다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지지도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(Support)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전체 거래 중 항목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와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B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동시에 포함하는 거래의 비율이다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/>
                          <a:ea typeface="나눔고딕코딩" panose="020D0009000000000000" pitchFamily="49" charset="-127"/>
                        </a:rPr>
                        <m:t>𝑷</m:t>
                      </m:r>
                      <m:d>
                        <m:d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𝑨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코딩" panose="020D0009000000000000" pitchFamily="49" charset="-127"/>
                            </a:rPr>
                            <m:t> ∩ 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와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가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동시에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포함된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거래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전체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거래수</m:t>
                          </m:r>
                        </m:den>
                      </m:f>
                    </m:oMath>
                  </m:oMathPara>
                </a14:m>
                <a:endParaRPr lang="en-US" altLang="ko-KR" sz="1400" b="1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신뢰도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(Confidence)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A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샀을 때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B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를 살 조건부 확률에 대한 척도이다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∩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와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가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동시에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포함된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거래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수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를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포함하는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거래수</m:t>
                          </m:r>
                        </m:den>
                      </m:f>
                    </m:oMath>
                  </m:oMathPara>
                </a14:m>
                <a:endParaRPr lang="en-US" altLang="ko-KR" sz="1400" b="1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향상도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(Lift)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규칙이 우연히 발생한 것인지 판단하기 위해 연관성의 정도를 측정하는 척도이다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향상도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= 1 -&gt;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서로 독립적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향상도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&gt; 1 -&gt;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양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(+)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상관관계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향상도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1 -&gt;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음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(-)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상관관계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∩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31" y="1070701"/>
                <a:ext cx="5096666" cy="13792174"/>
              </a:xfrm>
              <a:prstGeom prst="rect">
                <a:avLst/>
              </a:prstGeom>
              <a:blipFill rotWithShape="1">
                <a:blip r:embed="rId2"/>
                <a:stretch>
                  <a:fillRect l="-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7547970"/>
            <a:ext cx="3201913" cy="569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</a:t>
            </a:r>
            <a:r>
              <a:rPr lang="ko-KR" altLang="en-US" sz="2800" b="1" dirty="0" smtClean="0">
                <a:latin typeface="+mj-ea"/>
              </a:rPr>
              <a:t>적용 과목 마무리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수식이 의미하는 거리는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민코프스키 거리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마할라노비스 거리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유클리드 거리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맨하탄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수식은 유클리드 거리 공식이다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 변수 거리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거리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유클리드 거리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점간 차를 제곱하여 모두 더한 값의 양의 제곱근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맨하탄 거리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점간 차의 절댓값을 합한 값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민코프스키 거리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민코프스키 공간에서의 거리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 = 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맨하탄 거리 동일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 = 2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유클리드 거리와 같음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거리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거리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측정 단위를 표준화한 거리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표본 분산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대각 행렬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마할라노비스 거리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표준화 함께 변수 간의 상관성 을 동시에 고려한 통계적 거리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 공분산 행렬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군집 분석에서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선정하는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엘보우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셰도우 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실루엣 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덴드로그램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평균군집 분석에서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선정하는 기법은 엘보우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실루엣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덴드로그램이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엘보우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(Elbow)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기울기가 완만한 부분에 해당하는 클러스터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실루엣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(Silhouette)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군집 간의 거리가 얼마나 분리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있는지 나타내는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덴드로그램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(Dendrogram)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구조를 갖는 다이어그램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덴드로그램을 활용한 시각화로 군집의 개수를 결정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6113131" y="1070701"/>
                <a:ext cx="5096666" cy="11496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15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다음과 같은 두 집단의 질병 발생 확률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분할표에서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상대위험도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(RR)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얼마인가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2/3	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3/5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3/8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5/6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상대위험도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(RR)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𝑨</m:t>
                        </m:r>
                        <m:r>
                          <a:rPr lang="ko-KR" altLang="en-US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집단의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</m:t>
                        </m:r>
                        <m:r>
                          <a:rPr lang="ko-KR" altLang="en-US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위험률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𝑩</m:t>
                        </m:r>
                        <m:r>
                          <a:rPr lang="ko-KR" altLang="en-US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집단의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 </m:t>
                        </m:r>
                        <m:r>
                          <a:rPr lang="ko-KR" altLang="en-US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위험률</m:t>
                        </m:r>
                      </m:den>
                    </m:f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𝒂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𝒂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+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𝒃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𝒄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𝒄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+</m:t>
                            </m:r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𝒅</m:t>
                            </m:r>
                          </m:den>
                        </m:f>
                      </m:den>
                    </m:f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𝟒𝟎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𝟒𝟎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나눔고딕코딩" panose="020D0009000000000000" pitchFamily="49" charset="-127"/>
                              </a:rPr>
                              <m:t>𝟔𝟎</m:t>
                            </m:r>
                          </m:den>
                        </m:f>
                      </m:den>
                    </m:f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𝟔𝟎𝟎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𝟏𝟔𝟎𝟎</m:t>
                        </m:r>
                      </m:den>
                    </m:f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= </m:t>
                    </m:r>
                    <m:f>
                      <m:f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𝟑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  <a:ea typeface="나눔고딕코딩" panose="020D0009000000000000" pitchFamily="49" charset="-127"/>
                          </a:rPr>
                          <m:t>𝟖</m:t>
                        </m:r>
                      </m:den>
                    </m:f>
                  </m:oMath>
                </a14:m>
                <a:endParaRPr lang="en-US" altLang="ko-KR" sz="1400" b="1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16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다음은 어떤 분석 방법을 설명한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것인가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부트스트랩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(Bootstrap)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샘플링으로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추출한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여러 개의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표본에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각각 모형을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병렬적으로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학습하고 추출된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결과를 집계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aggregation)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하는 기법이다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사이즈가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작거나 결측값이 있는 경우에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유리하고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성능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향상에 효과적이다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GBM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②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스태킹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부스팅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배깅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위의 내용은 앙상블 분석 기법인 배깅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(Bagging)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대한 설명이다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GBM(Gradient Boosting Machine)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부스팅 알고리즘의 하나로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AdaBoost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와 유사하나 가중치 업데이트 시에 경사하강법을 사용하는 알고리즘으로 과적합의 위험이 있다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스태킹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(Stacking)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여러 분석 모형의 예측값을 최종 모델의 학습 데이터로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사용하는 예측방법이다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기본 스태킹 모델의 경우 과적합 발생 위험이 있어서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CV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세트 기반의 스태킹 모델을 사용한다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부스팅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(Boosting)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예측력이 약한 모형들을 결합하여 예측력이 강한 모형을 만드는 알고리즘으로 분류가 잘못된 데이터에 가중치를 적용하여 표본을 추출하는 기법이다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대용량 데이터 분석에 유리하고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높은 계산 복잡도를 가진다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● </a:t>
                </a: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알고리즘 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AdaBoost, GBM, XGBoost</a:t>
                </a:r>
                <a:endParaRPr lang="en-US" altLang="ko-KR" sz="1400" b="1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31" y="1070701"/>
                <a:ext cx="5096666" cy="11496417"/>
              </a:xfrm>
              <a:prstGeom prst="rect">
                <a:avLst/>
              </a:prstGeom>
              <a:blipFill rotWithShape="1">
                <a:blip r:embed="rId2"/>
                <a:stretch>
                  <a:fillRect l="-359" r="-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01" y="1452416"/>
            <a:ext cx="2527552" cy="645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84321"/>
            <a:ext cx="3029322" cy="1145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</a:t>
            </a:r>
            <a:r>
              <a:rPr lang="ko-KR" altLang="en-US" sz="2800" b="1" dirty="0" smtClean="0">
                <a:latin typeface="+mj-ea"/>
              </a:rPr>
              <a:t>적용 과목 마무리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분석 방법을 설명하는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데이터를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군집으로 묶는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알고리즘으로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개만큼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초깃값으로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객체를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가까운 초깃값에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할당하여 군집을 형성하는 방법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군집의 평균을 재계산하여 초깃값을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갱신하는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최종군집을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CNN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KNN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RNN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K-means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clustering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CNN(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합성곱 신경망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CNN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합성곱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(Convolution)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풀링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(Pooling)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거쳐 데이터를 분석하는 알고리즘으로 주로 시각적 이미지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많이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KNN : K-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최근접 이웃 알고리즘으로 지도 학습 분석 모형에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RNN(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순환신경망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RNN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언어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데이터 등과 같이 연속적인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분석에 특화된 알고리즘으로 과거 데이터를 기반으로 현재 데이터를 학습하는 특징이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설명하는 명칭은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출력층 단계에서 연산 결과와 정답의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오차 정도를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 오차의 값이 큰 경우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입력층으로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돌아가서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오차의 값이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낮아지도록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재연산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오차 역전파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오차 연산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다중공선성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선형분리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설명이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서포트 벡터 머신은 하드 마진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SVM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경우 하드 마진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SVM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 마진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마진의 안쪽 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바깥쪽에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포함되는 것을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 마진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마진의 안쪽 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바깥쪽에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분류된 데이터가 포함되는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허용하는 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경우 소프트 마진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SVM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과일 판매에 대한 데이터가 다음과 같을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오렌지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사과 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신뢰도와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지지도는 얼마 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신뢰도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=66.6%,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지지도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=60%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=66.6%,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지지도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=40%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=33.3%,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지지도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=40%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=33.3%,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지지도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=60%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40" y="4965444"/>
            <a:ext cx="2184516" cy="1298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7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 적용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 적용</a:t>
            </a:r>
            <a:r>
              <a:rPr lang="ko-KR" altLang="en-US" sz="1600" b="1" dirty="0" smtClean="0">
                <a:latin typeface="+mj-ea"/>
              </a:rPr>
              <a:t> 챕터는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섹션으로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 분석기법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분석기법 적용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오피니언 마이닝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(Opinion Mining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오피니언 마이닝은 웹사이트와 소셜미디어에서 특정 주제에 대한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여론이나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게시글 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수집하여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 정보를 도출하는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오피니언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마이닝은 특정 서비스에 대한 소비자의 의견이 긍정적 혹은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부정적인지를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도출하는 것을 목적으로 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대중의 관심과 여론이 어떻게 변화하는지 파악할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오피니언 마이닝 분석 절차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및 전처리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긍정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 및 시각화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마이닝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Mining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마이닝은 웹 자원으로부터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추출하기 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마이닝의 유형은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구조 마이닝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내용 마이닝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4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분석기법 적용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마이닝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Mining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 연결망 분석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(SNA: Social Network Analysis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 연결망 분석은 사회 연결망 데이터를 활용하여 사회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연결망과 사회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등을 사회과학적으로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엣지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(Edge)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사회적 관계를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노드는 사회를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개체를 의미하고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엣지는 개체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 연결망 분석 절차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→ 데이터 분석 → 데이터 시각화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524424"/>
            <a:ext cx="5112568" cy="1616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분석기법 적용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 연결망 분석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(SNA: Social Network Analysis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사회 연결망 분석의 주요 속성으로는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등위성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03" y="1854404"/>
            <a:ext cx="4401121" cy="21697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03" y="4077073"/>
            <a:ext cx="5193209" cy="2520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71564" y="5709407"/>
            <a:ext cx="4680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j-ea"/>
                <a:ea typeface="+mj-ea"/>
              </a:rPr>
              <a:t>근접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9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비정형 데이터에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사진은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RGB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문서 데이터는 크롤링 기술을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활용하여 수집한다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오디오 데이터는 토큰화하여 저장한다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데이터는 자연어 처리하여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유의미한 정보를 추출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오디오 데이터는 시간에 따른 진폭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(Amplitude)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저장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토큰화하여 저장하는 것은 텍스트 데이터다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 분석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비정형 데이터는 이미지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데이터와 같이 정형화된 데이터의 구조를 갖지 않는 데이터를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비정형 데이터 분석은 이러한 비정형 데이터를 분석하여 의미 있는 정보를 도출해 내는 분석을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사회관계망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(Social Network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Analysis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중심성 분석으로 적절하지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근접 중심성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 중심성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아이젠벡터 중심성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사회관계망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사회연결망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중심성 측정 지표는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중심성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근접 중심성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 중심성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위세 중심성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아이겐벡터 중심성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 연결망 분석 지표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중심성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노드가 얼마나 많은 노드와 관계를 맺고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측정하는 방식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근접 중심성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노드 간의 거리를 바탕으로 중심성을 측정하는 방식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 중심성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내에서 특정 노드가 다른 노드들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위치하는 정도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위세 중심성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(=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아이겐벡터 중심성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연결 정도 중심성으로부터 발생하는 영향력과 자신과 연결된 타인의 영향력을 합하여 결정하는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분석기법 적용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텍스트 마이닝에서 문장을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단어로 분리하는 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토픽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TF-IDF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N-gram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Dendrogram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N-gram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통계학 기반 언어 모델 중 하나로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연속된 단어 나열을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토픽 모델링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 및 자연어 처리 분야에서 추상적인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주제를 발견하기 위한 통계적인 모델 중 하나로 텍스트 본문의 숨겨진 의미 구조를 발견하기 위해 사용되는 모델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TF-IDF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검색과 텍스트 마이닝에서 이용하는 가중치 로 여러 문서로 이루어진 문서군이 있을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단어가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문서 내에서 얼마나 중요한 것인지를 나타내는 통계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 수치이다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덴드로그램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(Dendrogram)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군집을 트리 구조로 시각화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13131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텍스트 마이닝의 텍스트 벡터화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TF-IDF 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Word Embedding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Word2Vec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Tagging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품사 태깅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 Tagging) 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전처리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의미를 갖는 가장 작은 말은 단위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품사를 태깅하는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TF-IDF(Term Frequency-Inverse Document Frequency)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특정 단어가 문서 내에 등장하는 빈도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(TF,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 빈도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단어가 문서 전체 집합에서 등장하는 빈도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(IDF,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역문서 빈도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고려하여 벡터화하는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자주 사용된 단어라도 많은 문서에 등장하는 단어의 경우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낮아지기 때문에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TF-IDF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벡터화 결과 작은 값을 지닌다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Word Embedding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분포가설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(Distributional hypothesis)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개념을 바탕으로 의미를 포함하는 단어 벡터로 바꾸는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분포가설에 의해 비슷한 분포를 가진 단어의 주변 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역시 비슷한 의미를 가질 것이라고 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LSA, Work2Vec, FastText, Glove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Work2Vec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Word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Embedding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중 하나로 워드 임베딩에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기반하여 각 단어 간의 유사도를 벡터화하여 해당 단어의 의미를 수치화 할 수 있는 방식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분석기법 적용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분석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(Ensemble)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나타내는 프랑스어를 의미하고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여러 모형을 종합하여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의사결정을 도출하는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분석 결과의 성능을 향상시키기 위해 다수의 모형에서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종합하여 하나의 최종 결과를 도출하는 분석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앙상블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방법에는 배깅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부스팅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포레스트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스태킹이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(Bagging, Bootstrap Aggregation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부트스트랩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(Bootstrap)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샘플링으로 추출한 여러 개의 표본에 각각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병렬적으로 학습하고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(aggregation)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사이즈가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작거나 결측값이 있는 경우에 유리하고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145" y="6176337"/>
            <a:ext cx="940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부트스트랩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(Bootstrap)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데이터에서 동일한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표본을 랜덤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뽑은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의미함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복원 추출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(Sampling with Replacement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 뽑은 표본을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넣고 다른 표본을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2291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47931</TotalTime>
  <Words>3668</Words>
  <Application>Microsoft Office PowerPoint</Application>
  <PresentationFormat>사용자 지정</PresentationFormat>
  <Paragraphs>714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027TGp_edu_biz_gr</vt:lpstr>
      <vt:lpstr>PowerPoint 프레젠테이션</vt:lpstr>
      <vt:lpstr>빅데이터 분석 기사(3과목. 빅데이터 모델링)</vt:lpstr>
      <vt:lpstr>분석기법 적용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– 고급 분석기법</vt:lpstr>
      <vt:lpstr>3. 분석기법 적용 과목 마무리 문제</vt:lpstr>
      <vt:lpstr>3. 분석기법 적용 과목 마무리 문제</vt:lpstr>
      <vt:lpstr>3. 분석기법 적용 과목 마무리 문제</vt:lpstr>
      <vt:lpstr>3. 분석기법 적용 과목 마무리 문제</vt:lpstr>
      <vt:lpstr>3. 분석기법 적용 과목 마무리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7691</cp:revision>
  <dcterms:created xsi:type="dcterms:W3CDTF">2019-09-27T03:30:23Z</dcterms:created>
  <dcterms:modified xsi:type="dcterms:W3CDTF">2024-04-13T05:15:40Z</dcterms:modified>
</cp:coreProperties>
</file>