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1172" r:id="rId3"/>
    <p:sldId id="1335" r:id="rId4"/>
    <p:sldId id="1347" r:id="rId5"/>
    <p:sldId id="1337" r:id="rId6"/>
    <p:sldId id="1346" r:id="rId7"/>
    <p:sldId id="1336" r:id="rId8"/>
    <p:sldId id="1421" r:id="rId9"/>
    <p:sldId id="1422" r:id="rId10"/>
    <p:sldId id="1423" r:id="rId11"/>
    <p:sldId id="1424" r:id="rId12"/>
    <p:sldId id="1425" r:id="rId13"/>
    <p:sldId id="1426" r:id="rId14"/>
    <p:sldId id="1343" r:id="rId15"/>
    <p:sldId id="1428" r:id="rId16"/>
    <p:sldId id="1429" r:id="rId17"/>
    <p:sldId id="1430" r:id="rId18"/>
    <p:sldId id="1431" r:id="rId19"/>
    <p:sldId id="1432" r:id="rId20"/>
    <p:sldId id="1433" r:id="rId21"/>
    <p:sldId id="1434" r:id="rId22"/>
    <p:sldId id="1435" r:id="rId23"/>
    <p:sldId id="1436" r:id="rId24"/>
    <p:sldId id="1437" r:id="rId25"/>
    <p:sldId id="1438" r:id="rId26"/>
    <p:sldId id="1439" r:id="rId27"/>
    <p:sldId id="1440" r:id="rId28"/>
    <p:sldId id="1441" r:id="rId29"/>
    <p:sldId id="1442" r:id="rId30"/>
    <p:sldId id="1443" r:id="rId31"/>
    <p:sldId id="1444" r:id="rId32"/>
    <p:sldId id="1445" r:id="rId33"/>
    <p:sldId id="1446" r:id="rId34"/>
    <p:sldId id="1447" r:id="rId35"/>
    <p:sldId id="1448" r:id="rId36"/>
    <p:sldId id="1449" r:id="rId37"/>
    <p:sldId id="1450" r:id="rId38"/>
    <p:sldId id="1451" r:id="rId39"/>
    <p:sldId id="1452" r:id="rId40"/>
    <p:sldId id="1453" r:id="rId41"/>
    <p:sldId id="1454" r:id="rId42"/>
    <p:sldId id="1455" r:id="rId43"/>
    <p:sldId id="1456" r:id="rId44"/>
    <p:sldId id="1457" r:id="rId45"/>
    <p:sldId id="1458" r:id="rId46"/>
    <p:sldId id="1459" r:id="rId47"/>
    <p:sldId id="1460" r:id="rId48"/>
    <p:sldId id="1461" r:id="rId49"/>
    <p:sldId id="1462" r:id="rId50"/>
    <p:sldId id="1464" r:id="rId51"/>
    <p:sldId id="1465" r:id="rId52"/>
    <p:sldId id="1466" r:id="rId53"/>
    <p:sldId id="1467" r:id="rId54"/>
    <p:sldId id="1463" r:id="rId55"/>
    <p:sldId id="1468" r:id="rId56"/>
    <p:sldId id="1469" r:id="rId57"/>
    <p:sldId id="1470" r:id="rId58"/>
    <p:sldId id="1471" r:id="rId59"/>
    <p:sldId id="272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89" autoAdjust="0"/>
    <p:restoredTop sz="94622" autoAdjust="0"/>
  </p:normalViewPr>
  <p:slideViewPr>
    <p:cSldViewPr showGuides="1">
      <p:cViewPr varScale="1">
        <p:scale>
          <a:sx n="131" d="100"/>
          <a:sy n="131" d="100"/>
        </p:scale>
        <p:origin x="-570" y="-84"/>
      </p:cViewPr>
      <p:guideLst>
        <p:guide orient="horz" pos="2160"/>
        <p:guide orient="horz" pos="663"/>
        <p:guide orient="horz" pos="4156"/>
        <p:guide pos="3840"/>
        <p:guide pos="619"/>
        <p:guide pos="70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=""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=""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=""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085124"/>
            <a:ext cx="9828584" cy="844081"/>
          </a:xfrm>
        </p:spPr>
        <p:txBody>
          <a:bodyPr>
            <a:normAutofit/>
          </a:bodyPr>
          <a:lstStyle/>
          <a:p>
            <a:r>
              <a:rPr lang="en-US" altLang="ko-KR" sz="4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4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</a:t>
            </a:r>
            <a:r>
              <a:rPr lang="en-US" altLang="ko-KR" sz="4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4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분석 기획</a:t>
            </a:r>
            <a:endParaRPr lang="en-US" altLang="ko-KR" sz="4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93A5249E-1116-4452-B8FE-BFD19972AA7D}"/>
              </a:ext>
            </a:extLst>
          </p:cNvPr>
          <p:cNvSpPr txBox="1">
            <a:spLocks noChangeArrowheads="1"/>
          </p:cNvSpPr>
          <p:nvPr/>
        </p:nvSpPr>
        <p:spPr>
          <a:xfrm>
            <a:off x="2135560" y="3484808"/>
            <a:ext cx="9828584" cy="1744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 방향 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 빅데이터 분석 기획은 데이터 전문가라면 기본 소양으로 알고 있어야 하는 내용이 많으며 출제 역시 전반적인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개념과 사례에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대해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물어보는 형태가 주로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출제되고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각종 절차와 내용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 용어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이해와 함께 빅데이터로 인한 개인정보침해 등 사회적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문제에 </a:t>
            </a:r>
            <a:r>
              <a:rPr lang="ko-KR" altLang="en-US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대해서도 출제가 자주 되고 있으니 </a:t>
            </a:r>
            <a:r>
              <a:rPr lang="ko-KR" altLang="en-US" sz="15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대비 해야 한다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과학적 발견은 개인의 암묵적 지식에 기초하는 경우가 많으며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활용하려면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기반으로 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암묵지와 형식지의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상호작용이 중요하다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암묵지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어떠한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시행착오나 다양하고 오랜 경험을 통해 개인에게 체계화되어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있으며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외부에 표출되지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무형의 지식으로 그 전달과 공유가 어렵다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②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형상화된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유형의 지식으로 그 전달과 공유가 쉽다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2956" y="5991671"/>
            <a:ext cx="100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암묵지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경험을 통하여 개인에게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체화되어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있지만 겉으로 드러나지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지식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형식지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명시적으로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 수 있는 형태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갖추어 표현되고 공유가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지식</a:t>
            </a:r>
          </a:p>
        </p:txBody>
      </p:sp>
    </p:spTree>
    <p:extLst>
      <p:ext uri="{BB962C8B-B14F-4D97-AF65-F5344CB8AC3E}">
        <p14:creationId xmlns:p14="http://schemas.microsoft.com/office/powerpoint/2010/main" val="250997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지식창조 매커니즘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암묵지와 형식지 간 상호작용을 위한 일본의 경영학자 노나카 이쿠지로의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지식창조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매커니즘은 다음의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단계로 구성된다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(Socialization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경험이나 인식을 공유하며 한 차원 높은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암묵지로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발전시킨다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표출화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(Externalization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암묵지가 구체화되어 외부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표현된다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③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(Combination)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형식지를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재분류하여 체계화한다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내면화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(Internalization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전달받은 형식지를 다시 개인의 것으로 만든다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2956" y="5991671"/>
            <a:ext cx="100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암묵지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학습과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경험을 통하여 개인에게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체화되어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있지만 겉으로 드러나지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지식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형식지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명시적으로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 수 있는 형태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갖추어 표현되고 공유가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3748357"/>
            <a:ext cx="2304256" cy="15914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91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지식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지혜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지혜는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인간의 사회활동 속에서 가치창출을 위한 일련의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연결되어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지식의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피라미드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가치창출 프로세스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1" y="2613456"/>
            <a:ext cx="2232248" cy="19088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32" y="2616133"/>
            <a:ext cx="5832648" cy="29783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13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지식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지혜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지혜는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인간의 사회활동 속에서 가치창출을 위한 일련의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연결되어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지식의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피라미드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가치창출 프로세스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1" y="2613456"/>
            <a:ext cx="2232248" cy="19088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32" y="2616133"/>
            <a:ext cx="5832648" cy="29783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61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이해 </a:t>
            </a:r>
            <a:r>
              <a:rPr lang="en-US" altLang="ko-KR" sz="2800" b="1" dirty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데이터에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데이터는 추론과 추정의 근거를 이루는 사실로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단순한 객체로는 가치가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객체와의 상호관계 속에서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가치 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정량적 데이터는 정형 데이터이고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정성적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데이터는 반정형 데이터와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비정형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데이터는 추론과 추정의 근거를 이루는 사실로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정량적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데이터와 정성적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 객관적 내용을 내포하고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유형을 유연성을 기준으로 나열했을 때 비정형 데이터가 가장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유연하고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정형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데이터는 유연성이 부족하다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데이터는 단순한 객체로도 가치가 있으며 다른 객체와의 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상호관계 속에서는 더 큰 가치를 갖는다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정량적 데이터는 정형 데이터와 반정형 데이터이고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정성적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데이터에는 비정형 데이터이다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정량적 데이터는 주로 객관적 내용을 나타내고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정성적 데이터는 주관적인 내용을 내포하고 있다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정형 데이터는 정해진 형식과 구조에 맞게 저장하여야 하지만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반정형 데이터는 데이터 형식과 구조가 비교적 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유연하고 비정형 데이터는 구조를 갖지 않은 경우가 대부분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07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02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(DataBase)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용어는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1963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월에 컴퓨터 중심의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개발과 관리라는 주제로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미국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SDC(System Development Corporation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개최한 심포지엄에서 공식적으로 사용되었다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정의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체계적이거나 조직적으로 정리되고 전자식 또는 기타 수단으로 개별적으로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 독립된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저작물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기타 소재의 수집물이다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데이터베이스는 소재를 체계적으로 배열 또는 구성한 </a:t>
            </a:r>
            <a:r>
              <a:rPr lang="ko-KR" altLang="en-US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편집물로서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개별적으로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소재에 접근하거나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소재를 검색할 수 있도록 한 것이다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저작권법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동시에 복수의 적용 업무를 지원할 수 있도록 복수 이용자의 요구에 대응해서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받아들이고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공급하기 위하여 일정한 구조에 따라서 편성된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음성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영상 등 상호 관련된 다수의 콘텐츠를 정보 처리 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통신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기기에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체계적으로 수집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축적하여 다양한 용도와 방법으로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있도록 정리한 정보의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집합체이다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72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데이터베이스관리시스템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(DBMS: DataBase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Management System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관리하며 응용 프로그램들이 데이터베이스를 공유하며 사용할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환경을 제공하는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시스템의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SQL(Structured Query Language)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접근할 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언어이다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단순한 질의 기능 뿐만 아니라 데이터 정의와 조작기능을 갖추고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단위로 연산을 수행하며 초보자들도 비교적 쉽게 사용 가능하다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597272"/>
            <a:ext cx="5328592" cy="1474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31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특징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통합된 데이터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(Integrated Data)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 데이터가 중복되어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저장되지 않음을 의미한다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•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관리상 복잡하고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문제를 초래한다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②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저장된 데이터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(Stored Data)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접근할 수 있는 저장매체에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저장한다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③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공용 데이터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(Shared Data)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서로 다른 목적으로 데이터를 함께 이용한다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대용량화 되어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구조가 복잡하다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변화되는 데이터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(Changed Data)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현시점의 상태를 나타내며 지속적으로 갱신된다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변화하면서도 현재의 정확한 데이터를 유지해야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46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특징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데이터베이스의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장단점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557686"/>
              </p:ext>
            </p:extLst>
          </p:nvPr>
        </p:nvGraphicFramePr>
        <p:xfrm>
          <a:off x="1847528" y="1900190"/>
          <a:ext cx="5976664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2328"/>
                <a:gridCol w="3024336"/>
              </a:tblGrid>
              <a:tr h="304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장점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단점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중복 최소화 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실시간 접근 가능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보안강화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논리적 및 물리적 독립성 제공 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일관성 제공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무결성 보장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공유용이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구축과 유지에 따른 비용 발생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4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백업과 복구 등 관리 필요</a:t>
                      </a:r>
                      <a:endParaRPr lang="ko-KR" altLang="en-US" sz="14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8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활용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OLTP(OnLine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Transaction Processing)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호스트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컴퓨터와 온라인으로 접속된 여러 단말 간 처리 형태의 하나로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데이터를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수시로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갱신하는 프로세싱을 의미한다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여러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단말에서 보내온 메시지에 따라 호스트 컴퓨터가 데이터베이스를 액세스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바로 처리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돌려보내는 형태를 말한다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시점의 데이터만을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데이터베이스가 관리한다는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 발생된 트랜잭션에 대해서는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값이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과거의 데이터로 다른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테이프 등에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보관될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②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OLAP(OnLine Analytical Processing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위주의 분석 처리를 하는 것으로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OLTP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처리된 트랜잭션 데이터를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제품의 판매 추이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성향 파악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재무 회계 분석 등을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프로세싱 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비즈니스 관점에서 쉽고 빠르게 다차원적인 데이터에 접근하여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의사결정에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활용할 수 있는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얻을 수 있게 하는 기술이다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7488" y="6384079"/>
            <a:ext cx="10023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OLTP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데이터 갱신 위주라면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OLAP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데이터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조회 위주라고 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489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+mj-ea"/>
              </a:rPr>
              <a:t>시험에 관한 안내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필기 응시 자격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대학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졸업자 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졸업예정자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전공 무관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응시자격은 시행처의 자격안내 확인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02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필기 원서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접수하기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www.dataq.or.kr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접수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시행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03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시험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신분증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컴퓨터용 사인펜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수험표 지참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120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 동안 진행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04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필기 합격자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발표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www.dataq.or.kr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합격자 발표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612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활용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OLTP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OLAP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비교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861008"/>
            <a:ext cx="6192688" cy="32296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67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웨어하우스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(DW: Data Warehouse)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의사결정에 도움을 주기 위하여 기관시스템의 데이터베이스에 축적된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변환해서 관리하는 데이터베이스이다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웨어하우스는 일정한 시간 동안의 데이터를 축적하고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의사결정을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수행한다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데이터 웨어하우스의 특징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3552" y="6236950"/>
            <a:ext cx="10023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데이터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웨어하우스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데이터만이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아닌 분석 방법까지도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포함하여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 내 의사결정을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지원하는 정보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시스템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113488"/>
              </p:ext>
            </p:extLst>
          </p:nvPr>
        </p:nvGraphicFramePr>
        <p:xfrm>
          <a:off x="2063552" y="3002856"/>
          <a:ext cx="914501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2328"/>
                <a:gridCol w="6192688"/>
              </a:tblGrid>
              <a:tr h="304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특징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내용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주제지향성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(Subject-orientation)</a:t>
                      </a:r>
                      <a:endParaRPr lang="ko-KR" altLang="en-US" sz="13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고객 제품 등과 같은 중요한 주제를 중심으로 그 주제와 관련된 데이터들로 구성된다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6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통합성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(Integration)</a:t>
                      </a:r>
                      <a:endParaRPr lang="ko-KR" altLang="en-US" sz="13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데이터가 데이터 웨어하우스에 입력될 때는 일관된 형태로 변환되며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전사적인 관점에서 통합된다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4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시계열성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(Time-variant)</a:t>
                      </a:r>
                      <a:endParaRPr lang="ko-KR" altLang="en-US" sz="13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웨어하우스의 데이터는 일정 기간 동안 시점 별로 이어진다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비휘발성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(Non-volatilization)</a:t>
                      </a:r>
                      <a:endParaRPr lang="ko-KR" altLang="en-US" sz="13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웨어하우스에 일단 데이터가 적재되면 일괄 처리 작업에 의한 갱신 </a:t>
                      </a:r>
                      <a:endParaRPr lang="en-US" altLang="ko-KR" sz="130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이외에는 변경이 수행되지 않는다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79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웨어하우스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(DW: Data Warehouse)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데이터 웨어하우스의 구성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3552" y="5951021"/>
            <a:ext cx="1002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KMS(Knowledge Management System)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지식 관리 시스템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DSS(Decision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Support System)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 결정 지원 시스템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BI(Business Intelligence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분석해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기업의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의사결정에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일련의 프로세스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861905"/>
              </p:ext>
            </p:extLst>
          </p:nvPr>
        </p:nvGraphicFramePr>
        <p:xfrm>
          <a:off x="2063552" y="1916832"/>
          <a:ext cx="9145016" cy="3517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2328"/>
                <a:gridCol w="6192688"/>
              </a:tblGrid>
              <a:tr h="304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구성 요소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내용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모델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(Data Model)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주제 중심적으로 구성된 다차원의 개체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관계형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(Entity Relation)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모델로 설계 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6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ETL(Extract, Transform, Load)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기업의 내부 또는 외부로부터 데이터를 추출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정제 및 가공하여 데이터 웨어 하우스에 적재한다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ODS(Operational Data Store)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다양한 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DBMS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시스템에서 추출한 데이터를 통합적으로 관리한다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DW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메타데이터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모델에 대한 스키마 정보와 비즈니스 측면에서 활용되는 정보를 제공 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1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OLAP(Online Analytical Processing)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사용자가 직접 다차원의 데이터를 확인할 수 있는 솔루션이다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데이터마이닝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(Data Mining)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대용량의 데이터로부터 인사이트를 도출할 수 있는 방법론이다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0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분석 도구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데이터마이닝을 활용하여 데이터 웨어하우스에 적재된 데이터를 분석할 수 </a:t>
                      </a:r>
                      <a:endParaRPr lang="en-US" altLang="ko-KR" sz="130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있는 도구이다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경영기반 솔루션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KMS, DSS, BI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와 같은 경영의사결정을 지원하기 위한 솔루션이다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72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이해 </a:t>
            </a:r>
            <a:r>
              <a:rPr lang="en-US" altLang="ko-KR" sz="2800" b="1" dirty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데이터베이스에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데이터베이스는 관련된 레코드의 집합이며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소프트웨어를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관리 시스템이라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데이터베이스에 접근할 때 사용하는 언어이며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정의와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조작이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데이터베이스는 통합된 데이터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공용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그리고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변화되는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OLTP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조회 중심의 데이터베이스로 현재 시점의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만을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관리한다는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데이터베이스는 동시에 복수의 적용 업무를 지원할 수 있도록 복수 이용자의 요구에 대응해서 데이터를 받아들이 고 저장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공급하기 위하여 일정한 구조에 따라서 편성된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집합체이며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효율적으로 관리하기 위한 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 바로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SQL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단순한 질의뿐만 아니라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정의와 조작이 가능하며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초보자들도 비교적 쉽게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수 있는 언어이다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데이터베이스는 통합된 데이터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(Integrated Data),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저장된 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(Stored Data),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공용 데이터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(Shared Data),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변화되는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(Changed Data)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특징이 있다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OLTP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데이터 갱신 위주이고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OLAP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데이터 조회 위주의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데이터베이스라 할 수 있다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48071" y="1070701"/>
            <a:ext cx="5096666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웨어하우스에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데이터만이 아닌 분석 방법까지도 포함하여 조직 내 의사결정을 지원하는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시스템이다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주제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중심적이고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주제별로 분리되어 있으며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시계열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형태의 비휘발성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웨어하우스를 구성하는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ETL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Extract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Transform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Load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약어이다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DW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메타데이터는 데이터 모델에 대한 스키마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등을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웨어하우스는 사용자의 의사결정에 도움을 주기 위하여 기관 시스템의 데이터베이스에 축적된 데이터를 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공통의 형식으로 변환해서 관리하는 데이터베이스이다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주제지향성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시계열성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비휘발성이라는 특징을 갖고 있다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ETL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기업의 내부 또는 외부로부터 데이터를 추출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(Extract)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(Transform),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웨어하우스에 적재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(Load)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과정이다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DW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메타데이터는 데이터 모델에 대한 스키마 정보와 비즈니스 측면에서 활용되는 정보를 제공한다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241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03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빅데이터는 기존 데이터보다 너무 방대하여 기존의 방법이나 도구로 수집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어려운 정형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비정형 데이터들을 의미한다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빅데이터는 일반적인 데이터베이스 소프트웨어로 저장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분석할 수 있는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초과하는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규모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종류의 대규모 데이터로부터 저렴한 비용으로 가치를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추출하고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초고속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분석을 지원하도록 고안된 차세대 기술 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대용량 데이터를 활용해 작은 용량에서는 얻을 수 없었던 새로운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통찰이나 가치를 추출해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나아가 이를 활용해 시장과 기업 및 시민과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정부의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등 많은 분야에 변화를 가져오는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2956" y="6067912"/>
            <a:ext cx="10023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빅데이터에 대한 인식은 데이터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규모와 기술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측면에서 시작했지만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가치와 효과 측면으로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의미가 확대되고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70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빅데이터의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등장과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빅데이터의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등장 배경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보급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모바일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혁명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클라우드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컴퓨팅 등 관련 기술이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빠르게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발전하고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기업에서는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오프라인 고객 데이터가 많이 축적되면서 데이터에 숨어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가치를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발굴해 새로운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성장 동력으로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활용하고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학계에서는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인간 게놈 프로젝트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관찰 등 거대 데이터를 다루는 학문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분야가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확산되면서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 아키텍처 및 분석 기법들이 발전하고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2956" y="6067912"/>
            <a:ext cx="100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인간 게놈 프로젝트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(Human Genome Project)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인간 게놈을 구성하는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30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억쌍의 염기서열 전체를 밝히고 유전자지도를 완성하고자 하는 초거대 프로젝트이다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말하자면 호모사피엔스의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생명의 책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해독하는 작업인 것이다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4077229"/>
            <a:ext cx="4349218" cy="17628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9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빅데이터의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등장과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빅데이터의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등장으로 인한 변화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시점이 사전 처리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(pre-processing)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사후 처리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post-processing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이동하였다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기존에 필요한 정보만 수집하는 시스템에서 가능한 한 많은 데이터를 모으고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방식으로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조합하여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숨은 정보를 얻는 방식으로 변화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범주가 표본조사에서 전수조사로 확대되었다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 발전으로 인한 데이터 처리비용 감소로 표본조사가 아닌 전수조사를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샘플링이 주지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못하는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패턴이나 정보를 발견하는 방식으로 변화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가치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판단기준이 질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(quality)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보다 양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(quantity)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그 중요도가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달라졌다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지속적 추가는 양질의 정보가 오류 정보보다 많아 전체적으로 좋은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산출하는 데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긍정적인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영향을 미친다는 추론을 바탕으로 변화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분석하는 방향이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이론적 인과관계 중심에서 단순한 상관관계로 변화되는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경향이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기반의 상관관계 분석으로 특정 현상의 발생 가능성을 포착하여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대응하는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방식으로 변화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660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용어가 사용된 초기에 가트너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(Gartner)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그룹은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3V(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규모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속도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빅데이터의 특징을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설명했으며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최근에는 빅데이터 분석을 통해 얻을 수 있는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가치와 데이터에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품질의 중요성이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강조되고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빅데이터의 특징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816" y="2965404"/>
            <a:ext cx="6308576" cy="29253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639616" y="3268800"/>
            <a:ext cx="5667776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49020" y="6067912"/>
            <a:ext cx="10023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가트너 주식회사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(Gartner, Inc.)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미국의 정보 기술 연구 및 자문 회사이다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1979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창립되었다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442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전통적 데이터와 빅데이터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비교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데이터 크기의 발전 과정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883602"/>
            <a:ext cx="6039594" cy="17160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49020" y="6067912"/>
            <a:ext cx="10023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바이트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(byte)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컴퓨터가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조작하는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정보의 최소 처리 단위이다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352" y="4077072"/>
            <a:ext cx="1896762" cy="18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04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빅데이터의 활용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빅데이터의 활용을 위한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9020" y="6067912"/>
            <a:ext cx="10023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활용을 위한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요소로는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 인력이 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148299"/>
              </p:ext>
            </p:extLst>
          </p:nvPr>
        </p:nvGraphicFramePr>
        <p:xfrm>
          <a:off x="2063552" y="1916832"/>
          <a:ext cx="9145016" cy="196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2368"/>
                <a:gridCol w="5832648"/>
              </a:tblGrid>
              <a:tr h="304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구성 요소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내용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자원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(Resource)[</a:t>
                      </a:r>
                      <a:r>
                        <a:rPr lang="ko-KR" altLang="en-US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빅데이터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]</a:t>
                      </a:r>
                      <a:endParaRPr lang="ko-KR" altLang="en-US" sz="13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정형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반정형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비정형 데이터를 실시간으로 수집한다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수집된 데이터를 전처리 과정을 통해 품질을 향상시킨다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기술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(Technology) </a:t>
                      </a:r>
                    </a:p>
                    <a:p>
                      <a:pPr algn="ctr" latinLnBrk="1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[</a:t>
                      </a:r>
                      <a:r>
                        <a:rPr lang="ko-KR" altLang="en-US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빅데이터플랫폼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AI]</a:t>
                      </a:r>
                      <a:endParaRPr lang="ko-KR" altLang="en-US" sz="13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분산 파일 시스템을 통해 대용량 데이터를 분산 처리한다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데이터마이닝 등을 통해 데이터를 분석 및 시각화한다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데이터를 스스로 학습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처리할 수 있는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AI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기술을 활용한다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인력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(People) </a:t>
                      </a:r>
                    </a:p>
                    <a:p>
                      <a:pPr algn="ctr" latinLnBrk="1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[</a:t>
                      </a:r>
                      <a:r>
                        <a:rPr lang="ko-KR" altLang="en-US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알고리즈미스트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데이터사이언티스트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]</a:t>
                      </a:r>
                      <a:endParaRPr lang="ko-KR" altLang="en-US" sz="13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통계학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수학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컴퓨터공학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경영학분야전문지식을 갖춘다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도메인 지식을 습득하여 데이터 분석 및 결과를 해석한다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55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+mj-ea"/>
              </a:rPr>
              <a:t>시험에 관한 안내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분석기사 정의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이해를 기반으로 빅데이터 분석 기획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수집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시각화를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실무자를 말한다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대용량의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집합으로부터 유용한 정보를 찾고 결과를 예측하기 위해 목적에 따라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기술과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기반으로 정형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비정형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대용량 데이터를 구축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분석하고 시각화를 수행하는 업무를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134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빅데이터의 활용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빅데이터의 활용을 위한 기본 테크닉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841646"/>
              </p:ext>
            </p:extLst>
          </p:nvPr>
        </p:nvGraphicFramePr>
        <p:xfrm>
          <a:off x="2063552" y="1916832"/>
          <a:ext cx="9145016" cy="352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  <a:gridCol w="3600400"/>
                <a:gridCol w="3888432"/>
              </a:tblGrid>
              <a:tr h="304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테크닉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예시</a:t>
                      </a:r>
                      <a:endParaRPr lang="ko-KR" altLang="en-US" sz="14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연관규칙학습</a:t>
                      </a:r>
                      <a:endParaRPr lang="ko-KR" altLang="en-US" sz="13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변인들 간 주목할 만한 상관관계가 있는지 찾아내는 방법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도시락을 구매하는 사람이 음료수를 더 많이 </a:t>
                      </a:r>
                      <a:endParaRPr lang="en-US" altLang="ko-KR" sz="130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구매하는가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?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유형분석</a:t>
                      </a:r>
                      <a:endParaRPr lang="ko-KR" altLang="en-US" sz="13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문서를 분류하거나 조직을 그룹화할 때 사용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이것은 어떤 특성을 가진 집단에 속하는가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?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유전 알고리즘</a:t>
                      </a:r>
                      <a:endParaRPr lang="ko-KR" altLang="en-US" sz="13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최적화가 필요한 문제를 생물 진화의 과정을 모방하여 점진적으로 해결책을 찾는 방법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시청률을 최고치로 하기 위해 어떤 프로그램을 어떤 시간에 방송해야 하는가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?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기계학습</a:t>
                      </a:r>
                      <a:endParaRPr lang="ko-KR" altLang="en-US" sz="13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데이터로부터 학습한 알려진 특성을 활용</a:t>
                      </a:r>
                      <a:endParaRPr lang="en-US" altLang="ko-KR" sz="130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하여 예측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시청 기록을 바탕으로 어떤 영화를 가장 보고 싶어하는가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?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회귀분석</a:t>
                      </a:r>
                      <a:endParaRPr lang="ko-KR" altLang="en-US" sz="13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독립변수가 종속변수에 미치는 영향을 분석 할 때 사용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경력과 학력이 연봉에 미치는 영향은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?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감정분석</a:t>
                      </a:r>
                      <a:endParaRPr lang="ko-KR" altLang="en-US" sz="13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특정 주제에 대해 말을 하거나 글을 쓴 사람의 감정을 분석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새로운 할인 정책에 대한 고객의 평은 어떤가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?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소셜네트워크 </a:t>
                      </a:r>
                    </a:p>
                    <a:p>
                      <a:pPr algn="ctr" latinLnBrk="1"/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사회관계망</a:t>
                      </a:r>
                      <a:r>
                        <a:rPr lang="en-US" altLang="ko-KR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3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분석</a:t>
                      </a:r>
                      <a:endParaRPr lang="ko-KR" altLang="en-US" sz="13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특정인과 다른 사람의 관계를 파악하고 </a:t>
                      </a:r>
                    </a:p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영향력 있는 사람을 분석할 때 사용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고객들 간 관계망은 어떻게 구성되는가</a:t>
                      </a:r>
                      <a:r>
                        <a:rPr lang="en-US" altLang="ko-KR" sz="1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?</a:t>
                      </a:r>
                      <a:endParaRPr lang="ko-KR" altLang="en-US" sz="1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43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이해 </a:t>
            </a:r>
            <a:r>
              <a:rPr lang="en-US" altLang="ko-KR" sz="2800" b="1" dirty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처리 범주가 표본조사에서 전수조사로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확대 되었다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가트너 그룹은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3V(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빅데이터의 특징을 설명하였다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빅데이터를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활용하기 위한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요소로 자원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인력이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필요하며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중 자원은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플랫폼으로 구성된다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활용을 위한 방법들로는 연관규칙분석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기계 학습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회귀분석 등이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 발전으로 인한 데이터 처리비용 감소로 표본조사가 아닌 전수조사를 통해 패턴이나 정보를 발견하는 방식으로 변화되었다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빅데이터는 규모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(Volume)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면에서 대용량화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(Variety)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면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다양화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(Velocity)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면에서는 고속화된 특징을 갖고 있다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용을 위한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요소로는 자원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플랫폼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AI),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인력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알고리즈미스트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사이언티스트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필요하다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활용을 위한 기본 테크닉은 연관규칙분석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 분석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유전 알고리즘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기계학습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회귀분석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감정분석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SNS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소셜 네트워크 분석 등이 있다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48071" y="1070701"/>
            <a:ext cx="5096666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27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04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빅데이터의 가치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빅데이터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활용을 통해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얻는 가치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558" y="1877193"/>
            <a:ext cx="6303690" cy="21704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49020" y="5589240"/>
            <a:ext cx="10023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빅데이터의 역할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 4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 산업혁명시대의 석탄이나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원유와 같은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역할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사실관계를 상세하게 들여다볼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 렌즈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역할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개발자들에게 사업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기회를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주는 플랫폼 역할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80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빅데이터의 기능과 효과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빅데이터는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활용하는 기존 사업자에게 경쟁 우위를 제공한다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새롭게 시장에 진입하려는 잠재적 경쟁자에게는 진입장벽과도 같다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 세분화와 맞춤형 개인화 서비스를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시뮬레이션을 통한 수요 포착과 변수 탐색으로 경쟁력을 강화하고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비즈니스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모델이나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 또는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혁신을 가져온다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 기반으로 의사결정을 지원하거나 이를 대신한다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빅데이터는 투명성을 높여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R&amp;D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관리 효율성을 제고한다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03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빅데이터의 가치 측정의 어려움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가치는 그 데이터의 활용 및 가치 창출 방식과 분석 기술의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발전여부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등에 따라 달라질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있어 이를 측정하고 판단하는 것은 쉽지 않다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활용 방식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재사용하거나 재결합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다목적용 데이터 개발 등이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일반화되면서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어디서 활용할지 알 수 없기에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가치를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측정하기 어렵다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②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창출 방식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어떠한 목적을 갖고서 어떻게 가공하는가에 따라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가치를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창출할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수도 있어 사전에 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가치를 측정하기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어렵다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③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 발전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데이터는 지금의 기술 상황에서는 가치가 없어 보일지라도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기법이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등장할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큰 가치를 찾아낼 수 있으므로 당장 그 가치를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측정하기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어렵다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④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수집 원가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달성하려는 목적에 따라 수집하거나 가공하는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상황에 따라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달라질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있어 그 가치를 측정하기 어렵다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9020" y="5982379"/>
            <a:ext cx="10023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대용량 데이터에 맞는 자료 관리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분석 기술이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필요해졌다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38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빅데이터의 영향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기업에게 혁신과 경쟁력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생산성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향상의 근간이 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빅데이터를 활용해 소비자의 행동을 분석하고 시장 변동을 예측해 비즈니스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혁신하거나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신사업을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발굴한다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정부에게 환경 탐색과 상황 분석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미래 대응 수단을 제공한다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인구이동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각종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법제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등을 수집해 사회 변화를 추정하여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정보를 추출한다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개인에게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목적에 따라 스마트화를 통해 영향을 준다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빅데이터를 서비스하는 기업이 많아지고 데이터 분석 비용은 지속적으로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하락하여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해졌다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39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이해 </a:t>
            </a:r>
            <a:r>
              <a:rPr lang="en-US" altLang="ko-KR" sz="2800" b="1" dirty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빅데이터의 가치에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활용하는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사업자에게 경쟁우위를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빅데이터는 다양한 개발자들에게 사업 기회를 주는 플랫폼의 역할을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빅데이터는 가치를 측정하는데 어려움이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빅데이터는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기업이나 정부에게는 영향을 미치지만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 에게는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별다른 영향을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미치지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빅데이터는 잠재적 경쟁자에게 진입장벽과도 같다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빅데이터는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 산업혁명시대의 석탄이나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철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원유와 같은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원자재 같은 역할을 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데이터의 가치는 그 데이터의 활용 및 가치 창출 방식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분석 기술의 발전 여부 등에 따라 달라질 수 있어 이를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측정하고 판단하는 것은 쉽지 않다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빅데이터는 정부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기업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개인한테 사회 전반적인 모든 곳에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영향을 끼친다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특히 개인에게는 빅데이터로 활용 목적에 따라 스마트화를 통해서 영향을 준다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48071" y="1070701"/>
            <a:ext cx="5096666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79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05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산업의 이해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산업의 진화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산업은 데이터 처리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권리 시대로 진화하고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시대까지 데이터의 역할은 거래를 정확하게 기록하고 거래의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자동화를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지원하는 것이었다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수준이 향상되면서 데이터의 자원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가능해졌다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9" y="3002748"/>
            <a:ext cx="6120680" cy="3028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8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산업의 진화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데이터 처리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시대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컴퓨터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언어를 이용하여 대규모 데이터를 빠르고 정확하게 처리할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있게 되었으며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형태로 보관되었다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기업들은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EDPS(Electronic Data Processing System)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도입하여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급여계산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회계 전표 처리 등의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적용하였다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처리의 대상으로 새로운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가치를 제공하지는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9" y="1840670"/>
            <a:ext cx="3024336" cy="11004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90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72636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산업의 진화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데이터 통합시대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처리가 여러 업무에 적용되기 시작하면서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쌓이기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시작했고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전사적으로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일관성을 확보하기가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어려워졌다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모델링과 데이터베이스 관리 시스템이 등장했다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조회와 보고서 산출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등을 위해 데이터 웨어하우스가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도입되었다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데이터 분석 시대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대부분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업무에 정보기술이 적용되고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모바일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기기 보급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공정센서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 확산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폭발적으로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증가했다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대규모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보관하고 관리할 수 있는 하둡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스파크 등의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기술이 등장했다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학습하여 전문가보다도 정확한 의사결정을 빠르게 내릴 수 있는 인공지능 기술도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상용화되었다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소비자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Consumer)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역할과 활용 역량을 높이기 위한 데이터 리터러시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Literacy)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중요성도 커지고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9020" y="6077112"/>
            <a:ext cx="10023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모델링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Modeling)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일관성 있게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관리하기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데이터베이스 설계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상용 서버로 구성된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클러스터에서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수 있는 분산 파일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대량의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자료를 처리하기 위한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처리 시스템을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제공하는 오픈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리터러시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읽고 그 의미를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파악하는 해독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능력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641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+mj-ea"/>
              </a:rPr>
              <a:t>시험에 관한 안내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검정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요강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합격 기준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과목당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 만점으로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각 과목별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40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 이상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 평균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60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 이상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497023"/>
            <a:ext cx="6120680" cy="29619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42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46284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산업의 진화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④ 데이터 연결 시대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기업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기관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사물 등 모든 것이 항상 그리고 동시에 둘 이상의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연결되어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주고 받는다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네트워크를 만들고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비즈니스 모델을 탄생시킨다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경제의 주축 세력인 디지털 원주민은 융합된 서비스를 원한다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융합된 서비스를 제공하기 위해서는 다양한 기업들의 서비스 연결이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기업 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연결되어야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경제의 데이터 연결을 강조하는 의미에서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오픈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경제라는 용어가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사용되기도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오픈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 수 및 접속 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오픈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연결된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실체 수 등이 기업의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지속 가능성과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성장성을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확인할 수 있는 지표가 되기도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오픈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제공하는 것은 해당 기업의 자율적 판단에 달려 있지만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점차 의무화 되는 추세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49020" y="5949280"/>
            <a:ext cx="100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플랫폼 비즈니스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효과를 이용한 비즈니스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Open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서비스를 제공하는 업체가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자신들의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서비스에 접근할 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그 방법을 외부에 공개한 것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8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22008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산업의 진화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⑤ 데이터 권리 시대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개인이 자신의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자신을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위해서 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원래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소유자인 개인이 자신의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데이터에 대한 권리를 보유하고 있으며 스스로 행사할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있어야 한다는 마이데이터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(My Data)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등장하였다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데이터 권리를 개인이 갖게 된다는 것은 산업이 데이터를 중심으로 재편될 수 있다는 뜻이다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데이터는 기본적으로 거래 행위의 부산물이었다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기업들은 개인과 거래를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과정에서 개인의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있어야 했고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확보하였지만 몇 가지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미동의 활용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산재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일으켰다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개인의 데이터를 관리해 줄 수 있는 서비스와 필요한 수요자에게 데이터를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팔아주는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나타날수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개인은 스스로 데이터를 만들고 자신이 만든 데이터를 기반으로 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비즈니스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구상할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데이터의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공정한 사용이 보장되어야 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독점이 유발할 수 있는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경제 독점이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방지되어야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9020" y="6592201"/>
            <a:ext cx="10023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마이데이터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활용처와 활용범위 등에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정보주체의 능동적인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의사결정을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 정보 자기 결정권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보장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169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이해 </a:t>
            </a:r>
            <a:r>
              <a:rPr lang="en-US" altLang="ko-KR" sz="2800" b="1" dirty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데이터 산업의 진화과정에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데이터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시대에는 데이터가 업무 처리의 대상으로 새로운 가치를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제공하였다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통합 시대에는 데이터 모델링과 데이터베이스 관리 시스템이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등장하였다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 시대에는 대규모 데이터를 보관하고 관리할 수 있는 빅데이터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등장하였다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권리 시대에는 개인이 자신의 데이터를 자신을 위해서 사용하게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처리 시대의 업무 처리의 대상으로 새로운 가치를 제공하지는 않았다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통합 시대에는 전사적으로 데이터 일관성을 확보 하기 위해 데이터 모델링과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도입하기 시작하였다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 시대에는 하둡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스파크 등 빅데이터 기술과 의사결정을 빠르고 정확하게 내릴 수 있는 인공지능 기술이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상용화 되었다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권리 시대에는 데이터 원래 소유자인 개인이 자신의 데이터에 대한 권리를 보유하고 있으며 스스로 행사할 수 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있어야 한다는 마이 데이터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(My Data)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등장하였다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48071" y="1070701"/>
            <a:ext cx="5096666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932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1036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06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조직 및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인력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기업의 경쟁력 확보를 위해 비즈니스 질문을 도출하고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충족하기 위한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가치를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발굴하며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비즈니스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최적화하기 위하여 빅데이터 조직 및 인력 구성 방안을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수립한다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필요성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빅데이터와 관련된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기술적인 문제들은 기술의 발전으로 어느 정도 해소되었다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및 활용을 위한 조직체계나 분석 전문가 확보에 어려움이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관점의 컨트롤 타워에 대한 필요성이 제기되고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조직의 역할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부서의 분석 업무를 발굴한다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전문적인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기법과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도구를 활용하여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속에서 인사이트를 찾아낸다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발견한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인사이트를 전파하고 이를 실행한다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9020" y="6021288"/>
            <a:ext cx="10023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 활용을 통한 성과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창출을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위해서는 조직 역량의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인력의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영입 등과 같은 전사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관점의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전략이 필요하다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인사이트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엔터프라이즈 조직의 정보를 깊이 있게 이해하여 얻을 수 있는 직접적인 이점입니다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문제 및 패턴에 대한 분석은 데이터 인사이트로 이어지며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조직은 이를 의사 결정에 활용하여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ROI(Return On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Investment,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투자 대비 이익율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시장에 대한 이해도 강화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 자체 및 클라이언트 기반에서 얻는 이점 증가 등의 효과를 얻을 수 있습니다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61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1036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조직의 구성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통계학이나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방법에 대한 지식과 분석 경험이 있는 전문인력을 중심으로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특정 부서 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구성하여 운영한다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조직 구성을 위한 체크리스트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비즈니스 질문을 선제적으로 찾아낼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 구조인가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전담조직과 타 부서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 유기적인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협조와 지원이 원활한 구조인가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효율적인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업무를 수행하기 위한 분석 조직의 내부조직구조는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전사 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단위부서가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 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접촉하며 지원할 수 있는 구조인가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형태의 조직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집중형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기능형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구성하는 것이 효율적인가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9505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1559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조직의 구성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097" y="1521965"/>
            <a:ext cx="5568072" cy="342597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91544" y="5301208"/>
            <a:ext cx="100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CxO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(Chief Experience Officer)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최고 경영 책임자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DSCoE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Science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Center of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Excellence)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 조직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27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조직의 구성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인력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구성을 위한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체크리스트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비즈니스 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전문가의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조합으로 구성 되어야 하는가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경험과 어떤 스킬을 갖춘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사람으로 구성해야 하는가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 및 분석 모델링 전문인력을 별도로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구성해야 하는가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전사 비즈니스를 커버하는 인력이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없다면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전사 분석업무에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적합한 인력 규모는 어느 정도인가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ko-KR" altLang="en-US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구성 인력과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 역량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비즈니스를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이해하고 있는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인력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공학적인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기술을 이해하고 있는 인력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이용한 다양한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분석기법을 활용할 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분석 지식을 갖춘 인력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 분석 문화확산을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변화 관리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인력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분석조직뿐 아니라 관련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부서 조직원의 분석 역량 향상을 위한 교육담당 인력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2345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사이언스 역량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사이언스는 정형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비정형 형태를 포함한 다양한 데이터로부터 지식과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인사이트를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추출하는 데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과학적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시스템을 동원하는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융합 분야이다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사이언스는 데이터를 통해 실제 현상을 이해하고 분석하는 데 필요한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통계학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데이터분석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기계학습과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연관된 방법론을 통합하는 개념으로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정의되기도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데이터 사이언스의 기능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비즈니스 성과를 좌우하는 핵심이슈에 답할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사업의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성과를 견인해 나갈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501" y="2972676"/>
            <a:ext cx="5768732" cy="251342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14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사이언스 역량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데이터 사이언스 실현을 위한 인문학적 요소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스토리텔링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능력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커뮤니케이션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능력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창의력과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직관력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비판적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시각과 열정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사이언스의 한계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과정에서 가정과 같이 인간의 해석이 개입되는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단계가 불가피하다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결과를 바라보는 사람에 따라 서로 다른 해석과 결론을 내릴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아무리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정량적인 분석이라 할지라도 모든 분석은 가정에 근거한다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03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사이언티스트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데이터에 대한 이론적 지식과 숙련된 분석 기술을 바탕으로 통찰력과 전달력 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협업 능력을 갖춘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분야 전문가이다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다각적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분석을 통해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인사이트를 도출하고 이를 조직의 전략 방향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제시에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활용할 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기획자이기도 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집중적으로 파고들어 질문을 찾고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 가능한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가설을 세워야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1544" y="6320353"/>
            <a:ext cx="10023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사이언티스트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근원을 찾고 대용량의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복잡한 데이터를 구조화하며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역할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152" y="3318698"/>
            <a:ext cx="5071467" cy="279580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78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+mj-ea"/>
              </a:rPr>
              <a:t>빅데이터 분석 기사</a:t>
            </a:r>
            <a:r>
              <a:rPr lang="en-US" altLang="ko-KR" sz="2800" b="1" dirty="0" smtClean="0">
                <a:latin typeface="+mj-ea"/>
              </a:rPr>
              <a:t>(1</a:t>
            </a:r>
            <a:r>
              <a:rPr lang="ko-KR" altLang="en-US" sz="2800" b="1" dirty="0" smtClean="0">
                <a:latin typeface="+mj-ea"/>
              </a:rPr>
              <a:t>과목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빅데이터 분석 기획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CHAPTER 1.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빅데이터의 이해</a:t>
            </a:r>
            <a:endParaRPr lang="ko-KR" altLang="en-US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CHAPTER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데이터 분석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계획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CHAPTER 3.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데이터 수집 및 저장 계획 </a:t>
            </a:r>
          </a:p>
        </p:txBody>
      </p:sp>
    </p:spTree>
    <p:extLst>
      <p:ext uri="{BB962C8B-B14F-4D97-AF65-F5344CB8AC3E}">
        <p14:creationId xmlns:p14="http://schemas.microsoft.com/office/powerpoint/2010/main" val="331735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6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관련 직업군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분석가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Analyst)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분석을 기반으로 비즈니스에서 최적의 의사결정을 내릴 수 있는 인사이트를 분석하여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제공하는 업무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유관 부서들과 업무적 연계를 통한 데이터 수집 및 분석 업무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비즈니스 도메인 지식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시각화 능력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분석을 위한 언어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(Python, R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능력 및 통계 지식 능력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SQL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능력 필요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사이언티스트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Scientist)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머신러닝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AI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지식을 활용하여 데이터 내의 인사이트를 발견하는 업무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 모델링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추천 시스템 등을 개발하여 비즈니스 의사결정에 대한 유의미한 결정을 제공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머신러닝 모델 구축을 위한 기본적인 코딩 스킬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분석을 위한 통계적 지식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SQL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능력 필요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2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6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관련 직업군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엔지니어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Engineer)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플랫폼과 파이프라인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적절한 시기에 적절한 방법으로 직원들에게 흘러갈 수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해주는 시스템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아키텍쳐를 개발하고 운영하는 업무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비즈니스를 이해하고 대량의 데이터 세트를 가공하고 대용량 데이터 분산 처리 시스템을 개발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코딩 스킬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분산처리 시스템 구조에 대한 이해 능력 필요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아키텍트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Architect)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전사 데이터 관리 시스템을 위한 데이터 구조 및 관리 체계를 설계하는 업무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회사의 잠재적인 데이터 소스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및 외부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평가한 후 통합하고 중앙 집중화하며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보호 및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관리하는 계획을 설계하는 업무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요건분석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표준화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모델링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설계와 이용에 대한 전문지식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실무적 수행 능력 필요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79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6)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관련 직업군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⑤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머신러닝 엔지니어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(Machine Learning Engineer)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머신러닝 세부 기술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음성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인식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영상 인식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자연어 처리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서비스를 개발하는 업무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활용하여 현실 문제를 머신러닝 모델로 해결하는 업무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수학 및 통계분석 능력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언어를 활용한 프로그램 구현 능력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딥러닝 알고리즘 이해 및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능력 필요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거버넌스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Governance)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기업에서 사용하는 데이터의 가용성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유용성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통합성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보안성을 관리하기 위한 정책과 프로세스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다루며 프라이버시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보안성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품질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규정 준수를 강조하는 모델을 의미한다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거버넌스의 구성 요소는 원칙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원칙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(Principle)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관리하기 위한 규칙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(Organization)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관리할 수 있는 조직의 역할과 책임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(Process)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관리를 위한 활동 과정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282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8)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 수준 진단 결과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준비도와 분석 성숙도 진단에 따른 데이터 분석 수준 진단 결과는 준비형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정착형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도입형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확산형의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가지로 나뉜다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준비형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낮은 준비도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낮은 성숙도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 준비 필요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정착형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낮은 준비도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높은 성숙도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분석의 정착 필요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도입형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높은 준비도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높은 성숙도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 도입 가능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확산형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높은 준비도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높은 성숙도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지속적 확산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594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이해 </a:t>
            </a:r>
            <a:r>
              <a:rPr lang="en-US" altLang="ko-KR" sz="2800" b="1" dirty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빅데이터 조직 구성에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전문인력을 중심으로 전사 또는 특정 부서 내 조직으로 구성한다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집중형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분산형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형태의 조직으로 구성할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조직원의 분석 역량 향상을 위한 교육담당 인력도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 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기능형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조직의 경우 분석전담조직이 필요하지만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분산형 조직은 필요치 않다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통계학이나 분석 방법에 대한 지식과 분석 경험이 있는 분석인력을 중심으로 전사 또는 특정 부서 내 조직으로 구성하여 운영한다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전사 분석 업무를 별도의 전담조직에서 수행하는 집중형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현업 부서에서 분석 업무를 직접 수행하는 기능형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전문 인력을 현업 부서에 배치하여 분석 업무를 수행하는 분산형 조직으로 구성할 수도 있다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분석조직 뿐만 아니라 관련 부서 조직원의 분석 역량 향상 을 위한 교육 담당 인력도 필요하다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분석전담조직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(DSCoE: Data Science Center of Excellence)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집중형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분산형 조직에서는 필요하지만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기능형 조직에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서는 필요하지 않다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48071" y="1070701"/>
            <a:ext cx="509666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데이터 사이언스의 한계에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잘못된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아무리 정량적인 분석이라 할지라도 모든 분석은 가정에 근거한다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과정에서 가정과 같이 인간의 해석이 개입되는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불가피하다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결과를 바라보는 사람에 따라 서로 다른 해석과 결론을 내릴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데이터에서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상관관계를 발견하더라도 인과관계를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찾아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못한다면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신뢰할 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연관성 분석과 같이 데이터 분석을 통해서 발견되는 패턴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만으로도 충분히 의미를 갖는 경우도 있으며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반드시 인과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관계를 찾아내야지만 데이터 분석 결과를 신뢰할 수 있는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그런 시대는 지났다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35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이해 </a:t>
            </a:r>
            <a:r>
              <a:rPr lang="en-US" altLang="ko-KR" sz="2800" b="1" dirty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 체크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머신러닝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최적화 등 다양한 기술을 활용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데이터에 기반한 서비스를 개발하거나 수익 향상을 위한 의사결정을 돕는 전문가를 뜻하는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사이언티스트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엔지니어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분석가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프로그래머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사이언티스트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Scientist)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머신러닝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AI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다양한 기술을 활용하여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기반에 서비스를 개발하거나 수익 향상을 위한 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의사결정을 돕는 직군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엔지니어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플랫폼 및 데이터 파이프라인 구조를 개발하고 운영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직군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분석가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분석 보고서 및 시각화 자료를 통해 인사이트를 도출하고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비즈니스 결정을 돕는 직군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프로그래머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개발하는 직군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48071" y="1070701"/>
            <a:ext cx="509666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거버넌스의 구성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요소에 해당하지 않는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원칙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조직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거버넌스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Governance)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기업에서 사용하는 데이터의 가용성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유용성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보안성을 관리하기 위한 정책과 프로세스를 다루면 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프라이버시 보안성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품질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규정 준수를 강조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모델을 의미한다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거버넌스의 구성 요소는 원칙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615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이해 </a:t>
            </a:r>
            <a:r>
              <a:rPr lang="en-US" altLang="ko-KR" sz="2800" b="1" dirty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</a:t>
            </a:r>
            <a:r>
              <a:rPr lang="ko-KR" altLang="en-US" sz="2800" b="1" dirty="0" smtClean="0">
                <a:latin typeface="+mj-ea"/>
              </a:rPr>
              <a:t>활용 예상문제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데이터에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데이터는 일반적으로 정형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반정형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데이터로 구분된다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비정형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데이터는 텍스트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음성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특수한 데이터 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정형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데이터는 흔히 볼 수 있는 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구성된 데이터이다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정형 데이터는 비정형 데이터보다 품질이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우수하며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분석이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정형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비정형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반정형 데이터의 구분은 품질과는 무관하며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정형 데이터보다 비정형 데이터가 일반적으로 다양한 분석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시도하기에 유리하다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02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정성적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대통령에 대한 국민들의 인식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서울에서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제주까지 비행시간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한국인의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수명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국내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증가율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대통령에 대한 국민들의 인식은 세부 분야별로 나누어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척도나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 척도로 측정할 수 있지만 일반적으로 사람에 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인식을 물었을 때 통상적으로 서술형으로 대답하는 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경우가 많다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48071" y="1070701"/>
            <a:ext cx="509666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03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반정형 데이터가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 File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JSON File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TEXT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File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File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이나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JSON, HTML File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기본 형식은 유지하면서 담고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내용에 대해서는 유연성을 허용하는 반정형 데이터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TEXT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파일의 경우 일정한 형식을 요하지 않는 비정형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데이터에 해당한다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04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비정형 데이터가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동영상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이미지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음성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전화번호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전화번호는 일반적으로 숫자로 구성이 되면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이는 정형 데이터에 해당한다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05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정보의 특징이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적정성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관련성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적시성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정보는 정확성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적시성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적정성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적당성의 특징을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갖는다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0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이해 </a:t>
            </a:r>
            <a:r>
              <a:rPr lang="en-US" altLang="ko-KR" sz="2800" b="1" dirty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</a:t>
            </a:r>
            <a:r>
              <a:rPr lang="ko-KR" altLang="en-US" sz="2800" b="1" dirty="0" smtClean="0">
                <a:latin typeface="+mj-ea"/>
              </a:rPr>
              <a:t>활용 예상문제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06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지식의 피라미드를 순서대로 나열한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→ 정보 →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지식 → 지혜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데이터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정보 → 지혜 → 지식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데이터 →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→ 지식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→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지식 → 지혜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정보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DIKW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피라미드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지식의 피라미드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최하위 데이터 단계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부터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(Data)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Information)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지식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(Knowledge)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(Wisdom)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순서를 따른다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07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지식창조 매커니즘의 단계가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표출화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(Externalization)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내면화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(Internalization)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통합화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(Integration)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(Socialization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지식창조 메커니즘은 공통화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표출화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내면화 총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단계로 구성되어 있다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48071" y="1070701"/>
            <a:ext cx="509666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08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데이터 웨어하우스의 특징이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주제지향성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(Subject-orientation)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휘발성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(Volatilization)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(Integration)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시계열성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(Time-variant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웨어하우스의 특정의 주제지향성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비휘발성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통합성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시계열성 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09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데이터 웨어하우스의 구성요소가 아닌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Model)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전처리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Pre-processing)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ETL(Extract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Transform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Load)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ODS(Operational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 Store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웨어하우스는 데이터 모델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ETL, ODS, DW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 데이터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OLAP,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데이터마이닝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도구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경영기반 솔루션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구성된다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빅데이터의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특징으로 틀린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대용량성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신속성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일관성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빅데이터의 특정은 대표적으로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3V(Volume, Velocity, Variety)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가트너 그룹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4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이해 </a:t>
            </a:r>
            <a:r>
              <a:rPr lang="en-US" altLang="ko-KR" sz="2800" b="1" dirty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</a:t>
            </a:r>
            <a:r>
              <a:rPr lang="ko-KR" altLang="en-US" sz="2800" b="1" dirty="0" smtClean="0">
                <a:latin typeface="+mj-ea"/>
              </a:rPr>
              <a:t>활용 예상문제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빅데이터를 활용할 때 얻을 수 있는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가치가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마케팅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 극대화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제품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생산 비용 절감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비즈니스 의사결정의 고도화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고객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 활용을 통한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활용 시 고객의 개인정보는 보호되어야 하며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고객을 통제하는 수단으로 사용하는 것은 부적합하다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빅데이터 활용에 필요한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요소로 옳은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자원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인력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기술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자원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활용에 필요한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요소는 자원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인력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48071" y="1070701"/>
            <a:ext cx="509666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13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빅데이터가 만들어 낸 변화로 틀린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사전처리에서 사후처리로 변화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인과관계에서 상관관계로 변화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전수조사에서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표본조사로 변화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질보다 양의 중요도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증가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빅데이터의 출현으로 인해 기존의 표본조사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샘플링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하던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방식이 전수조사를 하는 방식으로 변화되고 있다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마이데이터가 등장한 시점으로 옳은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통합 시대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데이터 분석 시대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데이터 연결 시대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데이터 권리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마이데이터는 개인이 자신의 데이터를 자신을 위해서 사용 한다는 사상을 담은 것으로 데이터 권리 시대에 해당한다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데이터 사이언티스트에 대한 요구역량 중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Soft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Skill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기술에 대한 숙련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설득력 있는 전달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통찰력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분석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다분야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협력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빅데이터에 대한 이론적 지식과 분석 기술에 대한 숙련은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Hard Skill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해당한다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60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+mj-ea"/>
              </a:rPr>
              <a:t>빅데이터 이해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j-ea"/>
              </a:rPr>
              <a:t>빅데이터 </a:t>
            </a:r>
            <a:r>
              <a:rPr lang="ko-KR" altLang="en-US" sz="1600" b="1" dirty="0" smtClean="0">
                <a:latin typeface="+mj-ea"/>
              </a:rPr>
              <a:t>이해 챕터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총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작은 섹션으로 구성된다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개요 및 활용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2.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기술 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제도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2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데이터와 정보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데이터와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1646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영국 문헌에 처음 등장하였으며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주어진 것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이란 의미를 갖는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라틴어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dare(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give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과거분사형으로 사용되었다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데이터는 추론과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추정의 근거를 이루는 사실이다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세계에서 관찰하거나 측정하여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수집한 사실이다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단순한 객체로도 가치가 있으며 다른 객체와의 상호관계 속에서 더 큰 가치를 갖는다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객관적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사실이라는 존재적 특성을 갖는다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전망을 위한 근거로써 당위적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특성을 갖는다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구분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정량적 데이터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(Quantitative Data)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주로 숫자로 이루어진 데이터이다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2020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100km/h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정성적 데이터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(Qualitative Data) 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텍스트로 구성되며 함축적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지니고 있는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철수가 시험에 합격하였다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75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구분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정량적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데이터와 정성적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비교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901698"/>
            <a:ext cx="5544616" cy="20774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61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빅데이터의 </a:t>
            </a:r>
            <a:r>
              <a:rPr lang="ko-KR" altLang="en-US" sz="2800" b="1" dirty="0" smtClean="0">
                <a:latin typeface="+mj-ea"/>
              </a:rPr>
              <a:t>이해 </a:t>
            </a:r>
            <a:r>
              <a:rPr lang="en-US" altLang="ko-KR" sz="2800" b="1" dirty="0" smtClean="0">
                <a:latin typeface="+mj-ea"/>
              </a:rPr>
              <a:t>- </a:t>
            </a:r>
            <a:r>
              <a:rPr lang="ko-KR" altLang="en-US" sz="2800" b="1" dirty="0">
                <a:latin typeface="+mj-ea"/>
              </a:rPr>
              <a:t>빅데이터 개요 및 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유형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정형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(Structured Data) 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정해진 형식과 구조에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맞게 저장되도록 구성된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데이터이며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데이터베이스의 테이블에 저장되는 데이터 등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반정형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(Semi-structured Data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형식과 구조가 비교적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유연하고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스키마 정보를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데이터와 함께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제공하는 파일 형식의 데이터이며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불가능하다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JSON, XML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RDF,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비정형 데이터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(Unstructured Data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구조가 정해지지 않은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대부분의 데이터이며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불가능하다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동영상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음성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메일 등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2956" y="5805264"/>
            <a:ext cx="1002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스키마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 방법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JSON(JavaScript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Object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Notation)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오브젝트를 전달하기 위해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인간이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읽을 수 있는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텍스트를 사용하는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개방형 표준 포맷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XML(eXtensible Markup Language)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목적을 갖는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마크업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만드는 용도로 권장되는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다목적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마크업 언어</a:t>
            </a:r>
          </a:p>
        </p:txBody>
      </p:sp>
    </p:spTree>
    <p:extLst>
      <p:ext uri="{BB962C8B-B14F-4D97-AF65-F5344CB8AC3E}">
        <p14:creationId xmlns:p14="http://schemas.microsoft.com/office/powerpoint/2010/main" val="50053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37872</TotalTime>
  <Words>3538</Words>
  <Application>Microsoft Office PowerPoint</Application>
  <PresentationFormat>사용자 지정</PresentationFormat>
  <Paragraphs>820</Paragraphs>
  <Slides>59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0" baseType="lpstr">
      <vt:lpstr>027TGp_edu_biz_gr</vt:lpstr>
      <vt:lpstr>PowerPoint 프레젠테이션</vt:lpstr>
      <vt:lpstr>시험에 관한 안내</vt:lpstr>
      <vt:lpstr>시험에 관한 안내</vt:lpstr>
      <vt:lpstr>시험에 관한 안내</vt:lpstr>
      <vt:lpstr>빅데이터 분석 기사(1과목. 빅데이터 분석 기획)</vt:lpstr>
      <vt:lpstr>빅데이터 이해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</vt:lpstr>
      <vt:lpstr>1. 빅데이터의 이해 - 빅데이터 개요 및 활용 예상문제</vt:lpstr>
      <vt:lpstr>1. 빅데이터의 이해 - 빅데이터 개요 및 활용 예상문제</vt:lpstr>
      <vt:lpstr>1. 빅데이터의 이해 - 빅데이터 개요 및 활용 예상문제</vt:lpstr>
      <vt:lpstr>PowerPoint 프레젠테이션</vt:lpstr>
    </vt:vector>
  </TitlesOfParts>
  <Company>길드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821099032723</cp:lastModifiedBy>
  <cp:revision>5884</cp:revision>
  <dcterms:created xsi:type="dcterms:W3CDTF">2019-09-27T03:30:23Z</dcterms:created>
  <dcterms:modified xsi:type="dcterms:W3CDTF">2024-02-18T07:47:51Z</dcterms:modified>
</cp:coreProperties>
</file>