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336" r:id="rId4"/>
    <p:sldId id="1345" r:id="rId5"/>
    <p:sldId id="1347" r:id="rId6"/>
    <p:sldId id="1348" r:id="rId7"/>
    <p:sldId id="1349" r:id="rId8"/>
    <p:sldId id="1350" r:id="rId9"/>
    <p:sldId id="1351" r:id="rId10"/>
    <p:sldId id="1352" r:id="rId11"/>
    <p:sldId id="1343" r:id="rId12"/>
    <p:sldId id="1411" r:id="rId13"/>
    <p:sldId id="1353" r:id="rId14"/>
    <p:sldId id="1354" r:id="rId15"/>
    <p:sldId id="1355" r:id="rId16"/>
    <p:sldId id="1356" r:id="rId17"/>
    <p:sldId id="1357" r:id="rId18"/>
    <p:sldId id="1358" r:id="rId19"/>
    <p:sldId id="1359" r:id="rId20"/>
    <p:sldId id="1412" r:id="rId21"/>
    <p:sldId id="1360" r:id="rId22"/>
    <p:sldId id="1413" r:id="rId23"/>
    <p:sldId id="1364" r:id="rId24"/>
    <p:sldId id="1365" r:id="rId25"/>
    <p:sldId id="1366" r:id="rId26"/>
    <p:sldId id="1367" r:id="rId27"/>
    <p:sldId id="1368" r:id="rId28"/>
    <p:sldId id="1370" r:id="rId29"/>
    <p:sldId id="1414" r:id="rId30"/>
    <p:sldId id="1371" r:id="rId31"/>
    <p:sldId id="1415" r:id="rId32"/>
    <p:sldId id="1361" r:id="rId33"/>
    <p:sldId id="1362" r:id="rId34"/>
    <p:sldId id="1363" r:id="rId35"/>
    <p:sldId id="1369" r:id="rId36"/>
    <p:sldId id="1416" r:id="rId37"/>
    <p:sldId id="1372" r:id="rId38"/>
    <p:sldId id="1417" r:id="rId39"/>
    <p:sldId id="1373" r:id="rId40"/>
    <p:sldId id="1374" r:id="rId41"/>
    <p:sldId id="1375" r:id="rId42"/>
    <p:sldId id="1376" r:id="rId43"/>
    <p:sldId id="1377" r:id="rId44"/>
    <p:sldId id="1378" r:id="rId45"/>
    <p:sldId id="1418" r:id="rId46"/>
    <p:sldId id="1379" r:id="rId47"/>
    <p:sldId id="1419" r:id="rId48"/>
    <p:sldId id="1380" r:id="rId49"/>
    <p:sldId id="1381" r:id="rId50"/>
    <p:sldId id="1382" r:id="rId51"/>
    <p:sldId id="1383" r:id="rId52"/>
    <p:sldId id="1384" r:id="rId53"/>
    <p:sldId id="1385" r:id="rId54"/>
    <p:sldId id="1386" r:id="rId55"/>
    <p:sldId id="1387" r:id="rId56"/>
    <p:sldId id="1388" r:id="rId57"/>
    <p:sldId id="1389" r:id="rId58"/>
    <p:sldId id="1390" r:id="rId59"/>
    <p:sldId id="1391" r:id="rId60"/>
    <p:sldId id="1392" r:id="rId61"/>
    <p:sldId id="1393" r:id="rId62"/>
    <p:sldId id="1394" r:id="rId63"/>
    <p:sldId id="1395" r:id="rId64"/>
    <p:sldId id="1396" r:id="rId65"/>
    <p:sldId id="1397" r:id="rId66"/>
    <p:sldId id="1398" r:id="rId67"/>
    <p:sldId id="1399" r:id="rId68"/>
    <p:sldId id="1400" r:id="rId69"/>
    <p:sldId id="1401" r:id="rId70"/>
    <p:sldId id="1402" r:id="rId71"/>
    <p:sldId id="1403" r:id="rId72"/>
    <p:sldId id="1404" r:id="rId73"/>
    <p:sldId id="1405" r:id="rId74"/>
    <p:sldId id="1406" r:id="rId75"/>
    <p:sldId id="1407" r:id="rId76"/>
    <p:sldId id="1408" r:id="rId77"/>
    <p:sldId id="1409" r:id="rId78"/>
    <p:sldId id="1410" r:id="rId79"/>
    <p:sldId id="272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2" autoAdjust="0"/>
    <p:restoredTop sz="94622" autoAdjust="0"/>
  </p:normalViewPr>
  <p:slideViewPr>
    <p:cSldViewPr showGuides="1">
      <p:cViewPr varScale="1">
        <p:scale>
          <a:sx n="86" d="100"/>
          <a:sy n="86" d="100"/>
        </p:scale>
        <p:origin x="902" y="6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51174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설계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화면 설계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개발 시스템의 기능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개발 시스템이 가져야 할 기능은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입력을 검증할 수 있어야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처리와 로그와 관련된 에러 메시지를 표시할 수 있어야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도움과 프롬프트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41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중 누구나 쉽게 이해하고 사용할 수 있어야 한다는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희소성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직관성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멀티 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 Development System)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할 기능이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입력의 검증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에러 처리와 에러 메시지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도움과 프롬프트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소스 코드 분석 및 오류 복구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기기에서 사용하는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속하지 않는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Pinch     ② Press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Flow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운영체제에서 조작을 위해 사용하던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명령 문자열을 입력하여 시스템을 조작하는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GUI(Graphical User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CLI(Command Line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CUI(Cell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MUI(Mobile User Interface)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주요 기능을 메인 화면에 노출하여 조작이 쉽도록 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없도록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중 누구나 쉽게 이해하고 사용할 수 있어야 한다는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희소성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직관성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멀티 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사용할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목적을 정확하고 완벽하게 달성해야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배우고 익힐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최대한 수용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최소화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 Development System)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할 기능이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입력의 검증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에러 처리와 에러 메시지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도움과 프롬프트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소스 코드 분석 및 오류 복구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할 기능은 사용자의 입력 검증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처리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프롬프트를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기기에서 사용하는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속하지 않는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Pinch     ② Press  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Flow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Flick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Pinch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화면을 터치한 후 두 손가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락으로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서로 다른 방향으로 움직이면서 넓히기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좁히기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Press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특정 위치를 손가락으로 꾹 누르는 동작이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오래 누르기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Flick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터치하면서 수평 또는 수직으로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드래그하는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운영체제에서 조작을 위해 사용하던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명령 문자열을 입력하여 시스템을 조작하는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GUI(Graphical User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CLI(Command Line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CUI(Cell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MUI(Mobile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GUI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메뉴를 마우스로 선택 및 작업을 수행하는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환경의 인터페이스이다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명령과 출력이 텍스트 형태로 이루어지는 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주요 기능을 메인 화면에 노출하여 조작이 쉽도록 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없도록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중심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기능을 메인 화면에 노출하여 조작이 쉽도록 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외에는 단순성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84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표준과 지침을 토대로 기술의 중립성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 표현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접근성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호환성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고려되었는지 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시스템에 포함된 모든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공통적으로 적용될 내용으로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구성이나 화면 이동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포함된다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시 제약사항 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꼭 지켜야 할 공통의 조건을 의미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웹 사이트 개발 시 고려할 사항으로 웹 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호환성을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Standards)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웹에서 사용되는 규칙 또는 기술을 의미하는 것으로 웹 사이트 작성 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HTML, JavaScript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규정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페이지가 다른 기종이나 플랫폼에서도 구현되도록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제작하는 기법 등을 포함한다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Accessibility)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환경에서도 웹 사이트에서 제공하는 모든 정보를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접근하여 이용할 수 있도록 보장하는 것을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호환성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Browsing)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하드웨어나 소프트웨어 등이 다른 환경에서도 모든 이용자에게 동등한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제공하는 것을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90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미래창조 과학부가 발표한 것으로 장애인이 비장애인과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동등하게 접근할 수 있는 웹 콘텐츠의 제작방법을 제시한다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목적은 웹 콘텐츠 저작자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 설계자 등이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보장된 웹 콘텐츠를 쉽게 제작할 수 있도록 도와주는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웹 접근성의 준수 여부를 평가할 수 있는 요구조건과 이를 모두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준수할 경우 얻을 수 있는 기대 효과가 제시되어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5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콘텐츠 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준수를 위한 고려 사항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90985"/>
              </p:ext>
            </p:extLst>
          </p:nvPr>
        </p:nvGraphicFramePr>
        <p:xfrm>
          <a:off x="1703512" y="1920240"/>
          <a:ext cx="9937104" cy="4077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지침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고려 사항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인식의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대체 텍스트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텍스트가 아닌 이미지 등의 콘텐츠에는 그 의미를 인식할 수 있는 대체 텍스트를  제공해야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멀티미디어 대체 수단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동영상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음성 등 멀티미디어 콘텐츠에 대한 이해도를 높일 수 있도록 대체 수단을 제공해야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명료성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콘텐츠는 색이나 명도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방향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소리 등에 관계없이 명확하게 전달될 수 있어야 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운용의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키보드 접근성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콘텐츠는 키보드만으로도 접근할 수 있어야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충분한 시간 제공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콘텐츠를읽고</a:t>
                      </a:r>
                      <a:r>
                        <a:rPr lang="ko-KR" altLang="en-US" sz="1200" dirty="0"/>
                        <a:t> 사용하는 데 충분한 시간을 제공해야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광과민성 발작 예방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광과민성 발작을 일으킬 수 있는 콘텐츠는 제공하지 않아야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쉬운 내비게이션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반복되는 영역은 건너뛸 수 있도록 하거나 용도나 목적을 이해할 수 있도록 링크 텍스트를 제공하는 등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콘텐츠를 쉽고 편리하게 내비게이션 할 수 있어야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1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이해의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가독성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콘텐츠는 읽고 이해하기 쉬워야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예측 가능성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콘텐츠의 </a:t>
                      </a:r>
                      <a:r>
                        <a:rPr lang="ko-KR" altLang="en-US" sz="1200" dirty="0" err="1"/>
                        <a:t>기능과실행</a:t>
                      </a:r>
                      <a:r>
                        <a:rPr lang="ko-KR" altLang="en-US" sz="1200" dirty="0"/>
                        <a:t> 결과는 예측이 가능해야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콘텐츠의 논리성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콘텐츠는 선형 구조로 작성되어야 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논리적인 순서를 제공해야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 도움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 오류를  방지하거나 정정할  수  있어야 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8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견고성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문법 준수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콘텐츠는 </a:t>
                      </a:r>
                      <a:r>
                        <a:rPr lang="ko-KR" altLang="en-US" sz="1200" dirty="0" err="1"/>
                        <a:t>마크업</a:t>
                      </a:r>
                      <a:r>
                        <a:rPr lang="ko-KR" altLang="en-US" sz="1200" dirty="0"/>
                        <a:t> 언어</a:t>
                      </a:r>
                      <a:r>
                        <a:rPr lang="en-US" altLang="ko-KR" sz="1200" dirty="0"/>
                        <a:t>(Markup Language)</a:t>
                      </a:r>
                      <a:r>
                        <a:rPr lang="ko-KR" altLang="en-US" sz="1200" dirty="0"/>
                        <a:t>의  문법을  준수해야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접근성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애플리케이션은  </a:t>
                      </a:r>
                      <a:r>
                        <a:rPr lang="ko-KR" altLang="en-US" sz="1200" dirty="0" err="1"/>
                        <a:t>접근성이</a:t>
                      </a:r>
                      <a:r>
                        <a:rPr lang="ko-KR" altLang="en-US" sz="1200" dirty="0"/>
                        <a:t>  있어야 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7528" y="6309320"/>
            <a:ext cx="9865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광과민성 발작은 사람이 장시간 불규칙적으로 </a:t>
            </a:r>
            <a:r>
              <a:rPr lang="ko-KR" alt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깜빡거리거나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번쩍이는 빛의 자극으로 인해 발생하는 발작으로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초당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3~50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주기로 깜빡이거나 번쩍이는 콘텐츠는 제공하지 않아야 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39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사용자가 사이트에서 원하는 정보를 빠르게 찾을 수 있도록 안내하는 것으로 사용자가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중심이 되어야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원하는 정보를 쉽고 빠르게 찾을 수 있도록 다양한 경로나 방법을 제공해야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등으로 구성되는데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이들 구성 요소는 사용자가 직관적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찾아 사용할 수 있도록 설계되어야 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혼동하지 않도록 전체 페이지에서 일관성이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구조의 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구조를 표현하는 기본 요소로 사용자가 원하는 페이지로 이동할 수 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수 있게 하는 하이퍼링크를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링크를 연결하여 원하는 페이지로 이동할 수 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사이트의 전체 구조를 한 눈에 알아볼 수 있도록 트리 구조 형태로 만든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메뉴바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사이트의 좌측이나 우측에 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등을 모아둔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한 곳에 모아 놓은 그래픽이나 문자열 모음이다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주제나 항목을 카테고리 별로 표현한 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9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정부기관의 홈페이지 구축 시 반영해야 할 최소한의 규약을 정의한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사람이 시스템 환경에 구애 받지 않고 정부기관의 홈페이지를 이용할 수 있도록 하기 위한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이를 준수할 경우의 기대 효과가 제시되어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61238"/>
            <a:ext cx="8424936" cy="371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6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 사항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3379"/>
              </p:ext>
            </p:extLst>
          </p:nvPr>
        </p:nvGraphicFramePr>
        <p:xfrm>
          <a:off x="2063552" y="1920240"/>
          <a:ext cx="7056784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내용의 문법 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모든 웹 문서는 적절한 문서타입을 명시해야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명시한 문서타입에  맞는 문법을 준수해야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모든 페이지는 사용할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방식을 표기해야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내용과 표현의 분리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논리적인 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마크업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언어를  사용하여  웹 문서를 구조화  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사용된 스타일 언어는 표준적인  문법을  준수해야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동작의 기술 중립성 보장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스크립트의 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비표준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문법을  확장하는  것은 배제해야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스크립트 비  사용자를 위해 대체 텍스트나  정보를 제공해야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플러그인의 호환성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플러그인은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다양한 웹 브라우저에서 호환되는 것을  사용해야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콘텐츠의  보편적  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메뉴는 다양한  브라우저에서 접근할  수 있어야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웹 사이트를 다양한 인터페이스로  이용할 수 있어야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운영체제에  독립적인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콘텐츠 제공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제공되는 미디어는  운영체제에  종속적이지 않은 범용적인 포맷을 사용해야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부가 기능의  호환성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 인증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전자인증 등의 부가 기능은 다양한 브라우저에서 사용할 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있어야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다양한 프로그램  제공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정보를 열람하는 기능은 다양한 브라우저에서 사용할 수 있어야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별도의  다운로드가  필요한  프로그램은 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 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운영체제를 지원해야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20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장애인이 비장애인과 동등하게 웹 콘텐츠를 접근할 수 있도록 설계하기 위한 지침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 콘텐츠에는 자막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수화 등을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차트와 같이 복잡한 콘텐츠는 사용자가 해당 콘텐츠를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수 있도록 대체 텍스트를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콘텐츠에 포함된 소리는 자동으로 재생되어야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콘텐츠는 시각적으로 구분될 수 있도록 설계해야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유무 등에 상관없이 웹 사이트에서 제공하는 모든 기능을 운용할 수 있도록 하기 위한 지침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기능은 키보드만으로도 사용할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시간제한이 있는 콘텐츠는 응답시간을 조절할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광과민성 증후가 발생하지 않도록 초당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3~50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주기로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깜빡이거나 번쩍이는 콘텐츠를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 맥락을 통해 용도나 목적지를 명확하게 이해할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링크 텍스트를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b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구조가 완성되면 이들 정보 사이를 자유롭게 이동할 수 있어야  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위계적인 구조 외에도 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검색 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 다양한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경로와 방법을 통해 원하는 정보를 쉽고 빠르게 접근할 수 있어야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사용자 인터페이스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내비게이션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시나리오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내비게이션에 대한 설명으로 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 전체적으로 일관성이 있도록 만들어야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다양한 설치 환경을 고려해서 만들어야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전체 내용을 한꺼번에 볼 수 있도록 메뉴는 될 수 있으면 많이 만들어야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페이지를 연결하는 링크가 끊어진 곳이 없어야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화면 설계 세부 섹션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 파트는 총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장으로 구성된다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평가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HCI/UX/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중 누구나 쉽게 이해하고 사용할 수 있어야 한다는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희소성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직관성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멀티 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사용할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목적을 정확하고 완벽하게 달성해야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배우고 익힐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최대한 수용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최소화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 Development System)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할 기능이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입력의 검증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에러 처리와 에러 메시지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도움과 프롬프트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소스 코드 분석 및 오류 복구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할 기능은 사용자의 입력 검증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처리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프롬프트를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기기에서 사용하는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속하지 않는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Pinch     ② Press  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Flow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Flick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Pinch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화면을 터치한 후 두 손가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락으로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서로 다른 방향으로 움직이면서 넓히기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좁히기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Press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특정 위치를 손가락으로 꾹 누르는 동작이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오래 누르기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Flick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터치하면서 수평 또는 수직으로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드래그하는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운영체제에서 조작을 위해 사용하던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명령 문자열을 입력하여 시스템을 조작하는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GUI(Graphical User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CLI(Command Line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CUI(Cell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MUI(Mobile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GUI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메뉴를 마우스로 선택 및 작업을 수행하는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환경의 인터페이스이다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명령과 출력이 텍스트 형태로 이루어지는 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주요 기능을 메인 화면에 노출하여 조작이 쉽도록 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없도록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중심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기능을 메인 화면에 노출하여 조작이 쉽도록 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외에는 단순성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4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웹 페이지를 쉽게 이동하고 탐색할 수 있도록 해주는 내비게이션 구조의 요소들에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전체 구조를 한눈에 알아볼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트리 구조 형태로 만든 것으로 지도와 같은 역할을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메뉴바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좌측이나 우측에 메뉴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등을 모아둔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주제나 항목을 카테고리 별로 계층적으로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한 곳에 모아놓은 그래픽이나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모음을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전자정부 웹 표준의 준수 지침에 대한 설명으로 틀린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모든 문서는 적절한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방식을 지정해야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서비스에 사용된 스크립트는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비표준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문법의 확장도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웹 문서는 반드시 문서 타입을 명시해야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구조를 파악하여 구조적인 페이지를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76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웹 페이지를 쉽게 이동하고 탐색할 수 있도록 해주는 내비게이션 구조의 요소들에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전체 구조를 한눈에 알아볼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트리 구조 형태로 만든 것으로 지도와 같은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메뉴바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좌측이나 우측에 메뉴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등을 모아둔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주제나 항목을 카테고리 별로 계층적으로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한 곳에 모아놓은 그래픽이나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모음을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구조의 요소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구조를 표현하는 기본 요소로 사용자가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수 있게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수 있는 하이퍼링크를 의미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전체 구조를 한눈에 알아볼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트리 구조 형태로 만든 것으로 지도와 같은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하이퍼링크를 연결하여 원하는 페이지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이동할 수 있게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전자정부 웹 표준의 준수 지침에 대한 설명으로 틀린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모든 문서는 적절한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방식을 지정해야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서비스에 사용된 스크립트는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비표준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문법의 확장도 고려해야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웹 문서는 반드시 문서 타입을 명시해야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구조를 파악하여 구조적인 페이지를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표준 스크립트는 모든 브라우저에서 정상적으로 작동한다는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보장이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그렇기에 스크립트의 비 표준 문법을 확장하는 것은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영어로는 대본이라는 뜻을 가지고 있으나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컴파일 하지 않고도 실행할 수 있는 것을 의미를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스크립트 언어에 비해 결과를 빨리 확인할 수 있다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장점이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클라이언트 스크립트 언어의 종류는 자바 스크립트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Jscript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 종류는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ASP,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JSP, PHP, PERL, RUBY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46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확인은 새로 개발할 시스템에 적용할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요구사항을 조사해서 작성하는 단계로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경로를 통해 사용자의 요구사항을 조사하고 분석한 후 작성해야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 순서는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 단계에서는 사용자들을 대상으로 인터뷰를 진행한 후 사용자들의 의견이 수렴된 비즈니스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통해 사업적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요구사항을 명확히 이해한다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 시 유의사항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가능하면 개별적으로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많은 사람을 인터뷰하여 다양한 의견을 수렴하되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의견으로 인해 개인의 중요한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의견을 놓치지 않도록 주의한다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한 시간을 넘지 않도록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진행은 반드시 사용자 리서치를 시작하기 전에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10874" y="5749981"/>
            <a:ext cx="3633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리서치는 사용자들의 요구사항이나 불편사항 등 을 파악하기 위해 진행되는 것으로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 전에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진행함으로써 효과적인 리서치를 계획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리서치는 설문조사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인터뷰 등 으로 진행된다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74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 단계에서는 조사한 요구사항을 토대로 앞으로 해야 할 활동 사항을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회사의 비전을 일치시키는 작업을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 규모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목표 등을 결정할 수 있도록 각각에 필요한 예산과 일정을 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파악하고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방향을 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인터뷰한 내용을 기반으로 경영진마다 다르게 이해하고 있는 프로젝트에 대해 정확히 이해하고 협의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돕는다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 전략 및 목표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책임자 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 일정 및 계획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우선순위의 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업무를 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54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작성할 때는 여러 경로를 통해 수집된 사용자들의 요구사항을 검토하고 분석하여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목적에 맞게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반드시 실사용자 중심으로 작성되어야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여러 사람의 인터뷰를 통해 다양한 의견을 수렴해서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바탕으로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전체적인 구조를 파악 및 검토해야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순서는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2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파악된 요구사항 요소의 종류와 각각의 표현 방식 등을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29540"/>
              </p:ext>
            </p:extLst>
          </p:nvPr>
        </p:nvGraphicFramePr>
        <p:xfrm>
          <a:off x="2063552" y="2252816"/>
          <a:ext cx="7056784" cy="329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사용자가  요구하는 모델과  객체들의 주요 특성을 기반으로 하여 데이터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객체들을 정리한다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인터페이스 구성에 영향을  미치므로 반드시 초기에  확인해야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이메일의 메시지 속성은  제목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발신일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발신인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참조인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 등이다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기능 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사용자의  목적 달성을  위해 무엇을  실행해야 하는지를 동사형으로 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기능요구 리스트는  최대한 철저하게  정리해야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사용자는 이메일의 메시지를 읽거나 삭제하며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일정한 양식으로 다른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메시지와 함께 보관한다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서비스의 품질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및 기능 요구 외에 제품의 품질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여기에  감성적인  품질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등을  고려하여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시스템이  파일을 얼마나 빠르게 처리할 수 있는지 여부 등 정량화가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가능한 요구사항들을 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제약사항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제품완료 데드라인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개발 및 제작에 필요한 비용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  준수에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필요한 규제가  포함된다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사전에 제약사항의 변경 가능 여부를 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1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사용자의 요구사항을 도출하기 위해 작성하는 것으로 사용자가 목표를 달성하기 위해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방법을 순차적으로 묘사한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요구사항 정의에 사용되는 초기 시나리오이다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개발하는 서비스의 모습을 상상하는 첫 번째 단계로 사용자 관점에서 시나리오를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주로 사용하는 기능 위주로 작성해야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발생되는 기능들은 하나의 시나리오에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육하원칙에 따라 간결하고 명확하게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시나리오는 외부 전문가 또는 경험이 풍부한 사람에게 검토를 의뢰한다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정황 시나리오를 토대로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18054"/>
              </p:ext>
            </p:extLst>
          </p:nvPr>
        </p:nvGraphicFramePr>
        <p:xfrm>
          <a:off x="1775520" y="5493796"/>
          <a:ext cx="7056784" cy="11108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정황 시나리오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영희는  회의가  끝난 후 핸드폰을  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주요 회의 내용을 메모하고 다음 약속을 확인하는  한편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회의 동안 중요한 전화가  있었는지 확인했다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문자를 입력할  수 있어야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약속을 추적할  수 있어야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메시지 리스트를  확인할 수 있어야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핸드폰으로 구현이 가능해야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12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조사하기 위해 인터뷰를 진행하려고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 시 유의사항이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 많은 사람을 인터뷰하기 위해 그룹별 인터뷰를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통해 사업적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요구사항을 명확히 이해해야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될 수 있으면 한 시간을 넘지 않도록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인터뷰는 사용자 리서치를 하기 전에 먼저 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작성하려고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요구사항은 사용자 인터뷰를 통해서만 수집해야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관점은 반드시 실사용자 중심이어야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여러 사람의 인터뷰를 통해 다양한 의견을 수렴하여 작성하는 것이 매우 중요하다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시나리오를 작성한 후 이를 토대로 요구사항을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정황 시나리오에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육하원칙에 따라 간결하고 명확하게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정황 시나리오는 요구사항 정의에 사용되는 시나리오 초안이다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개발할 프로그램 관점에서 기능 위주로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시나리오를 작성한 이후에는 경험이 풍부한 사람에게 검토를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조사하기 위한 인터뷰 진행 시 유의사항으로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실사용자들을 대상으로 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요구사항이나 불편사항 등을 파악하기 위해 사용자 리서치를 먼저 수행한 후 사용자 인터뷰를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많은 사람을 인터뷰하여 다양한 의견을 수렴하되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의견으로 인해 개인의 중요한 의견을 놓치지 않도록 주의해야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인터뷰를 진행한 후 사용자들의 의견이 수렴된 비즈니스 요구사항을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9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조사하기 위해 인터뷰를 진행하려고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 시 유의사항이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 많은 사람을 인터뷰하기 위해 그룹별 인터뷰를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통해 사업적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요구사항을 명확히 이해해야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될 수 있으면 한 시간을 넘지 않도록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인터뷰는 사용자 리서치를 하기 전에 먼저 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 많은 사람을 인터뷰하기 위해 개인별 인터뷰 를 진행해야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작성하려고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요구사항은 사용자 인터뷰를 통해서만 수집해야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관점은 반드시 실사용자 중심이어야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여러 사람의 인터뷰를 통해 다양한 의견을 수렴하여 작성하는 것이 매우 중요하다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시나리오를 작성한 후 이를 토대로 요구사항을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인터뷰 외에 리서치 등 여러 경로를 통해서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정황 시나리오에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육하원칙에 따라 간결하고 명확하게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정황 시나리오는 요구사항 정의에 사용되는 시나리오 초안이다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개발할 프로그램 관점에서 기능 위주로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시나리오를 작성한 이후에는 경험이 풍부한 사람에게 검토를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사용자의 요구사항을 도출하기 위한 것으로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관점에서 기능 위주로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조사하기 위한 인터뷰 진행 시 유의사항으로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실사용자들을 대상으로 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요구사항이나 불편사항 등을 파악하기 위해 사용자 리서치를 먼저 수행한 후 사용자 인터뷰를 진행한다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많은 사람을 인터뷰하여 다양한 의견을 수렴하되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의견으로 인해 개인의 중요한 의견을 놓치지 않도록 주의해야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인터뷰를 진행한 후 사용자들의 의견이 수렴된 비즈니스 요구사항을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인터뷰를 진행한 후에 파악된 요구사항을 토대로 하여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리서치를 계획을 하고 진행을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01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기본 원칙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설계 지침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목업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요구사항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(UI, User Interface)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사용자와 시스템 간의 상호작용이 원활하게 이뤄지도록 도와주는 장치나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초기의 사용자 인터페이스는 단순히 사용자와 컴퓨터 간의 상호작용에만 국한되었지만 점차 사용자가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작업을 구체화시키는 기능 위주로 변경되었고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정보 내용을 전달하기 위한 표현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변경되었다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사용자 인터페이스의 세 가지 분야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제공과 전달을 위한 물리적 제어에 관한 분야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상세적인 표현과 전체적인 구성에 관한 분야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사용자가 편리하고 간편하게 사용하도록 하는 기능에 관한 분야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스마트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폰을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사용할 때는 화면을 손가락으로 터치하고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변경할 때는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리모콘을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누른다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터치 화면과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리모콘이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바로 인터페이스이다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이처럼 인터페이스는 사람이 기계나 프로그램을 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편리하게 사용할 수 있도록 하는 연결점이라고 생각하자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순서로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정황 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요구사항 요소 확인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요소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활동 사항 정의에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회사의 비전을 일치시키는 작업을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리서치 규모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목표 등을 결정할 수 있도록 각각에 필요한 예산과 일정을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배제하고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방향만 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인터뷰한 내용을 기반으로 경영진마다 다르게 이해하고 있는 프로젝트에 대해 정확히 이해하고 협의하도록 돕는다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중 이메일의 메시지 속성은 제목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답변 등으로 대변되는 요소는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사항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3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순서로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정황 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요구사항 요소 확인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요소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요소의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사항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활동 사항 정의에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회사의 비전을 일치시키는 작업을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리서치 규모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목표 등을 결정할 수 있도록 각각에 필요한 예산과 일정을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배제하고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방향만 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인터뷰한 내용을 기반으로 경영진마다 다르게 이해하고 있는 프로젝트에 대해 정확히 이해하고 협의하도록 돕는다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파악하고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방향을 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중 이메일의 메시지 속성은 제목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답변 등으로 대변되는 요소는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사항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이메일의 메시지를 읽거나 삭제하며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양식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다른 메시지와 함께 분류나 보관을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파일을 얼마나 빠르게 처리할 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여부 등 정량화가 가능한 요구사항들을 확인한다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사항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데드라인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개발 및 제작에 필요한 비용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준수에 필요한 규제를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제약사하의 변경 가능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확인도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6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도구는 사용자의 요구사항에 맞게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화면 구조나 화면 배치 등을 설계할 때 사용하는 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와이어프레임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도구로 작성된 결과물은 사용자의 요구사항이 실제 구현되었을 때 화면은 어떻게 구성되는지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방식으로 수행되는지 등을 기획단계에서 미리 보여주기 위한 용도로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(Wireframe)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와이어프레임은 기획 단계의 초기에 제작하는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페이지에 대한 개략적인 레이아웃이나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뼈대를 설계하는 단계이다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와이어프레임을 제작할 때는 각 페이지의 영역 구분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배치 등을 화면 단위로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개발자나 디자이너 등이 레이아웃을 협의하거나 현재 진행 상태 등을 공유하기 위해 와이어프레임을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 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손그림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포토샵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83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목업은 디자인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사용방법 설명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와이어프레임보다 좀 더 실제 화면과 유사하게 만든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 형태의 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시각적으로만 구성 요소를 배치하는 것으로 실제로 구현되지는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 목업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 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 Board)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스토리보드는 와이어프레임에 콘텐츠에 대한 설명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간 이동 흐름 등을 추가한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디자이너와 개발자가 최종적으로 참고하는 작업 지침서로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정의 등 서비스 구축을 위한 모든 정보가 들어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스토리보드는 상단이나 우측에는 제목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등을 입력하고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좌측에는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우측에는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화면에 대한 설명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로직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예외처리 등을 작성하는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명확하고 세부적으로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 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Axure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772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와이어프레임이나 스토리보드 등에 인터랙션을 적용함으로써 실제 구현된 것처럼 테스트가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동적인 형태의 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사용성 테스트나 작업자 간 서비스 이해를 위해 작성하는 샘플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작성 방법에 따라 페이퍼 프로토타입과 디지털 프로토타입으로 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프로토타입 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HTML/CSS, Axure, Flinto,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네이버 프로토나우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오븐 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사용자 측면에서의 요구사항으로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목표를 달성하기 위해 수행할 내용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빠르게 파악함으로써 프로젝트의 초기에 시스템의 기능적인 요구를 결정하고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문서화할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자연어로 작성된 사용자의 요구사항을 구조적으로 표현한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형식으로 묘사된다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다이어그램이 완성되면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유스케이스에 대해 유스케이스 명세서를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381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/>
              <a:t>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디자인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설명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실제 화면과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유사하게 만든 정적인 형태의 모형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/>
              <a:t>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시각적으로만 구성 요소를 배치하는 것으로 일반적으로 실제로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구현되지는 않음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(Storyboard) 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(Usecase)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인터페이스를 설계할 때 사용하는 툴이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파워 목업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드림위버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액슈어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(Axure)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설계할 때 화면 단위로 전개될 가상 경로를 예상하여 기획하는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설계도이며 구체적인 작업 지침서 역할을 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     ② 레이아웃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내비게이션      ④ 스토리보드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유스케이스에 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정리하고 기록하기 위한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와이어프레임에 인터랙션을 적용한 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일반적으로 다이어그램 형식으로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유스케이스에 대해 유스케이스 명세서를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도구에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도구에는 파워포인트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(Wireframe)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기획 단계에서 페이지 레이아웃이나 구성 요소 등 뼈대를 설계하는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와이어프레임의 내용에 디스크립션을 추가한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테스트가 가능하도록 만든 일종의 샘플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와이어프레임의 내용에 디스크립션을 추가한 문서는 스토리보드이다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25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/>
              <a:t>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디자인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설명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실제 화면과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유사하게 만든 정적인 형태의 모형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/>
              <a:t>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시각적으로만 구성 요소를 배치하는 것으로 일반적으로 실제로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구현되지는 않음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(Storyboard) 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(Usecase)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와이어프레임에 콘텐츠에 대한 설명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이동 흐름 등을 추가한 문서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설명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와이어 프레임보다 좀 더 실제 화면과 유사하게 만든 정적인 형태의 모형이며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는 구현되지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와이어프레임이나 스토리보드 등에 인터랙션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적용시켜 실제 구현된 것처럼 테스트가 가능한 동적인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모형이다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 테스트나 작업자 간에 서비스 이해를 위해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샘플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측면에서의 요구사항으로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목표를 달성하기 위해 수행할 내용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기술한 것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단계 초기에 제작하는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페이지에 대한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개략적인 레이아웃이나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등에 대한 뼈대를 설계하는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인터페이스를 설계할 때 사용하는 툴이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파워 목업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드림위버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액슈어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(Axure)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드림위버는 웹 페이지 개발에 사용하는 응용 프로그램의 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설계할 때 화면 단위로 전개될 가상 경로를 예상하여 기획하는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설계도이며 구체적인 작업 지침서 역할을 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     ② 레이아웃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내비게이션   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스토리보드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디자이너와 개발자가 최종적으로 참고하는 작업 지침서로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구성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정의 등 서비스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구축을 위한 모든 정보가 들어있다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유스케이스에 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정리하고 기록하기 위한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와이어프레임에 인터랙션을 적용한 모형이다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일반적으로 다이어그램 형식으로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유스케이스에 대해 유스케이스 명세서를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프로토타입이 와이어프레임이나 스토리보드 등에 인터랙션을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적용함으로써 실제 구현된 것처럼 테스트가 가능한 동적인 형태의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도구에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도구에는 파워포인트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(Wireframe)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기획 단계에서 페이지 레이아웃이나 구성 요소 등 뼈대를 설계하는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와이어프레임의 내용에 디스크립션을 추가한 문서이다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테스트가 가능하도록 만든 일종의 샘플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와이어프레임의 내용에 디스크립션을 추가한 문서는 스토리보드이다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37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9825"/>
            <a:ext cx="5832648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사용자와 시스템 간의 상호 작용이 원활하게 수행되도록 도와주는 연계 작업이다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인터페이스의 설계 툴이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스케치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와이어프레임의 툴에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손그림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키노트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일러스트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2589"/>
            <a:ext cx="6064327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작성하는 것으로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대한 설명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로직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분기처리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요구사항 구현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프로토타입의 툴에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HTML/CSS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Axure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Flinto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Power Mockup</a:t>
            </a:r>
          </a:p>
        </p:txBody>
      </p:sp>
    </p:spTree>
    <p:extLst>
      <p:ext uri="{BB962C8B-B14F-4D97-AF65-F5344CB8AC3E}">
        <p14:creationId xmlns:p14="http://schemas.microsoft.com/office/powerpoint/2010/main" val="4179514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9825"/>
            <a:ext cx="583264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사용자와 시스템 간의 상호 작용이 원활하게 수행되도록 도와주는 연계 작업이다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인터페이스의 설계 툴이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스케치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톰캣은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백엔드 단에의 서버 프로그램의 일종이다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와이어프레임의 툴에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손그림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키노트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일러스트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발사믹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목업과 파워 목업은 목업의 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2589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작성하는 것으로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대한 설명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로직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분기처리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요구사항 구현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디스크립션은 화면에 대한 설명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로직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분기처리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예외처리 등을 작성하는 부분으로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명확하고 세부적으로 작성해야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프로토타입의 툴에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HTML/CSS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Axure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Flinto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Power Mockup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툴의 종류는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HTML/CSS, Axure, Flinto,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오븐 등이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236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품질은 소프트웨어의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 등 소프트웨어에 대한 요구사항이 얼마나 충족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하는가를 나타내는 소프트웨어 특성의 총체이다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품질은 사용자의 요구사항을 충족시킴으로써 확립된다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9126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품질 특성과 평가를 위한 표준 지침으로서 국제 표준으로 널리 사용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품질에 대한 요구사항을 기술하거나 개발중인 또는 개발이 완료된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 평가 등에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호환성과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강화하여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개정되었다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제시한 소프트웨어의 품질 특성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신뢰성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친밀성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효율성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효율성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효율성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57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만족도에 가장 큰 영향을 미치는 중요한 요소로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영역 중 변경이 가장 많이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사용자의 편리성과 가독성을 높임으로써 작업 시간을 단축시키고 업무에 대한 이해도를 높여준다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최소한의 노력으로 원하는 결과를 얻을 수 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중심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설계되어 사용자 중심의 상호 작용이 되도록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수행 결과의 오류를 줄인다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사용자의 막연한 작업 기능에 대해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방법을 제시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제공자와 공급자 간의 매개 역할을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인터페이스를 설계하기 위해서는 소프트웨어 아키텍처를 반드시 숙지해야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960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9126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제시한 소프트웨어의 품질 특성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유지 보수성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이식성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공존성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25010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ISO/IEC 25010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제품에 대한 국제 표준으로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2011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개정하여 만들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적합성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효율성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 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세부적으로 나누어졌다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12119 : 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준수한 품질 표준으로 테스트 절차를 포함하여 규정함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14598: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품질의 측정과 평가에 필요 절차를 규정한 표준으로 개발자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구매자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평가자 별로 수행해야 할 제품 평가 활동을 규정함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833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기능성은 소프트웨어가 사용자의 요구사항을 정확하게 만족하는 기능을 제공하는지 여부를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 오류 없이 수행할 수 있는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37450"/>
              </p:ext>
            </p:extLst>
          </p:nvPr>
        </p:nvGraphicFramePr>
        <p:xfrm>
          <a:off x="1775520" y="1916832"/>
          <a:ext cx="7560840" cy="18694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적절성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적합성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(Suitability)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지정된 작업과 사용자의 목적 달성을 위해 적절한 기능을 제공할 수 있는 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정밀성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정확성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(Accuracy)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사용자가 요구하는 결과를  정확하게 산출할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상호 운용성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(Interoperability)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다른 시스템들과 서로 어울려 작업할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(Security)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정보에 대한 접근을 권한에 따라 허용하거나 차단할 수 있는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준수성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(Compliance)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기능과 관련된 표준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관례 및 규정을 준수할 수 있는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36468"/>
              </p:ext>
            </p:extLst>
          </p:nvPr>
        </p:nvGraphicFramePr>
        <p:xfrm>
          <a:off x="1775520" y="4797152"/>
          <a:ext cx="8136904" cy="1490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성숙성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(Maturity)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결함으로 인한 고장을 피해갈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고장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허용성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(Fault Tolerance)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결함 또는 인터페이스 결여 시에도 규정된 성능 수준을 유지할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회복성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(Recoverability)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고장  시 규정된  성능 수준까지 다시 회복하고 직접적으로 영향 받은 데이터를 복구할  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80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사용성은 사용자와 컴퓨터 사이에 발생하는 어떠한 행위에 대하여 사용자가 쉽게 배우고 사용할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향후 다시 사용하고 싶은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(Efficiency)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효율성은 사용자가 요구하는 기능을 할당된 시간 동안 한정된 자원으로 얼마나 빨리 처리할 수 있는지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01835"/>
              </p:ext>
            </p:extLst>
          </p:nvPr>
        </p:nvGraphicFramePr>
        <p:xfrm>
          <a:off x="1775520" y="2221048"/>
          <a:ext cx="7560840" cy="1412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(Understandability)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소프트웨어의  적합성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방법 등을 사용자가  이해할 수 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학습성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(Learnability)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소프트웨어 애플리케이션을  학습할  수 있도록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운용성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(Operability)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사용자가  소프트웨어를  운용하고 제어할  수  있도록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친밀성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(Attractiveness)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소프트웨어를 다시 사용하고 싶어하도록 하는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32941"/>
              </p:ext>
            </p:extLst>
          </p:nvPr>
        </p:nvGraphicFramePr>
        <p:xfrm>
          <a:off x="1775520" y="4797152"/>
          <a:ext cx="8280920" cy="8636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 효율성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(Time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Behaviour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특정 기능을 수행할 때 적절한 반응 시간 및 처리 시간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처리율을 제공할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자원 효율성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(Resource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Behaviour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특정 기능을 수행할 때 적절한 자원의 양과 종류를 제공할 수 있는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8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보수성은 환경의 변화 또는 새로운 요구사항이 발생했을 때 소프트웨어를 개선하거나 확장할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(Portability)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이식성은 소프트웨어가 다른 환경에서도 얼마나 쉽게 적용할 수 있는지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1206"/>
              </p:ext>
            </p:extLst>
          </p:nvPr>
        </p:nvGraphicFramePr>
        <p:xfrm>
          <a:off x="1775520" y="2221048"/>
          <a:ext cx="7560840" cy="1412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분석성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(Analyzability)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결함이나 고장의 원인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수정될 부분들의 식별을 가능하게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변경성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(Changeability)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결함 제거 또는 환경 변화로 인한 수정 등을  쉽게 구현할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안정성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변경으로 인한 예상치 못한 결과를 최소화할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변경이 검증될 수 있는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5832"/>
              </p:ext>
            </p:extLst>
          </p:nvPr>
        </p:nvGraphicFramePr>
        <p:xfrm>
          <a:off x="1815499" y="4437112"/>
          <a:ext cx="8561001" cy="1439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적용성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(Adaptability)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원래의 목적으로 제공되는 것 외에 다른 환경으로 변경될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설치성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Installability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임의의 환경에 소프트웨어를  설치할 수 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Replaceability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환경에서 동일한 목적을 위해 다른 소프트웨어를 대신하여 사용될 수 있는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(Co-existence)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지원을 공유하는 환경에서 다른 소프트웨어와 공존할 수 있는 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176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 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측정을 위해 개발자 관점에서 고려해야 할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품질 특성 중 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하위 특성으로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적합성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보안성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소프트웨어의 일반적인 제품 품질 요구사항 및 테스트를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국제 표준은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ISO/IEC 2196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19554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12119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14959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주어진 시간 동안 주어진 기능을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수행하는 정도를 나타내는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용이성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품질목표 중 쉽게 배우고 사용할 수 있는 정도를 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타내는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Correctness(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② Reliability(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Usability(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Integrity(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하나 이상의 하드웨어 환경에서 운용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되기 위해 쉽게 수정될 수 있는 시스템 능력을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Portability		② Efficiency(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Usability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Correctness</a:t>
            </a:r>
          </a:p>
        </p:txBody>
      </p:sp>
    </p:spTree>
    <p:extLst>
      <p:ext uri="{BB962C8B-B14F-4D97-AF65-F5344CB8AC3E}">
        <p14:creationId xmlns:p14="http://schemas.microsoft.com/office/powerpoint/2010/main" val="1793206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 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측정을 위해 개발자 관점에서 고려해야 할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거리가 먼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간결성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특성에는 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정확성은 기능성의 하위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보안성의 하위 특성이다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ISO/IEC 9126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품질 특성 중 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하위 특성으로 옳지 않은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적합성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보안성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기능성의 하위 특성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작업과 사용자의 목적 달성을 위해 적절한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제공할 수 있는 능력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요구하는 결과를 정확하게 산출할 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능력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시스템과 서로 어울려 작업할 수 있는 능력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대한 접근을 권한에 따라 허용하거나 차단할 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능력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사용성의 하위 특성으로 소프트웨어 애플리케이션을 학습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하는 능력을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소프트웨어의 일반적인 제품 품질 요구사항 및 테스트를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국제 표준은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ISO/IEC 2196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19554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12119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14959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ISO/IEC 12119 – ISO/IEC 9126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준수한 품질 표준으로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절차를 포함하여 규정한 문서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주어진 시간 동안 주어진 기능을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수행하는 정도를 나타내는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용이성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없이 수행할 수 있는 정도를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다른 환경에서도 얼마나 쉽게 적용할 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정도로 나타내는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품질목표 중 쉽게 배우고 사용할 수 있는 정도를 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타내는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Correctness(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② Reliability(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Usability(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Integrity(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컴퓨터 사이에 발생하는 어떠한 행위에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쉽게 배우고 사용할 수 있는 능력 그리고 향후 다시 사용하고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싶은 정도를 나타낸다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하나 이상의 하드웨어 환경에서 운용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되기 위해 쉽게 수정될 수 있는 시스템 능력을 의미하는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Portability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Efficiency(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Usability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Correctness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Portability(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다른 환경에서도 얼마나 쉽게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있는지 정도를 나타낸다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66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 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사용자 인터뷰는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품질 특성 중 어떤 특성 에 가장 적합한가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다운되면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내에 정상적으로 작동되도록 해주시고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제가 자리를 비울 경우 다른 사람이 이 컴퓨터를 사용할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없게 해주세요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효율성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규정된 품질의 주 특성과 부 특성 간의 연결이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Maintainability–Testability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Usability–Stability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Functionality–Accuracy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Reliability - Fault Tolerance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관련 국제 표준인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품질 평가를 위한 소프트웨어 품질 평가 통합 모델 표준이다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System and Software Quality Requirements and Evaluation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줄여서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SQuaRE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ISO/IEC 2501n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품질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요소 등을 다룬다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품질 평가 모델과 소프트웨어 평가 절차 모델인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14598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통합하였다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ISO/IEC 2501n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품질과 사용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품질에 대한 모델 등 품질 모델 부분을 다룬다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2502n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내부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품질 측정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요소 등을 다룬다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337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 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사용자 인터뷰는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품질 특성 중 어떤 특성 에 가장 적합한가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다운되면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내에 정상적으로 작동되도록 해주시고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제가 자리를 비울 경우 다른 사람이 이 컴퓨터를 사용할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없게 해주세요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효율성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기능성은 소프트웨어가 사용자의 요구사항을 정확하게 만족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기능을 제공하는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오류없이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있는 정도를 나타내는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규정된 품질의 주 특성과 부 특성 간의 연결이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Maintainability–Testability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Usability–Stability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Functionality–Accuracy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Reliability - Fault Tolerance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 –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(Analyzability),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Changeablity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(Stability),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(Usability)–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(Understandability),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(Learnability),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(Operability),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(Attractiveness)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(Functionality)–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(Suitability),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(Accuracy),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(Interoperability),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(Security),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Compilance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 –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(Maturity),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(Fault Tolerance),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Recoverablity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관련 국제 표준인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품질 평가를 위한 소프트웨어 품질 평가 통합 모델 표준이다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System and Software Quality Requirements and Evaluation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줄여서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SQuaRE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ISO/IEC 2501n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품질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요소 등을 다룬다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품질 평가 모델과 소프트웨어 평가 절차 모델인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14598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통합하였다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ISO/IEC 2501n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품질과 사용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품질에 대한 모델 등 품질 모델 부분을 다룬다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2502n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내부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품질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요소 등을 다룬다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962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 요구사항을 기반으로 실제 동작하는 것처럼 만든 동적인 형태의 모형으로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사용자의 요구사항을 개발자가 맞게 해석했는지 검증하기 위한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만들어야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일부 핵심적인 기능만을 제공하지만 최종 제품의 작동 방식을 이해시키는데 필요한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기능은 반드시 포함되어야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요구사항이 모두 반영될 때까지 프로토타입을 계속하여 개선하고 보완해야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 및 테스트를 거치지 않고는 실제 사용자와 제품 간의 상호 작용 방식을 예측하기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어려우므로 실제 사용자를 대상으로 테스트하는 것이 좋다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프로토타입을 만드는 과정으로 사용자의 요구사항 검토부터 최종적인 프로토타입을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완성하기 까지 반복적으로 수행되는 전 과정을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6049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8198"/>
              </p:ext>
            </p:extLst>
          </p:nvPr>
        </p:nvGraphicFramePr>
        <p:xfrm>
          <a:off x="1775520" y="1517152"/>
          <a:ext cx="756084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사용자를  설득하고  이해시키기  쉽다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요구사항과  기능의  불일치 등으로 인한  혼선을  예방할  수 있어 개발  시간을  줄일  수 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사전에  오류를  발견할  수 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프로토타입에  사용자의  모든 요구사항을  반영하기 위한  반복적인 개선 및 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보완  작업  때문에  작업 시간을  증가시킬  수 있고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필요 이상으로  자원을  소모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할 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부분적으로 프로토타이핑을  진행하다  보면  중요한 작업이 생략될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02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인터페이스는 상호작용의 수단 및 방식에 따라 다음과 같이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CLI(Command Line Interface)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명령과 출력이 텍스트 형태로 이뤄지는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GUI(Graphical User Interface)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메뉴를 마우스로 선택하여 작업을 수행하는 그래픽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NUI(Natural User Interface)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말이나 행동으로 기기를 조작하는 인터페이스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VUI(Voice User Interface)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사람의 음성으로 기기를 조작하는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OUI(Organic User Interface)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사물과 사용자 간의 상호작용을 위한 인터페이스로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하드웨어 분야에서 사물 인터넷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 of Things),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가상현실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Reality),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증강현실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(Augmented Reality),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혼합현실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(Mixed Reality)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함께 대두되고 있음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14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프로토타이핑의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94190"/>
              </p:ext>
            </p:extLst>
          </p:nvPr>
        </p:nvGraphicFramePr>
        <p:xfrm>
          <a:off x="1775520" y="1556792"/>
          <a:ext cx="936104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페이퍼 프로토타입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(Paper Prototype)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아날로그적인  방법으로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스케치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등을 이용하여 손으로 직접 작성하는 방법이다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제작 기간이  짧은 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제작  비용이 적을 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업무 협의가 빠를 경우 사용한다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비용이 저렴하다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회의  중 대화하면서 생성이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 변경이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고객이  과다한 기대를  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테스트  하기에 부적당하다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상호 관계가 많은 경우 나타내기 복잡하다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여러 사람들에게 나눠주거나 공유하기 어렵다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디지털 프로토타입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(Digital Prototype)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파워포인트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아크로뱃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비지오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옴니그래플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등과 같은 프로그램을  사용하여 작성하는  방법이다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재사용이 필요한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산출물과 비슷한 효과가 필요한 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숙련된  전문가가 있을  경우 사용한다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최종 제품과 비슷하게 테스트할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수정하기 쉽다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재사용이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프로토타입을 작성할 프로그램의 사용법을 알아야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80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계획 및 작성 시 고려 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일반적으로 프로토타입의 개발 계획을 수립하는 과정과 프로토타입을 개발한 후 결과를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보고하는 과정으로 진행된다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56782"/>
              </p:ext>
            </p:extLst>
          </p:nvPr>
        </p:nvGraphicFramePr>
        <p:xfrm>
          <a:off x="1775520" y="2244504"/>
          <a:ext cx="936104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계획 시 고려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프로토타입의  개발 목적을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소프트웨어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하드웨어 등 프로토타입 개발에 필요한 환경을 마련한다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프로토타이핑 일정은 일반적으로 아키텍처가 확정된 이후 프로젝트의 실제 분석 작업이 완료되기 이전에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진행해야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아키텍처의 핵심이 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요소를  프로토타입의  범위로  잡는다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솔루션 담당자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인프라 담당자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 환경 리더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모듈 개발자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 개발자 등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프로토타입의 개발 인원을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주어진 비즈니스 요구사항을 모두 만족하는지 프로토타입 아키텍처를 검증한다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프로토타입을 통해서 발생하는 이슈를 모두 취합하고 해결 방법을 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프로토타이핑을 진행하면서 분석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등의 표준 가이드를 확정한다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프로토타이핑을 진행하면서 가장 많은 시간이 소요된 구간을 찾고 그 원인을 분석하여 해결 방법을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고객과 프로젝트 매니저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리더 등에게 완성된 프로토타입을 시연한다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 시 고려사항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프로토타입의  작성 계획을  세운다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프로젝트의  범위나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리스크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상황 등 주변 여건을 감안해서 프로토타입의  범위를  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프로토타입을  통해서  얻고자 하는 목표를 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프로토타입의  개발 목표를  달성하기 위해  필요한  최소한의 기간과 비용을 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완성된 프로토타입이 실제 개발에 참조될  수 있는지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프로토타입으로  검증할  범위가 너무 넓거나 기간이 길면 목표가 커져서 문제가  될 수 있으니 주의한다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33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단계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8523"/>
              </p:ext>
            </p:extLst>
          </p:nvPr>
        </p:nvGraphicFramePr>
        <p:xfrm>
          <a:off x="1775520" y="1556792"/>
          <a:ext cx="9505056" cy="2025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요구사항을 분석하는 단계로 사용자 관점에서 기본적인 요구사항이 확정될 때까지 수행한다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요구사항을 충족하는 프로토타입을 종이에 손으로 직접 그리거나 편집 도구 등을 이용하여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프로토타입은 개발할 시스템의 핵심적인 기능을 중심으로 개발한다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작성된 프로토타입이 요구사항을 잘 수행하고 있는지 사용자가 직접 확인하는 단계이다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프로토타입에 대해 다양한 추가 및 수정 의견을 제안할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작성된 프로토타입을 기반으로 수정과 합의가 이뤄지는 단계이다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개발자는 사용자가 요청한 제안 사항을 수용하여 보완 작업을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작업이 완료된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단계로 되돌아간다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최종적으로 승인을 완료할 때까지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단계가 반복된다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10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무엇에 대한 설명인가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사용자의 요구사항을 취합하여 만드는 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단순한 형태로는 종이에 화면 순서를 기술하여 사용자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무엇이 어떻게 일어나는지를 보여주는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관찰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유스케이스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브레인스토밍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프로토타입은 사용자의 요구사항을 기반으로 만든 모형으로 테스트가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핵심적인 기능만을 제공하는 프로토타입을 작성하면 중요한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생략될 수 있으므로 반드시 전체를 대상으로 프로토타입을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통해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개발 시간을 단축시키고 개발 전에 오류 를 발견할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사용자의 요구사항을 개발자가 맞게 해석했는지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검증하기 위한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간단하게 만드는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최소한의 기능만을 부분적으로도 제공할 수가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기반으로 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진행하려고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프로젝트의 실제 분석 작업이 완료된 이후 진행해야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통해 발생하는 이슈는 모두 취합하고 해결 방법을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진행하면서 가장 많은 시간이 소요된 구간을 찾고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원인을 분석하여 해결 방법을 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진행하면서 표준 가이드를 확정한다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일반적으로 아키텍쳐가 확정된 이후 프로젝트의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분석 작업이 완료되기 이전에 진행되어야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이해시키기 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작성하려고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및 배포 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등 프로토타입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필요한 환경을 마련해야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작성하면서 가장 많은 시간이 소요된 구간을 찾고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해결 방법을 실제 프로젝트에 적용하면 많은 시간을 절약할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프로토타입으로 검증할 범위는 많은 내용을 포함할 수 있도록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가급적 넓게 잡는 것이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프로토타입을 시연할 때는 프로토타입의 개발 목적을 구체적으로 설명해야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Configuration Management)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변경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체계적으로 추적하고 통제하는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프로토타입으로 검증할 범위를 너무 넓게 잡거나 기간을 길게 잡으면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목표가 너무 커져 오히려 문제를 일으킬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범위와 적은 인원으로 최소한의 기간 내에 검증할 수 있도록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지정하는 것이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06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실제 구현된 것처럼 만든 동적인 형태의 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작성하면 사용자를 설득하고 이해시키기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프로토타입은 사용자의 요구사항이 모두 반영될 때까지 계속하여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개선하고 보완해야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될 수 있으면 정교하게 만들어야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사용자의 요구사항을 개발자가 맞게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해석했는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 검증하기 위한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간단하게 만드는 것이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페이퍼 프로토타입의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아날로그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기간이 긴 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비용이 많을 경우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비용이 저렴하다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테스트하기에 부적당하다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페이퍼 프로토타입은 제작 기간이 짧은 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비용이 적은 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협의가 빠를 경우에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단계에서 작성된 프로토타입이 요구사항을 잘 수행하고 있는지 사용자가 직접 확인하는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분석하는 단계로 사용자 관점에서 기본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요구사항이 확정될 때까지 수행하는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충족하는 프로토타입을 종이에 손으로 직접 그리거나 편집 도구 등을 이용하여 작성하고 프로토타입은 개발할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핵심적인 기능을 중심으로 개발하는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프로토타입이 요구사항을 잘 수행하고 있는지 사용자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직접 확인하는 단계이며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프로토타입에 대해 다양한 추가 및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의견을 제안할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프로토타입을 기반으로 수정과 협의가 이뤄지는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로써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개발자는 사용자가 요청한 제안 사항을 수용하여 보완 작업을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완료된 이후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되돌아간다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최종적으로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승인을 완료할 때까지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단계를 반복한다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225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사용자의 요구사항을 바탕으로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구체화하여 작성하는 문서로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 전에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화면들을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기획자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 등과의 원활한 의사소통을 위해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순으로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표지는 다른 문서와 혼동되지 않도록 프로젝트명 또는 시스템명을 포함시켜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5520" y="4149080"/>
            <a:ext cx="388843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65601" y="4417558"/>
            <a:ext cx="210826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및 </a:t>
            </a:r>
            <a:r>
              <a:rPr lang="ko-KR" altLang="en-US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시스템명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042" y="5157192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747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개정이력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설계서가 수정될 때마다 어떤 부분이 어떻게 수정되었는지를 정리해 놓은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작성 시 첫 번째 항목을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초안 작성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(Version)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변경 사항이 있을 때마다 변경 내용을 적고 버전을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높인다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77015"/>
              </p:ext>
            </p:extLst>
          </p:nvPr>
        </p:nvGraphicFramePr>
        <p:xfrm>
          <a:off x="1775520" y="2996952"/>
          <a:ext cx="6624736" cy="1151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Version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2007-08-08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2007-09-01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김말자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2007-10-10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회의 내용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2007-10-07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27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정의서는 사용자의 요구사항을 확인하고 정리한 문서로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요구사항의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여부를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별로 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 전체 시스템의 구조를 설계한 것으로 사용자의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어떻게 시스템에 적용되는지 알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85885"/>
              </p:ext>
            </p:extLst>
          </p:nvPr>
        </p:nvGraphicFramePr>
        <p:xfrm>
          <a:off x="1775520" y="2228320"/>
          <a:ext cx="6624736" cy="1439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RFP(Request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For Proposal)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화면에 표현될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설계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구송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설계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화면간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2015-10-20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회의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 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팝업 창 띄우기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2015-11-20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협의 결정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71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맵은 시스템 구조를 바탕으로 사이트에 표시할 콘텐츠를 한 눈에 알아 볼 수 있도록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메뉴별로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설계한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맵을 작성한 후 사이트 맵의 상세 내용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 Detail)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 형태로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8" y="2564904"/>
            <a:ext cx="4394820" cy="28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97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정의서는 사용자 관점에서 사용자가 요구하는 프로세스들을 작업 진행 순서에 맞춰 정리한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전체적인 흐름을 파악할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참고하여 필요한 화면을 페이지 별로 설계한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구분하기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별 고유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부여하고 별도 표지를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① 대표적인 화면들에 대해 포함될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등이 표현된 와이어프레임을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스케치한다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흐름을 스토리보드 형태로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디스크립션에는 시스템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디자인하거나 설계할 때 필요한 사항을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3592" y="4797152"/>
            <a:ext cx="302433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1625" y="4921614"/>
            <a:ext cx="201208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Page_main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066" y="5661248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07968" y="4797152"/>
            <a:ext cx="302433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51984" y="5317392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0616" y="5157192"/>
            <a:ext cx="10081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616" y="5525324"/>
            <a:ext cx="10081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85372" y="5157192"/>
            <a:ext cx="686892" cy="691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04312" y="4797152"/>
            <a:ext cx="115212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</a:p>
        </p:txBody>
      </p:sp>
    </p:spTree>
    <p:extLst>
      <p:ext uri="{BB962C8B-B14F-4D97-AF65-F5344CB8AC3E}">
        <p14:creationId xmlns:p14="http://schemas.microsoft.com/office/powerpoint/2010/main" val="24642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제스처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(Mobile Gesture)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Tap(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가볍게 한 번 터치하는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 Tap(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 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빠르게 두 번 터치하는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Drag(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누른 채 움직임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특정 위치에 손가락을 댄 상태에서 정해진 방향으로 움직인 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손가락을 떼는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Pan(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누른 채 계속 움직임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댄 후 손가락을 떼지 않고 계속적으로 움직이는 동작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움직이는 방향이나 시간에 제한이 없으며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손가락을 뗄 때까지의 동작을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Panning)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Press(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 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특정 위치를 손가락으로 꾹 누르는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Flick(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스크롤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터치하면서 수평 또는 수직으로 빠르게 드래그하는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Pinch(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넓히기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좁히기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화면을 터치한 후 두 손가락을 서로 다른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방향으로 움직이는 동작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2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화면설계의 기본 구성 요소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3220"/>
              </p:ext>
            </p:extLst>
          </p:nvPr>
        </p:nvGraphicFramePr>
        <p:xfrm>
          <a:off x="1415480" y="1556792"/>
          <a:ext cx="8496944" cy="1659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(Window)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키보드나 마우스 등을 통해 데이터 입력 및 결과를 보여주는 화면상의 표시 영역이다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(Menu)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화면에서 수행할 기능들을 일정한 형태로 모아놓은 인터페이스이다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사용자로 하여금 기능 선택을 수월하게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아이콘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(Icon)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수행하고자 하는 동작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동작의 대상 등을 조그마한 그림 형태로 표현한 인터페이스이다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사용 환경 안에서는 아이콘의 크기는 동일하거나 규칙적인 크기 안에서 제공해야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(Pointer)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입력이 이뤄지는 지점을 알려주는 화면상의 커서이다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상태를 포인터의 모양으로도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321075"/>
            <a:ext cx="6264696" cy="2549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56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초안을 작성한 후 내용을 수정할 때마다 개정 이력 을 정리해야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설계서가 수정될 때마다 어떤 부분이 어떻게 수정되었는지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작성 시에는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초안 작성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기입하고 버전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버전은 설계서를 수정 또는 보완할 때마다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 이력은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반드시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버전은 설계서를 수정 또는 보완할 때마다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더하는 경우는 시스템의 전반적인 사항을 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전반적인 수정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발생할 때이다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화면의 정보를 한눈에 파악하기 위한 시각적인 콘텐츠 모형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테이블 형태로 되어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위에서부터 아래로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내려가며 정보를 찾을 수 있는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있는 것이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 Board)  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(Layout) 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(Navigation)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사용자의 요구사항을 바탕으로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구체화한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상세 설계 이후에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개정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등으로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웹 사이트의 전체 구조를 한 눈에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상세 설계 이전에 작성을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설계서에서 작성될 내용이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정의서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91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표지는 다른 문서와 혼동되지 않도록 무엇을 포함시키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표지는 다른 문서와 혼동되지 않도록 프로젝트명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시스템명을 포함시켜 작성하고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로고가 존재하면 로고도 같이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 전체 시스템의 구조를 설계 한 것을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 이력서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시스템의 구조를 설계하는 것으로 사용자의 요구사항이 어떻게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적용이 되었는지 알 수가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설계에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참고하여 필요한 화면을 페이지 별로 설계한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구분하기 위해 화면 별 고유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 표지를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화면들에 대해 포함될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표현된 스토리보드를 대략적으로 스케치한다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화면들에 대해 포함될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등이 표현된 와이어프레임을 대략적으로 스케치한다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흐름을 스토리보드 형태로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디스크립션에는 시스템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등 디자인하거나 설계할 때 필요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사항을 기록한다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설계의 기본구성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키보드나 마우스 등을 통해 데이터 입력 및 결과를 보여주는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화면상의 표시 영역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화면에서 수행할 기능들을 일정한 형태로 모아놓은 인터페이스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 하여금 기능 선택을 수월하게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수행하고자 하는 동작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동작의 대상 등을 조그마한 그림 형태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표현한 인터페이스이다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아이콘의 크기는 동일하거나 규칙적인 크기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 제공해야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입력이 이뤄지는 지점을 알려주는 화면상의 커서이다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포인터의 모양으로도 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186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유용성 평가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유용성 평가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시스템을 통해 원하는 목표를 얼마나 효과적으로 달성할 수 있는가에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척도로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주된 목적은 유용성이 뛰어난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제작하는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평가는 사용자 측면에서 복잡한 시스템을 얼마나 편리하게 사용할 수 있는지를 평가하는 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문제점을 찾아내고 개선 방향을 제시하기 위한 조사 과정이다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등에 대해 사용자가 생각하는 사용자 모형과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설계자가 만들려고 하는 개발자 모형 간의 차이를 최소화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모형과 개발자 모형 간의 차이가 발생하는 원인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차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사용자가 원하는 목적과 실행 기능이 다르기 때문에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차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목적과 실행 결과가 다르기 때문에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228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유용성 평가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차를 줄이기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원리 검토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의도파악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목적을 명확히 파악한 후 불필요한 기능이나 중복되는 기능이 있는지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순서 규정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▶사용자가 특정 기능을 사용하기 위한 행위 순서를 세분화시켜 순서대로 제시하고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임의로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순서를 변경할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▶특정 작업을 수행하기 위한 단계는 최소화하고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방법을 통해 수행할 수 있도록 설계하며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기존 경험에 비추어 가능한 친숙하도록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행위의 순서대로 실행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▶프로세스의 흐름을 직접적으로 파악할 수 있도록 제공함으로써 사용자가 행위 순서대로 실행할 때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어려움이 없어야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▶작업이 원활하게 진행되도록 과도한 상호 작용은 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▶사용자가 의도한 행위를 효율적으로 실행할 수 있도록 피드백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디폴트 값 등을 적절하게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639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유용성 평가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차를 줄이기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원리 검토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키 조작의 결과를 사용자가 빠르게 지각하도록 유도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▶사용자가 수행한 행위에 대해 최대한 빨리 반응하도록 설계하고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수행한 행위로 인해 현재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변화를 직접적으로 파악할 수 있도록 피드백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조작으로 변화된 시스템의 상태를 사용자가 쉽게 인지하도록 유도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▶시스템의 상태 정보를 가능한 한 단순하고 이해하기 쉽게 제시해야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가진 원래 의도와 시스템 결과 간의 유사 정도를 사용자가 쉽게 파악하도록 유도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▶사용자의 의도가 시스템을 통해 충족되었는지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충족될 수 있는지를 사용자가 쉽게 파악할 수 있도록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677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유용성 평가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평가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설계하다 보면 개발자가 설계한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사용자가 생각한 것과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실행되는 경우가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일을 예방하기 위한 방법으로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개발자는 사용자의 목적을 명확히 파악한 후 불필요한 기능이나 중복되는 기능이 있는지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개발자는 특정 기능을 사용하기 위한 행위 순서를 세분화시킨 뒤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제시해야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작업을 수행하기 위한 단계는 최소화시켜야 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혼동되지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않게 한 가지의 방법만을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수행하는 순서는 사용자의 기존 경험에 비추어 가능한 한 친숙하게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작업을 수행하는 방법이 여러 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(2~3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경우에는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방법을 선택할 수 있어 더 편리하게 이용할 수가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사용자가 원하는 목적과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실행 결과가 최대한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비슷하게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설계하려고 할 때의 방법으로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특정 작업을 수행하면 최대한 빨리 반응하도록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작업으로 인한 현재 시스템의 변화는 다른 작업에 방해되지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간접적으로 표시해야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조작으로 변화된 시스템의 상태 정보를 가능한 한 단순하고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쉽게 제시해야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의도가 시스템을 통해 충족되었는지 사용자가 쉽게 파악할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설계해야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시스템의 변화는 사용자가 바로 알 수 있도록 직관적으로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표시해주어야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27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개요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설계서를 바탕으로 실제 설계 및 구현을 위해 모든 화면에 대한 자세한 설계를 진행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단계로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설계를 할 때는 반드시 시나리오를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문서는 사용자 인터페이스의 기능 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 화면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간 인터랙션의 흐름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상황에서의 예외 처리 등을 문서로 정리한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문서에는 사용자가 최종 목표를 달성하기 위한 방법이 순차적으로 묘사되어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 또는 인터랙션 디자이너가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작성하면 그래픽 디자이너가 시나리오를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바탕으로 디자인을 하고 개발자가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636" y="4959283"/>
            <a:ext cx="841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 디자이너는 제품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대한 사용자의 행동과 그에 반응하는 절차를 디자인하는 사람을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64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 원칙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전체적인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기능과 작동 방식을 한눈에 이해할 수 있도록 구체적으로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또는 플로차트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Chart)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기능에 공통적으로 적용될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요소와 인터랙션을 일반 규칙으로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 화면의 레이아웃과 그 화면에 속할 기능을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인터랙션의 흐름을 정의하며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간 인터랙션의 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(Condition),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(Loop)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명시한다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예외 상황에 대비한 다양한 케이스를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규칙을 지키면서 기능별 상세 기능 시나리오를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규칙을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2048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작성을 위한 일반 규칙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작성하면서 적용할 일반적인 규칙은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84319"/>
              </p:ext>
            </p:extLst>
          </p:nvPr>
        </p:nvGraphicFramePr>
        <p:xfrm>
          <a:off x="1735880" y="1889272"/>
          <a:ext cx="8968632" cy="3031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키의 위치와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화면에 공통적으로 배치되는 주요 키의 위치와 기능을 설명한 것으로 여러 화면 간의 일관성을 보장한다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 박스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라디오 버튼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 박스 등의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요소를 언제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형태로 사용할지를 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조작하면 어떻게 반응하는지 그 흐름을 설명한다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스크린 레이아웃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(Basic Screen Layouts)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화면에 공통적으로 나타나는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Titles, Ok/Back, Soft Key, Option, Functional Buttons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위치와 속성을 정의한다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인터랙션 규칙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(Basic Interaction Rules)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터치 제스처 등에 공통적으로 사용되는 조작 방법과 실행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이전 다음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 이동 등의 화면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전환 효과 등을 기술한다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단위 태스크 흐름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(Task Flows)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많은 기능들에 공통적으로 사용되는 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매너 모드 상태 등에 대한 인터랙션 흐름을 설명한다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케이스 문서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상황에서 공통적으로 적용되는 시스템의 동작을 정의한 문서이다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 케이스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1604" y="4959283"/>
            <a:ext cx="841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맞는 기능이나 사용자가 프로그래밍 할 수 있는 기능이 있는 장치의 키이지만 일반적으로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기능이 있음을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프로그래밍 할 수 없어 하드 키로 간주되는 휴대폰의 키보드 문자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숫자 키와 달리 소프트 키는 기능을 변경할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키의 한 예는 키보드 기능 또는 응용 프로그램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상황에 따라 다른 특수 기능을 가진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74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인터페이스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44825"/>
            <a:ext cx="4896544" cy="345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834197"/>
            <a:ext cx="4968552" cy="2651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059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작성을 위한 일반 규칙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요소의 종류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체크박스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 Box)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선택 상황에서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선택할 수 있는 버튼이다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라디오 버튼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(Radio Button)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항목 중 하나만 선택할 수 있는 버튼이다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박스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(Text Box)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데이터를 입력하고 수정할 수 있는 상자입니다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콤보상자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(Combo Box)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지정된 목록 상자에 내용을 표시하여 선택하거나 새로 입력할 수 있는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상자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 Box)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콤보상자와 같이 목록을 표시하지만 새로운 내용을 입력할 수 없는 상자이다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04" y="4045524"/>
            <a:ext cx="3384376" cy="2740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23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문서의 요건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5474"/>
              </p:ext>
            </p:extLst>
          </p:nvPr>
        </p:nvGraphicFramePr>
        <p:xfrm>
          <a:off x="1559496" y="1541428"/>
          <a:ext cx="8968632" cy="27838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누락되지 않도록 최대한 상세하게 기술해야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시스템의 기능보다는 사용자의 태스크에 초점을 맞춰 기술한다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목표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및 사용자의 요구사항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스타일 등이 모두 일관성을 유지해야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(Understandable)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누구나 쉽게 이해할 수 있도록 설명한다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불분명하거나 추상적인 표현은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가독성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(Readable)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표준화된 템플릿 등을 활용하여 문서를 쉽게 읽을 수 있도록 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v1.0, v2.0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등과 같이 문서 인덱스에 대한 규칙이나 목차를 제공한다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읽기 쉽도록 줄 간격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들여쓰기 등의 기준을 마련한다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시각적인 효과를 위해 여백이나 빈 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하이라이팅을 일관성 있게 지정한다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하이퍼링크 등을 지정하여 문서들이 서로 참조될 수 있도록 지정한다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 용이성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(Modifiable)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시나리오의 수정이나 개선이 쉬워야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추적 용이성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(Traceable)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사항은 언제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부분이 왜 발생했는지 쉽게 추적할 수 있어야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9496" y="473431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형판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형틀이라는 뜻으로 화면의 기본 레이아웃 형태를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수정하고 발전시켜서 더 나은 대안으로 만들어가는 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48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문서로 인한 기대 효과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의사소통에 대한 오류가 감소한다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과정에서의 재작업이 감소하고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혼선이 최소화된다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기능을 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비용을 절감한다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속도를 향상시킨다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19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선택 항목 중 하나의 선택만 가능한 경우 사용하는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토글 버튼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텍스트 박스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라디오 버튼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체크 박스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토글 버튼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(toggle button)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토글이라는 용어는 오로지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가지의 상태 밖에는 없는 상황에서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스위치를 한 번 누르면 한 값이 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한 번 누르면 다른 값으로 변하는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가지고 다음 작업을 진행하는 담당자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인터랙션 디자이너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개발자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품질 관리자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④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 또는 인터랙션 디자이너가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디자이너가 시나리오를 바탕으로 디자인을 하고 개발자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구현하면 그 제품을 검증하는 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품질팀에 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형판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형틀이라는 뜻으로 화면의 기본적인 레이아웃 형태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텍스트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(Text)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(Frame)	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템플릿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(Template)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그림이나 창문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등을 지지하기 위해 밖을 둘러싼 것이라고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프레임은 물건의 틀이나 기초 뼈대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나아가서 사람이 생각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기본 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의미하는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시스템의 기능에 초점을 맞춰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시각적인 효과를 위해 여백이나 빈 페이지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하이라이팅을 일관성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시나리오의 수정 또는 개선이 쉬워야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사항이 있을 경우 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부분이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 발생했는지 쉽게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문서는 해당 시스템의 기능보다는 사용자의 태스크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초점을 맞추어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902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문서로 인한 기대 효과로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요구사항이나 의사소통에 대한 오류가 감소한다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과정에서의 재작업이 감소하고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혼선이 최소화된다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소프트웨어 개발 비용이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불필요한 기능을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문서의 요건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(Readable)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누락되지 않도록 최대한 간단하게 기술해야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표준화된 템플릿 등을 활용하여 문서를 쉽게 읽을 수 있도록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읽기 쉽도록 줄 간격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들여쓰기 등의 기준을 마련한다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시나리오의 수정이나 개선이 쉬워야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용이성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누락되지 않도록 최대한 상세하게 기술해야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태스크에 초점을 맞추어 기술한다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템플릿 등을 활용하여 문서를 쉽게 읽을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인덱스에 대한 규칙이나 목차를 제공한다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 쉽도록 줄 간격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들여쓰기 등의 기준을 마련한다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시각적인 효과를 위해 여백이나 빈 페이지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하이라이팅을 일관성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하이퍼링크 등을 지정하여 문서들이 서로 참조될 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중에서 이미 지정된 목록 상자에 내용을 표시하여 선택하거나 새로 입력할 수 있는 상자는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콤보 상자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텍스트 박스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라디오 버튼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토글 버튼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 상자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지정된 목록 상자에 내용을 표시하여 선택하거나 새로 입력할 수 있는 상자를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상자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 상자와 같이 목록을 표시하지만 새로운 내용을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수 없는 상자이다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대한 사용자의 행동과 그에 반응하는 절차를 디자인 하는 사람을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 디자이너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0971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-SEC_10(HCI / UX / </a:t>
            </a:r>
            <a:r>
              <a:rPr lang="ko-KR" altLang="en-US" sz="2800" b="1" dirty="0">
                <a:latin typeface="+mj-ea"/>
              </a:rPr>
              <a:t>감성공학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HCI(Human Computer Interaction or Interface)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사람이 시스템을 보다 편리하고 안전하게 사용할 수 있도록 연구하고 개발하는 학문으로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목표는 시스템을 사용하는데 있어 최적의 사용자 경험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만드는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사람과 컴퓨터의 상호작용을 연구해서 사람이 컴퓨터를 편리하게 사용하도록 만드는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학문이었으나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대상이 컴퓨터 뿐만 아니라 서비스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콘텐츠 등으로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사람도 개인뿐만 아니라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사회나 집단으로 확대되었다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HCI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제품이 좋은 제품인지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하면 좋은 제품을 만들 수 있는지 등을 연구한다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001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-SEC_10(HCI / UX / </a:t>
            </a:r>
            <a:r>
              <a:rPr lang="ko-KR" altLang="en-US" sz="2800" b="1" dirty="0">
                <a:latin typeface="+mj-ea"/>
              </a:rPr>
              <a:t>감성공학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UX(User Experience)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시스템이나 서비스를 이용하면서 느끼고 생각하게 되는 총체적인 경험을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기능이나 절차상의 만족뿐만 아니라 사용자가 참여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교감을 통해서 알 수 있는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있는 경험을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기술을 효용성 측면에서만 보는 것이 아니라 사용자의 삶의 질을 향상시키는 하나의 방향으로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보는 새로운 개념이다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편의성을 중시한다면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이러한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사용자가 느끼는 만족이나 감정을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(Subjectivity)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사람들의 개인적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신체적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인지적 특성에 따라 다르므로 주관적이다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(Contextuality)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 일어나는 상황 또는 주변 환경에 영향을 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(Holistic)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느끼는 총체적인 심리적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감성적인 결과이다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873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-SEC_10(HCI / UX / </a:t>
            </a:r>
            <a:r>
              <a:rPr lang="ko-KR" altLang="en-US" sz="2800" b="1" dirty="0">
                <a:latin typeface="+mj-ea"/>
              </a:rPr>
              <a:t>감성공학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8000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제품이나 작업환경을 사용자의 감성에 알맞도록 설계 및 제작하는 기술로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인문사회과학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의학 등 여러 분야의 학문이 공존하는 종합과학이다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제품을 사용한 경험을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얻은 복합적인 감각을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과학적으로 측정하기 위해서는 생체계측 기술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감각계측 기술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 지능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생체제어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등이 요구된다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목적은 인간의 삶을 편리하고 안전하면 쾌적하게 만드는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인간의 감성을 구체적으로 제품 설계에 적용하기 위해 공학적인 접근 방법을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감성공학은 인간의 신체적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정신적 특성을 배려한 제품 설계에서 더 나아가 인간의 감성까지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인간과 컴퓨터의 상호작용을 나타내는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HCI(Human Computer Interaction or Interface)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 인간의 특성과 감성을 반영하였다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요소기술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기술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설계에 적용할 인간의 특성을 파악한다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기술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특성에 맞는 인터페이스를 구현한다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기술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인간에 맞는지 파악하여 새로운 감성을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248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 SEC_10(HCI / UX / </a:t>
            </a:r>
            <a:r>
              <a:rPr lang="ko-KR" altLang="en-US" sz="2800" b="1" dirty="0">
                <a:latin typeface="+mj-ea"/>
              </a:rPr>
              <a:t>감성공학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(HCI / UX /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감성공학을 디자인의 기능적인 측면에서 봤을 경우 해당하는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생리적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심리적 기능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사회적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가장 근접한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사람과 컴퓨터 시스템 간의 상호작용을 연구하고 설계하는 것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컴퓨터를 편리하게 사용할 수 있도록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I.A.(Information Architecture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 중 경험이 일어나는 상황 또는 주변 환경에 영향을 받는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사람들의 개인적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신체적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인지적 특성에 따라 다르므로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 일어나는 상황 또는 주변 환경에 영향을 받는다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느끼는 총체적인 심리적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감성적인 결과이다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제품을 사용한 경험을 토대로 얻은 복합적인 감각을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요소기술에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기반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구현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응용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서비스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기술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설계에 적용할 인간의 특성을 파악하는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기술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특성에 맞는 인터페이스를 구현하는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기술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인간에 맞는지 파악하여 새로운 감성을 만드는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549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기본 원칙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기본 원칙에는 직관성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사용할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사용자의 목적을 정확하고 완벽하게 달성해야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배우고 익힐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최대한 수용하고 실수를 최소화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설계 지침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인터페이스를 설계할 때 고려할 사항은 사용자 중심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중심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쉽게 이해하고 편리하게 사용할 수 있는 환경을 제공하며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실사용자에 대한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이해가 바탕이 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소프트웨어를 얼마나 빠르고 쉽게 이해할 수 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편리하고 효율적으로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있는지를 말하는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설계 시 가장 우선적으로 고려해야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버튼이나 조작 방법 등을 일관성 있게 제공하므로 사용자가 쉽게 기억하고 습득할 수 있게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73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설계 지침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방법을 단순화시켜 인지적 부담을 감소시켜야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작동시킬 기능만 보고도 결과를 미리 예측할 수 있게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화면에 주요 기능을 노출시켜 최대한 조작이 쉽도록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디자인적으로 완성도 높게 글꼴이나 색상을 적용하고 그래픽 요소를 배치하여 가독성을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높일 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구조와 디자인을 표준화하여 한 번 학습한 이후에는 쉽게 사용할 수 있도록 설계해야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사용자의 연령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인종 등 다양한 계층이 사용할 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개념적으로 쉽게 인지할 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발생하면 사용자가 쉽게 인지할 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825621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38237</TotalTime>
  <Words>15675</Words>
  <Application>Microsoft Office PowerPoint</Application>
  <PresentationFormat>와이드스크린</PresentationFormat>
  <Paragraphs>1695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5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화면 설계 세부 섹션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 기출 문제</vt:lpstr>
      <vt:lpstr>1. 화면 설계-SEC_01(사용자 인터페이스) 기출 문제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 출제 예상 문제</vt:lpstr>
      <vt:lpstr>1. 화면 설계-SEC_01(사용자 인터페이스) 기출 문제</vt:lpstr>
      <vt:lpstr>1. 화면 설계-SEC_02(UI 표준 및 지침) 출제 예상 문제</vt:lpstr>
      <vt:lpstr>1. 화면 설계-SEC_02(UI 표준 및 지침) 출제 예상 문제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 출제 예상 문제</vt:lpstr>
      <vt:lpstr>1. 화면 설계-SEC_03(UI 요구사항 확인) 출제 예상 문제</vt:lpstr>
      <vt:lpstr>1. 화면 설계-SEC_03(UI 요구사항 확인) 출제 예상 문제</vt:lpstr>
      <vt:lpstr>1. 화면 설계-SEC_03(UI 요구사항 확인) 출제 예상 문제</vt:lpstr>
      <vt:lpstr>1. 화면 설계-SEC_04(UI 설계 도구)</vt:lpstr>
      <vt:lpstr>1. 화면 설계-SEC_04(UI 설계 도구)</vt:lpstr>
      <vt:lpstr>1. 화면 설계-SEC_04(UI 설계 도구)</vt:lpstr>
      <vt:lpstr>1. 화면 설계-SEC_04(UI 설계 도구) 기출 및 출제 예상 문제</vt:lpstr>
      <vt:lpstr>1. 화면 설계-SEC_04(UI 설계 도구) 기출 및 출제 예상 문제</vt:lpstr>
      <vt:lpstr>1. 화면 설계-SEC_04(UI 설계 도구) 기출 및 출제 예상 문제</vt:lpstr>
      <vt:lpstr>1. 화면 설계-SEC_04(UI 설계 도구) 기출 및 출제 예상 문제</vt:lpstr>
      <vt:lpstr>1. 화면 설계-SEC_05(품질 요구 사항)</vt:lpstr>
      <vt:lpstr>1. 화면 설계-SEC_05(품질 요구 사항)</vt:lpstr>
      <vt:lpstr>1. 화면 설계-SEC_05(품질 요구 사항)</vt:lpstr>
      <vt:lpstr>1. 화면 설계-SEC_05(품질 요구 사항)</vt:lpstr>
      <vt:lpstr>1. 화면 설계-SEC_05(품질 요구 사항)</vt:lpstr>
      <vt:lpstr>1. 화면 설계-SEC_SEC_05(품질 요구 사항) 기출 및 출제 예상 문제</vt:lpstr>
      <vt:lpstr>1. 화면 설계-SEC_SEC_05(품질 요구 사항) 기출 및 출제 예상 문제</vt:lpstr>
      <vt:lpstr>1. 화면 설계-SEC_SEC_05(품질 요구 사항) 기출 및 출제 예상 문제</vt:lpstr>
      <vt:lpstr>1. 화면 설계-SEC_SEC_05(품질 요구 사항) 기출 및 출제 예상 문제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 출제 예상 문제</vt:lpstr>
      <vt:lpstr>1. 화면 설계-SEC_06(UI 프로토타입 제작 및 검토) 출제 예상 문제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 출제 예상 문제</vt:lpstr>
      <vt:lpstr>1. 화면 설계-SEC_07(UI 설계서 작성) 출제 예상 문제</vt:lpstr>
      <vt:lpstr>1. 화면 설계-SEC_08(유용성 평가)</vt:lpstr>
      <vt:lpstr>1. 화면 설계-SEC_08(유용성 평가)</vt:lpstr>
      <vt:lpstr>1. 화면 설계-SEC_08(유용성 평가)</vt:lpstr>
      <vt:lpstr>1. 화면 설계-SEC_08(유용성 평가) 출제 예상 문제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 기출 및 출제 예상 문제</vt:lpstr>
      <vt:lpstr>1. 화면 설계-SEC_09(UI 상세 설계) 기출 및 출제 예상 문제</vt:lpstr>
      <vt:lpstr>1. 화면 설계-SEC_10(HCI / UX / 감성공학)</vt:lpstr>
      <vt:lpstr>1. 화면 설계-SEC_10(HCI / UX / 감성공학)</vt:lpstr>
      <vt:lpstr>1. 화면 설계-SEC_10(HCI / UX / 감성공학)</vt:lpstr>
      <vt:lpstr>1. 화면 설계- SEC_10(HCI / UX / 감성공학)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6126</cp:revision>
  <dcterms:created xsi:type="dcterms:W3CDTF">2019-09-27T03:30:23Z</dcterms:created>
  <dcterms:modified xsi:type="dcterms:W3CDTF">2024-02-13T15:23:34Z</dcterms:modified>
</cp:coreProperties>
</file>