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336" r:id="rId4"/>
    <p:sldId id="1479" r:id="rId5"/>
    <p:sldId id="1480" r:id="rId6"/>
    <p:sldId id="1481" r:id="rId7"/>
    <p:sldId id="1482" r:id="rId8"/>
    <p:sldId id="1490" r:id="rId9"/>
    <p:sldId id="1483" r:id="rId10"/>
    <p:sldId id="1484" r:id="rId11"/>
    <p:sldId id="1485" r:id="rId12"/>
    <p:sldId id="1486" r:id="rId13"/>
    <p:sldId id="1487" r:id="rId14"/>
    <p:sldId id="1491" r:id="rId15"/>
    <p:sldId id="1488" r:id="rId16"/>
    <p:sldId id="1489" r:id="rId17"/>
    <p:sldId id="1492" r:id="rId18"/>
    <p:sldId id="1493" r:id="rId19"/>
    <p:sldId id="1494" r:id="rId20"/>
    <p:sldId id="1495" r:id="rId21"/>
    <p:sldId id="1496" r:id="rId22"/>
    <p:sldId id="1497" r:id="rId23"/>
    <p:sldId id="1498" r:id="rId24"/>
    <p:sldId id="1499" r:id="rId25"/>
    <p:sldId id="1500" r:id="rId26"/>
    <p:sldId id="1501" r:id="rId27"/>
    <p:sldId id="1502" r:id="rId28"/>
    <p:sldId id="1503" r:id="rId29"/>
    <p:sldId id="1504" r:id="rId30"/>
    <p:sldId id="1505" r:id="rId31"/>
    <p:sldId id="1506" r:id="rId32"/>
    <p:sldId id="1507" r:id="rId33"/>
    <p:sldId id="1508" r:id="rId34"/>
    <p:sldId id="1509" r:id="rId35"/>
    <p:sldId id="1510" r:id="rId36"/>
    <p:sldId id="1511" r:id="rId37"/>
    <p:sldId id="1512" r:id="rId38"/>
    <p:sldId id="1513" r:id="rId39"/>
    <p:sldId id="1514" r:id="rId40"/>
    <p:sldId id="1515" r:id="rId41"/>
    <p:sldId id="1516" r:id="rId42"/>
    <p:sldId id="1517" r:id="rId43"/>
    <p:sldId id="1518" r:id="rId44"/>
    <p:sldId id="1519" r:id="rId45"/>
    <p:sldId id="1520" r:id="rId46"/>
    <p:sldId id="1521" r:id="rId47"/>
    <p:sldId id="1522" r:id="rId48"/>
    <p:sldId id="1523" r:id="rId49"/>
    <p:sldId id="1524" r:id="rId50"/>
    <p:sldId id="1525" r:id="rId51"/>
    <p:sldId id="1526" r:id="rId52"/>
    <p:sldId id="1527" r:id="rId53"/>
    <p:sldId id="1528" r:id="rId54"/>
    <p:sldId id="1529" r:id="rId55"/>
    <p:sldId id="27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+mj-ea"/>
                <a:ea typeface="+mj-ea"/>
              </a:rPr>
              <a:t>1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소프트웨어 설</a:t>
            </a:r>
            <a:r>
              <a:rPr lang="ko-KR" altLang="en-US" sz="4400" dirty="0">
                <a:latin typeface="+mj-ea"/>
                <a:ea typeface="+mj-ea"/>
              </a:rPr>
              <a:t>계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4. </a:t>
            </a:r>
            <a:r>
              <a:rPr lang="ko-KR" altLang="en-US" sz="3000" dirty="0" smtClean="0">
                <a:latin typeface="+mj-ea"/>
                <a:ea typeface="+mj-ea"/>
              </a:rPr>
              <a:t>인터페이스 설계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검토 계획 수립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계획이 수립되면 인터페이스 요구사항 검토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참여자에게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관련 자료와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전달한다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이해 관계자에는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관리자 기술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Architect)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아키텍처를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및 구축하는 사람으로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TA(Technical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Architect)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아키텍처의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및 구축을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담당하는 아키텍트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SA(Solution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Architect)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아키텍처의 설계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담당하는 아키텍트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4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검토 및 오류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검토는 검토 체크리스트의 항목에 따라 인터페이스 요구사항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검토 시 오류가 발견되면 오류를 수정할 수 있도록 오류 목록과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시정 조치서를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수정과 요구사항 승인 절차를 진행할 수 있도록 요구사항 검토 결과를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관련자들에게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시정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조치서를 작성한 경우 시정 조치가 완료되었는지 확인하여 시정 조치가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완료되면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작업을 완료한다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베이스라인 설정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검토를 통해 검증된 인터페이스 요구사항은 프로젝트 관리자와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공식적으로 승인 받는다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소프트웨어 설계 및 구현을 위해 요구사항 명세서의 베이스라인을 설정한다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도출된 요구사항에 대해 베이스라인을 세우는 것은 매우 중요한데 베이스라인이란 고객이 원하는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도출해서 명세서에 모두 기록했다는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추가로 발생하거나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요구사항에 대해서는 엄격한 절차를 통해서만 수용여부가 결정된다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3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0772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검증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검증은 다음과 같은 검증 방법을 적절하게 이용한다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(Requirements Review)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명세서의 오류 확인 및 표준 준수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결함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담당자들이 수작업으로 분석하는 방법으로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동료검토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 등이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(Prototyping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정확히 파악하기 위해 실제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견본품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결과물을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설계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테스트할 수 있도록 작성되어야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위해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생성하여 이후에 요구사항이 현실적으로 테스트 가능한지를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CASE(Computer Aided Software Engineering)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활용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Analysis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변경사항의 추적 및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준수 여부를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18237"/>
              </p:ext>
            </p:extLst>
          </p:nvPr>
        </p:nvGraphicFramePr>
        <p:xfrm>
          <a:off x="2063552" y="2636912"/>
          <a:ext cx="8630774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8006"/>
                <a:gridCol w="6912768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동료검토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(Peer Review)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명세서 작성자가 명세서 내용을 직접 설명하고 동료들이 이를 들으면서 결함을 발견하는 형태의 검토 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워크스루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(Walk Through)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검토 회의 전에 요구사항 명세서를 미리 배포하여 사전 검토한 후에 짧은 검토 회의를 통해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결함을 발견하는 형태의 검토 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인스펙션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(Inspection)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명세서 작성자를 제외한 다른 검토 전문가들이 요구사항 명세서를 확인하면서 결함을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발견하는 형태의 검토 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아울러 정적 테스트 시에만 활용하는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3552" y="4020725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동료검토는 개발자가 동료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검토하는 것이고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동료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개발자들에게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자신이 개발한 코드를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설명하면서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검토하는 것이며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제외된 상태에서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검토하는 방법입니다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동료검토와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워크스루가 비공식적인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방법인데 반해 인스펙션은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0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5508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검증의 주요 항목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검증은 다음과 같은 항목들을 중심으로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(Completeness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모든 요구사항이 누락되지 않고 완전하게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모순되거나 충돌되는 점 없이 일관성을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(Unambiguity)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참여자가 요구사항을 명확히 이해할 수 있는가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(Functionality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(How to)'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(What)'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중점을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(Verifiability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요구를 모두 만족하고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내용과 일치하는지를 검증할 수 있는가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(Traceability)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명세서와 설계서를 추적할 수 있는가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(Easily Changeable)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명세서의 변경이 쉽도록 작성되었는가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09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5508"/>
            <a:ext cx="107132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기술 검토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(FTR)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산출물 대상 요구사항 확인 및 검증을 수행하는 방법이다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동료검토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 등이 여기에 속한다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검토에만 집중하라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의제를 제한하여 진행하라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논쟁과 반박을 제한하라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문제영역을 정확히 표현하라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해결책이나 개선책에 대해서는 논하지 말라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참가자 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준비를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강요하라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일정을 할당하라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검토자들을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훈련을 시행하라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검토자들은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작성한 메모들을 공유하라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과정과 결과를 재검토하라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3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회의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요구사항 명세서를 미리 배포하여 사전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회의를 통해 오류를 조기에 검출하는 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목적을 두는 요구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방법은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빌드 검증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동료검토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워크스루 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개발자 검토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동료검토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(Peer Review)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 작성자가 명세서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직접 설명하고 동료들이 이를 들으면서 결함을 발견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검토방법이다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(Walk Through)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회의 전에 요구사항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 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배포하여 사전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짧은 검토 회의를 통해 오류를 조기에 검출하는 데 목적을 두는 요구 사항 검토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 작성자를 제외한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검토 전문가들이 요구사항 명세서를 확인하면서 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발견하는 형태의 검토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공식적인 검토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검토 방법에 대한 설명이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리팩토링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 이외의 전문 검토 그룹이 요구사항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명세서를 상세히 조사하여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위배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 등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파악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동료검토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 작성자가 요구사항 명세서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설명하고 이해관계자들이 설명을 들으면서 결함을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인스펙션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관리 도구를 이용하여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추적성과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일관성을 검토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자료를 회의 전에 배포해서 사전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한 후 짧은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동안 검토 회의를 진행하면서 결함을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리팩토링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기능을 만들지 않고 코드를 개선하는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체계적인 프로세스이다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리팩토링은 혼잡한 코드를 깨끗한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단순한 디자인으로 바꾸는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분선을 통해서 요구사항 변경사항의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및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준수 여부를 확인하는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공학에서 워크스루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Walk through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사용사례를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확장하여 명세하거나 설계 다이어그램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등에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또는 반복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처리와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기능 이나 동작을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이해하려고 할 때 유용하다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동일한 의미를 가진다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단순한 테스트 케이스를 이용하여 프로덕트를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수작업으로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①, ②, ④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번과 같은 방법으로 동료 혹은 개발자 그룹 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수행하는 비공식적인 검토 방법인데 반해 인스펙션은 개발자가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제외된 상태에서 검토 전문가를 통해서 검토를 수행하는 공식적인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워크스루와 인스펙션은 서로 다르다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검증의 설명으로 가장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검토 기준과 검토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일정과 참여자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검토 계획 단계에서 선정한다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검토 방법과 기준 등의 선정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규모 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 인력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기간 등을 고려해야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검토는 검토할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명세서와 체크리스트 내용을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 후 검증에 참여했던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사람인 경우에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한해 요구사항을 변경할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 후 인터페이스 요구사항의 변경은 공식적인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통제 절차로만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74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수행시켜보는 것 대신에 읽어보고 눈으로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방법으로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품질 향상 기법 중 하나이다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테스트 시에만 활용하는 기법이다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결함과 함께 코딩 표준 준수 여부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 등의 다른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이슈를 검사하기도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인스펙션은 정적 테스트 시에만 활용하는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기술 검토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(FTR)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의제를 제한한다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논쟁과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반박을 제한한다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영역을 명확히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참가자의 수를 제한하지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검토에만 집중하라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의제를 제한하여 진행하라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논쟁과 반박을 제한하라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문제영역을 정확히 표현하라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해결책이나 개선책에 대해서는 논하지 말라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참가자의 수를 제한하고 사전 준비를 강요하라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자원과 시간 일정을 할당하라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검토자들을 위해 의미 있는 훈련을 시행하라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검토자들은 사전에 작성되어진 메모를 공유하라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검토의 과정과 결과를 재검토하라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검토의 방법으로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동료검토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리팩토링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리팩토링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기능을 만들지 않고 코드를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개선하는 체계적인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리팩토링은 혼잡한 코드를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깨끗한 코드와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단순한 디자인으로 바꾸는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정확히 파악하기 위해 실제 개발될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에 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견본품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만들어 최종 결과물을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예측하는 방법은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기술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설계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테스트할 수 있도록 작성되어야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테스트 케이스를 생성하여 이후에 요구사항이 현실적으로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가능하지를 검토한다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분석을 통해서 요구사항 변경사항의 추적 및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준수 여부를 확인하는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기술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산출물 대상 요구사항 확인 및 검증을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5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검증의 주요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항목에 해당하지 않는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기능성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항목에는 완전성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가능성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가능성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용이성이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검증의 주요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중 기능성에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모든 요구사항이 누락되지 않고 완전하게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 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모순되거나 충돌되는 점 없이 일관성을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참여자가 요구사항을 명확히 이해할 수 있는가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(How to)'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(What)'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중점을 두고 있는가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4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시스템 </a:t>
            </a:r>
            <a:r>
              <a:rPr lang="ko-KR" altLang="en-US" sz="2800" b="1" dirty="0" smtClean="0">
                <a:latin typeface="+mj-ea"/>
              </a:rPr>
              <a:t>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시스템 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시스템을 식별하는 것은 인터페이스 관련 자료들을 기반으로 개발하고자 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식별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정의하고 목록을 작성하는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자료에는 개발할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대한 업무 정의서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아키텍처 정의서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현행 시스템에 대한 인터페이스 요구사항 명세서 및 목록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대내외 연계 시스템 목록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대상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정의서 및 인터페이스 목록 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Architecture)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내부에서 각각의 하위 시스템들이 어떠한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작용하는지 파악할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구성이나 동작 원리를 나타내는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기능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표현하는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59077"/>
              </p:ext>
            </p:extLst>
          </p:nvPr>
        </p:nvGraphicFramePr>
        <p:xfrm>
          <a:off x="1817707" y="2261308"/>
          <a:ext cx="9571970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79"/>
                <a:gridCol w="1368152"/>
                <a:gridCol w="1224136"/>
                <a:gridCol w="3096344"/>
                <a:gridCol w="1224136"/>
                <a:gridCol w="1080120"/>
                <a:gridCol w="936103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한글명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영문명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레벨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위치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정보를 통합 관리하는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관계 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정보를 분석하여 마케팅 등에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활용하는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고객의 계약 조회 등온라인 업무 지원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3552" y="5879013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목록 작성 시 내부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경우에는 기업에서 사용하고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분류 체계를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레벨과 상위 시스템을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레벨은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단위 업무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포함되는 상위 시스템에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레벨로 구분하여 표시한다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나누어지는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시스템이라면 총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레벨로 구분하여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2…. 2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1.1. 1.2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2.1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2.2..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1.1.1, 1.1.2, 2.1.1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2.1,2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단계마다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1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시스템 </a:t>
            </a:r>
            <a:r>
              <a:rPr lang="ko-KR" altLang="en-US" sz="2800" b="1" dirty="0" smtClean="0">
                <a:latin typeface="+mj-ea"/>
              </a:rPr>
              <a:t>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식별하는 것은 인터페이스 관련 자료들을 기반으로 개발할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식별 정보를 정의하고 목록을 작성하는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환경 및 관리 주체 식별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환경은 연계할 시스템 접속에 필요한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실제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관리 주체는 하드웨어를 실제적으로 관리하는 담당자를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자료들을 기반으로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실제 운용 환경과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주체를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09515"/>
              </p:ext>
            </p:extLst>
          </p:nvPr>
        </p:nvGraphicFramePr>
        <p:xfrm>
          <a:off x="1780613" y="2229960"/>
          <a:ext cx="9860004" cy="12908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2510"/>
                <a:gridCol w="1388432"/>
                <a:gridCol w="1461507"/>
                <a:gridCol w="3215315"/>
                <a:gridCol w="1096130"/>
                <a:gridCol w="1169206"/>
                <a:gridCol w="876904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한글명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영문명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레벨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위치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7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고객의 회계를 관리하는 대내 연계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TBK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뱅크의 대외 연계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카드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TCD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카드사와의 대외 연계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2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인터페이스 </a:t>
            </a:r>
            <a:r>
              <a:rPr lang="ko-KR" altLang="en-US" sz="2800" b="1" dirty="0">
                <a:latin typeface="+mj-ea"/>
              </a:rPr>
              <a:t>설계 </a:t>
            </a:r>
            <a:r>
              <a:rPr lang="ko-KR" altLang="en-US" sz="2800" b="1" dirty="0" smtClean="0">
                <a:latin typeface="+mj-ea"/>
              </a:rPr>
              <a:t>세부 섹션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 파트는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장으로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인터페이스요구사항 검증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시스템 식별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식별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방법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시스템 </a:t>
            </a:r>
            <a:r>
              <a:rPr lang="ko-KR" altLang="en-US" sz="2800" b="1" dirty="0" smtClean="0">
                <a:latin typeface="+mj-ea"/>
              </a:rPr>
              <a:t>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환경 및 관리 주체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연계 시스템 운용 환경 정보 및 하드웨어 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네트워크 연결 정보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네트워크 연결 정보는 시스템 로그인 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자료들을 기반으로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연계하는데 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정보를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정보는 데이터베이스 연계 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01352"/>
              </p:ext>
            </p:extLst>
          </p:nvPr>
        </p:nvGraphicFramePr>
        <p:xfrm>
          <a:off x="1572679" y="1886536"/>
          <a:ext cx="9860005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218"/>
                <a:gridCol w="1275036"/>
                <a:gridCol w="1342143"/>
                <a:gridCol w="1176091"/>
                <a:gridCol w="2952328"/>
                <a:gridCol w="904617"/>
                <a:gridCol w="805286"/>
                <a:gridCol w="805286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한글명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영문명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IP/URL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Port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정보를 통합 관리하는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ACS-002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관계 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정보를 분석하여 마케팅 등에 활용하는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김말자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고객의 계약 조회 등 온라인 업무 지원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황기순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고객의 회계를 관리하는 대내 연계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TBK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뱅크의 대외 연계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김지영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카드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TCD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카드사와의 대외 연계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서숙희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9496" y="4180628"/>
            <a:ext cx="914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기업에서 사용하고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분류 체계에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식별번호를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6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시스템 </a:t>
            </a:r>
            <a:r>
              <a:rPr lang="ko-KR" altLang="en-US" sz="2800" b="1" dirty="0" smtClean="0">
                <a:latin typeface="+mj-ea"/>
              </a:rPr>
              <a:t>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네트워크 연결 정보 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네트워크 연결 정보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94864"/>
              </p:ext>
            </p:extLst>
          </p:nvPr>
        </p:nvGraphicFramePr>
        <p:xfrm>
          <a:off x="1572679" y="1886536"/>
          <a:ext cx="8051713" cy="23519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5083"/>
                <a:gridCol w="1096009"/>
                <a:gridCol w="1153694"/>
                <a:gridCol w="1010957"/>
                <a:gridCol w="675570"/>
                <a:gridCol w="720080"/>
                <a:gridCol w="936104"/>
                <a:gridCol w="792088"/>
                <a:gridCol w="576064"/>
                <a:gridCol w="576064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Hostname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Port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Login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Password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 USER 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 USER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PW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HOST1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LID1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PW1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Oracle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UID1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UPW1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HOST2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LID2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PW2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Oracle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UID2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UPW2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HOST3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LID3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PW3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Oracle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UID3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UPW3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HOST4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LID4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PW4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UID4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UPW4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HOST5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LID5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PW5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UID5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UPW5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ACS-006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HOST6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LID6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PW6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UID6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UPW6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시스템 </a:t>
            </a:r>
            <a:r>
              <a:rPr lang="ko-KR" altLang="en-US" sz="2800" b="1" dirty="0" smtClean="0">
                <a:latin typeface="+mj-ea"/>
              </a:rPr>
              <a:t>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식별하는 것은 인터페이스 요구사항 명세서와 인터페이스 요구사항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이와 연계할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사이의 인터페이스를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목록을 작성하는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37866"/>
              </p:ext>
            </p:extLst>
          </p:nvPr>
        </p:nvGraphicFramePr>
        <p:xfrm>
          <a:off x="1788703" y="3021297"/>
          <a:ext cx="8339745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969"/>
                <a:gridCol w="1728192"/>
                <a:gridCol w="3744416"/>
                <a:gridCol w="1512168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관련 요구사항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지급 정보 전송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 지급 대상 건에 대한 지급 데이터를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 에 전송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 수금 내역 수신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 은행으로부터 입금 내역을 전송 받아 자동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가수금 전표를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 계좌 잔액 수신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통장 잔액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예금주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예금주 정보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로그인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고객이 입력한 로그인 정보의 일치 여부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계약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계약에 대한 내용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9796" y="5359973"/>
            <a:ext cx="914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인터페이스를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식별자로 인터페이스의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식별성 강화를 위해 업무 분류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번호를 같이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인터페이스명은 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작성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개발할 시스템과 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인터페이스를 식별할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시스템 간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대표하는 이름을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요구사항은 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명세서나 목록의 요구사항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번호를 입력한다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1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시스템 </a:t>
            </a:r>
            <a:r>
              <a:rPr lang="ko-KR" altLang="en-US" sz="2800" b="1" dirty="0" smtClean="0">
                <a:latin typeface="+mj-ea"/>
              </a:rPr>
              <a:t>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시스템을 식별하는 것은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참여하는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시스템들을 송신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시스템으로 구분하여 작성하는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식별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39881"/>
              </p:ext>
            </p:extLst>
          </p:nvPr>
        </p:nvGraphicFramePr>
        <p:xfrm>
          <a:off x="2165747" y="2636912"/>
          <a:ext cx="6683561" cy="1921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2961"/>
                <a:gridCol w="1656184"/>
                <a:gridCol w="1440160"/>
                <a:gridCol w="1080120"/>
                <a:gridCol w="1224136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지급 정보 전송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 수금 내역 수신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 계좌 잔액 수신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예금주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로그인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계약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0924" y="4653136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구분은 인터페이스가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시스템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 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어디에서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발생하는지에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내외 여부를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입력한다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5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시스템 식별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</a:t>
            </a:r>
            <a:r>
              <a:rPr lang="ko-KR" altLang="en-US" sz="2800" b="1" dirty="0">
                <a:latin typeface="+mj-ea"/>
              </a:rPr>
              <a:t>제</a:t>
            </a:r>
            <a:r>
              <a:rPr lang="ko-KR" altLang="en-US" sz="2800" b="1" dirty="0" smtClean="0">
                <a:latin typeface="+mj-ea"/>
              </a:rPr>
              <a:t>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시스템 식별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시스템 식별에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명세서와 인터페이스 요구사항 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록을 기반으로 인터페이스 시스템을 식별한다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식별된 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 인터페이스에 참여하는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시스템들을 송신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측과 수신 측으로 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내부 시스템 간 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발생하는지를 파악하여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기재한다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개발하고자 하는 시스템과 타 시스템 사이의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유일하게 식별할 수 있도록 인터페이스명을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시스템 식별하는 것은 인터페이스 별로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참여하는 시스템들을 송신 시스템과 수신 시스템으로 구분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작성하는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여기에 포함되어야 할 내용은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구분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시스템을 포함한다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명세서와 인터페이스 요구사항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식별하는 것은 개발 할 시스템과 이와 연계할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사이의 인터페이스이다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개발할 시스템과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시스템 식별에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관련 자료들을 기반으로 개발하고자 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연계할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목록 작성 시 대내 시스템의 경우 시스템 레벨은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 정보화 진흥원의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'CBD SW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표준 산출물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관리가이드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정의한다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연계를 위한 네트워크 연결 정보를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시스템의 실제 운용 환경과 하드웨어 관리 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체를 확인한다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대내 시스템의 경우 시스템 레벨은 기업의 분류 체계를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레벨이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레벨인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1.1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1.2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1.1.1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목록 작성 시 내부 시스템의 경우에는 기업에서 사용하고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분류 체계를 기반으로 시스템 레벨과 상위 시스템을 입력해야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레벨은 일반적으로 각 단위 업무 시스템이 포함되어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시스템에 따라 레벨로 구분하여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나누어지는 시스템이라면 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라벨은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1, 2, 3..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1.1, 1.2, 2.1.. 3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1,1,1,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2.1.2, ..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관련 자료에 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내외 연계시스템의 위치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개발할 시스템에 대한 업무 정의서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아키텍처 정의서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정의서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관련 자료에는 개발할 시스템에 대한 업무 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아키텍쳐 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현행 시스템에 대한 인터페이스 요구사항 명세서 및 목록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대내외 연계시스템의 목록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대상 시스템에 대한 정의서 및 인터페이스 목록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4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시스템 식별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</a:t>
            </a:r>
            <a:r>
              <a:rPr lang="ko-KR" altLang="en-US" sz="2800" b="1" dirty="0">
                <a:latin typeface="+mj-ea"/>
              </a:rPr>
              <a:t>제</a:t>
            </a:r>
            <a:r>
              <a:rPr lang="ko-KR" altLang="en-US" sz="2800" b="1" dirty="0" smtClean="0">
                <a:latin typeface="+mj-ea"/>
              </a:rPr>
              <a:t>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시스템 식별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목록에 기재해야 할 사항이 아닌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인터페이스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요구사항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Port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외부연계 시스템 네트워크 연결 정보에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인터페이스를 구분하기 위한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식별자로 인터페이스의 식별성 강화를 위해서 업무 분류 코드와 연속 번호를 같이 사용하는 것이 일반적이다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인터페이스명은 인터페이스 목록 작성 시 개발할 시스템과 다른 시스템 사이의 인터페이스를 식별할 수 있도록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인터페이스를 대표하는 이름을 부여한다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요구사항은 인터페이스 요구사항 명세서나 목록의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번호를 입력한다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환경 및 관리 주체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식별에 나타내는 것으로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영문명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IP/URL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 ID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환경 및 관리 주체 식별에는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한글명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영문명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IP/URL, Port,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담당자가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 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네트워크 연결 정보 식별에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포함되는 내용이다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9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 smtClean="0">
                <a:latin typeface="+mj-ea"/>
              </a:rPr>
              <a:t>송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수신 </a:t>
            </a:r>
            <a:r>
              <a:rPr lang="ko-KR" altLang="en-US" sz="2800" b="1" dirty="0">
                <a:latin typeface="+mj-ea"/>
              </a:rPr>
              <a:t>데이터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대상 데이터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대상 데이터는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사이에서 교환되는 데이터로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규격화된 표준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전송된다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교환되는 데이터의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표준 항목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표준 항목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표준 항목은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연계하는데 표준적으로 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표준 항목은 시스템 공통부와 거래 공통부로 나뉜다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업무를 수행하는 데 사용하는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전송되는 데이터 항목과 순서는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공통코드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코드는 시스템들에서 공통적으로 사용하는 코드이다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시스템이나 연계 소프트웨어에서 사용하는 상태 및 오류 코드 등과 같은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코드값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설명 등을 공통 코드로 관리한다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81673"/>
              </p:ext>
            </p:extLst>
          </p:nvPr>
        </p:nvGraphicFramePr>
        <p:xfrm>
          <a:off x="2220751" y="3218772"/>
          <a:ext cx="7403641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2961"/>
                <a:gridCol w="6120680"/>
              </a:tblGrid>
              <a:tr h="116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공통부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간 연동 시 필요한 공통 정보이다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구성 정보에는 인터페이스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전송 시스템 정보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코드 정보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 결과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장애 정보 등이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거래 공통부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시스템들이 연동된 후 송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수신되는 데이터를 처리할 때 필요한 정보이다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구성 정보에는 직원 정보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승인자 정보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기기 정보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매체 정보 등이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 smtClean="0">
                <a:latin typeface="+mj-ea"/>
              </a:rPr>
              <a:t>송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수신 </a:t>
            </a:r>
            <a:r>
              <a:rPr lang="ko-KR" altLang="en-US" sz="2800" b="1" dirty="0">
                <a:latin typeface="+mj-ea"/>
              </a:rPr>
              <a:t>데이터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흐름 식별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흐름을 식별하는 것은 개발할 시스템과 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 사이에서 전송되는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정보들의 방향성을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흐름은 필요 시 표나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방향성은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단방향과 양방향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개발할 시스템과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시스템에 대한 각각의 인터페이스 목록을 확인하여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식별한다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흐름을 기반으로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사이에서 교환되는 주요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그룹을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07568" y="400506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시스템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207568" y="458112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지급 처리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23792" y="400506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대내 연계 시스템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367808" y="458112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온라인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744072" y="400506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인사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시스템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44072" y="458112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급여 지급</a:t>
            </a:r>
            <a:endParaRPr lang="ko-KR" altLang="en-US" sz="14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287688" y="4797152"/>
            <a:ext cx="122413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18882" y="4458017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지급 요청</a:t>
            </a:r>
            <a:endParaRPr lang="ko-KR" altLang="en-US" sz="1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591175" y="4797152"/>
            <a:ext cx="122413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22369" y="4458017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지급 요청</a:t>
            </a:r>
            <a:endParaRPr lang="ko-KR" altLang="en-US" sz="1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591175" y="5116217"/>
            <a:ext cx="1224137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4389" y="5126995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결과</a:t>
            </a:r>
            <a:endParaRPr lang="ko-KR" altLang="en-US" sz="1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321767" y="5116217"/>
            <a:ext cx="1224137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54981" y="5126995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결과</a:t>
            </a:r>
            <a:endParaRPr lang="ko-KR" altLang="en-US" sz="1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3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 smtClean="0">
                <a:latin typeface="+mj-ea"/>
              </a:rPr>
              <a:t>송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수신 </a:t>
            </a:r>
            <a:r>
              <a:rPr lang="ko-KR" altLang="en-US" sz="2800" b="1" dirty="0">
                <a:latin typeface="+mj-ea"/>
              </a:rPr>
              <a:t>데이터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식별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개발할 시스템과 연계할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사이의 정보 흐름과 데이터베이스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종류에는 인터페이스 표준 항목에 대한 데이터 항목과 코드성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항목과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 식별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사이의 교환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항목에 대해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항목을 식별한다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 식별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14294"/>
              </p:ext>
            </p:extLst>
          </p:nvPr>
        </p:nvGraphicFramePr>
        <p:xfrm>
          <a:off x="1991544" y="3627864"/>
          <a:ext cx="7403641" cy="18093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2961"/>
                <a:gridCol w="1530170"/>
                <a:gridCol w="1530170"/>
                <a:gridCol w="1530170"/>
                <a:gridCol w="1530170"/>
              </a:tblGrid>
              <a:tr h="305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 그룹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관련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사원 정보 저장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사원 정보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사원번호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사원명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소속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직급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담당업무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연락처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b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이메일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 정보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조직코드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조직장명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조직장사원번호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 smtClean="0">
                <a:latin typeface="+mj-ea"/>
              </a:rPr>
              <a:t>송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수신 </a:t>
            </a:r>
            <a:r>
              <a:rPr lang="ko-KR" altLang="en-US" sz="2800" b="1" dirty="0">
                <a:latin typeface="+mj-ea"/>
              </a:rPr>
              <a:t>데이터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식별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코드성 데이터 항목 식별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코드성 데이터 항목에 대해 코드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설명 등의 코드 정보를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 식별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코드성 데이터 항목에 대해 송신 시스템에서 사용하는 코드 정보와 수신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코드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경우 공통 코드 정보를 확보하고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 필요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대상으로 분류하여 양쪽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코드 정보를 확보한다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59291"/>
              </p:ext>
            </p:extLst>
          </p:nvPr>
        </p:nvGraphicFramePr>
        <p:xfrm>
          <a:off x="1951904" y="2521672"/>
          <a:ext cx="5873471" cy="1809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2961"/>
                <a:gridCol w="1530170"/>
                <a:gridCol w="1530170"/>
                <a:gridCol w="1530170"/>
              </a:tblGrid>
              <a:tr h="305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분류명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001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인사부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인사부의 조직코드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002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영업부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영업부의 조직코드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가맹점 업종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111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음식점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음식점 업종코드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가맹점 업종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222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의류 판매졈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의류 판매졈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업종코드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5415607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어떤 값을 다른 값으로 대응시키는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정보통신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분야에서는 어떤 데이터와 다른 데이터를 짝짓거나 연결해 저장하는 과정을 뜻한다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시스템 인터페이스 </a:t>
            </a:r>
            <a:r>
              <a:rPr lang="ko-KR" altLang="en-US" sz="2800" b="1" dirty="0" smtClean="0">
                <a:latin typeface="+mj-ea"/>
              </a:rPr>
              <a:t>요구사항 </a:t>
            </a:r>
            <a:r>
              <a:rPr lang="ko-KR" altLang="en-US" sz="2800" b="1" dirty="0">
                <a:latin typeface="+mj-ea"/>
              </a:rPr>
              <a:t>분석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API/Open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API, Socket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미들웨어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RPC, MOM, TP-Monitor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인터페이스는 독립적으로 떨어져 있는 시스템들끼리 서로 연동하여 상호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작용하기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접속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요구사항은 개발을 목표로 하는 시스템과 외부 시스템을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연동하는데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대한 요구사항을 기술한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명세서에는 인터페이스 이름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대상 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및 내용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주기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고려사항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포함되어야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5610413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명세서는 프로젝트 개발 시 기업이나 업체가 요구하는 사항들을 구체화하여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명세화 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문서로 시스템 기능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등의 요구사항 단위 별로 작성한다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SEC_04(</a:t>
            </a:r>
            <a:r>
              <a:rPr lang="ko-KR" altLang="en-US" sz="2800" b="1" dirty="0">
                <a:latin typeface="+mj-ea"/>
              </a:rPr>
              <a:t>송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수신 데이터 식별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</a:t>
            </a:r>
            <a:r>
              <a:rPr lang="ko-KR" altLang="en-US" sz="2800" b="1" dirty="0">
                <a:latin typeface="+mj-ea"/>
              </a:rPr>
              <a:t>제</a:t>
            </a:r>
            <a:r>
              <a:rPr lang="ko-KR" altLang="en-US" sz="2800" b="1" dirty="0" smtClean="0">
                <a:latin typeface="+mj-ea"/>
              </a:rPr>
              <a:t>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식별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사이에서 교환되는 데이터에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항목과 순서가 다르다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표준 항목 중 시스템 공통부는 개념 모델링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도출한 개체 타입과 관련 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 등에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개괄적인 정보이다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표준 항목 중 거래 공통부는 연동 처리 후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매체 등의 정보로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시 사용하는 공통 코드와 연계 시스템 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상태 또는 오류 코드 등과 같은 공통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항목에 대해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값과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설명 정보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공통부는 시스템 간의 연동 시에 필요한 공통 정보이다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정보에는 인터페이스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코드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결과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정보 등이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식별에 대한 설명으로 가장 옳지 않은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개발하고자 하는 시스템과 연계할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흐름과 데이터베이스 산출물들을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식별하고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식별하는데 필요한 데이터베이스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산출물에는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정의서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ERD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산출물들을 기반으로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교환 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파악하고 데이터 항목을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코드성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항목에 대해 연계 시스템에서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코드명과 코드 값이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다를 경우 공통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정보를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코드성 데이터 항목에 대해 연계 시스템에서 사용하는 코드명과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코드값이 다를 경우 코드 매핑 대상으로 식별하고 양쪽 시스템에서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코드 정보를 확보한다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산출물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데이터를 식별하기 위해서 필요한 데이터베이스 산출물에는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명세서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산출물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(ERD),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대상 시스템의 테이블 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레이아웃 등이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정의서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관리되는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컬럼들의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특징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규칙 등을 정의한 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정의서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코드성 속성들을 정의한 문서로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코드성 속성은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뒤에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붙여 구별하고 알파벳과 문자열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조합하여 일정한 길이로 구성하는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1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SEC_04(</a:t>
            </a:r>
            <a:r>
              <a:rPr lang="ko-KR" altLang="en-US" sz="2800" b="1" dirty="0">
                <a:latin typeface="+mj-ea"/>
              </a:rPr>
              <a:t>송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수신 데이터 식별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</a:t>
            </a:r>
            <a:r>
              <a:rPr lang="ko-KR" altLang="en-US" sz="2800" b="1" dirty="0">
                <a:latin typeface="+mj-ea"/>
              </a:rPr>
              <a:t>제</a:t>
            </a:r>
            <a:r>
              <a:rPr lang="ko-KR" altLang="en-US" sz="2800" b="1" dirty="0" smtClean="0">
                <a:latin typeface="+mj-ea"/>
              </a:rPr>
              <a:t>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식별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개발할 시스템과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사이의 정보 흐름에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목록에 있는 인터페이스 각각을 검토하여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수신 시스템 사이의 정보 흐름을 식별한다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 정보 흐름을 기반으로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교환되는 주요 데이터 항목 또는 정보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참여하는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사이에서 단방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향으로만 이동하는 정보 또는 정보들을 파악한다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흐름은 필요 시 표나 다이어그램 형태로 작성할 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흐름은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사이에서 단방향 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양방향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일정한 방향으로 이동하는 정보를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정보에 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IP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코드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포트 번호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송신 시스템의 서비스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시스템 정보에는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코드 정보에는 수신 시스템에서 호출할 서비스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시스템의 서비스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표준항목에서 거래 공통부에 대한 설명으로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시스템들이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연동된 후 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수신되는 데이터를 처리할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필요한 정보이다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 정보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승인자 정보가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기기에 대한 정보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매체 정보도 포함된다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 연동 시 필요한 공통 정보이다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공통부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 간의 연동 시에 필요한 공통 정보이다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정보에는 인터페이스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정보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코드 정보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결과 정보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정보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 공통부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시스템들이 일단 연동이 된다는 전제가 깔리게 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연동이 되면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수신되는 데이터를 처리할 때 필요한 정보이다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정보에는 직원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승인자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매체 정보 등이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3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인터페이스방법 </a:t>
            </a:r>
            <a:r>
              <a:rPr lang="ko-KR" altLang="en-US" sz="2800" b="1" dirty="0" smtClean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명세화의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방법 명세화는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연계하여 작동할 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별 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식별 및 처리 방안에 대한 내용을 문서로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별로 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명세화하기 위해서는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연계 기술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유형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정보가 필요하다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연계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연계 기술은 개발할 시스템과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연계할 때 사용되는 기술을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시스템 연계 기술에는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Link,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API/Open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Socket,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DB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 : DB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Link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이용하는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API/Open API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데이터베이스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읽어와 제공하는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프로그램이다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설치되는 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Socket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통신을 위한 소켓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생성하여 포트를 할당하고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요청 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통신하는 네트워크 기술이다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Web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Service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WSDL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UDDI, SOAP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이용하여 연계하는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2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인터페이스방법 </a:t>
            </a:r>
            <a:r>
              <a:rPr lang="ko-KR" altLang="en-US" sz="2800" b="1" dirty="0" smtClean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통신 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통신 유형은 개발할 시스템과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통신 유형에는 단방향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 방식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 시스템에서 거래를 요청만 하고 응답이 없는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거래를 요청하고 응답이 올 때까지 대기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(Request-Reply)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거래를 요청하고 다른 작업을 수행하다 응답이 오면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방식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Send-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Receive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Send-Receive-Acknowledge,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Publish-Subscribe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처리 유형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처리 유형은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어떤 형태로 처리할 것인지에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업무의 성격과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전송량을 고려하여 실시간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등으로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방식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요청한 내용을 바로 처리해야 할 때 사용하는 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매건 단위로 처리할 경우 비용이 많이 발생할 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방식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처리할 때 사용하는 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0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인터페이스방법 </a:t>
            </a:r>
            <a:r>
              <a:rPr lang="ko-KR" altLang="en-US" sz="2800" b="1" dirty="0" smtClean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발생 주기는 개발할 시스템과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전송되어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주기는 업무의 성격과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전송량을 고려하여 매일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명세화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명세화는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목록에 있는 각각의 인터페이스에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방식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유형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 등의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정의하고 명세를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방식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유형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처리 형태는 시스템 인터페이스 설계 시 작성한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업무 및 데이터의 성격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데이터 발생 건수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기술 구조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고려하여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인터페이스방법 </a:t>
            </a:r>
            <a:r>
              <a:rPr lang="ko-KR" altLang="en-US" sz="2800" b="1" dirty="0" smtClean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명세화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94086"/>
              </p:ext>
            </p:extLst>
          </p:nvPr>
        </p:nvGraphicFramePr>
        <p:xfrm>
          <a:off x="1608048" y="1813276"/>
          <a:ext cx="7368272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941"/>
                <a:gridCol w="1565811"/>
                <a:gridCol w="864096"/>
                <a:gridCol w="936104"/>
                <a:gridCol w="648072"/>
                <a:gridCol w="936104"/>
                <a:gridCol w="648072"/>
                <a:gridCol w="648072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 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 처리 형태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 주기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지급 정보 전송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EAI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 수금 내역 수신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EAI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 계좌 잔액 수신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Socket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예금주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 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Socket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로그인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EAI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단방향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계약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 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단방향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인터페이스방법 </a:t>
            </a:r>
            <a:r>
              <a:rPr lang="ko-KR" altLang="en-US" sz="2800" b="1" dirty="0" smtClean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명세화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명세화는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목록에 있는 각각의 인터페이스에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인터페이스에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대해 필요한 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명세를 작성하는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레이아웃에서 연계하고자 하는 테이블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단위로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명세를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55170"/>
              </p:ext>
            </p:extLst>
          </p:nvPr>
        </p:nvGraphicFramePr>
        <p:xfrm>
          <a:off x="2063552" y="4365104"/>
          <a:ext cx="672020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520"/>
                <a:gridCol w="1224136"/>
                <a:gridCol w="504056"/>
                <a:gridCol w="864096"/>
                <a:gridCol w="576064"/>
                <a:gridCol w="864096"/>
                <a:gridCol w="1152128"/>
                <a:gridCol w="936104"/>
              </a:tblGrid>
              <a:tr h="126936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Field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Key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Null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허용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Condition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CON_NO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REQ_CNT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반복 회차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SSN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주민 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58099"/>
              </p:ext>
            </p:extLst>
          </p:nvPr>
        </p:nvGraphicFramePr>
        <p:xfrm>
          <a:off x="2063552" y="2894027"/>
          <a:ext cx="4896544" cy="1372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184"/>
                <a:gridCol w="3240360"/>
              </a:tblGrid>
              <a:tr h="143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정보 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정보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91544" y="6063679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보안이 중요한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법률적 근거와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규정 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대상을 선택하고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적용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기재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법률에서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정한 암호화 필수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항목에는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계좌번호 공개에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동의하지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개인정보 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인터페이스방법 </a:t>
            </a:r>
            <a:r>
              <a:rPr lang="ko-KR" altLang="en-US" sz="2800" b="1" dirty="0" smtClean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식별 및 처리 방안 명세화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식별 및 처리 방안 명세화는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목록에 있는 각각의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발생할 수 있는 오류를 식별하고 오류 처리 방안에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전송 오류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등에서 정의한 예외 상황 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발생할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다양한 오류 상황을 식별하고 분류한다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매커니즘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구성요소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시스템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연계 프로그램으로부터 생성된 데이터를 전송 형식에 맞게 인터페이스 테이블이나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(xml, csv, text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변환한 후 송신하는 시스템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수신한 인터페이스 테이블이나 파일을 연계 프로그램에서 처리할 수 있는 형식으로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변환한 후 연계 프로그램에 반영하는 시스템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서버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사이에 위치하여 데이터의 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현황을 모니터링 하는 역할을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수행함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552" y="3236759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프로그램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75860" y="2919764"/>
            <a:ext cx="1152128" cy="23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시스템</a:t>
            </a:r>
            <a:endParaRPr lang="ko-KR" altLang="en-US" sz="12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3253" y="3236759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서비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35561" y="2919764"/>
            <a:ext cx="1152128" cy="23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서버</a:t>
            </a:r>
            <a:endParaRPr lang="ko-KR" altLang="en-US" sz="12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92144" y="3236759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프로그램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04452" y="2919764"/>
            <a:ext cx="1152128" cy="23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</a:t>
            </a:r>
            <a:endParaRPr lang="ko-KR" altLang="en-US" sz="12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63752" y="3331896"/>
            <a:ext cx="89186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00275" y="3323804"/>
            <a:ext cx="89186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523453" y="3709760"/>
            <a:ext cx="836323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863752" y="3725944"/>
            <a:ext cx="836323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폭발 1 18"/>
          <p:cNvSpPr/>
          <p:nvPr/>
        </p:nvSpPr>
        <p:spPr>
          <a:xfrm>
            <a:off x="2808478" y="3069512"/>
            <a:ext cx="1080120" cy="4320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폭발 1 23"/>
          <p:cNvSpPr/>
          <p:nvPr/>
        </p:nvSpPr>
        <p:spPr>
          <a:xfrm>
            <a:off x="3741853" y="3331896"/>
            <a:ext cx="1080120" cy="4320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폭발 1 24"/>
          <p:cNvSpPr/>
          <p:nvPr/>
        </p:nvSpPr>
        <p:spPr>
          <a:xfrm>
            <a:off x="5121042" y="3092743"/>
            <a:ext cx="1080120" cy="4320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폭발 1 25"/>
          <p:cNvSpPr/>
          <p:nvPr/>
        </p:nvSpPr>
        <p:spPr>
          <a:xfrm>
            <a:off x="7752184" y="3092743"/>
            <a:ext cx="1080120" cy="4320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폭발 1 26"/>
          <p:cNvSpPr/>
          <p:nvPr/>
        </p:nvSpPr>
        <p:spPr>
          <a:xfrm>
            <a:off x="6406149" y="3293896"/>
            <a:ext cx="1080120" cy="4320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인터페이스방법 </a:t>
            </a:r>
            <a:r>
              <a:rPr lang="ko-KR" altLang="en-US" sz="2800" b="1" dirty="0" smtClean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식별 및 처리 방안 명세화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상황에 대해 오류 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설명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방법 등을 명세화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코드는 표준화된 오류 코드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규칙을 준수해야 하지만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규칙이 없을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관계자들의 합의를 통해 지정한다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코드 명명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ES10001 -&gt;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자리는 오류 발생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구분자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다음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자리는 오류 그룹번호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나머지는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 번호에 해당한다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51530"/>
              </p:ext>
            </p:extLst>
          </p:nvPr>
        </p:nvGraphicFramePr>
        <p:xfrm>
          <a:off x="2063552" y="1767756"/>
          <a:ext cx="741682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/>
                <a:gridCol w="1584176"/>
                <a:gridCol w="2520280"/>
                <a:gridCol w="2304256"/>
              </a:tblGrid>
              <a:tr h="143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메시지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해결 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ES10001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 서버에 접속할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 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 서버의 네트워크 회선 오류 등으로 인해 연계 서버에 접속할 수 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 서버의 네트워크 회선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여부를 확인 후 조치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ES50001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 서버에서 데이터 변환 에러가 발생함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 서버에서 데이터 변환 과정에서 유효하지 않은 코드 값으로 인해 매핑 오류가 발생함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미등록 코드를 코드 테이블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매핑 정의서에 등록한 후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재실행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SD4001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시스템에서 데이터 조회에 실패함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시스템의 인터페이스 프로그램에서 전송할 데이터를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읽어 오지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접근 권한 문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 작동 여부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테이블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 등을 확인 후 재실행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인터페이스 방법 </a:t>
            </a:r>
            <a:r>
              <a:rPr lang="ko-KR" altLang="en-US" sz="2800" b="1" dirty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방법 명세화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위한 프로그램을 생성하여 포트를 할당하고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요청 시 클라이언트와 연결하는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송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소켓 기술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스크럼 기술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프로토타입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송수신 연계 기술의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DB Link : 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Link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이용하는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API/Open API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시스템의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데이터를 읽어와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애플리케이션 인터페이스 프로그램이다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솔루션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EAI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시스템에 설치되는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클라이언트를 이용하는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Socket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통신을 위해서 소켓을 생성하여 포트를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할당하고 클라이언트와 연결하여 통신하는 네트웍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Web Service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WSDL, UDDI, SOAP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이용하여 연계하는 서비스이다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시스템으로 옳은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 인터페이스를 구성하는 시스템으로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데이터베이스와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애플리케이션으로부터 연계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생성하며 송신하는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연계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송신 시스템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통신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유형으로 올바르게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단방향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실시간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통신 유형이라고 하면 단동비라고 생각하면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거래를 요청만 하고 응답이 없는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거래를 요청하고 응답이 올 때까지 대기하는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거래를 요청하고 다른 작업을 수행하다가 응답이 오면 처리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처리 유형과 발생 주기에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처리 유형은 업무의 성격 및 전송량을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정의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발생 주기는 업무 성격과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양을 고려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처리 유형 중 지연 처리 방식은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 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경우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많이 발생할 때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처리 유형 중 배치 방식은 소량의 데이터를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처리 유형 중 배치방식은 대량의 데이터를 처리할 경우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7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시스템 인터페이스 </a:t>
            </a:r>
            <a:r>
              <a:rPr lang="ko-KR" altLang="en-US" sz="2800" b="1" dirty="0" smtClean="0">
                <a:latin typeface="+mj-ea"/>
              </a:rPr>
              <a:t>요구사항 </a:t>
            </a:r>
            <a:r>
              <a:rPr lang="ko-KR" altLang="en-US" sz="2800" b="1" dirty="0">
                <a:latin typeface="+mj-ea"/>
              </a:rPr>
              <a:t>분석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분석은 요구사항 명세서에서 요구사항을 기능적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분류하고 조직화하여 요구사항 명세를 구체화하고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이해 관계자에게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전달하는 일련의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분석은 소프트웨어 요구사항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적절히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분해가 필요한 경우 적절한 수준으로 세분화한다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시 누락된 요구사항이나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 조건을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3789040"/>
            <a:ext cx="914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문제를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필요한 조건이나 제약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요구사항과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요구사항으로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요구사항은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 하는지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하는지에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기능적 요구사항을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제외한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시스템이나 프로젝트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등에서 지켜야 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제약사항 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말하는 요구사항 명세는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이용하여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목록을 추가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수정하는 작업을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모델링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할당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협상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분석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3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인터페이스 방법 </a:t>
            </a:r>
            <a:r>
              <a:rPr lang="ko-KR" altLang="en-US" sz="2800" b="1" dirty="0">
                <a:latin typeface="+mj-ea"/>
              </a:rPr>
              <a:t>명세화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인터페이스방법 명세화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 연계 기술에 대한 설명으로 가장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 Link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수신 시스템에서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Link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생성하고 송신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해당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Link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직접 참조하는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솔루션은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Socket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클라이언트는 통신을 위한 소켓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생성하여 포트를 할당하고 서버의 통신 요청 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연결하고 통신하는 네트워크 기술이다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Web Service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웹 서비스에서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WSDL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UDDI,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SOAP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이용하여 연계하는 방식이다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Socket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서버가 통신을 위한 소켓을 생성하여 포트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할당하고 클라이언트가 통신 요청 시 클라이언트와 연결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통하는 네트웍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EAI(Enterprise Application Integration) : EAI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데이터를 식별하기 위해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처리 및 진행 현황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모니터링하고 통제하는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WSDL(Web Services Description Language)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서식이나 프로토콜 등을 표준적 방법으로 기술하고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게시하기 위한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UDDI(Universal Description Discovery and Integration) :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인터넷에서 전 세계의 비즈니스 업체 목록에 자신의 목록을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등록하기 위한 확장성 생성 언어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(XML)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규격을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SOAP(Simple Object Access Protocol)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서비스를 실제로 이용하기 위한 객체 간에 통신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명세화에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시 필요한 데이터를 확인하고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명세를 작성하는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데이터 항목은 인터페이스 설계자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상의하여 암호화 대상을 선택한다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항목의 데이터 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(Not Null),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 여부를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코드성 데이터 항목에 대해서는 공통 코드 여부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정의한다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보안이 중요한 데이터 항목은 법률적 근거와 기업의 개인정보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 등을 참고하여 암호화 대상으로 선택한다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오류 식별 및 처리 방안 명세화에 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발생하는 영역을 구분할 수 있는 발생 영역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구분자를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시 오류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등을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식별하는 오류 코드는 오류 발생 시기와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참조하여 정의한다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처리에 참고할 수 있도록 오류 발생 원인 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설명을 포함해서 정의한다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코드는 오류 발생 영역 구분자와 오류 그룹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 번호 등을 참조하여 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4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시스템 인터페이스 </a:t>
            </a:r>
            <a:r>
              <a:rPr lang="ko-KR" altLang="en-US" sz="2800" b="1" dirty="0" smtClean="0">
                <a:latin typeface="+mj-ea"/>
              </a:rPr>
              <a:t>설계서 </a:t>
            </a:r>
            <a:r>
              <a:rPr lang="ko-KR" altLang="en-US" sz="2800" b="1" dirty="0">
                <a:latin typeface="+mj-ea"/>
              </a:rPr>
              <a:t>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설계서는 시스템의 인터페이스 현황을 확인하기 위해 시스템이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인터페이스의 상세 데이터 명세를 정의한 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설계서는 시스템 인터페이스 목록과 시스템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설계서는 인터페이스 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방법과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산출물을 기반으로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설계서를 작성한 후에는 시스템 인터페이스 목록에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정의서의 내용과 비교하여 누락되거나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보완이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경우 내용을 수정한다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 간 공통적으로 제공되는 기능과 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인터페이스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확인하는데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4941168"/>
            <a:ext cx="914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시스템이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인터페이스인 경우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시스템 간 발생하는 경우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고정길이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인터페이스 항목의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요구사항 분석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정의서의 요구사항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1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시스템 인터페이스 </a:t>
            </a:r>
            <a:r>
              <a:rPr lang="ko-KR" altLang="en-US" sz="2800" b="1" dirty="0" smtClean="0">
                <a:latin typeface="+mj-ea"/>
              </a:rPr>
              <a:t>설계서 </a:t>
            </a:r>
            <a:r>
              <a:rPr lang="ko-KR" altLang="en-US" sz="2800" b="1" dirty="0">
                <a:latin typeface="+mj-ea"/>
              </a:rPr>
              <a:t>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작성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목록은 업무 시스템과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 데이터를 주고받는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기술한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목록에는 연계 업무와 연계에 참여하는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등에 대한 정보를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09777"/>
              </p:ext>
            </p:extLst>
          </p:nvPr>
        </p:nvGraphicFramePr>
        <p:xfrm>
          <a:off x="911424" y="2862024"/>
          <a:ext cx="6336704" cy="2964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2088"/>
                <a:gridCol w="1152128"/>
                <a:gridCol w="576064"/>
                <a:gridCol w="864096"/>
                <a:gridCol w="792088"/>
                <a:gridCol w="864096"/>
                <a:gridCol w="648072"/>
                <a:gridCol w="648072"/>
              </a:tblGrid>
              <a:tr h="56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 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경영 관리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 대분류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기획 총괄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대내외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지급 정보  전송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당사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뱅크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EAI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예금주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당사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토스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뱅크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Socket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로그인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당사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당사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EAI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IFID-007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계약 조회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당사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당사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08891"/>
              </p:ext>
            </p:extLst>
          </p:nvPr>
        </p:nvGraphicFramePr>
        <p:xfrm>
          <a:off x="7248128" y="2867728"/>
          <a:ext cx="2232248" cy="29375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8072"/>
                <a:gridCol w="720080"/>
                <a:gridCol w="864096"/>
              </a:tblGrid>
              <a:tr h="5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2020.10.26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8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6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단방향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6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단방향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69069"/>
              </p:ext>
            </p:extLst>
          </p:nvPr>
        </p:nvGraphicFramePr>
        <p:xfrm>
          <a:off x="9480376" y="2872995"/>
          <a:ext cx="2232248" cy="29227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8072"/>
                <a:gridCol w="720080"/>
                <a:gridCol w="864096"/>
              </a:tblGrid>
              <a:tr h="5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형식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8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길이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김동욱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길이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이말자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6177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김숙자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황수미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IRE-007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시스템 인터페이스 </a:t>
            </a:r>
            <a:r>
              <a:rPr lang="ko-KR" altLang="en-US" sz="2800" b="1" dirty="0" smtClean="0">
                <a:latin typeface="+mj-ea"/>
              </a:rPr>
              <a:t>설계서 </a:t>
            </a:r>
            <a:r>
              <a:rPr lang="ko-KR" altLang="en-US" sz="2800" b="1" dirty="0">
                <a:latin typeface="+mj-ea"/>
              </a:rPr>
              <a:t>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 작성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간의 연계를 위해 필요한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및 구현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기술하는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정의서에는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 데이터 저장소와 속성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정보를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838078"/>
            <a:ext cx="5760640" cy="2999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91544" y="5826288"/>
            <a:ext cx="914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인터페이스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포맷은 인터페이스 목록을 참고하여 기재한다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명세를 참조하여 기재한다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매핑 규칙을 작성한다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 규칙은 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시스템의 항목이 단순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병합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등 별도의 처리 로직이 필요한 경우의 규칙을 기재한다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2836366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처리 횟수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시간당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해당 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건수를 기재한다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인터페이스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시 소요되는 데이터의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최대 크기를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기재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76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 SEC_06(</a:t>
            </a:r>
            <a:r>
              <a:rPr lang="ko-KR" altLang="en-US" sz="2800" b="1" dirty="0">
                <a:latin typeface="+mj-ea"/>
              </a:rPr>
              <a:t>시스템 인터페이스 설계서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식별하고 인터페이스의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명세를 기술하기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작성하는 문서는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제안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인터페이스 설계서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시스템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시스템 인터페이스 요구사항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식별 및 명세 기술이란 용어가 나오면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설계서에 대한 내용이라는 것을 기억하면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 인터페이스 정의서에 대한 설명으로 가장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정의서에는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데이터 저장소와 속성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인터페이스명 등 기본 정보는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명세를 참고하여 기재한다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처리 횟수는 단위 시간당 처리될 수 있는 해당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수행 건수를 기재한다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크기는 해당 인터페이스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처리 시 소요되는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평균 및 최대 크기를 기재한다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유형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등은 시스템 인터페이스 목록에 기록하는 내용이다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 인터페이스 설계서의 구성으로만 올바르게 묶은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제안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요청서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업무 정의서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시스템 인터페이스 목록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제안 요청서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시스템 인터페이스 목록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설계서는 시스템 인터페이스 목록과 이를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참고하여 작성한 시스템 인터페이스 정의서로 구성이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시스템 인터페이스 설계서에 대한 설명으로 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설계서는 시스템의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인터페이스를 식별 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명세를 기술하기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설계서는 시스템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정의서로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목록은 개념 모델링 과정에서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 등에 대한 전반적인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정의서는 데이터 송신 시스템과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간의 데이터 저장소와 속성 등의 상세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목록은 연계 업무와 연계에 참여하는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시스템의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방식과 통신 유형 등에 대한 정보를 포함한다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모델링 과정에서 도출한 개체의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 등에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개괄적인 정보를 포함하는 것은 개체 정의서에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1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 SEC_06(</a:t>
            </a:r>
            <a:r>
              <a:rPr lang="ko-KR" altLang="en-US" sz="2800" b="1" dirty="0">
                <a:latin typeface="+mj-ea"/>
              </a:rPr>
              <a:t>시스템 인터페이스 설계서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정의서에서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시간당 처리될 수 있는 해당 인터페이스 최대 수행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기술해야 되는데 이 내용을 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처리 횟수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크기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횟수는 단위 시간당 처리될 수 있는 해당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최대 수행 건수를 기재한다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크기는 해당 인터페이스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처리 시 소요되는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평균 및 최대 크기를 기재한다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유형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유형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포맷은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 참고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작성하는가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명세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매핑 명세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명세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유형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유형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포맷은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목록을 참고하여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데이터의 내용들은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명세를 참고하여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 규칙은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시스템의 항목이 단순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아니기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병합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등 별도의 처리 로직이 필요한 경우에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(Middleware)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미들웨어는 미들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(Middle)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소프트웨어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미들웨어는 클라이언트가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측에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처리를 요구하고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 서버가 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 결과를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돌려주는 과정을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소프트웨어이다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웹 서버가 요구하는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요청사항들을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적합한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결과를 다시 웹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반환함으로써 원활하게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오갈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중계자의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컴퓨팅 환경에서 서로 다른 기종 간의 하드웨어나 프로토콜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환경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운영체제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서버와 클라이언트 사이에서 원만한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이루어지도록 다양한 서비스를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표준화된 인터페이스를 제공함으로써 시스템 간의 데이터 교환에 일관성을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미들웨어의 내부 동작을 확인하려면 별도의 응용 소프트웨어를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시스템들을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1:1, 1:N,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여러 가지 형태로 연결할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미들웨어의 종류에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DB, RPC,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TP-Monitor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2072" y="6444424"/>
            <a:ext cx="957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(Location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Transparency)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액세스 하려는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실제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필요 없이 단지 시스템의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명칭만으로 액세스할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1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DB(</a:t>
            </a:r>
            <a:r>
              <a:rPr lang="en-US" altLang="ko-KR" sz="16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 벤더에서 제공하는 클라이언트에서 원격의 데이터베이스와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시스템을 구축하는 경우 보통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2-Tier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마이크로소프트의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볼랜드의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IDAPI,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Glue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RPC(Remote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 Call)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RPC(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프로시저 호출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 프로그램의 프로시저를 사용하여 원격 프로시저를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호출하는 방식의 미들웨어이다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이큐브 시스템스의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Entera,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ONC/RPC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520" y="2833916"/>
            <a:ext cx="957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2-tier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웹 서버가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연결되는 형태를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없이 웹 서버만 있다면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프론트 엔드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개발만 가능하지만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있으면 백엔드도 사용이 가능해진다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프론트 엔드에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데이터는 서버 문제로 쉽게 손실될 수 있으나 백엔드에 있는 데이터는 반영구적이며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정보 보호 차원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활용 차원에서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2-tier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구조는 트래픽이 많지 않은 경우 자주 사용되는 구조이다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2-tier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클라이언트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환경은 애플리케이션 개발의 가장 일반적인 방법으로 하나의 클라이언트에 서버 프로세스가 하나씩 생성되는 방식이다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80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MOM(Message Oriented Middleware)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지향 미들웨어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메시지 기반의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동기형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전달하는 방식의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업무보다는 이기종 분산 데이터 시스템의 데이터 동기를 위해 많이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플랫폼에서 독립적으로 실행되는 소프트웨어 간의 상호 작용을 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동작되도록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MQ,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Q,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JCP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TP-Monitor(Transaction Processing Monitor)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TP-Monitor(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항공기나 철도 예약 업무 등과 같은 온라인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및 감시하는 미들웨어이다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수가 증가해도 빠른 응답 속도를 유지해야 하는 업무에 주로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TP-Monitor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오라클의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tuxedo,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티맥스 소프트의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tmax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876" y="3196792"/>
            <a:ext cx="957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이기종 컴퓨팅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(heterogeneous computing)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하나 이상의 프로세서 또는 코어를 사용하는 시스템을 가리킨다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8876" y="5805264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처리는 온라인 업무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하나로 네트워크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이용자가 실시간으로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갱신하거나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단위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처리하는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처리되기 때문에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(OLTP: Online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 Processing)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1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ORB(Object Request Broker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요청 브로커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 지향 미들웨어로 코바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(CORBA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스펙을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TP-Monitor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장점인 트랜잭션 처리와 모니터링 등을 추가로 구현한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 Focus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Orbix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OMG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CORBA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WAS(Web Application Server)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정적인 콘텐츠를 처리하는 웹 서버와 달리 사용자의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변하는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처리하기 위해 사용되는 미들웨어이다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환경보다는 웹 환경을 구현하기 위한 미들웨어이다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HTTP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처리를 위한 웹 서버 기능뿐만 아니라 미션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크리티컬한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업무까지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EJB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오라클의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WebLogic,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WebSphere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8876" y="2460528"/>
            <a:ext cx="957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CORBA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 Request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Broker Architecture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코바는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분산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관리하기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8876" y="5518973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크리티컬이란 업무를 수행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 있어 가장 중요한 요소를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EJB(Enterprise JavaBeans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EJB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클라이언트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모델의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부분에서 운영되는 자바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컴포넌트들을 설정하기 위한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대규모의 분산 객체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구현할 수 있도록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4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시스템 인터페이스 </a:t>
            </a:r>
            <a:r>
              <a:rPr lang="ko-KR" altLang="en-US" sz="2800" b="1" dirty="0" smtClean="0">
                <a:latin typeface="+mj-ea"/>
              </a:rPr>
              <a:t>요구사항 </a:t>
            </a:r>
            <a:r>
              <a:rPr lang="ko-KR" altLang="en-US" sz="2800" b="1" dirty="0">
                <a:latin typeface="+mj-ea"/>
              </a:rPr>
              <a:t>분석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 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 절차는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요구사항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관련 요구사항을 선별하여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목록을 만든다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인터페이스와 관련된 요구사항 및 아키텍처 정의서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현행 시스템의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시스템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등 시스템 인터페이스 요구사항과 관련된 자료를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인터페이스에 대한 요구사항 명세서를 확인하여 기능적인 요구사항과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비기능적인 요구사항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회계 관련 시스템의 요구사항 명세서에서 시스템 인터페이스 관련 요구사항을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요구사항으로 분류한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85867"/>
              </p:ext>
            </p:extLst>
          </p:nvPr>
        </p:nvGraphicFramePr>
        <p:xfrm>
          <a:off x="2431685" y="4795356"/>
          <a:ext cx="5680539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7877"/>
                <a:gridCol w="1246318"/>
                <a:gridCol w="3096344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SIR-001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대상 채널 업무 연계 기능 구현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SIR-002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 자금 관리 서비스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(CMS)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SIR-003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 및 조직 정보 연계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SIR-004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내외 인터페이스 구현 방안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식별은 개발 및 운영 환경에 사용될 미들웨어 솔루션을 확인하고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아키텍처에서 정의한 아키텍처 구성 정보와 프로젝트에서 구매가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중이거나 구매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예정인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내역을 확인하여 개발 및 운영 환경에서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솔루션을 식별한다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솔루션들에 대해 솔루션의 시스템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목록을 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목록은 이해관계자 등에게 전달하여 오류 및 누락을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목록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04660"/>
              </p:ext>
            </p:extLst>
          </p:nvPr>
        </p:nvGraphicFramePr>
        <p:xfrm>
          <a:off x="2071644" y="4371244"/>
          <a:ext cx="7416824" cy="1098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9540"/>
                <a:gridCol w="1038772"/>
                <a:gridCol w="1092388"/>
                <a:gridCol w="1758062"/>
                <a:gridCol w="1758062"/>
              </a:tblGrid>
              <a:tr h="143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솔루션명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제조사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관리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nginx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ver 4.1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nginxsoft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관리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TP-Monitor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Tuxedo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ver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Oracle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결제 관리 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jeus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ver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tmaxsoft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88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명세서 작성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명세서는 미들웨어 솔루션 목록의 미들웨어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 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제품 명칭 및 버전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사용 목적 등을 솔루션에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안내서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설명 자료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검토한다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 제품에 대한 사용 환경과 특징 등을 솔루션 설명 자료나 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솔루션이 지원하는 시스템 범위와 정상적인 서비스 제공을 위한 환경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기능 등에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제약사항이 존재하는지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안내서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기술 지원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검토한다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솔루션에 대한 상세 정보 및 제공 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구성 환경 등에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제약사항을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솔루션에 대한 명세서를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5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명세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컴퓨팅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서로 다른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기종 간의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하드웨어나 프로토콜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통신환경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연결하여 응용 프로그램과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환경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원만한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이루어질 수 있게 서비스를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하는 소프트웨어는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하드웨어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오픈허브웨어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그레이웨어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오픈허브웨어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hubware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사용자들이 판매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유통 등의 서비스를 지원받을 수 있도록 지원하는 개방형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쇼핑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택배 회사 등에서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소프트웨어를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바이러스나 명백한 악성 코드를 포함하지 않는 합법적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프로그램이면서도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사용자를 귀찮게 하거나 시스템이 위험한 상황에 빠뜨릴 수 있는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평범한 소프트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웨어인지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바이러스인 구분하기 어려운 중간 영역에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는 프로그램을 그레이웨어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Grayware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그레이웨어는 스파이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애드웨어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장난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액세스도구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다이얼러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 사용자가 원하지 않는 프로그램을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총칭하는 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시스템에서의 미들웨어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(Middleware)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시스템에서 다양한 부분을 관리하고 통신하며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교환하게 해주는 소프트웨어로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위치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(Location Transparency)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시스템의 여러 컴포넌트가 요구하는 재사용 가능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서비스의 구현을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애플리케이션과 사용자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서비스를 제공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미들웨어는 클라이언트와 서버 사이에서도 다양한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프로그램의 프로시저를 사용하여 원격 프로시저를 로컬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프로시저처럼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호출하는 방식의 미들웨어는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WAS(Web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 Server)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MOM(Message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Oriented Middleware)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RPC(Remote Procedure Call)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ORB(Object Request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Broker)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WAS(Web Application Server)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 컨텐츠를 처리하는 웹 서버와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달리 사용자의 요구에 따라 변하는 동적인 컨텐츠를 처리하기 위해서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미들웨어이다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환경을 구현할 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MOM(Message Oriented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Middleware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기반의 비 동기형 메시지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전달하는 방식의 미들웨어이다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이기종 분산 데이터 시스템의 데이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 동기를 위해서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통합된 시스템처럼 작동한다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ORB(Object Request Broker)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 미들웨어로 코바 표준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스펙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구현한 미들웨어이다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TP-Monitor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장점인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처리와 모니터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 등을 추가로 구현한 제품도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올바르게 처리되고 있는지 데이터를 감시하고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RPC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TP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Monitor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TP-Monitor(Transaction Processing Monitor)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항공기나 철도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 업무 등과 같은 온라인 트랜잭션 업무에서 트랜잭션을 처리 및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감시하는 미들웨어이다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빠른 응답 속도를 유지해야 하는 업무에서 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1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명세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솔루션의 유형에 포함되지 않는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WAS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Server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RPC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미들웨어의 유형에는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DB, RPC, MOM, TP-Monitor,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ORB, WAS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클라이언트와 서버 간의 통신을 담당하는 시스템 소프트웨어를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웨어러블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하이웨어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응용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하이웨어는 시스템 접근 통제 솔루션이다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(Middleware)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운영체제에서 응용 프로그램들 사이에 위치한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미들웨어의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이용을 위해 사용자가 정보 교환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내부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확인할 수 있어야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컴포넌트를 연결하기 위한 준비된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인프라 구조를 제공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컴포넌트를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등 여러 가지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 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연결이 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미들웨어의 정보 교환 방법 등의 내부 동작을 쉽게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보안의 위협이 될 수 있으므로 확인할 수 없도록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지향 미들웨어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(Message-Oriented Middleware,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느리고 안정적인 응답보다는 즉각적인 응답이 필요한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.(TP-Monitor)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애플리케이션을 하나의 통합된 시스템으로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역할을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송신측과 수신측의 연결 시 메시지 큐를 활용하는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상이한 애플리케이션 간 통신을 비동기 방식으로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MOM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온라인 업무보다는 이기종 분산 데이터 시스템의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동기를 위해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SEC_07(</a:t>
            </a:r>
            <a:r>
              <a:rPr lang="ko-KR" altLang="en-US" sz="2800" b="1" dirty="0">
                <a:latin typeface="+mj-ea"/>
              </a:rPr>
              <a:t>미들웨어 솔루션 명세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 솔루션 명세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미들웨어 솔루션에 대한 명세서를 작성하는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누락된 솔루션에 대해 검토한다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제조사의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소개서 내용을 검토한다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솔루션의 제공 기능 및 특징 등에 대해 검토한다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솔루션의 제약사항에 대해 검토한다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누락된 솔루션에 대한 검토는 미들웨어 솔루션을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때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기반의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동기형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전달하는 방식의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이기종 분산 데이터 시스템의 데이터 동기를 위해 많이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ORB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RPC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(CORBA)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스펙을 구현한 객체지향 미들웨어로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TP-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모니터가 가지고 있는 장점인 트랜잭션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추가로 구현한 미들웨어는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WAS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ORB</a:t>
            </a:r>
          </a:p>
        </p:txBody>
      </p:sp>
    </p:spTree>
    <p:extLst>
      <p:ext uri="{BB962C8B-B14F-4D97-AF65-F5344CB8AC3E}">
        <p14:creationId xmlns:p14="http://schemas.microsoft.com/office/powerpoint/2010/main" val="13375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시스템 인터페이스 </a:t>
            </a:r>
            <a:r>
              <a:rPr lang="ko-KR" altLang="en-US" sz="2800" b="1" dirty="0" smtClean="0">
                <a:latin typeface="+mj-ea"/>
              </a:rPr>
              <a:t>요구사항 </a:t>
            </a:r>
            <a:r>
              <a:rPr lang="ko-KR" altLang="en-US" sz="2800" b="1" dirty="0">
                <a:latin typeface="+mj-ea"/>
              </a:rPr>
              <a:t>분석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 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명세서와 시스템 인터페이스 요구사항 목록 및 기타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자료들을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분석하고 내용을 추가하거나 수정한다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명세서와 시스템 인터페이스 요구사항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관계자에게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3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시스템 인터페이스 요구사항 분석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 인터페이스 요구사항 명세서의 구성에 포함되지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대상 시스템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사용하는 장비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인터페이스 이름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 인터페이스 요구사항 명세서에는 인터페이스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대상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범위 및 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주기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고려사항 등이 포함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 인터페이스 요구사항 분석에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으로 옳지 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분석은 요구사항 명세서를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요구사항을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명세화 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분석은 소프트웨어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기법을 적절히 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시스템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분석 시 정의된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분해할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 시 요구사항의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중요도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우선순위를 부여할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 시 정의된 인터페이스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요구사항에 따라 분해가 필요한 경우에 적절한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수준으로 세분화 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 인터페이스 요구사항 분석 절차를 올바르게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명세서 구체화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요구사항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관련 자료 준비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선별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관련 요구사항 중 비기능적 요구사항에 해당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 및 조직 정보 등록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운영 접근 통제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처리 속도 및 시간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시스템 장애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요구사항은 시스템이 무엇을 하는지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기능을 하는지에 대한 것이고 비기능적 요구사항은 기능적 요구사항을 제외한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시스템이나 프로젝트 개발 과정 등에서 지켜야 할 제약사항을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9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인터페이스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시스템 인터페이스 요구사항 분석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요구사항 분석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요구사항에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요구사항은 목표 시스템과 외부 시스템을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연동하는데 필요한 인터페이스에 대한 요구사항을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요구사항의 인터페이스 이름은 보안을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사람들이 이해하기 어려운 이름으로 지정한다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요구사항의 인터페이스 전송 주기는 수시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등으로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요구사항에 인터페이스 관련 담당자도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 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이름은 사업 고유 식별자나 표준 자료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이름 등 사람들이 협의하기 쉽고 간단하며 의미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이름으로 지정해야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시스템 인터페이스 요구사항 명세서 작성 시 포함되는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범위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 인터페이스 요구사항 명세서에는 인터페이스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대상 시스템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범위 및 내용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방식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주기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고려사항 등이 포함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데이터는 포함도지 아니한다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5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인터페이스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인터페이스 요구사항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600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(Requirements Verification)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검증은 인터페이스의 설계 및 구현 전에 사용자들의 요구사항이 요구사항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정확하고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기술되었는지 검토하고 개발 범위의 기준인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베이스라인을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설계 및 구현 중에 요구사항 명세서의 오류가 발견되어 이를 수정할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비용이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소요되므로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프로젝트에서 요구사항 검증은 매우 중요하다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검증은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검토 계획 수립 → 검토 및 오류 수정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베이스라인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요구사항 검토 계획 수립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품질 관리 계획을 참조하여 다음과 같이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70654"/>
              </p:ext>
            </p:extLst>
          </p:nvPr>
        </p:nvGraphicFramePr>
        <p:xfrm>
          <a:off x="1785706" y="4804944"/>
          <a:ext cx="8630774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8006"/>
                <a:gridCol w="6912768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검토 기준 및 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프로젝트의 규모와 참여 인력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검토 기간 등을 고려하여 검토 기준 및 방법을 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참여자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규모에 따라 이해관계자들을 파악하여 프로젝트 관리자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관리자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분석가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아키텍트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사용자 테스트 관리자 등 요구사항 검토 참여자를 선정한다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체크리스트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명확성 등의 항목을 점검할 수 있는 요구사항 검토 체크리스트를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관련 자료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요구사항 목록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요구사항 명세서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현행 및 표준 시스템 구성도 등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요구사항 검토에 필요한 자료들을 준비한다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요구사항 검토 일정을 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4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41020</TotalTime>
  <Words>6619</Words>
  <Application>Microsoft Office PowerPoint</Application>
  <PresentationFormat>사용자 지정</PresentationFormat>
  <Paragraphs>1607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027TGp_edu_biz_gr</vt:lpstr>
      <vt:lpstr>PowerPoint 프레젠테이션</vt:lpstr>
      <vt:lpstr>인터페이스 설계 세부 섹션</vt:lpstr>
      <vt:lpstr>1. 인터페이스 설계-SEC_01(시스템 인터페이스 요구사항 분석)</vt:lpstr>
      <vt:lpstr>1. 인터페이스 설계-SEC_01(시스템 인터페이스 요구사항 분석)</vt:lpstr>
      <vt:lpstr>1. 인터페이스 설계-SEC_01(시스템 인터페이스 요구사항 분석)</vt:lpstr>
      <vt:lpstr>1. 인터페이스 설계-SEC_01(시스템 인터페이스 요구사항 분석)</vt:lpstr>
      <vt:lpstr>1. 인터페이스 설계-SEC_01(시스템 인터페이스 요구사항 분석) 출제 예상 문제</vt:lpstr>
      <vt:lpstr>1. 인터페이스 설계-SEC_01(시스템 인터페이스 요구사항 분석) 출제 예상 문제</vt:lpstr>
      <vt:lpstr>1. 인터페이스 설계-SEC_02(인터페이스 요구사항 검증)</vt:lpstr>
      <vt:lpstr>1. 인터페이스 설계-SEC_02(인터페이스 요구사항 검증)</vt:lpstr>
      <vt:lpstr>1. 인터페이스 설계-SEC_02(인터페이스 요구사항 검증)</vt:lpstr>
      <vt:lpstr>1. 인터페이스 설계-SEC_02(인터페이스 요구사항 검증)</vt:lpstr>
      <vt:lpstr>1. 인터페이스 설계-SEC_02(인터페이스 요구사항 검증)</vt:lpstr>
      <vt:lpstr>1. 인터페이스 설계-SEC_02(인터페이스 요구사항 검증)</vt:lpstr>
      <vt:lpstr>1. 인터페이스 설계-SEC_02(인터페이스 요구사항 검증) 기출 및 예상 문제</vt:lpstr>
      <vt:lpstr>1. 인터페이스 설계-SEC_02(인터페이스 요구사항 검증) 기출 및 예상 문제</vt:lpstr>
      <vt:lpstr>1. 인터페이스 설계-SEC_02(인터페이스 요구사항 검증) 기출 및 예상 문제</vt:lpstr>
      <vt:lpstr>1. 인터페이스 설계-SEC_03(인터페이스 시스템 식별)</vt:lpstr>
      <vt:lpstr>1. 인터페이스 설계-SEC_03(인터페이스 시스템 식별)</vt:lpstr>
      <vt:lpstr>1. 인터페이스 설계-SEC_03(인터페이스 시스템 식별)</vt:lpstr>
      <vt:lpstr>1. 인터페이스 설계-SEC_03(인터페이스 시스템 식별)</vt:lpstr>
      <vt:lpstr>1. 인터페이스 설계-SEC_03(인터페이스 시스템 식별)</vt:lpstr>
      <vt:lpstr>1. 인터페이스 설계-SEC_03(인터페이스 시스템 식별)</vt:lpstr>
      <vt:lpstr>1. 인터페이스 설계-SEC_03(인터페이스 시스템 식별) 출제 예상 문제</vt:lpstr>
      <vt:lpstr>1. 인터페이스 설계-SEC_03(인터페이스 시스템 식별) 출제 예상 문제</vt:lpstr>
      <vt:lpstr>1. 인터페이스 설계-SEC_04(송, 수신 데이터 식별)</vt:lpstr>
      <vt:lpstr>1. 인터페이스 설계-SEC_04(송, 수신 데이터 식별)</vt:lpstr>
      <vt:lpstr>1. 인터페이스 설계-SEC_04(송, 수신 데이터 식별)</vt:lpstr>
      <vt:lpstr>1. 인터페이스 설계-SEC_04(송, 수신 데이터 식별)</vt:lpstr>
      <vt:lpstr>1. 인터페이스 설계-SEC_04(송, 수신 데이터 식별) 출제 예상 문제</vt:lpstr>
      <vt:lpstr>1. 인터페이스 설계-SEC_04(송, 수신 데이터 식별) 출제 예상 문제</vt:lpstr>
      <vt:lpstr>1. 인터페이스 설계-SEC_05(인터페이스방법 명세화)</vt:lpstr>
      <vt:lpstr>1. 인터페이스 설계-SEC_05(인터페이스방법 명세화)</vt:lpstr>
      <vt:lpstr>1. 인터페이스 설계-SEC_05(인터페이스방법 명세화)</vt:lpstr>
      <vt:lpstr>1. 인터페이스 설계-SEC_05(인터페이스방법 명세화)</vt:lpstr>
      <vt:lpstr>1. 인터페이스 설계-SEC_05(인터페이스방법 명세화)</vt:lpstr>
      <vt:lpstr>1. 인터페이스 설계-SEC_05(인터페이스방법 명세화)</vt:lpstr>
      <vt:lpstr>1. 인터페이스 설계-SEC_05(인터페이스방법 명세화)</vt:lpstr>
      <vt:lpstr>1. 인터페이스 설계-SEC_05(인터페이스 방법 명세화)기출 및 예상 문제</vt:lpstr>
      <vt:lpstr>1. 인터페이스 설계-SEC_05(인터페이스 방법 명세화)기출 및 예상 문제</vt:lpstr>
      <vt:lpstr>1. 인터페이스 설계-SEC_06(시스템 인터페이스 설계서 작성)</vt:lpstr>
      <vt:lpstr>1. 인터페이스 설계-SEC_06(시스템 인터페이스 설계서 작성)</vt:lpstr>
      <vt:lpstr>1. 인터페이스 설계-SEC_06(시스템 인터페이스 설계서 작성)</vt:lpstr>
      <vt:lpstr>1. 인터페이스 설계- SEC_06(시스템 인터페이스 설계서 작성) 예상 문제</vt:lpstr>
      <vt:lpstr>1. 인터페이스 설계- SEC_06(시스템 인터페이스 설계서 작성) 예상 문제</vt:lpstr>
      <vt:lpstr>1. 인터페이스 설계-SEC_07(미들웨어 솔루션 명세)</vt:lpstr>
      <vt:lpstr>1. 인터페이스 설계-SEC_07(미들웨어 솔루션 명세)</vt:lpstr>
      <vt:lpstr>1. 인터페이스 설계-SEC_07(미들웨어 솔루션 명세)</vt:lpstr>
      <vt:lpstr>1. 인터페이스 설계-SEC_07(미들웨어 솔루션 명세)</vt:lpstr>
      <vt:lpstr>1. 인터페이스 설계-SEC_07(미들웨어 솔루션 명세)</vt:lpstr>
      <vt:lpstr>1. 인터페이스 설계-SEC_07(미들웨어 솔루션 명세)</vt:lpstr>
      <vt:lpstr>1. 인터페이스 설계- SEC_07(미들웨어 솔루션 명세) 기출 및 예상 문제</vt:lpstr>
      <vt:lpstr>1. 인터페이스 설계- SEC_07(미들웨어 솔루션 명세) 기출 및 예상 문제</vt:lpstr>
      <vt:lpstr>1. 인터페이스 설계- SEC_07(미들웨어 솔루션 명세) 기출 및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6858</cp:revision>
  <dcterms:created xsi:type="dcterms:W3CDTF">2019-09-27T03:30:23Z</dcterms:created>
  <dcterms:modified xsi:type="dcterms:W3CDTF">2023-05-26T05:18:42Z</dcterms:modified>
</cp:coreProperties>
</file>