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1531" r:id="rId6"/>
    <p:sldId id="1532" r:id="rId7"/>
    <p:sldId id="1533" r:id="rId8"/>
    <p:sldId id="1534" r:id="rId9"/>
    <p:sldId id="1535" r:id="rId10"/>
    <p:sldId id="1536" r:id="rId11"/>
    <p:sldId id="1537" r:id="rId12"/>
    <p:sldId id="1538" r:id="rId13"/>
    <p:sldId id="1539" r:id="rId14"/>
    <p:sldId id="1540" r:id="rId15"/>
    <p:sldId id="1482" r:id="rId16"/>
    <p:sldId id="1541" r:id="rId17"/>
    <p:sldId id="1542" r:id="rId18"/>
    <p:sldId id="1543" r:id="rId19"/>
    <p:sldId id="1544" r:id="rId20"/>
    <p:sldId id="1545" r:id="rId21"/>
    <p:sldId id="1546" r:id="rId22"/>
    <p:sldId id="1547" r:id="rId23"/>
    <p:sldId id="1548" r:id="rId24"/>
    <p:sldId id="1549" r:id="rId25"/>
    <p:sldId id="1550" r:id="rId26"/>
    <p:sldId id="1551" r:id="rId27"/>
    <p:sldId id="1552" r:id="rId28"/>
    <p:sldId id="1553" r:id="rId29"/>
    <p:sldId id="1554" r:id="rId30"/>
    <p:sldId id="1555" r:id="rId31"/>
    <p:sldId id="1556" r:id="rId32"/>
    <p:sldId id="1557" r:id="rId33"/>
    <p:sldId id="1558" r:id="rId34"/>
    <p:sldId id="1559" r:id="rId35"/>
    <p:sldId id="1560" r:id="rId36"/>
    <p:sldId id="1561" r:id="rId37"/>
    <p:sldId id="1562" r:id="rId38"/>
    <p:sldId id="1563" r:id="rId39"/>
    <p:sldId id="1564" r:id="rId40"/>
    <p:sldId id="1565" r:id="rId41"/>
    <p:sldId id="1566" r:id="rId42"/>
    <p:sldId id="1567" r:id="rId43"/>
    <p:sldId id="1568" r:id="rId44"/>
    <p:sldId id="1569" r:id="rId45"/>
    <p:sldId id="1570" r:id="rId46"/>
    <p:sldId id="1571" r:id="rId47"/>
    <p:sldId id="1572" r:id="rId48"/>
    <p:sldId id="1573" r:id="rId49"/>
    <p:sldId id="1574" r:id="rId50"/>
    <p:sldId id="1575" r:id="rId51"/>
    <p:sldId id="1576" r:id="rId52"/>
    <p:sldId id="1577" r:id="rId53"/>
    <p:sldId id="1578" r:id="rId54"/>
    <p:sldId id="1579" r:id="rId55"/>
    <p:sldId id="1580" r:id="rId56"/>
    <p:sldId id="1581" r:id="rId57"/>
    <p:sldId id="1582" r:id="rId58"/>
    <p:sldId id="1583" r:id="rId59"/>
    <p:sldId id="1584" r:id="rId60"/>
    <p:sldId id="1585" r:id="rId61"/>
    <p:sldId id="1586" r:id="rId62"/>
    <p:sldId id="1587" r:id="rId63"/>
    <p:sldId id="1588" r:id="rId64"/>
    <p:sldId id="1589" r:id="rId65"/>
    <p:sldId id="1590" r:id="rId66"/>
    <p:sldId id="1591" r:id="rId67"/>
    <p:sldId id="1592" r:id="rId68"/>
    <p:sldId id="1593" r:id="rId69"/>
    <p:sldId id="1594" r:id="rId70"/>
    <p:sldId id="1595" r:id="rId71"/>
    <p:sldId id="272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41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126"/>
      </p:cViewPr>
      <p:guideLst>
        <p:guide orient="horz" pos="2160"/>
        <p:guide orient="horz" pos="663"/>
        <p:guide orient="horz" pos="4156"/>
        <p:guide pos="3522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소프트웨어 개</a:t>
            </a:r>
            <a:r>
              <a:rPr lang="ko-KR" altLang="en-US" sz="4400" dirty="0">
                <a:latin typeface="+mj-ea"/>
                <a:ea typeface="+mj-ea"/>
              </a:rPr>
              <a:t>발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1. </a:t>
            </a:r>
            <a:r>
              <a:rPr lang="ko-KR" altLang="en-US" sz="3000" dirty="0">
                <a:latin typeface="+mj-ea"/>
                <a:ea typeface="+mj-ea"/>
              </a:rPr>
              <a:t>데이터 </a:t>
            </a:r>
            <a:r>
              <a:rPr lang="ko-KR" altLang="en-US" sz="3000" dirty="0" smtClean="0">
                <a:latin typeface="+mj-ea"/>
                <a:ea typeface="+mj-ea"/>
              </a:rPr>
              <a:t>입</a:t>
            </a:r>
            <a:r>
              <a:rPr lang="en-US" altLang="ko-KR" sz="3000" dirty="0" smtClean="0">
                <a:latin typeface="+mj-ea"/>
                <a:ea typeface="+mj-ea"/>
              </a:rPr>
              <a:t>, </a:t>
            </a:r>
            <a:r>
              <a:rPr lang="ko-KR" altLang="en-US" sz="3000" dirty="0" smtClean="0">
                <a:latin typeface="+mj-ea"/>
                <a:ea typeface="+mj-ea"/>
              </a:rPr>
              <a:t>출력 </a:t>
            </a:r>
            <a:r>
              <a:rPr lang="ko-KR" altLang="en-US" sz="3000" dirty="0">
                <a:latin typeface="+mj-ea"/>
                <a:ea typeface="+mj-ea"/>
              </a:rPr>
              <a:t>구현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 smtClean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스택은 리스트의 한쪽 끝으로만 자료의 삽입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이루어지는 자료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스택은 가장 나중에 삽입된 자료가 가장 먼저 삭제되는 후입선출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LIFO: Last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분야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호출의 순서 제어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인터럽트의 처리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 계산 및 수식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 기법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 언어 번역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 프로그램 호출 시 복귀주소 저장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서브루틴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및 복귀 주소 저장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기억 공간이 꽉 채워져 있는 상태에서 데이터가 삽입되면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오버플로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Overflow)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이상 삭제할 데이터가 없는 상태에서 데이터를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삭제하면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언더플로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(Underflow)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4117689"/>
            <a:ext cx="2458368" cy="1975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2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 smtClean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스택으로 할당된 기억 공간에 가장 마지막으로 삽입된 자료가 기억된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가리키는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Bottom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스택의 가장 밑바닥이다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(Push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M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스택의 크기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Top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 포인터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X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스택의 이름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Overflow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부분의 마지막 주소가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번지라고 할 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Pointer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커지면 스택의 모든 기억장소가 꽉 채워져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상태이므로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이상 자료를 삽입할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Overflow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발생시킨다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965405"/>
            <a:ext cx="5616624" cy="11302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4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 smtClean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삭제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(Pop)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기억되어 있는 자료를 삭제시킬 때는 제일 먼저 삭제할 자료가 있는지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없는지부터 확인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Underflow :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 Pointer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주소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가지고 있다면 스택에는 삭제할 자료가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없으므로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Underflow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발생시킨다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1844824"/>
            <a:ext cx="5544615" cy="1104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 smtClean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(Queue)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큐는 리스트의 한쪽에서는 삽입 작업이 이루어지고 다른 한쪽에서는 삭제 작업이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이루어지도록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큐는 가장 먼저 삽입된 자료가 가장 먼저 삭제되는 선입선출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 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 In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 Out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시작과 끝을 표시하는 두 개의 포인터가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프런트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(F, Front)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삽입된 자료의 기억 공간을 가리키는 포인터로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(R, Rear)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마지막에 삽입된 자료가 위치한 기억 공간을 가리키는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작업 스케줄링에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325444"/>
            <a:ext cx="4608512" cy="11220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8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 smtClean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(Graph)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정점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V(Vertex)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간선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E(Edge)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두 집합으로 이루어진다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간선의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방향성 유무에 따라 방향 그래프와 무방향 그래프로 구분된다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(Network),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교통망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이항관계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연립 방정식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유기화학 구조식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무향선분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해법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응용된다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(Tree)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사이클이 없는 그래프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(Graph)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무방향 그래프의 최대 간선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정점으로 구성된 무방향 그래프에서 최대 간선 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n(n-1)/2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그래프에서 최대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간선 수는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n(n-1)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정점이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경우 무방향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그래프와 방향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그래프의 최대 간선 수는 다음과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8" y="2954197"/>
            <a:ext cx="4191828" cy="11386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5530280"/>
            <a:ext cx="941063" cy="851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5530280"/>
            <a:ext cx="936104" cy="874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71464" y="641166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무방향 그래프의 최대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간선 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4(4-1)/2 =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1884" y="641166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 그래프의 최대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간선 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4(4-1) = 12</a:t>
            </a:r>
          </a:p>
        </p:txBody>
      </p:sp>
    </p:spTree>
    <p:extLst>
      <p:ext uri="{BB962C8B-B14F-4D97-AF65-F5344CB8AC3E}">
        <p14:creationId xmlns:p14="http://schemas.microsoft.com/office/powerpoint/2010/main" val="20515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선형 구조로만 묶인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데크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리스트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구조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리스트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리스트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비선형 구조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큐는 선입선출 방식으로 작동한다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반면에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양방향 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있는데 그것이 바로 데크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(deque)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 양쪽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방향에서 엘리먼트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(element)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추가하거나 제거할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데크는 양 끝 엘리먼트의 추가와 삭제가 압도적으로 빠른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자료구조이다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스택의 자료 삭제 알고리즘이다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ⓐ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들어 갈 내용으로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 :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스택포인터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 :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스택의 이름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Overflow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 = Top + 1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Underflow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 =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 포인터가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스택의 바닥이므로 더 이상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삭제할 자료가 없는 것을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경우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Underflow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프로그램을 작성할 때 가장 우선적인 고려사항은 저장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공간의 효율성과 실행시간의 신속성이다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구조의 선택은 프로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그램 실행시간에 직접적인 영향을 준다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관한 설명으로 </a:t>
            </a:r>
            <a:endParaRPr lang="ko-KR" altLang="en-US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먼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자료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구조는 자료의 표현과 그것과 관련된 연산이다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자료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구조는 일련의 자료들을 조직하고 구조화하는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어떠한 자료 구조에서도 필요한 모든 연산들을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문제가 주어지면 평소에 주로 사용하던 자료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적용 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구조에 따라 프로그램 실행시간과 메모리 점유율이 달라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지기 때문에 처리할 문제에 어울리는 적절한 자료구조를 선택하는 것이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스택을 이용한 연산과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재귀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후위 표현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(Post-Fix Expression)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깊이 우선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스택을 이용한 연산의 종류에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 호출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후위 표기법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탐색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왔던 길을 다시 되돌아가가는 경우에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 정렬 방법의 한 가지로써 첫 번째 자료를 두 번째 자료부터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 자료까지 차례대로 비교하여 그 중 가장 작은 값을 찾아서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값으로 놓고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번째 자료를 세 번째 자료부터 마지막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 비교해서 그 중에서 가장 작은 값을 찾아서 두 번째 위치에 놓는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반복하여 정렬을 수행하는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재귀호출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(recursive call)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함수 내부에서 함수가 자기 자신을 지속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적으로 호출하는 행위를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재귀 호출은 자기가 자신을 계속해서 호출하므로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끝없이 반복한다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함수 내에 재귀 호출을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중단할 수 있는 조건이 변경될 명령문이 반드시 포함이 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b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후위 표기법이란 후위 표기법은 연산자를 피연산자의 뒤에 놓는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스택의 응용의 예이며 수식의 계산은 계산기에서나 컴퓨터 프로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래밍을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할 때 자주 나타난다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탐색이란 루트노드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혹은 다른 임의의 노드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시작하여 다음 분기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넘어가기 전에 해당 분기를 완벽하게 탐색하는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31" y="6920860"/>
            <a:ext cx="1225649" cy="1260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순서가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정해진 입력 자료를 스택에 입력한 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결과로 불가능한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D, C, B, A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C, B, A, D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B, C, D, A 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D, B, C, </a:t>
            </a:r>
            <a:r>
              <a:rPr lang="pt-BR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</a:p>
          <a:p>
            <a:pPr>
              <a:lnSpc>
                <a:spcPct val="150000"/>
              </a:lnSpc>
            </a:pPr>
            <a:endParaRPr lang="pt-BR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리스트의 특징이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순서에 의해 나열된 구조이다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같이 연속되는 기억장소에 저장되는 리스트를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기억장소의 효율을 나타내는 메모리 밀도가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항목을 추가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삭제하는 것이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리스트는 연속되는 기억 장소에 차례대로 데이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터가 저장되는 구조이기 때문에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중간에 데이터를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추가하거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삭제하려면 해당 위치 이후의 모든 데이터를 이동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시켜야 하는 단점이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리스트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(Linked List)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삽입이나 삭제가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노드들이 포인터로 연결되어 검색이 빠르다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연결을 해주는 포인터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(Pointer)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위한 추가 공간이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리스트 중에서 중간 노드 연결이 끊어지면 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노드를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찾기 힘들다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리스트는 포인터로 연결되어 포인터를 찾아가는 시간이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필요하기 때문에 선형 리스트에 비해 접근 속도가 느리다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포인터를 사용하여 리스트를 나타냈을 때의 설명 중 옳지 않은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노드의 삽입이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공간이 많이 소요된다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리스트를 여러 개의 리스트로 분리하기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노드를 리스트에서 삭제하기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포인터와 링크는 같은 의미를 지닌다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링크는 다음 노드의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가리키는 주소로써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리스트에서 특정 노드를 삭제할 때는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노드와 연결된 링크만 끊으면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지우면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간단하게 삭제가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2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입출력이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한쪽 끝으로만 제한된 리스트이다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Head(front)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Tail(rear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포인터를 갖고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LIFO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이상 삭제할 데이터가 없는 상태에서 데이터를 삭제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 언더플로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(Underflow)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Head(front)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Tail(rear)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포인터를 갖고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자료구조는 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(Queue)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n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노드로 구성된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무방향 그래프의 최대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간선 수는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n-1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n/2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n(n-1)/2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n(n+1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무방향 그래프의 최대 간선 수 구하는 공식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n(n-1)/2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 그래프의 최대 간선 수 구하는 공식은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n(n-1)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큐는 비선형 구조에 해당한다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 In - First Out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처리를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Last In - First Out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처리를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스택은 서브루틴 호출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인터럽트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표기법에 응용된다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큐는 선형구조에 해당된다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인터럽트는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프로그램 실행하고 있을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입출력 하드웨어 등의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장치나 예외상황이 발생하여 처리가 필요할 경우에 마이크로프로세서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알려 처리할 수 있도록 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인터럽트의 종류는 크게 하드웨어 인터럽트가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인터럽트로 나뉜다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응용분야로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인터럽트의 처리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수식의 계산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서브루틴의 복귀 번지 저장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운영체제의 작업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스택은 가장 나중에 의뢰된 작업이 가장 먼저 처리되는 후입선출 방식인데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 중에는 의뢰된 순서대로 작업이 처리되는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선입선출방식인 큐의 응용분야가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그것이 바로 운영체제의 작업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스케쥴링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2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옳은 내용으로만 나열된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3" y="1770724"/>
            <a:ext cx="3960439" cy="12946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 smtClean="0">
                <a:latin typeface="+mj-ea"/>
              </a:rPr>
              <a:t>트리</a:t>
            </a:r>
            <a:r>
              <a:rPr lang="en-US" altLang="ko-KR" sz="2800" b="1" dirty="0" smtClean="0">
                <a:latin typeface="+mj-ea"/>
              </a:rPr>
              <a:t>(Tree))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6425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트리는 정점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(Node,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선분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사이클을 이루지 않도록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구성한 그래프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특수한 형태이다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트리는 하나의 기억 공간을 노드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(Node)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노드를 연결하는 선을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링크라고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가족의 계보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족보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표현하기에 적합하다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용어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325444"/>
            <a:ext cx="4444156" cy="2225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0056" y="3325048"/>
            <a:ext cx="5257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(Node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요소로서 자료 항목과 다른 항목에 대한 가지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합친 것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C, D, E, F, G, H, I, J,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 노드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(Root Node):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맨 위에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디그리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노드에서 뻗어 나온 가지의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3, B = 2,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1, D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3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(Terminal Node) =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잎 노드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(Leaf Node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자식이 하나도 없는 노드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디그리가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노드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K, L, F, G, M, I,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노드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(Son Node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노드에 연결된 다음 레벨의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들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자식 노드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I, J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(Parent Node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노드에 연결된 이전 레벨의 노드들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부모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B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(Brother Node,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Sibling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부모를 갖는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들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형제 노드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디그리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디그리 중에서 가장 많은 수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디그리를 가지므로 앞 트리의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디그리 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2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소프트웨어 </a:t>
            </a:r>
            <a:r>
              <a:rPr lang="ko-KR" altLang="en-US" sz="2800" b="1" dirty="0" smtClean="0">
                <a:latin typeface="+mj-ea"/>
              </a:rPr>
              <a:t>개발 총 파트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(29.49%)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통합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(1.92%)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제품 소프트웨어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(19.87%)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애플리케이션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(35.26%)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(13.46%)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 smtClean="0">
                <a:latin typeface="+mj-ea"/>
              </a:rPr>
              <a:t>트리</a:t>
            </a:r>
            <a:r>
              <a:rPr lang="en-US" altLang="ko-KR" sz="2800" b="1" dirty="0" smtClean="0">
                <a:latin typeface="+mj-ea"/>
              </a:rPr>
              <a:t>(Tree))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6425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운행법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트리를 구성하는 각 노드들을 찾아가는 방법을 운행법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(Traversal)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트리를 운행하는 방법은 산술식의 표기법과 연관성을 갖는다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운행법은 다음 세 가지가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운행법의 이름은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위치가 어디 있느냐에 따라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앞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Preorder,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Inorder,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(Post)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있으면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Postorder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Preorder : Root -&gt;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Right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운행한다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A, B,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Inorder 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Root -&gt; Right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운행한다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 B, A,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Postorder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운행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 -&gt;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운행한다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B, C, 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284984"/>
            <a:ext cx="15240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 smtClean="0">
                <a:latin typeface="+mj-ea"/>
              </a:rPr>
              <a:t>트리</a:t>
            </a:r>
            <a:r>
              <a:rPr lang="en-US" altLang="ko-KR" sz="2800" b="1" dirty="0" smtClean="0">
                <a:latin typeface="+mj-ea"/>
              </a:rPr>
              <a:t>(Tree))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6425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운행법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트리를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Inorder,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Preorder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Postorder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운행했을 때 각 노드를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Preorder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운행법의 방문 순서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44824"/>
            <a:ext cx="2520280" cy="14517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708120"/>
            <a:ext cx="3600450" cy="229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93650" y="3715553"/>
            <a:ext cx="5257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서브트리를 하나의 노드로 생각할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그림과 같이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트리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묶는다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Preorder, Inorder, Postorder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공통으로 사용한다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Preorder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Root -&gt;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Right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A13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B2E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AB2E3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DHI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ABDHIE3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CFG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ABDHIECFG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 순서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ABDHIECFG</a:t>
            </a:r>
          </a:p>
        </p:txBody>
      </p:sp>
    </p:spTree>
    <p:extLst>
      <p:ext uri="{BB962C8B-B14F-4D97-AF65-F5344CB8AC3E}">
        <p14:creationId xmlns:p14="http://schemas.microsoft.com/office/powerpoint/2010/main" val="12857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 smtClean="0">
                <a:latin typeface="+mj-ea"/>
              </a:rPr>
              <a:t>트리</a:t>
            </a:r>
            <a:r>
              <a:rPr lang="en-US" altLang="ko-KR" sz="2800" b="1" dirty="0" smtClean="0">
                <a:latin typeface="+mj-ea"/>
              </a:rPr>
              <a:t>(Tree))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6425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운행법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Inorder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운행법의 방문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Postorder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운행법의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 순서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44825"/>
            <a:ext cx="3096344" cy="1974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43872" y="1854455"/>
            <a:ext cx="5257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Inorder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1A3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2BE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2BEA3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HDI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HDIBEA3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FCG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HDIBEAFCG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HDIBEAFCG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1544" y="4403546"/>
            <a:ext cx="5257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Postorder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Left -&gt;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2EB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2EB3A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HIDEB3A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FGC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HIDEBFGCA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HIDEBFGCA</a:t>
            </a:r>
          </a:p>
        </p:txBody>
      </p:sp>
    </p:spTree>
    <p:extLst>
      <p:ext uri="{BB962C8B-B14F-4D97-AF65-F5344CB8AC3E}">
        <p14:creationId xmlns:p14="http://schemas.microsoft.com/office/powerpoint/2010/main" val="9115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 smtClean="0">
                <a:latin typeface="+mj-ea"/>
              </a:rPr>
              <a:t>트리</a:t>
            </a:r>
            <a:r>
              <a:rPr lang="en-US" altLang="ko-KR" sz="2800" b="1" dirty="0" smtClean="0">
                <a:latin typeface="+mj-ea"/>
              </a:rPr>
              <a:t>(Tree))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6425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산술식을 계산하기 위해 기억공간에 기억시키는 방법으로 이진 트리를 많이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트리로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수식을 인오더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프리오더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포스트오더로 운행하면 각각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(Infix),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(Prefix),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(Postfix)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전위 표기법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(PreFix)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Right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(InFix) 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 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A+B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(PostFix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Left -&gt;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571467"/>
            <a:ext cx="1628775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6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 smtClean="0">
                <a:latin typeface="+mj-ea"/>
              </a:rPr>
              <a:t>트리</a:t>
            </a:r>
            <a:r>
              <a:rPr lang="en-US" altLang="ko-KR" sz="2800" b="1" dirty="0" smtClean="0">
                <a:latin typeface="+mj-ea"/>
              </a:rPr>
              <a:t>(Tree))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6425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Infix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 Prefix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바꾸기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Postfix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스택을 이용하여 처리하므로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바꾸어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표기된 수식을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= A / B * (C + D) + 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</a:p>
          <a:p>
            <a:pPr>
              <a:lnSpc>
                <a:spcPct val="150000"/>
              </a:lnSpc>
            </a:pP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우선순위에 따라 괄호로 묶는다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 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(((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/ B) 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 + D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E))</a:t>
            </a:r>
          </a:p>
          <a:p>
            <a:pPr>
              <a:lnSpc>
                <a:spcPct val="150000"/>
              </a:lnSpc>
            </a:pP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연산자를 해당 괄호의 앞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옮긴다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없는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괄호를 제거한다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prefix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X+*/AB+CDE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4376279"/>
            <a:ext cx="4320480" cy="418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4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 smtClean="0">
                <a:latin typeface="+mj-ea"/>
              </a:rPr>
              <a:t>트리</a:t>
            </a:r>
            <a:r>
              <a:rPr lang="en-US" altLang="ko-KR" sz="2800" b="1" dirty="0" smtClean="0">
                <a:latin typeface="+mj-ea"/>
              </a:rPr>
              <a:t>(Tree))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6425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Infix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 Prefix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바꾸기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Postfix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스택을 이용하여 처리하므로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바꾸어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표기된 수식을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= A / B * (C + D) + 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</a:p>
          <a:p>
            <a:pPr>
              <a:lnSpc>
                <a:spcPct val="150000"/>
              </a:lnSpc>
            </a:pP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우선순위에 따라 괄호로 묶는다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 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(((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/ B) 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 + D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E))</a:t>
            </a:r>
          </a:p>
          <a:p>
            <a:pPr>
              <a:lnSpc>
                <a:spcPct val="150000"/>
              </a:lnSpc>
            </a:pP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연산자를 해당 괄호의 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옮긴다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없는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괄호를 제거한다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Postfix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XAB/CD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+*E+=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388" y="4390200"/>
            <a:ext cx="4986620" cy="405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 smtClean="0">
                <a:latin typeface="+mj-ea"/>
              </a:rPr>
              <a:t>트리</a:t>
            </a:r>
            <a:r>
              <a:rPr lang="en-US" altLang="ko-KR" sz="2800" b="1" dirty="0" smtClean="0">
                <a:latin typeface="+mj-ea"/>
              </a:rPr>
              <a:t>(Tree))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6425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표기된 수식을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바꾸기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표기된 수식을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B C - / D E F + * 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endParaRPr lang="pt-BR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Infix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표기법에서 연산자를 해당 피연산자 두 개의 뒤로 이동한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피연산자 두 개의 가운데로 옮기면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인접한 피연산자 두 개와 오른쪽의 연산자를 괄호로 묶는다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(B C -) /) (D (EF +) * ) + )</a:t>
            </a:r>
            <a:endParaRPr lang="pt-BR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연산자를 해당 피연산자의 가운데로 이동시킨다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없는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괄호를 제거한다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((A / (B - C)) + (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 * 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 + F))) → A / (B-C) + 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 * 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 + F)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92" y="4365104"/>
            <a:ext cx="4824536" cy="4426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 smtClean="0">
                <a:latin typeface="+mj-ea"/>
              </a:rPr>
              <a:t>트리</a:t>
            </a:r>
            <a:r>
              <a:rPr lang="en-US" altLang="ko-KR" sz="2800" b="1" dirty="0" smtClean="0">
                <a:latin typeface="+mj-ea"/>
              </a:rPr>
              <a:t>(Tree))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6425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표기된 수식을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바꾸기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표기된 수식을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/ A – B C * D + E F</a:t>
            </a:r>
          </a:p>
          <a:p>
            <a:pPr>
              <a:lnSpc>
                <a:spcPct val="150000"/>
              </a:lnSpc>
            </a:pP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Infix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표기법에서 연산자를 해당 피연산자 두 개의 앞으로 이동한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피연산자 두 개의 가운데로 옮기면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인접한 피연산자 두 개와 오른쪽의 연산자를 괄호로 묶는다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(+(/ 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(- 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C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(* D (+ 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 F)))</a:t>
            </a:r>
          </a:p>
          <a:p>
            <a:pPr>
              <a:lnSpc>
                <a:spcPct val="150000"/>
              </a:lnSpc>
            </a:pP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연산자를 해당 피연산자의 가운데로 이동시킨다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없는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괄호를 제거한다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((A/(B-C)) + (D*(E+F))) → </a:t>
            </a:r>
            <a:r>
              <a:rPr lang="pt-B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/ (B - C) + D * (</a:t>
            </a: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E+F)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9" y="4373196"/>
            <a:ext cx="4752528" cy="4368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트리</a:t>
            </a:r>
            <a:r>
              <a:rPr lang="en-US" altLang="ko-KR" sz="2800" b="1" dirty="0">
                <a:latin typeface="+mj-ea"/>
              </a:rPr>
              <a:t>(Tree))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트리</a:t>
            </a:r>
            <a:r>
              <a:rPr lang="en-US" altLang="ko-KR" sz="1400" b="1" dirty="0">
                <a:latin typeface="+mj-ea"/>
              </a:rPr>
              <a:t>(Tree)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차수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단말 노드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Terminal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Node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4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4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차수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차수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가장 차수가 많은 노드의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차수이고 단말 노드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잎 노드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자식이 하나도 없는 노드를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구조에 대한 용어 설명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노드의 서브트리 수를 그 노드의 차수라고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노드를 단말노드라고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부모 노드를 가지는 노드를 형제 노드라고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노드는 하나의 부모 노드를 가진다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(Node)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기본 요소로서 자료의 항목과 다른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항목에 대한 가지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합친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 노드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(Root Node)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트리에서 가장 맨 위에 있는 노드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디그리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노드에서 뻗어 나온 가지의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(Terminal Node,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잎 노드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(Leaf Node))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하나도 없는 노드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디그리가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노드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노드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(Son Node)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노드에 연결된 다음 레벨의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노드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(Parent Node)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노드에 연결된 이전 레벨의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형제 노드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(Brother Node, Sibling)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부모를 갖는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디그리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노드들의 디그리 중에서 가장 많은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트리를 전위 순회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(Preorder Traversal)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결과는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+ *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B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*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D E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B / C * D * E +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/ B * C * D + E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+ * * / A B C D 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Preorder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-&gt; Left -&gt; Right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서브트리를 하나의 노드로 생각할 수 있도록 서브트리 단위로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Preorder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-&gt; Left -&gt; Right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+1E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*2D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+*2DE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*3C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+**3CDE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+**/ABCDE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트리를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Preorder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운행법으로 운행할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가장 먼저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Preorder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-&gt; Left -&gt; Right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서브트리를 하나의 노드로 생각할 수 있도록 서브트리 단위로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Preorder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-&gt; Left -&gt; Right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A12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ABD2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C3F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ABDC3F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EGH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ABDCEGHF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31" y="2093216"/>
            <a:ext cx="1681170" cy="1263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438260"/>
            <a:ext cx="1440160" cy="1570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11" y="7209701"/>
            <a:ext cx="1857513" cy="131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트리</a:t>
            </a:r>
            <a:r>
              <a:rPr lang="en-US" altLang="ko-KR" sz="2800" b="1" dirty="0">
                <a:latin typeface="+mj-ea"/>
              </a:rPr>
              <a:t>(Tree))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트리</a:t>
            </a:r>
            <a:r>
              <a:rPr lang="en-US" altLang="ko-KR" sz="1400" b="1" dirty="0">
                <a:latin typeface="+mj-ea"/>
              </a:rPr>
              <a:t>(Tree)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트리에 대한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INORDER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운행 결과는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 B A E C F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B D C E F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 B E C F A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B C D E F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Inorder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 -&gt; Root -&gt; Right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1A2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DBA2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ECF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DBAECF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연산식에 대한 연산 결과로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옳은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3 4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5 6 * +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35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42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③ 77		④ 360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후위 표기법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(Postfix)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연산자가 해당 피연산자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표기되어 있는 것을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그러므로 피연산자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개와 연산자를 묶은 후 연산자를 피연산자 사이에 옮겨 놓고 계산하면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((3 4 *) (5 6 *) + ) -&gt; (3 * 4) + (5 * 6) = 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전위식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(Prefix)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후위식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(Postfix)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옳게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/ *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+ B C D 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B C + D / * E -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B * C D / + E -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B * C + D / E -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 B C + * D / E -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인접한 피연산자 두 개와 왼쪽의 연산자를 괄호로 묶고 해당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괄호의 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옮긴다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(- ( / (* A (+ B C) ) ) D ) E -&gt;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B C + * D /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주어진 후위 표기 방식의 수식을 중위 표기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나타낸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B C - / D E F + * +   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/ (B - C) + F * E + D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C) + D * (E + F)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C) + D + E * F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 / (B - C) * D + E +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Postfix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Infix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표기된 것에서 연산자를 해당 피연산자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이동한 것이기에 연산자를 다시 해당 피연산자 두 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가운데로 옮기면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9" y="1772816"/>
            <a:ext cx="1944215" cy="968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구현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자료구조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(Tree)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(Sort)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이분 검색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해싱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트리</a:t>
            </a:r>
            <a:r>
              <a:rPr lang="en-US" altLang="ko-KR" sz="2800" b="1" dirty="0">
                <a:latin typeface="+mj-ea"/>
              </a:rPr>
              <a:t>(Tree))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트리</a:t>
            </a:r>
            <a:r>
              <a:rPr lang="en-US" altLang="ko-KR" sz="1400" b="1" dirty="0">
                <a:latin typeface="+mj-ea"/>
              </a:rPr>
              <a:t>(Tree</a:t>
            </a:r>
            <a:r>
              <a:rPr lang="en-US" altLang="ko-KR" sz="1400" b="1" dirty="0" smtClean="0">
                <a:latin typeface="+mj-ea"/>
              </a:rPr>
              <a:t>)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중위식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(Infix)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전위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(Prefix)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식으로 옳게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변환한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 * B + C – D / 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− + * A B C / D E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B * C + D E / -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B C D E * + - /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* + - / A B C D 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(Prefix)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식은 두 개의 피연산자의 앞쪽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연산자를 표식한다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((((A * B) + C) – (D / E) =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− + * A B C / D E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이진 트리를 후위 순서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(Postorder)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운행한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B C D E F G H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 B G H E F C A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B D C E G H F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D G H E F A C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Posterorder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 -&gt; Right -&gt; Root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12A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DB2A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3FC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DB3FCA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GHE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DBGHEFCA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9398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그래프의 특수한 형태로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(Node)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선분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되어 있고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정점 사이에 사이클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(Cycle)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형성되어 있지 않으며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사이의 관계성이 계층 형식으로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비선형 구조는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Tree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Network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Stack		④ Queue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비선형 구조는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Tree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밖에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아래의 트리에서 트리의 깊이는 얼마인가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깊이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(Depth)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곧 루트노드를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보고 따라가서 마지막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있는 값이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그것은 바로 트리의 깊이이다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65" y="5279999"/>
            <a:ext cx="1384335" cy="9758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688097"/>
            <a:ext cx="1944215" cy="968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8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(Insertion Sort)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정렬은 가장 간단한 정렬 방식으로 이미 순서화된 파일에 새로운 하나의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 맞게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삽입시켜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번째 키와 첫 번째 키를 비교해 순서대로 나열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이어서 세 번째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키와 비교해 순서대로 나열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계속해서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키를 앞의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키와 비교하여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알맞은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 삽입하여 정렬하는 방식이다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 모두 수행 시간 복잡도는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O(n²)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간단한 정의는 알고리즘의 성능을 설명하는 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의미로는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프로세스가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수행해야 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연산을 수치화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실행시간이 아닌 연산수치로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판별할까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실행시간은 컴퓨터의 하드웨어 또는 프로그래밍 언어에 따라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편차가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명령어의 실행 횟수만을 고려하는 것이다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정렬의 장단점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최선의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엄청나게 빠른 효율성을 가지고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성능이 좋아서 다른 정렬 알고리즘의 일부로 사용될 만큼 좋은 정렬법이다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최악의 경우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O(n²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이라는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복잡도를 갖게 되며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크기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 따라 실행 편차가 크다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5092152"/>
            <a:ext cx="5544616" cy="3207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(Insertion Sort)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삽입 정렬로 정렬하시오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상태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값을 첫 번째 값과 비교하여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첫 번째 자리에 삽입하고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한 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뒤로 이동시킨다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2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 번째 값을 첫 번째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값과 비교하여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6, 8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자리에 삽입하고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한 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뒤로 이동시킨다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3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 번째 값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처음부터 비교하여 맨 처음에 삽입하고 나머지를 한 칸씩 뒤로 이동시킨다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4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다섯 번째 값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처음부터 비교하여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자리에 삽입하고 나머지를 한 칸씩 뒤로 이동시킨다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67505"/>
              </p:ext>
            </p:extLst>
          </p:nvPr>
        </p:nvGraphicFramePr>
        <p:xfrm>
          <a:off x="2959198" y="1819221"/>
          <a:ext cx="20882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75854"/>
              </p:ext>
            </p:extLst>
          </p:nvPr>
        </p:nvGraphicFramePr>
        <p:xfrm>
          <a:off x="2567608" y="2204864"/>
          <a:ext cx="20882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13627"/>
              </p:ext>
            </p:extLst>
          </p:nvPr>
        </p:nvGraphicFramePr>
        <p:xfrm>
          <a:off x="4943872" y="2204864"/>
          <a:ext cx="20882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80499"/>
              </p:ext>
            </p:extLst>
          </p:nvPr>
        </p:nvGraphicFramePr>
        <p:xfrm>
          <a:off x="2567608" y="2924944"/>
          <a:ext cx="20882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22402"/>
              </p:ext>
            </p:extLst>
          </p:nvPr>
        </p:nvGraphicFramePr>
        <p:xfrm>
          <a:off x="4943872" y="2924944"/>
          <a:ext cx="20882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75545"/>
              </p:ext>
            </p:extLst>
          </p:nvPr>
        </p:nvGraphicFramePr>
        <p:xfrm>
          <a:off x="2567608" y="3661208"/>
          <a:ext cx="20882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56799"/>
              </p:ext>
            </p:extLst>
          </p:nvPr>
        </p:nvGraphicFramePr>
        <p:xfrm>
          <a:off x="4943872" y="3661208"/>
          <a:ext cx="20882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81835"/>
              </p:ext>
            </p:extLst>
          </p:nvPr>
        </p:nvGraphicFramePr>
        <p:xfrm>
          <a:off x="2567608" y="4389380"/>
          <a:ext cx="20882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48587"/>
              </p:ext>
            </p:extLst>
          </p:nvPr>
        </p:nvGraphicFramePr>
        <p:xfrm>
          <a:off x="4943872" y="4389380"/>
          <a:ext cx="20882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1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</a:t>
            </a:r>
            <a:endParaRPr lang="en-US" altLang="ko-KR" sz="2800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1054020"/>
                <a:ext cx="10713290" cy="4528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2) </a:t>
                </a:r>
                <a:r>
                  <a:rPr lang="ko-KR" altLang="en-US" sz="160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쉘 정렬</a:t>
                </a:r>
                <a:r>
                  <a:rPr lang="en-US" altLang="ko-KR" sz="160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(Shell Sort)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;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쉘 정렬은 삽입 정렬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(Insertion Sort)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확장한 개념이다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입력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파일을 어떤 </a:t>
                </a:r>
                <a:r>
                  <a:rPr lang="ko-KR" altLang="en-US" sz="1600" u="sng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매개변수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(b)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값으로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서브 파일을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구성하고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각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서브 파일을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Insertion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정렬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방식 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  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으로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순서 배열하는 과정을 반복하는 정렬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방식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h</m:t>
                    </m:r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</m:t>
                    </m:r>
                    <m:rad>
                      <m:rad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3</m:t>
                        </m:r>
                      </m:deg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),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즉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임의의 레코드 키와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h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값 만큼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떨어진 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 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곳의 레코드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키를 비교하여 순서화되어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있지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않으면 서로 교환하는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것을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반복하는 정렬 방식이다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입력 파일이 부분적으로 정렬되어 있는 경우에 유리한 방식이다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평균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수행 시간 복잡도는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O(n</a:t>
                </a:r>
                <a:r>
                  <a:rPr lang="en-US" altLang="ko-KR" sz="1600" baseline="300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1.5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이고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최악의 수행 시간복잡도는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O(n</a:t>
                </a:r>
                <a:r>
                  <a:rPr lang="en-US" altLang="ko-KR" sz="1600" baseline="300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쉘 정렬의 장단점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-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삽입 정렬의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단점을 보완해서 만든 정렬법으로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삽입 정렬도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성능이 뛰어난 편이지만 더 뛰어난 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성능을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갖는 정렬법이다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-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일정한 간격에 따라서 배열을 바라봐야 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즉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간격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잘못 설정한다면 성능이 굉장히 안 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좋아질 수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있다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1054020"/>
                <a:ext cx="10713290" cy="4528484"/>
              </a:xfrm>
              <a:prstGeom prst="rect">
                <a:avLst/>
              </a:prstGeom>
              <a:blipFill rotWithShape="1">
                <a:blip r:embed="rId2"/>
                <a:stretch>
                  <a:fillRect l="-341" r="-2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7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192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(Selection Sort)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레코드 중에서 최소값을 찾아 첫 번째 레코드 위치에 놓고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(n-1)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중에서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최소값을 찾아 두 번째 레코드 위치에 놓는 방식을 반복하여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평균과 최악 모두 수행 시간복잡도는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O(n²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로써 그리 썩 좋은 알고리즘은 아니다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8, 5, 6, 2,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정렬로 정렬하시오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정렬의 장단점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정렬과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마찬가지로 구현이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쉬운 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속하는 정렬법이다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정렬을 위한 비교 횟수는 많지만 실제로 교환하는 횟수는 적기 때문에 많은 교환이 일어나야 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상태에서 효율적으로 사용될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924944"/>
            <a:ext cx="6120680" cy="25025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1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4020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정렬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(Bubble Sort)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정렬은 주어진 파일에서 인접한 두 개의 레코드 키 값을 비교하여 그 크기에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교환하는 정렬 방식이다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 모두 수행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 썩 좋은 알고리즘은 아니다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8, 5,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버블 정렬로 정렬하시오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정렬의 장단점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일단 구현이 쉽다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Bubble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정렬은 인접한 값만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계속해서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비교하면 되는 방식으로 굉장히 구현이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쉬운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자체가 직관적이다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굉장히 비효율적이다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최악이든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최선이든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</a:t>
            </a:r>
            <a:r>
              <a:rPr lang="en-US" altLang="ko-KR" sz="1600" baseline="300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이라는 시간복잡도를 갖기 때문에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사실 알고리즘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효율적인 정렬방법으로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사용되지는 않는다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924944"/>
            <a:ext cx="4536504" cy="182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8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4020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퀵 정렬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(Quick Sort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퀵 정렬은 레코드의 많은 자료 이동을 없애고 하나의 파일을 부분적으로 나누어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가면서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키를 기준으로 작은 값은 왼쪽에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값은 오른쪽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파일로 분해시키는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정렬한다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없이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임의의 키를 분할 원소로 사용할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중에서 가장 빠른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프로그램에서 되부름을 이용하기 때문에 스택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필요하다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(Divide)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정복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(Conquer)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자료를 정렬한다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(Divide)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값인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피봇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(Pivot)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중심으로 정렬할 자료들을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집합으로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(Conquer)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집합의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원소들 중 피봇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(Pivot)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작은 원소들은 왼쪽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피봇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(Pivot)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원소들은 오른쪽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집합으로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집합의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더 이상 나누어질 수 없을 때까지 분할과 정복을 반복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퀵 정렬의 장단점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값에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의한 분할을 통해서 구현하는 정렬법으로써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과정에서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시간이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걸리게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전체적으로 보게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NlogN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으로써 실행시간이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기준값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(Pivot)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크게 달라진다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12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4020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정렬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정렬은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이진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(Complete Binary Tree)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이용한 정렬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 전이진 트리를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Heap Tree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변환하여 정렬한다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트리란 각 노드가 최대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자식 노드를 갖는 트리 형태의 자료구조로서 마지막 레벨을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제외한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노드는 완전히 채워져 있어야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 하단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레벨의 노드는 좌측만 노드가 채워져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있거나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좌측과 우측 모두 채워져 있어야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정렬의 장단점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추가적인 메모리를 필요로 하지 않으면서 항상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시간복잡도를 가지는 굉장히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정렬법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 중에서 효율적인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정렬법이라고 볼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퀵 정렬도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효율적이라고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볼 수 있지만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오래 걸린다는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단점이 있지만 힙 정렬의 경우 항상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보장된다는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상태에 따라서 다른 정렬법들에 비해서 조금 느린 편이다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(Stable)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받지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못한다는 단점이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29" y="3269620"/>
            <a:ext cx="3360099" cy="11892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03872" y="3462188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4020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정렬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17, 14, 13, 15, 16, 19, 11, 18, 12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Heap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트리로 구성하시오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주어진 파일의 레코드들을 전이진 트리로 구성한다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전이진 트리의 노드의 역순으로 자식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노드와 부모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노드를 비교하여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값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위로 올린다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③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교환된 노드들을 다시 검토하여 위의 과정을 반복한다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98" y="2197705"/>
            <a:ext cx="2535733" cy="1452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99" y="4470340"/>
            <a:ext cx="5560070" cy="14865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4020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2-Way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합병 정렬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(Merge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2-Way Merge Sort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이미 정렬되어 있는 두 개의 파일을 한 개의 파일로 합병하는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키들을 한 쌍으로 하여 각 쌍에 대하여 순서를 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정렬된 각 쌍의 키들을 합병하여 하나의 정렬된 서브리스트로 만든다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정렬된 서브리스트들을 하나의 정렬된 파일이 될 때까지 반복한다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 모두 시간복잡도는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38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26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53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2-Way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합병 정렬로 정렬하시오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묶은 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묶음 안에서 정렬한다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(71,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(38,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(7,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(11,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26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(53,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42)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71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38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(7,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61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(11,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26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(42, 53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- 2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묶여진 묶음을 두 개씩 묶은 후 각각의 묶음 안에서 정렬한다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((2,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38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((7,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(11,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26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(42,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53)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38, 71) (7,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26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61) (42,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53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1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 smtClean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장을 공부하면서 반드시 알아두어야 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DBMS,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SQL,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구조의 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프로그램을 작성할 때 가장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고려사항은 저장 공간의 효율성과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실행시간의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신속성이다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구조는 프로그램에서 사용하기 위한 자료를 기억장치의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 저장하는 방법과 저장된 그룹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자료 간의 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방법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 분석하는 것을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구조는 자료의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표현과 그것과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연산이다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구조는 일련의 자료들을 조직하고 구조화하는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구조에서도 필요한 모든 연산들을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구조에 따라 프로그램 실행시간이 달라진다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192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2-Way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합병 정렬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(Merge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38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26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53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2-Way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합병 정렬로 정렬하시오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묶여진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묶음을 두 개씩 묶은 후 각각의 묶음 안에서 정렬한다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((2, 5,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38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(7,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26, 61)) (42,  53)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5, 7,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26, 38, 61, 71) (42, 53)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묶여진 묶음 두 개를 하나로 묶은 후 정렬한다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((2, 5, 7, 11,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26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38,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(42, 53))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2,  5, 7, 11,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26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38,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42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53,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61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2-Way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합병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장단점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퀵 정렬과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비슷하게 원본 배열을 반씩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분할해 가면서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정렬하는 정렬법으로써 분할 하는 과정에서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logN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만큼의 시간이 걸린다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보게 되면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NlogN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퀵 정렬과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Pivot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설정하거나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그런 과정 없이 무조건 절반으로 분할하기 때문에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Pivot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따라서 성능이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좋아지거나 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경우가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항상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복잡도를 갖게 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장점만 본다면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퀵 정렬보다는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무조건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병합 정렬을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것이 좋다고 생각할 수 있지만 가장 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추가적인 메모리 필요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병합정렬은 임시배열에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원본 맵을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계속해서 옮겨주면서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방법이기 때문이다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62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4020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기수 정렬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(Radix Sort) = Bucket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정렬되지 않은 자료를 버킷이라는 단위 기억 장소에 여러 그룹으로 정렬하고 버킷별 키 값에 따라 다시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정렬하는 알고리즘이다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정렬법들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중에서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말도 안 되는 시간 복잡도를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정렬법으로써 일단 엄청나게 빠르다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정렬법에서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깰 수 있는 방법은 없다고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알려져 있는데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방법을 깨는 유일한 방법이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기수 정렬법이다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버킷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추가적인 메모리가 할당되어야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메모리가 엄청나게 여유롭다면 상관이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없겠지만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생각보다 많이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소비되는 정렬법이다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타입이 일정한 경우에만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기존에 정렬법들은 음수와 양수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실수와 정수가 섞여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있더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하려면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있었지만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기수 정렬의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양의 정수는 양의 정수끼리만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음의 정수는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정수끼리만 정렬이 가능하다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엄청나게 빠른 대신에 구현을 위한 조건이 굉장히 많이 붙기 때문에 그렇게 많이 사용되는 방법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아니다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8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4020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정렬의 총정리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1" y="1534294"/>
            <a:ext cx="5616624" cy="3569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379" y="1534294"/>
            <a:ext cx="4699049" cy="297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정렬</a:t>
            </a:r>
            <a:r>
              <a:rPr lang="en-US" altLang="ko-KR" sz="1400" b="1" dirty="0">
                <a:latin typeface="+mj-ea"/>
              </a:rPr>
              <a:t>(Sort)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자료에 대하여 선택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(Selection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오름차순으로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정렬하고자 한다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3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후의 결과로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옳은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37,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17,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35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17,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37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40,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35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37,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35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37, 35,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35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37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레코드 중에서 최소값을 찾아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레코드 위치에 놓고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(n-1)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중에서 다시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최소값을 찾아서 두 번째 레코드 위치에 놓는 방식을 반복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정렬하는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14,37,17,40,35 -&gt; 14,37,17,40,35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14,17,37,40,35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14,17,35,40,37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14,17,35,37,40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초기 자료에 대하여 삽입 정렬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(Insertion Sort)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오름차순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정렬할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후의 결과는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초기 자료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8,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7, 8, 3, 4, 9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3,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9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7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정렬은 가장 간단한 정렬 방식으로 이미 순서화된 파일에 새로운 하나의 레코드를 순서에 맞게 삽입시켜 정렬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번째 키와 첫 번째 키를 비교해 순서대로 나열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이어서 세 번째 키를 첫 번째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번째 키와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비교해 순서대로 나열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계속해서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키를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키와 비교하며 알맞은 순서에 삽입하여 정렬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8,3,4,9,7 -&gt; 3,8,4,9,7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3,8,4,9,7 -&gt; 3,4,8,9,7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3,4,8,9,7 -&gt; 3,4,8,9,7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3,4,8,9,7 -&gt; 3,4,7,8,9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자료를 버블 정렬을 이용하여 오름차순으로 정렬할 경우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PASS 2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결과는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9,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7,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6, 7, 9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6, 7, 3, 5, 9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3,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5, 9, 6, 7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6, 3, 5, 7,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정렬은 주어진 파일에서 인접한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레코드 키 값을 비교하여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크기에 따라 레코드 위치를 서로 교환하는 정렬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6,9,7,3,5 -&gt; 6,7,9,3,5 -&gt; 6,7,3,9,5 -&gt; 6,7,3,5,9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6,7,3,5,9 -&gt; 6,3,5,7,9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6,3,5,7,9 -&gt; 3,6,5,7,9 -&gt; 3,5,6,7,9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3,5,6,7,9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퀵 정렬에 관한 설명으로 옳은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레코드의 키 값을 분석하여 같은 값끼리 그 순서에 맞는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버킷에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분배하였다가 버킷의 순서대로 레코드를 꺼내어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기수정렬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파일에서 인접한 두 개의 레코드 키 값을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 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레코드 위치를 서로 교환한다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버블정렬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많은 자료 이동을 없애고 하나의 파일을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부분적으로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나누어 가면서 정렬한다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임의의 레코드 키와 매개 변수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값만큼 떨어진 곳의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키를 비교하여 서로 교환해 가면서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 정렬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퀵 정렬은 레코드의 많은 자료 이동을 없애고 하나의 파일을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부분적으로 나누어 가면서 정렬하는 방법으로 키를 기준으로 작은 값은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값은 오른쪽 서브 파일로 분해시키는 방식으로 정렬한다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8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SEC_03(</a:t>
            </a:r>
            <a:r>
              <a:rPr lang="ko-KR" altLang="en-US" sz="2800" b="1" dirty="0" smtClean="0">
                <a:latin typeface="+mj-ea"/>
              </a:rPr>
              <a:t>정렬</a:t>
            </a:r>
            <a:r>
              <a:rPr lang="en-US" altLang="ko-KR" sz="2800" b="1" dirty="0" smtClean="0">
                <a:latin typeface="+mj-ea"/>
              </a:rPr>
              <a:t>(Sort))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정렬</a:t>
            </a:r>
            <a:r>
              <a:rPr lang="en-US" altLang="ko-KR" sz="1400" b="1" dirty="0">
                <a:latin typeface="+mj-ea"/>
              </a:rPr>
              <a:t>(Sort)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정렬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 Sort)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정렬할 입력 레코드들로 힙을 구성하고 가장 큰 키 값을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루트 노드를 제거하는 과정을 반복하여 정렬하는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시간은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이진 트리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Complete Binary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Tree)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입력자료의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레코드를 구성한다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최악의 수행 시간은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O(2n</a:t>
            </a:r>
            <a:r>
              <a:rPr lang="en-US" altLang="ko-KR" sz="14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평균과 최악 수행 시간 복잡도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같은 정렬은 힙 정렬과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2-Way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합병정렬이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평균적인 시간 복잡도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</a:t>
            </a:r>
            <a:r>
              <a:rPr lang="en-US" altLang="ko-KR" sz="14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정렬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정렬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퀵 정렬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정렬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병합 정렬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</a:t>
            </a:r>
            <a:r>
              <a:rPr lang="en-US" altLang="ko-KR" sz="14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1.3, 1.5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 정렬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O(N)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endParaRPr lang="en-US" altLang="ko-KR" sz="1400" baseline="300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데이터를 처리하는 데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시간이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소요되는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 알고리즘은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합병 정렬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버블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퀵 정렬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정렬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병합 정렬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많은 자료 이동을 없애고 하나의 파일을 부분적으로 나누어 가면서 정렬하는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키를 기준으로 작은 값은 왼쪽에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값은 오른쪽 서브 파일로 분해시키는 방식으로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Selection Sort </a:t>
            </a:r>
            <a:r>
              <a:rPr lang="fr-FR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Bubble Sort 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Insert Sort </a:t>
            </a:r>
            <a:r>
              <a:rPr lang="fr-FR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fr-FR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fr-FR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Quick </a:t>
            </a:r>
            <a:r>
              <a:rPr lang="fr-FR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Selection </a:t>
            </a:r>
            <a:r>
              <a:rPr lang="fr-FR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 :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레코드 중에서 최소값을 찾아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레코드 위치에 놓고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(n-1)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중에서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최소값을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찾아서 두 번째 레코드 위치에 놓는 방식을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반복하여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Bubble </a:t>
            </a:r>
            <a:r>
              <a:rPr lang="fr-FR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파일에서 인접한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레코드 키 값을 비교하여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크기에 따라 레코드 위치를 서로 교환하는 정렬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</a:t>
            </a:r>
            <a:r>
              <a:rPr lang="fr-FR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간단한 정렬 방식으로 이미 순서화된 파일에 새로운 하나의 레코드를 순서에 맞게 삽입시켜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번째 키와 첫 번째 키를 비교해 순서대로 나열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이어서 세 번째 키를 첫 번째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번째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키와 비교해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순서대로 나열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계속해서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키를 앞의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키와 비교하며 알맞은 순서에 삽입하여 정렬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방식이다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 따라 배열된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(8, 3, 5, 2, 4)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 방식에 의해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정렬시킨 결과가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2-8-5-3-4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되었다면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 정렬 알고리즘은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Bubble </a:t>
            </a:r>
            <a:r>
              <a:rPr lang="fr-FR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 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fr-FR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Heap 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 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Selection Sort 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Insertion </a:t>
            </a:r>
            <a:r>
              <a:rPr lang="fr-FR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Heap </a:t>
            </a:r>
            <a:r>
              <a:rPr lang="fr-FR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이진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트리를 이용한 정렬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fr-FR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4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검색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이분 검색</a:t>
            </a:r>
            <a:r>
              <a:rPr lang="en-US" altLang="ko-KR" sz="2800" b="1" dirty="0">
                <a:latin typeface="+mj-ea"/>
              </a:rPr>
              <a:t>/ </a:t>
            </a:r>
            <a:r>
              <a:rPr lang="ko-KR" altLang="en-US" sz="2800" b="1" dirty="0">
                <a:latin typeface="+mj-ea"/>
              </a:rPr>
              <a:t>해싱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981689"/>
                <a:ext cx="10713290" cy="3232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1) </a:t>
                </a:r>
                <a:r>
                  <a:rPr lang="ko-KR" altLang="en-US" sz="160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이분 검색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●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이분 검색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이진 검색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Binary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Search)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은 전체 파일을 두 개의 서브파일로 분리해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가면서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Key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레코드 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  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검색하는 방식이다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이분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검색은 반드시 순서화된 파일이어야 검색할 수 있다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찾고자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하는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Key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값을 파일의 중간 레코드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Key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값과 비교하면서 검색한다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비교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횟수를 거듭할 때마다 검색 대상이 되는 데이터의 수가 절반으로 줄어듦으로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탐색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효율이 좋고 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  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탐색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시간이 적게 소요된다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중간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레코드 번호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(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𝐹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𝐿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(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단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F :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첫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번째 레코드 번호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L :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마지막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레코드 번호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endParaRPr lang="en-US" altLang="ko-KR" sz="16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981689"/>
                <a:ext cx="10713290" cy="3232616"/>
              </a:xfrm>
              <a:prstGeom prst="rect">
                <a:avLst/>
              </a:prstGeom>
              <a:blipFill rotWithShape="1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2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검색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이분 검색</a:t>
            </a:r>
            <a:r>
              <a:rPr lang="en-US" altLang="ko-KR" sz="2800" b="1" dirty="0">
                <a:latin typeface="+mj-ea"/>
              </a:rPr>
              <a:t>/ </a:t>
            </a:r>
            <a:r>
              <a:rPr lang="ko-KR" altLang="en-US" sz="2800" b="1" dirty="0">
                <a:latin typeface="+mj-ea"/>
              </a:rPr>
              <a:t>해싱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981689"/>
                <a:ext cx="10713290" cy="557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1) </a:t>
                </a:r>
                <a:r>
                  <a:rPr lang="ko-KR" altLang="en-US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이분 검색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예제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1~100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까지의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숫자 중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15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찾는 데 걸리는 횟수는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첫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번째 값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(F)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과 마지막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값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(L)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이용하여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중간 값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M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구하여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찾으려는 값과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비교한다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/>
                            <a:ea typeface="나눔고딕코딩" panose="020D0009000000000000" pitchFamily="49" charset="-127"/>
                          </a:rPr>
                          <m:t>1</m:t>
                        </m:r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/>
                            <a:ea typeface="나눔고딕코딩" panose="020D0009000000000000" pitchFamily="49" charset="-127"/>
                          </a:rPr>
                          <m:t>100</m:t>
                        </m:r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= 50.5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→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50(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정수만 취한다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.)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50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 찾으려는 값과 같은지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아니면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작은지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아니면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큰지를 확인한다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50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은 찾으려는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값 보다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크다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 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 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그러므로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찾으려는 값은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1~49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사이에 있다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→ 1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회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비교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이제 첫 번째 값은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이고 마지막 값은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49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찾으려는 값이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50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사이에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있지만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50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은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아니므로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49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 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 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마지막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값이 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다시 중간 값을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구한다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(1+</m:t>
                        </m:r>
                        <m:r>
                          <a:rPr lang="en-US" altLang="ko-KR" sz="1600" b="0" i="1" smtClean="0">
                            <a:latin typeface="Cambria Math"/>
                            <a:ea typeface="나눔고딕코딩" panose="020D0009000000000000" pitchFamily="49" charset="-127"/>
                          </a:rPr>
                          <m:t>49</m:t>
                        </m:r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=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25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→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회 비교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25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찾으려는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값 보다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크다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그러므로 찾으려는 값은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1~24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사이에 있다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다시 중간 값을 계산한다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(1+</m:t>
                        </m:r>
                        <m:r>
                          <a:rPr lang="en-US" altLang="ko-KR" sz="1600" b="0" i="1" smtClean="0">
                            <a:latin typeface="Cambria Math"/>
                            <a:ea typeface="나눔고딕코딩" panose="020D0009000000000000" pitchFamily="49" charset="-127"/>
                          </a:rPr>
                          <m:t>24</m:t>
                        </m:r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=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12.5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→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12 -&gt; 3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회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비교</a:t>
                </a:r>
                <a:endParaRPr lang="en-US" altLang="ko-KR" sz="1600" dirty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⑤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12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찾으려는 값보다 작다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그러므로 찾으려는 값은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13~24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사이에 있다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 M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/>
                            <a:ea typeface="나눔고딕코딩" panose="020D0009000000000000" pitchFamily="49" charset="-127"/>
                          </a:rPr>
                          <m:t>13</m:t>
                        </m:r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/>
                            <a:ea typeface="나눔고딕코딩" panose="020D0009000000000000" pitchFamily="49" charset="-127"/>
                          </a:rPr>
                          <m:t>24</m:t>
                        </m:r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=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18.5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→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18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-&gt;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4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회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비교</a:t>
                </a:r>
                <a:endParaRPr lang="en-US" altLang="ko-KR" sz="1600" dirty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981689"/>
                <a:ext cx="10713290" cy="5571269"/>
              </a:xfrm>
              <a:prstGeom prst="rect">
                <a:avLst/>
              </a:prstGeom>
              <a:blipFill rotWithShape="1">
                <a:blip r:embed="rId2"/>
                <a:stretch>
                  <a:fillRect l="-341" r="-1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9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검색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이분 검색</a:t>
            </a:r>
            <a:r>
              <a:rPr lang="en-US" altLang="ko-KR" sz="2800" b="1" dirty="0">
                <a:latin typeface="+mj-ea"/>
              </a:rPr>
              <a:t>/ </a:t>
            </a:r>
            <a:r>
              <a:rPr lang="ko-KR" altLang="en-US" sz="2800" b="1" dirty="0">
                <a:latin typeface="+mj-ea"/>
              </a:rPr>
              <a:t>해싱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981689"/>
                <a:ext cx="10713290" cy="4693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1) </a:t>
                </a:r>
                <a:r>
                  <a:rPr lang="ko-KR" altLang="en-US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이분 검색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⑥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18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은 찾으려는 값보다 크다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그러므로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찾으려는 값은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13~17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사이에 있다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/>
                            <a:ea typeface="나눔고딕코딩" panose="020D0009000000000000" pitchFamily="49" charset="-127"/>
                          </a:rPr>
                          <m:t>13</m:t>
                        </m:r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/>
                            <a:ea typeface="나눔고딕코딩" panose="020D0009000000000000" pitchFamily="49" charset="-127"/>
                          </a:rPr>
                          <m:t>17</m:t>
                        </m:r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  <a:ea typeface="나눔고딕코딩" panose="020D0009000000000000" pitchFamily="49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= 15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→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15 -&gt; 5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회 비교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⑦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15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찾으려는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값과 같다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※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총 비교 횟수는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5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회이다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2) </a:t>
                </a:r>
                <a:r>
                  <a:rPr lang="ko-KR" altLang="en-US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해싱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;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해싱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(Hashing)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은 해시 테이블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(Hash Table)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이라는 기억공간을 할당하고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해시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함수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Hash Function)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이용하여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레코드 키에 대한 해시 테이블 내의 홈 주소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Home Address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계산한 후 주어진 레코드를 해당 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기억장소에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저장하거나 검색 작업을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수행하는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방식이다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;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해시 테이블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(Hash Table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-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레코드를 한 개 이상 보관할 있는 버킷들로 구성된 기억공간으로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보조기억장치에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구성할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수도 있고 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 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주 기억장치에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구성할 수도 있다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981689"/>
                <a:ext cx="10713290" cy="4693721"/>
              </a:xfrm>
              <a:prstGeom prst="rect">
                <a:avLst/>
              </a:prstGeom>
              <a:blipFill rotWithShape="1">
                <a:blip r:embed="rId2"/>
                <a:stretch>
                  <a:fillRect l="-341" r="-2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5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 smtClean="0">
                <a:latin typeface="+mj-ea"/>
              </a:rPr>
              <a:t>검색</a:t>
            </a:r>
            <a:r>
              <a:rPr lang="en-US" altLang="ko-KR" sz="2800" b="1" dirty="0" smtClean="0">
                <a:latin typeface="+mj-ea"/>
              </a:rPr>
              <a:t>-</a:t>
            </a:r>
            <a:r>
              <a:rPr lang="ko-KR" altLang="en-US" sz="2800" b="1" dirty="0" smtClean="0">
                <a:latin typeface="+mj-ea"/>
              </a:rPr>
              <a:t>이분 </a:t>
            </a:r>
            <a:r>
              <a:rPr lang="ko-KR" altLang="en-US" sz="2800" b="1" dirty="0">
                <a:latin typeface="+mj-ea"/>
              </a:rPr>
              <a:t>검색</a:t>
            </a:r>
            <a:r>
              <a:rPr lang="en-US" altLang="ko-KR" sz="2800" b="1" dirty="0" smtClean="0">
                <a:latin typeface="+mj-ea"/>
              </a:rPr>
              <a:t>/</a:t>
            </a:r>
            <a:r>
              <a:rPr lang="ko-KR" altLang="en-US" sz="2800" b="1" dirty="0" smtClean="0">
                <a:latin typeface="+mj-ea"/>
              </a:rPr>
              <a:t>해싱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 Table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해싱 함수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(Hashing Function)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97257"/>
              </p:ext>
            </p:extLst>
          </p:nvPr>
        </p:nvGraphicFramePr>
        <p:xfrm>
          <a:off x="1703512" y="1789370"/>
          <a:ext cx="7920880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200"/>
                <a:gridCol w="6120680"/>
              </a:tblGrid>
              <a:tr h="126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버킷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(Bucket)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① 하나의 주소를 갖는 파일의 한 구역을 의미한다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② 버킷의 크기는 같은 주소에 포함될 수 있는 레코드 수를 의미한다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슬롯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(Slot)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개의 레코드를 저장할 수 있는 공간으로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개의 슬롯이 모여 하나의 버킷을 형성한다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Collision(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충돌현상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서로 다른 두 개 이상의 레코드가 같은 주소를 갖는 현상이다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Synonym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충돌로 인해 같은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Home Address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갖는 레코드들의 집합이다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Overflow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계산된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Home Address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Bucket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내에 저장할 기억공간이 없는 상태로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Bucket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구성하는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Slot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여러 개일 때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Collision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은 발생해도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Overflow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발생하지 않을 수 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91519"/>
              </p:ext>
            </p:extLst>
          </p:nvPr>
        </p:nvGraphicFramePr>
        <p:xfrm>
          <a:off x="1703512" y="4005064"/>
          <a:ext cx="9865096" cy="248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6184"/>
                <a:gridCol w="8208912"/>
              </a:tblGrid>
              <a:tr h="126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제산법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(Division)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레코드 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(K)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해시표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(Hash Table)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크기보다 큰 수 중에서 가장 작은 소수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(Prime, Q)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 나눈 나머지를 홈 주소로 삼는 방식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즉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h(k) = K mod Q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제곱법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(Mid-Square)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레코드 키 값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(K)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제곱한 후 그 중간 부분의 값을 홈 주소로 삼는 방식이다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폴딩법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(Folding)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레코드 키 값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(K)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여러 부분으로 나눈 후 각 부분의 값을 더하거나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XOR(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배타적 논리합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값을 홈 주소로 삼는 방식이다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기수 변환법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(Radix)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 숫자의 진수를 다른 진수로 변환시켜 주소 크기를 초과한 높은 자릿수는 절단하고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이를 다시 주소 범위에 맞게 조정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방법이다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대수적 코딩법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(Algebraic Coding)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 값을 이루고 있는 각 자리의 비트 수를 한 다항식의 계수로 간주하고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다항식을 해시표의 크기에 의해 정의된 다항식으로 나누어 얻은 나머지 다항식의 계수를 홈 주소로 삼는 방식이다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숫자 분석법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(Digit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Analysis,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계수 분석법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 값을 이루는 숫자의 분포를 분석하여 비교적 고른 자리를 필요한 만큼 택해서 홈 주소로 삼는 방식이다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무작위법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(Random)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난수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(Random Number)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발생시켜 나온 값을 홈 주소로 삼는 방식이다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4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SEC_04(</a:t>
            </a:r>
            <a:r>
              <a:rPr lang="ko-KR" altLang="en-US" sz="2800" b="1" dirty="0">
                <a:latin typeface="+mj-ea"/>
              </a:rPr>
              <a:t>검색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이분 검색</a:t>
            </a:r>
            <a:r>
              <a:rPr lang="en-US" altLang="ko-KR" sz="2800" b="1" dirty="0">
                <a:latin typeface="+mj-ea"/>
              </a:rPr>
              <a:t>/</a:t>
            </a:r>
            <a:r>
              <a:rPr lang="ko-KR" altLang="en-US" sz="2800" b="1" dirty="0">
                <a:latin typeface="+mj-ea"/>
              </a:rPr>
              <a:t>해싱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검색</a:t>
            </a:r>
            <a:r>
              <a:rPr lang="en-US" altLang="ko-KR" sz="1400" b="1" dirty="0">
                <a:latin typeface="+mj-ea"/>
              </a:rPr>
              <a:t>-</a:t>
            </a:r>
            <a:r>
              <a:rPr lang="ko-KR" altLang="en-US" sz="1400" b="1" dirty="0">
                <a:latin typeface="+mj-ea"/>
              </a:rPr>
              <a:t>이분 검색</a:t>
            </a:r>
            <a:r>
              <a:rPr lang="en-US" altLang="ko-KR" sz="1400" b="1" dirty="0">
                <a:latin typeface="+mj-ea"/>
              </a:rPr>
              <a:t>/</a:t>
            </a:r>
            <a:r>
              <a:rPr lang="ko-KR" altLang="en-US" sz="1400" b="1" dirty="0">
                <a:latin typeface="+mj-ea"/>
              </a:rPr>
              <a:t>해싱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검색 알고리즘에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 효율이 좋고 탐색 시간이 적게 소요된다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검색할 데이터가 정렬되어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피보나치 수열에 따라 다음에 비교할 대상을 선정하여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 횟수를 거듭할 때마다 검색 대상이 되는 데이터의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 절반으로 줄어든다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검색은 전체 파일을 두 개의 서브파일로 분리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 가면서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레코드를 검색하는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피보나치 수열이라는 것은 앞 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값으로 다음 값을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생성하는 수열이다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1, 1, 2, 3, 5, 8, 13....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해싱 함수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(Hashing Function)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종류가 아닌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(Mid-Square)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(Digit Analysis)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 주소법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(Open Addressing)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제산법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(Division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해싱 함수는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개가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제제폴기대숫무 로 암기를 하면 좋을 것 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레코드가 구성되어 있을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방법으로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찾을 경우 비교되는 횟수는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1 2 3 4 5 6 7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8 9 10 11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13 14 15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3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4		④ 5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 = (1 + 15) / 2 -&gt; 8 – 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비교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작다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9~15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 = (9 + 15) / 2 -&gt; 12, - 2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비교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작다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13~15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 = (13 + 15) / 2 -&gt; 14, - 3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비교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찾는 값과 동일하다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해싱 함수 중 레코드 키를 여러 부분으로 나누고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나눈 부분의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숫자를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더하거나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XOR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홈 주소로 사용하는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제산법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폴딩법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(Division)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해시 테이블의 크기보다 큰 수 중에서 가장 작은 소수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(Prime, Q)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나눈 나머지를 홈 주소로 삼는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h(k) = K mod Q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(Mid-Square)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제곱한 후 그 중간 부분의 값을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홈 주소로 삼는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(Folding)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키를 여러 부분으로 나누고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나눈 부분의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숫자를 더하거나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XOR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홈 주소로 사용하는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기수 변환법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(Radix)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숫자의 진수를 다른 진수로 변환시켜 주소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크기를 초과한 자릿수는 절단하고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다시 주소 범위에 맞게 조정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대수적 코딩법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(Algebraic Coding)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값을 이루고 있는 각 자리의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수를 다항식의 계수로 간주하고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다항식을 해시 테이블의 크기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정의된 다항식으로 나누어 얻은 나머지 다항식의 계수를 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 삼는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분석법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(Digit Analysis,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 분석법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값을 이루는 숫자의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분포를 분석하여 비교적 고른 자리를 필요한 만큼 택해서 홈 주소를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삼는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무작위법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(Random)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(Random Number)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발생시켜 나온 값을 홈 주소로 삼는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 smtClean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구조의 분류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556792"/>
            <a:ext cx="6934200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7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SEC_04(</a:t>
            </a:r>
            <a:r>
              <a:rPr lang="ko-KR" altLang="en-US" sz="2800" b="1" dirty="0">
                <a:latin typeface="+mj-ea"/>
              </a:rPr>
              <a:t>검색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이분 검색</a:t>
            </a:r>
            <a:r>
              <a:rPr lang="en-US" altLang="ko-KR" sz="2800" b="1" dirty="0">
                <a:latin typeface="+mj-ea"/>
              </a:rPr>
              <a:t>/</a:t>
            </a:r>
            <a:r>
              <a:rPr lang="ko-KR" altLang="en-US" sz="2800" b="1" dirty="0">
                <a:latin typeface="+mj-ea"/>
              </a:rPr>
              <a:t>해싱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이분 검색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해싱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알고리즘과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작업을 수행하는 컴퓨터 명령어를 순서대로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(Searching)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정렬이 되지 않은 데이터 혹은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 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데이터 중에서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해당되는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(Sorting)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흩어져 있는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값을 이용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순서대로 열거하는 알고리즘이다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검색은 검색을 수행하기 전에 반드시 데이터의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 정렬되어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검색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(Linear Search)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정렬이 되어 있지 않은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파일에서 순차적으로 검색하는 방식으로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찾고자 하는 키 값을 첫 번째 레코드 키 값부터 차례대로 비교하여 검색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방식을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값을 이루는 숫자의 분포를 분석하여 비교적 고른 자리를 필요한 만큼 택해서 홈 주소로 삼는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해싱 함수는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(Mid-Square)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분석법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(Digit Analysis)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 주소법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(Open Addressing)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제산법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(Division)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테이블에서 서로 다른 두 개 이상의 레코드가 같은 주소를 갖는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현상을 무엇이라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Bucket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Collision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Slot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Synonym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테이블을 구성하는 자료구조로 알맞은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링크드 리스트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벡터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테이블은 배열과 링크드 리스트로 조합되어 구성되어진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공간이다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8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데이터베이스 개요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데이터저장소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데이터저장소는 소프트웨어 개발 과정에서 다루어야 할 데이터들을 논리적인 구조로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조직화하거나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공간에 구축한 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데이터저장소는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데이터저장소와 물리 데이터저장소로 구분된다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데이터저장소는 데이터 및 데이터 간의 연관성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제약조건을 식별하여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조직화한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데이터저장소는 논리 데이터저장소에 저장된 데이터와 구조들을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운용될 환경의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고려하여 하드웨어적인 저장장치에 저장한 것을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데이터저장소를 거쳐 물리 데이터저장소를 구축하는 과정은 데이터베이스를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데이터베이스 개요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데이터베이스는 특정 조직의 업무를 수행하는 데 필요한 상호 관련된 데이터들의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모임으로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정의할 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통합된 데이터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(Integrated Data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중복을 배제한 데이터의 모임이다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Data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접근할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저장 매체에 저장된 자료이다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Operational Data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고유한 업무를 수행하는 데 존재 가치가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확실하고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없어서는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반드시 필요한 자료이다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시스템들이 공동으로 소유하고 유지하는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3552" y="4042616"/>
            <a:ext cx="849694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정의는 여러 사람에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공동으로 사용될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중복을 배제하여 통합하고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접근하여 처리할 수 있도록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장치에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저장하여 항상 사용할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운영하는 운영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데이터라고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생각하면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데이터에서는 단순한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자료나 작업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처리상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일시적으로 필요한 임시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자료로 취급되지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1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데이터베이스 개요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579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DBMS(</a:t>
            </a:r>
            <a:r>
              <a:rPr lang="en-US" altLang="ko-KR" sz="1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DataBase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Management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 :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시스템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사용자와 데이터베이스 사이에서 사용자의 요구에 따라 정보를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생성해 주고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관리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주는 소프트웨어이다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기존의 파일 시스템이 갖는 데이터의 종속성과 중복성의 문제를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제안된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응용 프로그램들이 데이터베이스를 공용할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관리해 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데이터베이스의 구성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유지관리에 대한 모든 책임을 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기능에는 정의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(Definition),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(Manipulation),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응용 프로그램들이 요구하는 데이터 구조를 지원하기 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(Type)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구조에 대한 정의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방식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등을 명시하는 기능이다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 기능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체계적으로 처리하기 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데이터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인터페이스 수단을 제공하는 기능이다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접근하는 갱신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정확하게 수행되어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유지되도록 제어해야 한다</a:t>
            </a: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▶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정당한 사용자가 허가된 데이터만 접근할 수 있도록 보안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(Security)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유지하고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(Authority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검사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있어야 한다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▶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사용자가 데이터베이스를 동시에 접근하여 데이터를 처리할 때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결과가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항상 정확성을 유지하도록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제어 </a:t>
            </a:r>
            <a:endParaRPr lang="en-US" altLang="ko-KR" sz="13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(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Concurrency Control)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8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데이터베이스 개요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DBMS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단점은 아래와 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독립성은 종속성에 대비되는 말로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궁극적 목표이기도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독립성에는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독립성과 물리적 독립성이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프로그램과 데이터베이스를 독립시킴으로써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구조를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시키더라도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프로그램은 변경되지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프로그램과 보조기억장치 같은 물리적 장치를 독립시킴으로써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향상을 위해 새로운 디스크를 도입하더라도 응용 프로그램에는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주지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데이터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구조만을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80682"/>
              </p:ext>
            </p:extLst>
          </p:nvPr>
        </p:nvGraphicFramePr>
        <p:xfrm>
          <a:off x="1559496" y="1828408"/>
          <a:ext cx="8280920" cy="239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440"/>
                <a:gridCol w="4320480"/>
              </a:tblGrid>
              <a:tr h="126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데이터의 논리적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물리적 독립성이 보장된다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데이터의 중복을 피할 수 있어 기억 공간이 절약 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저장된 자료를 공동으로 이용할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데이터의 일관성을 유지할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데이터의 무결성을 유지할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보안을 유지할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데이터를 표준화할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데이터를 통합하여 관리할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항상 최신의 데이터를 유지한다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데이터의 실시간 처리가 가능하다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데이터베이스의 전문가가 부족하다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전산화 비용이 증가한다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대용량 디스크로의 집중적인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Access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 과부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(Overhead)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발생한다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파일의 예비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(Backup)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회복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(Recovery)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어렵다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시스템이 복잡하다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데이터베이스 개요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(Schema)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데이터베이스의 구조와 제약 조건에 관한 전반적인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Specification)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Description)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(Meta-Data)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집합이다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메타데이터는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관한 구조화된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데이터를 설명해 주는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＇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이해하면 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스키마는 데이터베이스를 구성하는 데이터 개체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Relationship)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 시 데이터 값들이 갖는 제약 조건 등에 관해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스키마는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관점에 따라 외부 스키마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스키마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나누어진다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28742"/>
              </p:ext>
            </p:extLst>
          </p:nvPr>
        </p:nvGraphicFramePr>
        <p:xfrm>
          <a:off x="2063552" y="3652064"/>
          <a:ext cx="8424936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176"/>
                <a:gridCol w="6840760"/>
              </a:tblGrid>
              <a:tr h="126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외부 스키마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사용자나 응용 프로그래머가 각 개인의 입장에서 필요로 하는 데이터베이스의 논리적 </a:t>
                      </a:r>
                    </a:p>
                    <a:p>
                      <a:pPr algn="l"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구조를 정의한 것이다</a:t>
                      </a: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개념 스키마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데이터베이스의 전체적인 논리적 구조로서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응용 프로그램이나 사용자들이 필요로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데이터를 종합한 조직 전체의 데이터베이스로 하나만 존재한다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개체 간의 관계와 제약 조건을 나타내고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데이터베이스의 접근 권한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및 무결성 규칙 에 관한 명세를 정의한다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내부 스키마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물리적 저장장치의 입장에서 본 데이터베이스 구조로서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실제로 데이터베이스에 저장될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레코드의 형식을 정의하고 저장 데이터 항목의 표현 방법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내부 레코드의 물리적 순서 등을 나타낸다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4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en-US" altLang="ko-KR" sz="2800" b="1" dirty="0" smtClean="0">
                <a:latin typeface="+mj-ea"/>
              </a:rPr>
              <a:t>SEC_05(</a:t>
            </a:r>
            <a:r>
              <a:rPr lang="ko-KR" altLang="en-US" sz="2800" b="1" dirty="0">
                <a:latin typeface="+mj-ea"/>
              </a:rPr>
              <a:t>데이터베이스 개요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데이터베이스 개요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정의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데이터베이스는 어떤 조직의 고유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수행하기 위해 반드시 필요한 데이터를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한다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.'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통합된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(Integrated Data)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Data)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데이터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통합된 데이터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중복을 배제한 데이터의 모임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데이터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접근할 수 있는 저장 매체에 저장된 자료를 의미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데이터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고유한 업무를 수행하는데 존재 가치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확실하고 없어서는 안될 반드시 필요한 자료를 의미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응용 시스템들이 공동으로 소유하고 유지하는 자료를 의미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DBMS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 중 모든 응용 프로그램들이 요구하는 데이터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지원하기 위해 데이터베이스에 저장될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정의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방식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 등을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Manipulation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Definition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기능에는 정의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기능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응용 프로그램들이 요구하는 데이터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지원하기 위해 데이터베이스에 저장될 데이터의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(Type)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구조에 대한 정의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방식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 등을 명시하는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 기능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검색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등을 체계적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처리하기 위해 사용자와 데이터베이스 사이에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수단을 제공하는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베이스를 접근하는 갱신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정확하게 수행되어 데이터의 무결성이 유지되도록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기능에는 정당한 사용자가 허가된 데이터만 접근할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보안을 유지하고 권한을 검사할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사용자가 데이터베이스를 동시에 접근하여 데이터를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때 처리 결과가 항상 정확성을 유지하도록 병행제어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 중 데이터베이스를 접근하여 데이터의 검색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등의 연산 작업을 위한 사용자와 데이터베이스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 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수단을 제공하는 기능은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기능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조작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검색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용어 나오면 무조건 조작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시스템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(DBMS)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필수 기능과 거리가 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정의 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사용자의 통제 및 보안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데이터베이스 내용의 정확성과 안정성을 유지할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제어 기능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조작어로 데이터베이스를 조작할 수 있는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 기능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기능으로 정의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암기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3613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en-US" altLang="ko-KR" sz="2800" b="1" dirty="0" smtClean="0">
                <a:latin typeface="+mj-ea"/>
              </a:rPr>
              <a:t>SEC_05(</a:t>
            </a:r>
            <a:r>
              <a:rPr lang="ko-KR" altLang="en-US" sz="2800" b="1" dirty="0">
                <a:latin typeface="+mj-ea"/>
              </a:rPr>
              <a:t>데이터베이스 개요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데이터베이스 개요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시스템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(DBMS)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 중 제어 기능에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거리가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데이터베이스를 접근하는 갱신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작업이 정확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하게 수행되어 데이터의 무결성이 유지되도록 제어해야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논리적 구조와 물리적 구조 사이에 변환이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가능하도록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구조 사이의 사상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명시하여야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정당한 사용자가 허가된 데이터만 접근할 수 있도록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유지하고 권한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Authority)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검사할 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사용자가 데이터베이스를 동시에 접근하여 데이터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처리할 때 처리 결과가 항상 정확성을 유지하도록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(Concurrency Control)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 수 있어야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②데이터의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구조와 물리적 구조 사이에 변환이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 하도록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구조 사이의 사상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명시하여야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것은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정의 해당된다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기능의 핵심은 무결성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 검사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제어이다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구성의 장점이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중복 최소화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여러 사용자에 의한 데이터 공유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간의 종속성 유지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내용의 일관성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기존의 파일 시스템이 갖는 데이터의 종속성과 중복성의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해결하기 위해서 제안된 시스템으로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응용 프로그램들이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공용할 수 있도록 관리해 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데이터베이스의 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유지관리에 대한 모든 책임을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기능에는 정의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저장장치의 입장에서 본 데이터베이스 구조로서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저장될 레코드의 형식을 정의하고 저장 데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항목의 표현 방법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레코드의 물리적 순서 등을 나타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낸다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외부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내부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슈퍼 스키마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스키마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사용자나 응용 프로그래머가 각 개인의 입장에서 필요로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논리적 구조를 정의한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스키마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전체적인 논리적 구조로서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응용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사용자들이 필요로 하는 데이터를 종합 조직 전체의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데이터베이스로 하나만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간의 관계와 조건을 나타내고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접근 권한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무결성 규칙에 관한 명세를 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스키마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저장장치의 입장에서 본 데이터베이스 구조로서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저장될 레코드의 형식을 정의하고 저장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항목의 표현 방법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레코드의 물리적 순서 등을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1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en-US" altLang="ko-KR" sz="2800" b="1" dirty="0" smtClean="0">
                <a:latin typeface="+mj-ea"/>
              </a:rPr>
              <a:t>SEC_05(</a:t>
            </a:r>
            <a:r>
              <a:rPr lang="ko-KR" altLang="en-US" sz="2800" b="1" dirty="0">
                <a:latin typeface="+mj-ea"/>
              </a:rPr>
              <a:t>데이터베이스 개요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데이터베이스 개요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설명하는 스키마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(Schema)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전체를 정의한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등을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내부 스키마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스키마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전체 정의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개체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 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명세했다라고 하면 무조건 개념 스키마다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데이터저장소에 대한 설명으로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데이터저장소는 데이터들을 논리적인 구조로 조직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데이터저장소는 논리 데이터저장소의 데이터와 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조를 하드웨어 저장장치에 저장한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데이터저장소를 구축할 때는 소프트웨어가 운용될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환경의 물리적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고려해야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데이터저장소의 구축 과정과 데이터베이스의 구축 과정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상이하다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데이터저장소는 데이터 및 데이터 간의 연관성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식별하여 논리적인 구조로 조직화한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데이터저장소는 논리 데이터저장소에 저장된 데이터와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구조들을 소프트웨어가 운용될 환경의 물리적 특성을 고려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하드웨어적인 저장장치에 저장하는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데이터저장소를 거쳐 물리 데이터저장소를 구축하는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과정은 데이터베이스를 구축하는 과정과 동일하다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DBMS(Database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Management System)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데이터베이스를 용이하게 관리할 수 있도록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시스템이 갖는 한계를 극복하기 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제안되었다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데이터베이스의 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유지관리에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책임을 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안정성을 위해 응용 프로그램이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공용하는 것을 제한한다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데이터베이스를 이용하고자 하는 모든 응용 프로그램들이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공용할 수 있도록 관리해 주는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정의로 가장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(Integrated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(Communication Data),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색인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(Indexed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(Communication Data),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공용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색인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(Indexed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Data),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Operational Data)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데이터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(Integrated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Data),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데이터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41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en-US" altLang="ko-KR" sz="2800" b="1" dirty="0" smtClean="0">
                <a:latin typeface="+mj-ea"/>
              </a:rPr>
              <a:t>SEC_05(</a:t>
            </a:r>
            <a:r>
              <a:rPr lang="ko-KR" altLang="en-US" sz="2800" b="1" dirty="0">
                <a:latin typeface="+mj-ea"/>
              </a:rPr>
              <a:t>데이터베이스 개요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데이터베이스 개요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 중 정의 기능이 갖추어야 할 요건에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접근하는 갱신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작업이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 하게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 기능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데이터의 관계를 명확하게 명세할 수 있어야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데이터 연산은 무엇이든 명세할 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정당한 사용자가 허가된 데이터만 접근할 수 있도록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유지하여야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사용자가 데이터베이스를 동시에 접근하여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데이터베이스와 처리 결과가 항상 정확성을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유지하도록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제어를 할 수 있어야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55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 smtClean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(Array)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동일한 자료형의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데이터들이 같은 크기로 나열되어 순서를 갖고 있는 집합이다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정적인 자료 구조로 기억장소의 추가가 어렵고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삭제 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저장되어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장소는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공간으로 남아있어 메모리의 낭비가 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첨자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데이터에 접근한다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반복적인 데이터 처리 작업에 적합한 구조이다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데이터마다 동일한 이름의 변수를 사용하여 처리가 간편하다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개수에 따라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배열이라고 부른다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 </a:t>
            </a:r>
            <a:r>
              <a:rPr lang="en-US" altLang="ko-KR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이름이고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첨자에 해당한다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사각형은 하나의 기억장소를 가리키며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16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a[n-1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기억장소가 존재한다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 배열의 인덱스는 항상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부터 시작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07568" y="4487021"/>
            <a:ext cx="64807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5640" y="4487021"/>
            <a:ext cx="64807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3305" y="4487021"/>
            <a:ext cx="64807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61377" y="4487021"/>
            <a:ext cx="64807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9449" y="4487021"/>
            <a:ext cx="781726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[n-1]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2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 smtClean="0">
                <a:latin typeface="+mj-ea"/>
              </a:rPr>
              <a:t>데이터 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출력은 소프트웨어의 기능 구현을 위해 데이터베이스에 데이터를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입력하거나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출력하는 작업을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출력은 단순 입력과 출력뿐만 아니라 데이터를 조작하는 모든 행위를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위해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SQL(Structured Query Language)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출력을 소프트웨어에 구현하기 위해 개발 코드 내에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삽입하거나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연결하는 것을 데이터 접속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Mapping)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통한 데이터베이스의 조작을 수행할 때 하나의 논리적 기능을 수행하기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작업의 단위 또는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한꺼번에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수행되어야 할 일련의 연산들을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Transaction)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1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 smtClean="0">
                <a:latin typeface="+mj-ea"/>
              </a:rPr>
              <a:t>데이터 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SQL(Structured Query Language)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1974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연구소에서 개발한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SEQUEL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유래한다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국제표준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(RDB)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지원하는 언어로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채택하고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RDB, Relational </a:t>
            </a:r>
            <a:r>
              <a:rPr lang="en-US" altLang="ko-KR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DataBase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차원적인 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이용해서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관계해석을 기초로 한 혼합 데이터 언어이다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질의어지만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 기능만 있는 것이 아니라 데이터 구조의 정의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조작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갖추고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 정의어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(DCL)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정의어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DDL: Data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Define Language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SCHEMA,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DOMAIN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정의하거나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또는 삭제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 사용하는 언어이다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조작어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DML: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Manipulation Language)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사용자가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응용프로그램이나 질의어를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통하여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실질적으로 처리하는 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제어어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DCL: Data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Language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보안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수행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5560" y="6312197"/>
            <a:ext cx="9937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관계대수는 관계형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정보와 그 정보를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검색하기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 어떻게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유도하는가를 기술하는 절차적인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데이터의 연산을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원하는 정보를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계산 수식을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4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 smtClean="0">
                <a:latin typeface="+mj-ea"/>
              </a:rPr>
              <a:t>데이터 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접속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Mapping)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접속은 소프트웨어의 기능 구현을 위해 프로그래밍 코드와 데이터베이스의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연결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말하며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기술로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Mapping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SQL Mapping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내에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직접 입력하여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ORM(Object-Relational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프로그래밍의 객체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Relational)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연결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기술로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프레임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JPA, Hibernate, Django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4275" y="3933056"/>
            <a:ext cx="99371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JDBC(Java Database Connectivity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애플리케이션의 데이터를 데이터베이스에 저장 및 업데이트하거나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데이터를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사용할 수 있도록 하는 자바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애플리케이션에서 데이터베이스에 접근하기 위해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 API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데이터베이스에 연동할 수 있으며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자료를 쿼리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(Query)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하거나 업데이트하는 방법을 제공한다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ODBC(open 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database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connectivity)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응용프로그램을 사용하는지에 관계없이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자유롭게 사용하기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위하여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사에서 만든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응용프로그램의 표준방법을 말한다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관계없이 어떤 응용 프로그램에서나 모두 접근하여 사용할 수 있도록 하기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위하여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프로그램과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중간에 데이터베이스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프로그램을 두어 이를 가능하게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객체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지향 언어인 자바의 관계형 데이터베이스 프로그래밍을 좀 더 쉽게 할 수 있게 도와 주는 개발 프레임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 로서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데이터베이스에 엑세스하는 작업을 캡슐화하고 일반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고급 매핑을 지원하며 모든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및 매개 변수의 중복작업을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Mybatis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프로그램에 있는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쿼리들을 한 구성파일에 구성하여 프로그램 코드와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분리할 수 있는 장점을 가지고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JPA(Java Persistence API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진영의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표준으로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모음이다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Hibernate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JPA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구현한 대표적인 오픈 소스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파이썬으로 만들어진 무료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소스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애플리케이션 프레임워크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application framework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1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 smtClean="0">
                <a:latin typeface="+mj-ea"/>
              </a:rPr>
              <a:t>데이터 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데이터베이스의 상태를 변환시키는 하나의 논리적 기능을 수행하기 위한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또는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한꺼번에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수행되어야 할 일련의 연산들을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제어하기 위해서 사용하는 명령어를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TCL(Transaction Control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Language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TCL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COMMIT, ROLLBACK,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SAVEPOINT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처리가 정상적으로 종료되어 트랜잭션이 수행한 변경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처리가 비정상으로 종료되어 데이터베이스의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깨졌을 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행한 모든 변경 작업을 취소하고 이전 상태로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되돌리는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SAVEPOINT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(=CHECKPOINT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트랙잭션 내에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위치인 저장점을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지정하는 명령어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SAVEPOINT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저장점을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지정해 두면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위치까지만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수행하여 저장점 이전에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주지 않고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이후에 수행한 작업만을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취소하고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상태로 되돌릴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2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 smtClean="0">
                <a:latin typeface="+mj-ea"/>
              </a:rPr>
              <a:t>-SEC_06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 입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출력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트랜잭션은 작업의 논리적 단위이다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제어하기 위한 명령어를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트랜잭션은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되거나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Savepoint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트랜잭션당 한 번만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지정할 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데이터베이스의 상태를 변환시키는 하나의 논리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 기능을 수행하기 위한 작업의 단위 또는 한꺼번에 모두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수행되어야 할 일련의 연산을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제어하기 위해서 사용하는 명령어가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처리가 정상적으로 종료되어 트랙잭션이 수행한 변경 내용을 물리적인 데이터베이스에 반영하는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트랙잭션 처리가 비정상으로 종료되어 데이터베이스의 일관성이 깨졌을 때 트랜잭션이 행한 모든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작업을 취소하고 이전 상태로 되돌리는 연산을 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SAVEPOINT(=CHECKPOINT)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내에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위치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저장점을 지정하는 명령어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SAVEPOINT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저장점을 지정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 주면 해당 위치까지만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수행하여 저장점 이전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수행한 작업에 영향을 주지 않고 저장점 이후에 수행한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작업만을 취소하고 이전 상태로 돌릴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SAVEPOINT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트랜잭션당 필요한 만큼 지정할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접속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Mapping)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보기에 해당하는 기술은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프로그래밍의 객체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관계형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(Relational)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데이터를 연결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기술이다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부수적인 코드가 생략되고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직접 입력할 필요가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없어 간단하고 직관적인 코드로 데이터를 조작할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프레임워크에는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JPA, Hibernate, Django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SQL Mapping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JDBC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ODBC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출력에 대한 설명으로 거리가 먼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응용 프로그램이 데이터베이스로부터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조작하는 행위를 제외한 소프트웨어와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데이터 전송만을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일련의 연산들이 포함된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단위를 트랜잭션이라고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응용 프로그램의 객체와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연결하는 것을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매핑이라고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출력은 단순 입력과 출력뿐만 아니라 데이터를 조작하는 모든 행위를 의미하며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같은 작업을 위해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출력을 소프트웨어에 구현하기 위해 개발 코드 내에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삽입하거나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객체와 데이터를 연결하는 것을 데이터 접속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데이터베이스의 상태를 변환시키는 하나의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수행하기 위한 작업의 단위 또는 한꺼번에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수행되어야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일련의 연산을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 smtClean="0">
                <a:latin typeface="+mj-ea"/>
              </a:rPr>
              <a:t>-SEC_06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 입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출력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제어하기 위해 사용하는 명령어인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    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ROLLBACK        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SAVEPOINT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SQL(Structured Query Language)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 구조의 정의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언어로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DDL,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DDL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데이터베이스에 문제가 발생했을 때 복원하는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DML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튜플에 대한 조회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등의 작업을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DCL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보안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제어 등의 작업을 수행한다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 정의어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조작어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제어어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(DCL)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레코드나 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같은 개념이다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 : Data Define Language) : SCHEMA,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DOMAIN, TABLE, VIEW, INDEX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정의하거나 변경 또는 삭제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 사용하는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조작어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 : Data Manipulation Language)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사용자가 응용 프로그램이나 질의어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(SQL)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통하여 저장된 데이터를 실질적으로 처리하는데 사용하는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제어어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(DCL: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Control Language)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보안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수행 제어 등을 정의하는데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내에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직접 입력하여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데이터에 접속하는 기술로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프레임워크에 해당하지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Mapping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코드 내에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직접 입력하여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데이터에 접속하는 기술로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JDBC, ODBC, MyBatis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0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 smtClean="0">
                <a:latin typeface="+mj-ea"/>
              </a:rPr>
              <a:t>절차형 </a:t>
            </a:r>
            <a:r>
              <a:rPr lang="en-US" altLang="ko-KR" sz="2800" b="1" dirty="0" smtClean="0">
                <a:latin typeface="+mj-ea"/>
              </a:rPr>
              <a:t>SQL)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JAVA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프로그래밍 언어와 같이 연속적인 실행이나 분기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제어가 가능한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DBMS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벤더 별로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PL(Procedural Language)/SQL(Oracle), SQL/PL(DB2), T-SQL(SQL Server)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제공하고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일반적인 프로그래밍 언어에 비해 효율은 떨어지지만 단일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연속적인 작업들을 처리하는데 적합하다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활용하여 다양한 기능을 수행하는 저장 모듈을 생성할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엔진에서 직접 실행되기 때문에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BEGIN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형식으로 작성되는 블록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있기 때문에 기능별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프로시저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수행하는 일종의 트랜잭션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실행되어 미리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놓은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시스템에서 데이터의 입력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(Event)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때마다 관련 작업이 자동으로 수행된다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프로시저와 유사하게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일련의 작업을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예약어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처리 결과를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값으로 반환한다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5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 smtClean="0">
                <a:latin typeface="+mj-ea"/>
              </a:rPr>
              <a:t>절차형 </a:t>
            </a:r>
            <a:r>
              <a:rPr lang="en-US" altLang="ko-KR" sz="2800" b="1" dirty="0" smtClean="0">
                <a:latin typeface="+mj-ea"/>
              </a:rPr>
              <a:t>SQL)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테스트와 디버깅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디버깅을 통해 기능의 적합성 여부를 검증하고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결과를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테스트 전에 생성을 통해 구문 오류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 Error)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참조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 여부를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코드로 구성된 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특성상 오류 및 경고 메시지가 상세히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출력되지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않으므로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내용을 확인하고 문제를 수정한다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디버깅을 통해 로직을 검증하고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디버깅은 실제로 데이터베이스에 변화를 줄 수 있는 삽입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관련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출력문을 이용하여 화면에 출력하여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4275" y="5056728"/>
            <a:ext cx="99371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 목록이나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목록 등 다양한 정보를 보기 원할 때 사용하는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발견한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(Debugging)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 소스 코드를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 하며 수정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오류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 Error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오류란 잘못된 문법으로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실행하면 출력되는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말한다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1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 smtClean="0">
                <a:latin typeface="+mj-ea"/>
              </a:rPr>
              <a:t>절차형 </a:t>
            </a:r>
            <a:r>
              <a:rPr lang="en-US" altLang="ko-KR" sz="2800" b="1" dirty="0" smtClean="0">
                <a:latin typeface="+mj-ea"/>
              </a:rPr>
              <a:t>SQL)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최적화는 데이터 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애플리케이션의 성능 향상을 위해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성능을 최적화하기 전에 성능 측정 도구인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최적화 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쿼리에 대해 옵티마이저가 수립한 실행 계획을 검토하고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코드와 인덱스를 재구성한다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4275" y="2708920"/>
            <a:ext cx="993710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요청하는 것을 질의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쿼리라고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APM(Application 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Performance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Management/Monitoring)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APM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애플리케이션의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접속자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현황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내역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진단 등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모니터링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제공하는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옵티마이저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(Optimizer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옵티마이저는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내장되어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효율적으로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수행되도록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경로를 찾아 주는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6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 smtClean="0">
                <a:latin typeface="+mj-ea"/>
              </a:rPr>
              <a:t>-</a:t>
            </a:r>
            <a:r>
              <a:rPr lang="en-US" altLang="ko-KR" sz="2800" b="1" dirty="0">
                <a:latin typeface="+mj-ea"/>
              </a:rPr>
              <a:t> SEC_07(</a:t>
            </a:r>
            <a:r>
              <a:rPr lang="ko-KR" altLang="en-US" sz="2800" b="1" dirty="0">
                <a:latin typeface="+mj-ea"/>
              </a:rPr>
              <a:t>절차형 </a:t>
            </a:r>
            <a:r>
              <a:rPr lang="en-US" altLang="ko-KR" sz="2800" b="1" dirty="0">
                <a:latin typeface="+mj-ea"/>
              </a:rPr>
              <a:t>SQL)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절차형 </a:t>
            </a:r>
            <a:r>
              <a:rPr lang="en-US" altLang="ko-KR" sz="1400" b="1" dirty="0">
                <a:latin typeface="+mj-ea"/>
              </a:rPr>
              <a:t>SQL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테스트와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디버그의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목적으로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테스트는 오류를 찾는 작업이고 디버깅은 오류를 수정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작업이다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오류를 수정하는 작업이고 디버깅은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작업이다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다 소프트웨어의 오류를 찾는 작업으로 오류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않는다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둘 다 소프트웨어 오류의 발견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수정과 무관하다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테스트와 디버깅의 목적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통해서 오류를 발견한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디버깅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(Debugging)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오류가 발생한 소스 코드를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추적하며 수정한다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프로시저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프로시저는 특정 기능을 수행하는 트랜잭션 언어로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단일값으로 반환한다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데이터베이스에 이벤트가 발생할 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 정의 함수는 프로시저와 유사하며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것이 특징이다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기능을 수행하는 일종의 트랜잭션 언어로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호출을 통해서 실행되며 미리 저장해 놓은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 :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방아쇠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개념을 떠올리고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시스템에서 데이터 입력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등의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이벤트가 발생할 때마다 관련된 작업이 자동으로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프로시저와 유사하게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일련의 작업을 연속적으로 처리하며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 시 예약어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처리 결과를 단일 값으로 반환한다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생성부터 최적화까지의 과정에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생성할 때 오류가 발생했다면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오류 내용을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실행하기 전에 디버깅을 통해 로직을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 시 데이터베이스의 데이터들이 변경되지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않도록 관련 코드 들을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주석으로 처리한다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성능이 느리다면 사용된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중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최적화를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길다고 무조건 비효율적인 쿼리는 아니다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최적화는 성능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 도구인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각 쿼리의 성능을 확인한 후 성능이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떨어지는 쿼리를 대상으로 최적화를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APM(Application Performance Management/Monitoring) : APM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성능 관리를 위해 접속자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현황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진단 등 다양한 모니터링 기능을 제공하는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테스트에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디버깅과 실행을 통한 결과 검증으로 테스트를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 시 데이터베이스에 변화를 주는 코드들은 모두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변경 내역만을 점검한다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오류나 참조 오류는 생성 시 존재 여부를 확인할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및 실행 중에 발생한 오류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Warning)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통해 확인할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디버깅은 실제로 데이터베이스에 변화를 가져올 수 있기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관련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문은 주석으로 처리하고 출력문을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통해서 확인해야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8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 smtClean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(Array)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 * n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 </a:t>
            </a:r>
            <a:r>
              <a:rPr lang="en-US" altLang="ko-KR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첨자가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배열로 </a:t>
            </a:r>
            <a:r>
              <a:rPr lang="en-US" altLang="ko-KR" sz="16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][0]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sz="16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[n-1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][n-1]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총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 x 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기억장소가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07568" y="1828640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[0][0]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15680" y="1828640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[0][1]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34095" y="1828640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[0][2]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2207" y="1828640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50319" y="1828640"/>
            <a:ext cx="1141824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][n-1]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07568" y="2138771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[1][0]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15680" y="2138771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[1][1]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34095" y="2138771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[1][2]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42207" y="2138771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50319" y="2138771"/>
            <a:ext cx="1141824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[1][n-1]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07568" y="2450111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[2][0]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15680" y="2450111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[2][1]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34095" y="2450111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[2][2]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42207" y="2450111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50319" y="2450111"/>
            <a:ext cx="1141824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[2][n-1]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7568" y="2760242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15680" y="2760242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34095" y="2760242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42207" y="2760242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50319" y="2760242"/>
            <a:ext cx="1141824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][n-1]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07568" y="3077040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[n-1][0]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15680" y="3077040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n-1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][1]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34095" y="3077040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n-1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][2]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42207" y="3077040"/>
            <a:ext cx="1008112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50318" y="3077040"/>
            <a:ext cx="1141825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n-1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][n-1]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7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 smtClean="0">
                <a:latin typeface="+mj-ea"/>
              </a:rPr>
              <a:t>-</a:t>
            </a:r>
            <a:r>
              <a:rPr lang="en-US" altLang="ko-KR" sz="2800" b="1" dirty="0">
                <a:latin typeface="+mj-ea"/>
              </a:rPr>
              <a:t> SEC_07(</a:t>
            </a:r>
            <a:r>
              <a:rPr lang="ko-KR" altLang="en-US" sz="2800" b="1" dirty="0">
                <a:latin typeface="+mj-ea"/>
              </a:rPr>
              <a:t>절차형 </a:t>
            </a:r>
            <a:r>
              <a:rPr lang="en-US" altLang="ko-KR" sz="2800" b="1" dirty="0">
                <a:latin typeface="+mj-ea"/>
              </a:rPr>
              <a:t>SQL)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기출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내장되어 작성된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효율적으로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수행되도록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경로를 찾아 주는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무엇이라고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		② Function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Optimizer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데이터베이스에 정보를 요청하는 것을 질의 또는 쿼리라고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옵티마이저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내장되어 작성된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효율적으로 수행되도록 최적의 경로를 찾아 주는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내용으로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활용하여 다양한 기능을 수행하는 저장 모듈을 생성할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엔진에서 직접 실행되기 때문에 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패킷이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BEGIN~END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형식으로 작성되는 블록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되어 있기 때문에 기능별 모듈화가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프로시저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함수가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엔진에서 직접 실행되기 때문에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패킷이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4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 smtClean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리스트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(Linear List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리스트는 일정한 순서에 의해 나열된 자료 구조이다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리스트는 배열을 이용하는 연속 리스트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(Contiguous List)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포인터를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Linked List)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(Contiguous List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리스트는 배열과 같이 연속되는 기억장소에 저장되는 자료 구조이다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리스트는 기억장소를 연속적으로 배정받기 때문에 기억장소 이용 효율은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밀도가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로서 가장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리스트는 중간에 데이터를 삽입하기 위해서는 연속된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공간이 있어야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이동이 필요하다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18606"/>
              </p:ext>
            </p:extLst>
          </p:nvPr>
        </p:nvGraphicFramePr>
        <p:xfrm>
          <a:off x="2279576" y="4797152"/>
          <a:ext cx="1152128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648072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 flipH="1">
            <a:off x="3431704" y="6021288"/>
            <a:ext cx="64807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999676" y="5847081"/>
            <a:ext cx="656164" cy="31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금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9518" y="57085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86280"/>
              </p:ext>
            </p:extLst>
          </p:nvPr>
        </p:nvGraphicFramePr>
        <p:xfrm>
          <a:off x="4799856" y="4797152"/>
          <a:ext cx="1152128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648072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H="1">
            <a:off x="5951984" y="5484864"/>
            <a:ext cx="64807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61205" y="52211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03408"/>
              </p:ext>
            </p:extLst>
          </p:nvPr>
        </p:nvGraphicFramePr>
        <p:xfrm>
          <a:off x="6744072" y="4797152"/>
          <a:ext cx="1152128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648072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8256241" y="4005064"/>
            <a:ext cx="3935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현재의 위치에서 다음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 주는 요소이다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프런트 포인터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(F. Front Pointer):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리스트를 구성 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최초의 노드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가리키는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Pointer,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Nil Pointer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노드가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없음을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포인터로 일반적으로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노드의 링크 부분에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O, \0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하여 표시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밀도란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면적에 무엇이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빽빽이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 있는 정도를 말하는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리스트의 기억장소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효율을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밀도가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표현한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 연속 리스트는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기억장소를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연속적으로 배정받아 데이터를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기억하므로 배정된 기억장소를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공간 없이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꽉 차게 사용한다는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입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출력 </a:t>
            </a:r>
            <a:r>
              <a:rPr lang="ko-KR" altLang="en-US" sz="2800" b="1" dirty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 smtClean="0">
                <a:latin typeface="+mj-ea"/>
              </a:rPr>
              <a:t>자료 구조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리스트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(Linear List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리스트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(Linked List)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리스트는 자료들을 반드시 연속적으로 배열시키지는 않고 임의의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기억공간에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기억시키되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항목의 순서에 따라 노드의 포인터 부분을 이용하여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연결시킨 자료 구조이다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리스트는 노드의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용이하다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공간이 연속적으로 놓여 있지 않아도 저장할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리스트는 연결을 위한 링크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부분이 필요하기 때문에 순차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비해 기억 공간의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효율이 좋지 않다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리스트는 연결을 위한 포인터를 찾는 시간이 필요하기 때문에 접근 속도가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느리다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리스트는 중간 노드 연결이 끊어지면 그 다음 노드를 찾기 힘들다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797152"/>
            <a:ext cx="5614392" cy="171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896200" y="4797152"/>
            <a:ext cx="393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노드는 자료를 저장하는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노드를 가리키는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부분으로 구성된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공간 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5453316"/>
            <a:ext cx="1152128" cy="74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42747</TotalTime>
  <Words>6697</Words>
  <Application>Microsoft Office PowerPoint</Application>
  <PresentationFormat>사용자 지정</PresentationFormat>
  <Paragraphs>1537</Paragraphs>
  <Slides>71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2" baseType="lpstr">
      <vt:lpstr>027TGp_edu_biz_gr</vt:lpstr>
      <vt:lpstr>PowerPoint 프레젠테이션</vt:lpstr>
      <vt:lpstr>소프트웨어 개발 총 파트</vt:lpstr>
      <vt:lpstr>데이터 입, 출력 구현</vt:lpstr>
      <vt:lpstr>2. 데이터 입, 출력 구현-SEC_01(자료 구조)</vt:lpstr>
      <vt:lpstr>2. 데이터 입, 출력 구현-SEC_01(자료 구조)</vt:lpstr>
      <vt:lpstr>2. 데이터 입, 출력 구현-SEC_01(자료 구조)</vt:lpstr>
      <vt:lpstr>2. 데이터 입, 출력 구현-SEC_01(자료 구조)</vt:lpstr>
      <vt:lpstr>2. 데이터 입, 출력 구현-SEC_01(자료 구조)</vt:lpstr>
      <vt:lpstr>2. 데이터 입, 출력 구현-SEC_01(자료 구조)</vt:lpstr>
      <vt:lpstr>2. 데이터 입, 출력 구현-SEC_01(자료 구조)</vt:lpstr>
      <vt:lpstr>2. 데이터 입, 출력 구현-SEC_01(자료 구조)</vt:lpstr>
      <vt:lpstr>2. 데이터 입, 출력 구현-SEC_01(자료 구조)</vt:lpstr>
      <vt:lpstr>2. 데이터 입, 출력 구현-SEC_01(자료 구조)</vt:lpstr>
      <vt:lpstr>2. 데이터 입, 출력 구현-SEC_01(자료 구조)</vt:lpstr>
      <vt:lpstr>2. 데이터 입, 출력 구현-SEC_01(자료 구조)기출 문제 </vt:lpstr>
      <vt:lpstr>2. 데이터 입, 출력 구현-SEC_01(자료 구조)기출 문제 </vt:lpstr>
      <vt:lpstr>2. 데이터 입, 출력 구현-SEC_01(자료 구조)기출 문제 </vt:lpstr>
      <vt:lpstr>2. 데이터 입, 출력 구현-SEC_01(자료 구조)기출 문제 </vt:lpstr>
      <vt:lpstr>2. 데이터 입, 출력 구현-SEC_02(트리(Tree))</vt:lpstr>
      <vt:lpstr>2. 데이터 입, 출력 구현-SEC_02(트리(Tree))</vt:lpstr>
      <vt:lpstr>2. 데이터 입, 출력 구현-SEC_02(트리(Tree))</vt:lpstr>
      <vt:lpstr>2. 데이터 입, 출력 구현-SEC_02(트리(Tree))</vt:lpstr>
      <vt:lpstr>2. 데이터 입, 출력 구현-SEC_02(트리(Tree))</vt:lpstr>
      <vt:lpstr>2. 데이터 입, 출력 구현-SEC_02(트리(Tree))</vt:lpstr>
      <vt:lpstr>2. 데이터 입, 출력 구현-SEC_02(트리(Tree))</vt:lpstr>
      <vt:lpstr>2. 데이터 입, 출력 구현-SEC_02(트리(Tree))</vt:lpstr>
      <vt:lpstr>2. 데이터 입, 출력 구현-SEC_02(트리(Tree))</vt:lpstr>
      <vt:lpstr>2. 데이터 입, 출력 구현-SEC_02(트리(Tree)) 기출 및 예상 문제 </vt:lpstr>
      <vt:lpstr>2. 데이터 입, 출력 구현-SEC_02(트리(Tree)) 기출 및 예상 문제 </vt:lpstr>
      <vt:lpstr>2. 데이터 입, 출력 구현-SEC_02(트리(Tree)) 기출 및 예상 문제 </vt:lpstr>
      <vt:lpstr>2. 데이터 입, 출력 구현-SEC_03(정렬(Sort))</vt:lpstr>
      <vt:lpstr>2. 데이터 입, 출력 구현-SEC_03(정렬(Sort))</vt:lpstr>
      <vt:lpstr>2. 데이터 입, 출력 구현-SEC_03(정렬(Sort))</vt:lpstr>
      <vt:lpstr>2. 데이터 입, 출력 구현-SEC_03(정렬(Sort))</vt:lpstr>
      <vt:lpstr>2. 데이터 입, 출력 구현-SEC_03(정렬(Sort))</vt:lpstr>
      <vt:lpstr>2. 데이터 입, 출력 구현-SEC_03(정렬(Sort))</vt:lpstr>
      <vt:lpstr>2. 데이터 입, 출력 구현-SEC_03(정렬(Sort))</vt:lpstr>
      <vt:lpstr>2. 데이터 입, 출력 구현-SEC_03(정렬(Sort))</vt:lpstr>
      <vt:lpstr>2. 데이터 입, 출력 구현-SEC_03(정렬(Sort))</vt:lpstr>
      <vt:lpstr>2. 데이터 입, 출력 구현-SEC_03(정렬(Sort))</vt:lpstr>
      <vt:lpstr>2. 데이터 입, 출력 구현-SEC_03(정렬(Sort))</vt:lpstr>
      <vt:lpstr>2. 데이터 입, 출력 구현-SEC_03(정렬(Sort))</vt:lpstr>
      <vt:lpstr>2. 데이터 입, 출력 구현-SEC_03(정렬(Sort)) 기출 및 예상 문제 </vt:lpstr>
      <vt:lpstr>2. 데이터 입, 출력 구현-SEC_03(정렬(Sort)) 기출 및 예상 문제 </vt:lpstr>
      <vt:lpstr>2. 데이터 입, 출력 구현-SEC_04(검색 - 이분 검색/ 해싱)</vt:lpstr>
      <vt:lpstr>2. 데이터 입, 출력 구현-SEC_04(검색 - 이분 검색/ 해싱)</vt:lpstr>
      <vt:lpstr>2. 데이터 입, 출력 구현-SEC_04(검색 - 이분 검색/ 해싱)</vt:lpstr>
      <vt:lpstr>2. 데이터 입, 출력 구현-SEC_04(검색-이분 검색/해싱)</vt:lpstr>
      <vt:lpstr>2. 데이터 입, 출력 구현- SEC_04(검색-이분 검색/해싱) 기출 및 예상 문제 </vt:lpstr>
      <vt:lpstr>2. 데이터 입, 출력 구현- SEC_04(검색-이분 검색/해싱) 기출 및 예상 문제 </vt:lpstr>
      <vt:lpstr>2. 데이터 입, 출력 구현-SEC_05(데이터베이스 개요)</vt:lpstr>
      <vt:lpstr>2. 데이터 입, 출력 구현-SEC_05(데이터베이스 개요)</vt:lpstr>
      <vt:lpstr>2. 데이터 입, 출력 구현-SEC_05(데이터베이스 개요)</vt:lpstr>
      <vt:lpstr>2. 데이터 입, 출력 구현-SEC_05(데이터베이스 개요)</vt:lpstr>
      <vt:lpstr>2. 데이터 입, 출력 구현-SEC_05(데이터베이스 개요)</vt:lpstr>
      <vt:lpstr>2. 데이터 입, 출력 구현- SEC_05(데이터베이스 개요) 기출 및 예상 문제 </vt:lpstr>
      <vt:lpstr>2. 데이터 입, 출력 구현- SEC_05(데이터베이스 개요) 기출 및 예상 문제 </vt:lpstr>
      <vt:lpstr>2. 데이터 입, 출력 구현- SEC_05(데이터베이스 개요) 기출 및 예상 문제 </vt:lpstr>
      <vt:lpstr>2. 데이터 입, 출력 구현- SEC_05(데이터베이스 개요) 기출 및 예상 문제 </vt:lpstr>
      <vt:lpstr>2. 데이터 입, 출력 구현-SEC_06(데이터 입, 출력)</vt:lpstr>
      <vt:lpstr>2. 데이터 입, 출력 구현-SEC_06(데이터 입, 출력)</vt:lpstr>
      <vt:lpstr>2. 데이터 입, 출력 구현-SEC_06(데이터 입, 출력)</vt:lpstr>
      <vt:lpstr>2. 데이터 입, 출력 구현-SEC_06(데이터 입, 출력)</vt:lpstr>
      <vt:lpstr>2. 데이터 입, 출력 구현-SEC_06(데이터 입, 출력) 기출 및 예상 문제 </vt:lpstr>
      <vt:lpstr>2. 데이터 입, 출력 구현-SEC_06(데이터 입, 출력) 기출 및 예상 문제 </vt:lpstr>
      <vt:lpstr>2. 데이터 입, 출력 구현-SEC_07(절차형 SQL)</vt:lpstr>
      <vt:lpstr>2. 데이터 입, 출력 구현-SEC_07(절차형 SQL)</vt:lpstr>
      <vt:lpstr>2. 데이터 입, 출력 구현-SEC_07(절차형 SQL)</vt:lpstr>
      <vt:lpstr>2. 데이터 입, 출력 구현- SEC_07(절차형 SQL) 기출 및 예상 문제 </vt:lpstr>
      <vt:lpstr>2. 데이터 입, 출력 구현- SEC_07(절차형 SQL) 기출 및 예상 문제 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7224</cp:revision>
  <dcterms:created xsi:type="dcterms:W3CDTF">2019-09-27T03:30:23Z</dcterms:created>
  <dcterms:modified xsi:type="dcterms:W3CDTF">2023-06-06T06:26:47Z</dcterms:modified>
</cp:coreProperties>
</file>