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3" r:id="rId2"/>
    <p:sldId id="1346" r:id="rId3"/>
    <p:sldId id="1530" r:id="rId4"/>
    <p:sldId id="1336" r:id="rId5"/>
    <p:sldId id="1596" r:id="rId6"/>
    <p:sldId id="1597" r:id="rId7"/>
    <p:sldId id="1598" r:id="rId8"/>
    <p:sldId id="1599" r:id="rId9"/>
    <p:sldId id="1594" r:id="rId10"/>
    <p:sldId id="1600" r:id="rId11"/>
    <p:sldId id="1601" r:id="rId12"/>
    <p:sldId id="1602" r:id="rId13"/>
    <p:sldId id="1603" r:id="rId14"/>
    <p:sldId id="1604" r:id="rId15"/>
    <p:sldId id="1605" r:id="rId16"/>
    <p:sldId id="1606" r:id="rId17"/>
    <p:sldId id="1607" r:id="rId18"/>
    <p:sldId id="1608" r:id="rId19"/>
    <p:sldId id="1609" r:id="rId20"/>
    <p:sldId id="1610" r:id="rId21"/>
    <p:sldId id="1611" r:id="rId22"/>
    <p:sldId id="27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0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441" autoAdjust="0"/>
    <p:restoredTop sz="94622" autoAdjust="0"/>
  </p:normalViewPr>
  <p:slideViewPr>
    <p:cSldViewPr showGuides="1">
      <p:cViewPr varScale="1">
        <p:scale>
          <a:sx n="131" d="100"/>
          <a:sy n="131" d="100"/>
        </p:scale>
        <p:origin x="-570" y="2442"/>
      </p:cViewPr>
      <p:guideLst>
        <p:guide orient="horz" pos="2160"/>
        <p:guide orient="horz" pos="663"/>
        <p:guide orient="horz" pos="4156"/>
        <p:guide pos="3522"/>
        <p:guide pos="70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:a16="http://schemas.microsoft.com/office/drawing/2014/main" xmlns="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pic>
        <p:nvPicPr>
          <p:cNvPr id="7" name="Picture 37" descr="그림19">
            <a:extLst>
              <a:ext uri="{FF2B5EF4-FFF2-40B4-BE49-F238E27FC236}">
                <a16:creationId xmlns:a16="http://schemas.microsoft.com/office/drawing/2014/main" xmlns="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:a16="http://schemas.microsoft.com/office/drawing/2014/main" xmlns="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2781350"/>
            <a:ext cx="9828584" cy="1295722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2</a:t>
            </a:r>
            <a:r>
              <a:rPr lang="ko-KR" altLang="en-US" sz="4400" dirty="0" smtClean="0">
                <a:latin typeface="+mj-ea"/>
                <a:ea typeface="+mj-ea"/>
              </a:rPr>
              <a:t>과목</a:t>
            </a:r>
            <a:r>
              <a:rPr lang="en-US" altLang="ko-KR" sz="4400" dirty="0" smtClean="0">
                <a:latin typeface="+mj-ea"/>
                <a:ea typeface="+mj-ea"/>
              </a:rPr>
              <a:t>-</a:t>
            </a:r>
            <a:r>
              <a:rPr lang="ko-KR" altLang="en-US" sz="4400" dirty="0" smtClean="0">
                <a:latin typeface="+mj-ea"/>
                <a:ea typeface="+mj-ea"/>
              </a:rPr>
              <a:t>소프트웨어 개</a:t>
            </a:r>
            <a:r>
              <a:rPr lang="ko-KR" altLang="en-US" sz="4400" dirty="0">
                <a:latin typeface="+mj-ea"/>
                <a:ea typeface="+mj-ea"/>
              </a:rPr>
              <a:t>발</a:t>
            </a:r>
            <a:endParaRPr lang="en-US" altLang="ko-KR" sz="4400" dirty="0">
              <a:latin typeface="+mj-ea"/>
              <a:ea typeface="+mj-ea"/>
            </a:endParaRPr>
          </a:p>
          <a:p>
            <a:r>
              <a:rPr lang="en-US" altLang="ko-KR" sz="3000" dirty="0" smtClean="0">
                <a:latin typeface="+mj-ea"/>
                <a:ea typeface="+mj-ea"/>
              </a:rPr>
              <a:t>(Part 2. </a:t>
            </a:r>
            <a:r>
              <a:rPr lang="ko-KR" altLang="en-US" sz="3000" dirty="0" smtClean="0">
                <a:latin typeface="+mj-ea"/>
                <a:ea typeface="+mj-ea"/>
              </a:rPr>
              <a:t>통합 </a:t>
            </a:r>
            <a:r>
              <a:rPr lang="ko-KR" altLang="en-US" sz="3000" dirty="0">
                <a:latin typeface="+mj-ea"/>
                <a:ea typeface="+mj-ea"/>
              </a:rPr>
              <a:t>구현</a:t>
            </a:r>
            <a:r>
              <a:rPr lang="en-US" altLang="ko-KR" sz="3000" dirty="0" smtClean="0">
                <a:latin typeface="+mj-ea"/>
                <a:ea typeface="+mj-ea"/>
              </a:rPr>
              <a:t>)</a:t>
            </a:r>
            <a:endParaRPr lang="en-US" altLang="ko-KR" sz="30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통합 </a:t>
            </a:r>
            <a:r>
              <a:rPr lang="ko-KR" altLang="en-US" sz="2800" b="1" dirty="0" smtClean="0">
                <a:latin typeface="+mj-ea"/>
              </a:rPr>
              <a:t>구현</a:t>
            </a:r>
            <a:r>
              <a:rPr lang="en-US" altLang="ko-KR" sz="2800" b="1" dirty="0" smtClean="0">
                <a:latin typeface="+mj-ea"/>
              </a:rPr>
              <a:t>-</a:t>
            </a:r>
            <a:r>
              <a:rPr lang="en-US" altLang="ko-KR" sz="2800" b="1" dirty="0">
                <a:latin typeface="+mj-ea"/>
              </a:rPr>
              <a:t>SEC_01(</a:t>
            </a:r>
            <a:r>
              <a:rPr lang="ko-KR" altLang="en-US" sz="2800" b="1" dirty="0">
                <a:latin typeface="+mj-ea"/>
              </a:rPr>
              <a:t>단위 모듈 구현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 smtClean="0">
                <a:latin typeface="+mj-ea"/>
              </a:rPr>
              <a:t>출제 예상 문제 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463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모듈 구현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모듈의 구현 과정에서 각 모듈과 모듈에 대한 설명 중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디바이스 드라이버 모듈은 하드웨어 주변 장치의 동작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구현한다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모듈은 파일을 프로세스의 가상 메모리에 매핑 또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해제하는 방법을 구현한다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모듈은 하나의 프로세스 안에서 다른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생성하는 방법을 구현한다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모듈은 네트워크 장비 및 데이터 통신을 위한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구현한다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디바이스 드라이버 모듈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하드웨어 주변장치의 동작을 구현한 모듈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모듈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장비 및 데이터 통신을 위한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구현한 모듈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모듈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 내부의 데이터 구조 영역에 접근하는 방법을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구현한 모듈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 모듈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파일을 프로세스의 가상 메모리에 매핑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해제하는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사이의 통신 기능을 구현한 모듈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모듈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프로세스 안에서 다른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프로세스를 생성 하는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방법을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구현한 모듈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모듈의 데이터 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출력을 구현하는 과정 중 다음 설명이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의미하는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 통신 방식을 구현하기 위해 사용되는 대표적인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집합이다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•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복수의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프로세스를 수행하며 이뤄지는 프로세스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 통신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까지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구현이 가능하다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대표적인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메소드로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Shared Memory,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Socket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Semaphores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IPC(Inter-Process Communication)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API(Application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Interface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Spring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ORM(Object-Relational Mapping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Shared Memory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다수의 프로세스가 공유 가능한 메모리를 </a:t>
            </a:r>
            <a:r>
              <a:rPr lang="ko-KR" altLang="en-US" sz="14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 프로세스 간 통신을 수행한다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Socket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소켓을 이용하여 네트워크를 경유하는 </a:t>
            </a:r>
            <a:r>
              <a:rPr lang="ko-KR" altLang="en-US" sz="14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스들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간 통신을 수행한다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Semaphores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공유 자원에 대한 접근 제어를 통해 프로세스 간에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통신을 제어한다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Pipes &amp; named Pipes : Pipe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 불리는 선입선출 형태로 구성된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메모리를 여러 프로세스가 공유하여 통신을 수행한다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하지만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프로세스가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Pipe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이용 중이라면 다른 프로세스는 접근할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수가 없다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Message Queueing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메시지가 발생하면 이를 전달하는 형태로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간 통신을 수행한다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설명이 의미하는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•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구현에 필요한 여러 동작 중 한 가지 동작을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•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전달 받아 시작되는 작은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처리문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명령문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구조 등으로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구성됨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Component		② Interface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Library	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Unit Module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Library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편의를 위해서 자주 사용되는 코드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API,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자료형 등의 다양한 자원들을 모아 놓은 것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IPC(Inter-Process Communication)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메소드 중 세마포어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(Semaphores)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기능에 대한 설명으로 옳은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공유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가능한 메모리를 구성하여 다수의 프로세스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 통신을 지원 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.(Shared Memory)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소켓을 이용한 프로세스 간 통신을 지원한다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.(Socket)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공유 자원에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접근 제어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(access control)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통해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프로세스간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통신을 지원한다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메시지 전달 방식을 사용하여 프로세스 간 통신을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지원한다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(Message Queueing)</a:t>
            </a:r>
          </a:p>
        </p:txBody>
      </p:sp>
    </p:spTree>
    <p:extLst>
      <p:ext uri="{BB962C8B-B14F-4D97-AF65-F5344CB8AC3E}">
        <p14:creationId xmlns:p14="http://schemas.microsoft.com/office/powerpoint/2010/main" val="409628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 smtClean="0">
                <a:latin typeface="+mj-ea"/>
              </a:rPr>
              <a:t>통합 </a:t>
            </a:r>
            <a:r>
              <a:rPr lang="ko-KR" altLang="en-US" sz="2800" b="1" dirty="0">
                <a:latin typeface="+mj-ea"/>
              </a:rPr>
              <a:t>구현</a:t>
            </a:r>
            <a:r>
              <a:rPr lang="en-US" altLang="ko-KR" sz="2800" b="1" dirty="0" smtClean="0">
                <a:latin typeface="+mj-ea"/>
              </a:rPr>
              <a:t>-SEC_02(</a:t>
            </a:r>
            <a:r>
              <a:rPr lang="ko-KR" altLang="en-US" sz="2800" b="1" dirty="0">
                <a:latin typeface="+mj-ea"/>
              </a:rPr>
              <a:t>단위 모듈 </a:t>
            </a:r>
            <a:r>
              <a:rPr lang="ko-KR" altLang="en-US" sz="2800" b="1" dirty="0" smtClean="0">
                <a:latin typeface="+mj-ea"/>
              </a:rPr>
              <a:t>테스트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모듈 테스트의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모듈 테스트는 프로그램의 단위 기능을 구현하는 모듈이 정해진 기능을 정확히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수행하는지 검증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모듈 테스트는 단위 테스트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(Unit Test)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라고도 하며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화이트박스 테스트와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블랙박스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기법을 사용한다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테스트를 수행하기 위해서는 모듈을 단독적으로 실행할 수 있는 환경과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모두 준비되어야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 이후에는 오랜 시간 추적해야 발견할 수 있는 에러들도 단위 모듈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수행하면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쉽게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발견하고 수정할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테스트의 기준은 단위 모듈에 대한 코드이므로 시스템 수준의 오류는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잡아낼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없다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63552" y="4830251"/>
            <a:ext cx="9145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화이트박스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모듈의 소스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오픈 시킨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상태에서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소스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코드의 모든 논리적인 경로를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테스트하는 방법이다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블랙박스 테스트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소프트웨어가 수행할 특정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완전히 작동되는 것을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입증하는 테스트이다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927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 smtClean="0">
                <a:latin typeface="+mj-ea"/>
              </a:rPr>
              <a:t>통합 </a:t>
            </a:r>
            <a:r>
              <a:rPr lang="ko-KR" altLang="en-US" sz="2800" b="1" dirty="0">
                <a:latin typeface="+mj-ea"/>
              </a:rPr>
              <a:t>구현</a:t>
            </a:r>
            <a:r>
              <a:rPr lang="en-US" altLang="ko-KR" sz="2800" b="1" dirty="0" smtClean="0">
                <a:latin typeface="+mj-ea"/>
              </a:rPr>
              <a:t>-SEC_02(</a:t>
            </a:r>
            <a:r>
              <a:rPr lang="ko-KR" altLang="en-US" sz="2800" b="1" dirty="0">
                <a:latin typeface="+mj-ea"/>
              </a:rPr>
              <a:t>단위 모듈 </a:t>
            </a:r>
            <a:r>
              <a:rPr lang="ko-KR" altLang="en-US" sz="2800" b="1" dirty="0" smtClean="0">
                <a:latin typeface="+mj-ea"/>
              </a:rPr>
              <a:t>테스트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(Test Case)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케이스는 구현된 소프트웨어가 사용자의 요구사항을 정확하게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준수했는지를 확인하기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값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조건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기대 결과 등으로 구성된 테스트 항목에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명세서로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명세 기반 테스트의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산출물에 해당된다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모듈을 테스트하기 전에 테스트에 필요한 입력 데이터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조건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예상 결과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모아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케이스를 만든다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케이스를 이용하지 않고 수행하는 직관적인 테스트는 특정 요소에 대한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검증이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누락되거나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불필요한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검증의 반복으로 인해 인력과 시간을 낭비할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ISO/IEC/IEEE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29119-3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표준에 따른 테스트 케이스의 구성 요소는 다음과 같다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63552" y="6400263"/>
            <a:ext cx="9145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명세 기반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명세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 테스트는 사용자의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명세를 빠짐없이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케이스로 구현하고 있는지 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확인하는 것으로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테스트의 수행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증거로도 활용된다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032062"/>
              </p:ext>
            </p:extLst>
          </p:nvPr>
        </p:nvGraphicFramePr>
        <p:xfrm>
          <a:off x="2071644" y="4434440"/>
          <a:ext cx="8128812" cy="1920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56204"/>
                <a:gridCol w="5472608"/>
              </a:tblGrid>
              <a:tr h="239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식별자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(Identifier)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항목 식별자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일련 번호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테스트 항목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(Test Item)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테스트 대상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모듈 또는 기능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입력 명세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(Input Specification)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입력 데이터 또는 테스트 조건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출력 명세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(Output Specification)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테스트 케이스 수행 시 예상되는 출력 결과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환경 설정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(Environmental Needs)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필요한 하드웨어나 소프트웨어의 환경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특수절차 요구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테스트 케이스 수행 시 특별히 요구되는 절차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의존성 기술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테스트 케이스 간의 의존성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429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 smtClean="0">
                <a:latin typeface="+mj-ea"/>
              </a:rPr>
              <a:t>통합 </a:t>
            </a:r>
            <a:r>
              <a:rPr lang="ko-KR" altLang="en-US" sz="2800" b="1" dirty="0">
                <a:latin typeface="+mj-ea"/>
              </a:rPr>
              <a:t>구현</a:t>
            </a:r>
            <a:r>
              <a:rPr lang="en-US" altLang="ko-KR" sz="2800" b="1" dirty="0" smtClean="0">
                <a:latin typeface="+mj-ea"/>
              </a:rPr>
              <a:t>-SEC_02(</a:t>
            </a:r>
            <a:r>
              <a:rPr lang="ko-KR" altLang="en-US" sz="2800" b="1" dirty="0">
                <a:latin typeface="+mj-ea"/>
              </a:rPr>
              <a:t>단위 모듈 </a:t>
            </a:r>
            <a:r>
              <a:rPr lang="ko-KR" altLang="en-US" sz="2800" b="1" dirty="0" smtClean="0">
                <a:latin typeface="+mj-ea"/>
              </a:rPr>
              <a:t>테스트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프로세스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프로세스는 테스트를 위해 수행하는 모든 작업들이 테스트의 목적과 조건을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달성할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있도록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도와주는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프로세스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계획 및 제어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목표를 달성하기 위한 계획을 수립하고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계획대로 진행되도록 제어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및 설계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목표를 구체화하여 테스트 시나리오와 테스트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케이스를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작성하는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 및 실현 단계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효율적인 테스트 수행을 위해 테스트 케이스들을 조합하여 테스트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프로시저에 명세 하는 단계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모듈의 환경에 적합한 단위 테스트 도구를 이용하여 테스트를 수행하는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테스트가 계획과 목표에 맞게 수행되었는지 평가하고 기록하는 단계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완료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이후의 테스트를 위한 참고 자료 및 테스트 수행에 대한 증거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자료로 활용하기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과정과 산출물을 기록 및 저장하는 단계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63552" y="6213036"/>
            <a:ext cx="9145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시나리오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케이스를 적용하는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순서에 따라 여러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케이스들을 묶은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집합으로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케이스들을 적용하는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구체적인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절차를 명세한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문서를 의미한다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케이스의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순서를 의미하며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스크립트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(Test Script)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불린다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170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통합 </a:t>
            </a:r>
            <a:r>
              <a:rPr lang="ko-KR" altLang="en-US" sz="2800" b="1" dirty="0" smtClean="0">
                <a:latin typeface="+mj-ea"/>
              </a:rPr>
              <a:t>구현</a:t>
            </a:r>
            <a:r>
              <a:rPr lang="en-US" altLang="ko-KR" sz="2800" b="1" dirty="0" smtClean="0">
                <a:latin typeface="+mj-ea"/>
              </a:rPr>
              <a:t>-SEC_02</a:t>
            </a:r>
            <a:r>
              <a:rPr lang="en-US" altLang="ko-KR" sz="2800" b="1" dirty="0">
                <a:latin typeface="+mj-ea"/>
              </a:rPr>
              <a:t>(</a:t>
            </a:r>
            <a:r>
              <a:rPr lang="ko-KR" altLang="en-US" sz="2800" b="1" dirty="0">
                <a:latin typeface="+mj-ea"/>
              </a:rPr>
              <a:t>단위 모듈 테스트</a:t>
            </a:r>
            <a:r>
              <a:rPr lang="en-US" altLang="ko-KR" sz="2800" b="1" dirty="0" smtClean="0">
                <a:latin typeface="+mj-ea"/>
              </a:rPr>
              <a:t>) </a:t>
            </a:r>
            <a:r>
              <a:rPr lang="ko-KR" altLang="en-US" sz="2800" b="1" dirty="0" smtClean="0">
                <a:latin typeface="+mj-ea"/>
              </a:rPr>
              <a:t>기출 및</a:t>
            </a:r>
            <a:r>
              <a:rPr lang="en-US" altLang="ko-KR" sz="2800" b="1" dirty="0" smtClean="0">
                <a:latin typeface="+mj-ea"/>
              </a:rPr>
              <a:t> </a:t>
            </a:r>
            <a:r>
              <a:rPr lang="ko-KR" altLang="en-US" sz="2800" b="1" dirty="0" smtClean="0">
                <a:latin typeface="+mj-ea"/>
              </a:rPr>
              <a:t>출제 예상 문제 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모듈 </a:t>
            </a: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케이스에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일반적으로 포함되는 항목이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아닌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데이터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테스트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비용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예상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모듈 테스트하기 전에 테스트에 필요한 입력 데이터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 결과 등을 모아서 테스트 케이스를 만든다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단위 테스트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(Unit Test)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옳은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특별한 환경과 데이터를 갖추지 않아도 테스트가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수준의 오류를 찾아내는데 적합한 테스트이다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모듈이 의도한 기능을 정확히 수행하는지 확인하기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위한 테스트이다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서브시스템 단위의 테스트를 의미한다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모듈 테스트를 수행하기 위해서는 모듈을 단독적으로 실행할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있는 환경과 테스트에 필요한 데이터가 모두 준비되어야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모듈의 통합 이후에는 오랜 시간 추적해야 발견할 수 있는 에러들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 단위 모듈 테스트를 수행하면 쉽게 발견하고 수정할 수가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모듈 테스트의 기준은 단위 모듈에 대한 코드이므로 시스템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수준의 오류는 잡을 수 없다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0756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모듈 테스트를 위한 테스트 케이스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(Test Case)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가장 거리가 먼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 작성에 대한 표준은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ISO/IEC/IEEE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29119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정의되어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테스트에 필요한 입력 데이터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예상 결과 등을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문서화 시킨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 작성 없이 테스트를 수행하는 경우 특정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검증이 누락될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케이스는 프로젝트를 장기화하는 요인에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해당하기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때문에 적절히 수행해야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케이스는 구현된 소프트웨어가 사용자의 요구사항을 정확하게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준수했는지를 확인하기 위해 설계된 입력 값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조건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기대 결과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등으로 구성된 테스트 항목에 대한 명세서로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명세 기반 테스트의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산출물에 해당한다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모듈 테스트하기 전에 테스트에 필요한 입력 데이터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예상 결과 등을 모아서 테스트 케이스를 만든다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케이스를 이용하지 않고 수행하는 직관적인 테스트는 특정 요소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검증이 누락되거나 불필요한 검증의 반복으로 인해 인력과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시간을 낭비를 초래할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ISO/IEC/IEEE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29119-3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표준에 따른 테스트 케이스의 구성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해당하지 않는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Test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Item	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Input Specification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Output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Specification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Expected Result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Expected Result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예상 결과값이라는 의미로 테스트 케이스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 시 예상 결과값은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Output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Specification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기입한다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ISO/IEC/IEEE 29119-3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 항목들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(Identifier)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항목 식별자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일련 번호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항목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(Test Item)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대상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또는 기능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명세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Input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Specification)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데이터 또는 테스트 조건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명세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Output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Specification)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 수행 시 예상되는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결과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특수 절차 요구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 수행 시 특별히 요구하는 절차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의존성 기술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 간의 의존성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264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통합 </a:t>
            </a:r>
            <a:r>
              <a:rPr lang="ko-KR" altLang="en-US" sz="2800" b="1" dirty="0" smtClean="0">
                <a:latin typeface="+mj-ea"/>
              </a:rPr>
              <a:t>구현</a:t>
            </a:r>
            <a:r>
              <a:rPr lang="en-US" altLang="ko-KR" sz="2800" b="1" dirty="0" smtClean="0">
                <a:latin typeface="+mj-ea"/>
              </a:rPr>
              <a:t>-SEC_02</a:t>
            </a:r>
            <a:r>
              <a:rPr lang="en-US" altLang="ko-KR" sz="2800" b="1" dirty="0">
                <a:latin typeface="+mj-ea"/>
              </a:rPr>
              <a:t>(</a:t>
            </a:r>
            <a:r>
              <a:rPr lang="ko-KR" altLang="en-US" sz="2800" b="1" dirty="0">
                <a:latin typeface="+mj-ea"/>
              </a:rPr>
              <a:t>단위 모듈 테스트</a:t>
            </a:r>
            <a:r>
              <a:rPr lang="en-US" altLang="ko-KR" sz="2800" b="1" dirty="0" smtClean="0">
                <a:latin typeface="+mj-ea"/>
              </a:rPr>
              <a:t>) </a:t>
            </a:r>
            <a:r>
              <a:rPr lang="ko-KR" altLang="en-US" sz="2800" b="1" dirty="0" smtClean="0">
                <a:latin typeface="+mj-ea"/>
              </a:rPr>
              <a:t>기출 및</a:t>
            </a:r>
            <a:r>
              <a:rPr lang="en-US" altLang="ko-KR" sz="2800" b="1" dirty="0" smtClean="0">
                <a:latin typeface="+mj-ea"/>
              </a:rPr>
              <a:t> </a:t>
            </a:r>
            <a:r>
              <a:rPr lang="ko-KR" altLang="en-US" sz="2800" b="1" dirty="0" smtClean="0">
                <a:latin typeface="+mj-ea"/>
              </a:rPr>
              <a:t>출제 예상 문제 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172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모듈 </a:t>
            </a: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모듈의 테스트 과정 중 계획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 단계에 대한 설명으로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적합한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시나리오와 케이스를 작성하는 단계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효율적인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수행을 위해 테스트 케이스를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조합하고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명세화 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테스트 수행 과정 중의 산출물을 기록 및 저장하는 단계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테스트에 대한 계획을 수립하고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테스트가 계획대로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진행될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있도록 제어하는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프로세스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계획 및 제어 단계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목표를 달성하기 위한 계획을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수립하고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계획대로 진행되도록 제어하는 단계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및 설계 단계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목표를 구체화하여 테스트 시나리오와 테스트 케이스를 작성하는 단계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 및 실현 단계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효율적인 테스트 수행을 위해 테스트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케이스들을 조합하여 테스트 프로시저에 </a:t>
            </a:r>
            <a:r>
              <a:rPr lang="ko-KR" altLang="en-US" sz="14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명세하는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단계이며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환경에 적합한 단위 테스트 도구를 이용하여 테스트를 수행하는 단계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평가 단계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테스트가 계획과 목표에 맞게 수행되었는지 평가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하고 기록하는 단계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완료 단계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이후의 테스트를 위한 참고 자료 및 테스트 수행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증거 자료로 활용하기 위해 수행 과정과 산출물을 기록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저장하는 단계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모듈의 테스트를 위한 테스트 프로세스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 중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설명에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해당하는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효율적인 테스트 수행을 위해 테스트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케이스들을 조합한다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조합된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케이스들을 테스트 프로시저에 명세하여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수행을 준비한다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JUnit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CUnit, NUnit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단위 테스트 도구를 사용하여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계획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평가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JUnit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자바에서 제공하는 단위 테스트 도구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CUnit : C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언어로 작성된 소스에 대해서 단위 테스트를 지원해 주는 도구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NUnit : .net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테스트를 위한 도구이다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모듈 테스트에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설명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블랙박스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기법 외에는 사용이 불가능하다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통합 이후에는 찾기 어려운 에러들을 간단히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찾을 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있도록 해준다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모듈에 대한 코드이므로 시스템 수준의 오류들을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찾아내기는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어렵다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케이스를 활용하여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수행할 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모듈 테스트에는 블랙박스 테스트 기법과 화이트 박스 테스트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기법이 존재한다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블랙박스 테스트 기법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소프트웨어가 수행할 특정 기능이 완전히 작동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되는 것을 입증하는 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화이트박스 테스트 기법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모듈의 소스 코드를 오픈 시킨 상태에서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소스 코드의 모든 논리적인 경로를 테스트 하는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프로세스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 중 각 단계에 대한 설명으로 잘못된 것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'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계획 및 제어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에서는 테스트 목표를 달성하기 위해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계획을 수립 하거나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진행을 제어한다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'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및 설계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에서는 테스트 프로시저와 테스트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케이스를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'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에서는 테스트가 계획과 목표에 맞게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수행되었는지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평가하고 기록한다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'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완료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에서는 수행 과정과 산출물을 기록 및 저장한다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572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 smtClean="0">
                <a:latin typeface="+mj-ea"/>
              </a:rPr>
              <a:t>통합 </a:t>
            </a:r>
            <a:r>
              <a:rPr lang="ko-KR" altLang="en-US" sz="2800" b="1" dirty="0">
                <a:latin typeface="+mj-ea"/>
              </a:rPr>
              <a:t>구현</a:t>
            </a:r>
            <a:r>
              <a:rPr lang="en-US" altLang="ko-KR" sz="2800" b="1" dirty="0" smtClean="0">
                <a:latin typeface="+mj-ea"/>
              </a:rPr>
              <a:t>-SEC_03(</a:t>
            </a:r>
            <a:r>
              <a:rPr lang="ko-KR" altLang="en-US" sz="2800" b="1" dirty="0">
                <a:latin typeface="+mj-ea"/>
              </a:rPr>
              <a:t>개발 지원 도구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 개발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IDE :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Integrated Development Environment)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 개발 환경은 코딩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디버그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컴파일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배포 등 프로그램 개발과 관련된 모든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처리할 수 있도록 제공하는 소프트웨어적인 개발 환경을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말한다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기존 소프트웨어 개발에서는 편집기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(Editor),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컴파일러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(Compiler),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디버거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Debugger)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다양한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툴을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별도로 사용했으나 현재는 하나의 인터페이스로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통합하여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환경 도구는 통합 개발 환경을 제공하는 소프트웨어를 의미한다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환경을 지원하는 도구는 플랫폼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언어별로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다양하게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존재하며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대표적인 도구는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097586"/>
              </p:ext>
            </p:extLst>
          </p:nvPr>
        </p:nvGraphicFramePr>
        <p:xfrm>
          <a:off x="2111284" y="4051976"/>
          <a:ext cx="8128812" cy="2560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52468"/>
                <a:gridCol w="1584176"/>
                <a:gridCol w="1368152"/>
                <a:gridCol w="1599813"/>
                <a:gridCol w="1824203"/>
              </a:tblGrid>
              <a:tr h="239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프로그램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개발사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플랫폼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운영체제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지원 언어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이클립스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Eclipse Foundation, 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IBM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크로스 플랫폼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Windows, Linux,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MacOS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Java, C, C++, PHP, JSP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비주얼 스튜디오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(Visual Studio)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Microsoft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Win32, Win64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Windows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Basic, C, C++, C#, .NET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엑스 코드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(Xcode) 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Apple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Mac, iPhone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MacOS, iOS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C, C++, C#, Java, 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AppleScript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안드로이드 스튜디오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(Android Studio)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Google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Android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Windows, Linux,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MacOS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Java, C, C++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IDEA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JetBrains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이전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IntelliJ)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크로스 플랫폼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Windows, Linux,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MacOS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Java, JSP, XML, Go, Kotlin, PHP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11284" y="6604095"/>
            <a:ext cx="9145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크로스 플랫폼은 여러 종류의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시스템에서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공통으로 사용될 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멀티 플랫폼이라고도 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422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 smtClean="0">
                <a:latin typeface="+mj-ea"/>
              </a:rPr>
              <a:t>통합 </a:t>
            </a:r>
            <a:r>
              <a:rPr lang="ko-KR" altLang="en-US" sz="2800" b="1" dirty="0">
                <a:latin typeface="+mj-ea"/>
              </a:rPr>
              <a:t>구현</a:t>
            </a:r>
            <a:r>
              <a:rPr lang="en-US" altLang="ko-KR" sz="2800" b="1" dirty="0" smtClean="0">
                <a:latin typeface="+mj-ea"/>
              </a:rPr>
              <a:t>-SEC_03(</a:t>
            </a:r>
            <a:r>
              <a:rPr lang="ko-KR" altLang="en-US" sz="2800" b="1" dirty="0">
                <a:latin typeface="+mj-ea"/>
              </a:rPr>
              <a:t>개발 지원 도구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통합개발 환경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IDE :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Integrated Development Environment)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 개발 환경 도구의 대표적인 기능은 다음과 같다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빌드 도구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빌드는 소스 코드 파일들을 컴퓨터에서 실행할 수 있는 제품 소프트웨어로 변환하는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결과물을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말한다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빌드 도구는 소스 코드를 소프트웨어로 변환하는 과정에 필요한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전처리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Preprocessing),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컴파일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(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Compile)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작업들을 수행하는 소프트웨어를 말한다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대표적인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도구로는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Ant, Maven, Gradle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303439"/>
              </p:ext>
            </p:extLst>
          </p:nvPr>
        </p:nvGraphicFramePr>
        <p:xfrm>
          <a:off x="2111284" y="1868280"/>
          <a:ext cx="8017164" cy="1463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56524"/>
                <a:gridCol w="5760640"/>
              </a:tblGrid>
              <a:tr h="239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코딩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(Coding)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C, JAVA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등의 프로그래밍 언어로 프로그램을 작성하는 기능이다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컴파일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(Compile)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개발자가 작성한 고급 언어로 된 프로그램을 컴퓨터가 이해할 수 있는 목적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프로그램으로 번역하여 컴퓨터에서 실행 가능한 형태로 변환하는 기능이다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디버깅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(Debugging)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소프트웨어나 하드웨어의 오류나 잘못된 동작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즉 버그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(Bug)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를 찾아 수정하는 기능이다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배포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(Deployment)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소프트웨어를 사용자에게 전달하는 기능이다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558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 smtClean="0">
                <a:latin typeface="+mj-ea"/>
              </a:rPr>
              <a:t>통합 </a:t>
            </a:r>
            <a:r>
              <a:rPr lang="ko-KR" altLang="en-US" sz="2800" b="1" dirty="0">
                <a:latin typeface="+mj-ea"/>
              </a:rPr>
              <a:t>구현</a:t>
            </a:r>
            <a:r>
              <a:rPr lang="en-US" altLang="ko-KR" sz="2800" b="1" dirty="0" smtClean="0">
                <a:latin typeface="+mj-ea"/>
              </a:rPr>
              <a:t>-SEC_03(</a:t>
            </a:r>
            <a:r>
              <a:rPr lang="ko-KR" altLang="en-US" sz="2800" b="1" dirty="0">
                <a:latin typeface="+mj-ea"/>
              </a:rPr>
              <a:t>개발 지원 도구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빌드 도구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164071"/>
              </p:ext>
            </p:extLst>
          </p:nvPr>
        </p:nvGraphicFramePr>
        <p:xfrm>
          <a:off x="2111284" y="1628800"/>
          <a:ext cx="8737244" cy="2651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68492"/>
                <a:gridCol w="6768752"/>
              </a:tblGrid>
              <a:tr h="2392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Ant(Another Neat Tool)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아파치 소프트웨어 재단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(Apache Software Foundation)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에서 개발한 소프트웨어로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자바 프로젝트의 공식적인 빌드 도구로 사용되고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•XML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기반의 빌드 스크립트를 사용하며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자유도와 유연성이 높아 복잡한 빌드 환경 </a:t>
                      </a: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에도 대처가 가능하다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정해진 규칙이나 표준이 없어 개발자가 모든 것을 정의하며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스크립트의 재사용이 어렵다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Maven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•Ant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와 동일한 아파치 소프트웨어 재단에서 개발된 것으로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Ant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의 대안으로 개발되었다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규칙이나 표준이 존재하여 예외 사항만 기록하면 되며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컴파일과 빌드를 동시에 수행할 수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의존성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(Dependency)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을 설정하여 라이브러리를 관리한다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Gradle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기존의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Ant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와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Maven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을 보완하여 개발된 빌드 도구이다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한스 도커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(Hans Dockter)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외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6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인의 개발자가 모여 공동 개발하였다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안드로이드 스튜디오의 공식 빌드 도구로 채택된 소프트웨어이다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•Maven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과 동일하게 의존성을 활용하며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그루비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(Groovy)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기반의 빌드 스크립트를 사용한다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11284" y="4301188"/>
            <a:ext cx="914578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전처리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컴파일에 앞서 코드에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삽입된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주석을 제거하거나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매크로들을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처리하는 과정을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말한다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XML :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W3C(World Wide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Web Consortium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채택한 인터넷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 언어로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인터넷 환경에 적합하도록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※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메타 언어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언어의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규칙을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기술하는데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사용하는 언어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의존성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(Dependency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Maven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이나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Gradle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라이브러리를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관리할 때 사용하는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빌드 스크립트 안에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사용하고자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라이브러리를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dependency&gt;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예약어로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등록하면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빌드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 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인터넷 상의 라이브러리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저장소에서 해당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라이브러리를 찾아 코드에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추가해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준다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그루비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(Groovy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그루비는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자바를 기반으로 여러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언어들의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장점을 모아 만들어진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동적 객체지향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984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 smtClean="0">
                <a:latin typeface="+mj-ea"/>
              </a:rPr>
              <a:t>통합 </a:t>
            </a:r>
            <a:r>
              <a:rPr lang="ko-KR" altLang="en-US" sz="2800" b="1" dirty="0">
                <a:latin typeface="+mj-ea"/>
              </a:rPr>
              <a:t>구현</a:t>
            </a:r>
            <a:r>
              <a:rPr lang="en-US" altLang="ko-KR" sz="2800" b="1" dirty="0" smtClean="0">
                <a:latin typeface="+mj-ea"/>
              </a:rPr>
              <a:t>-SEC_03(</a:t>
            </a:r>
            <a:r>
              <a:rPr lang="ko-KR" altLang="en-US" sz="2800" b="1" dirty="0">
                <a:latin typeface="+mj-ea"/>
              </a:rPr>
              <a:t>개발 지원 도구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기타 협업 도구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협업 도구는 개발에 참여하는 사람들이 서로 다른 작업 환경에서 원활히 프로젝트를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있도록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도와주는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(Tool)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협업 소프트웨어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그룹웨어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(Groupware)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등으로도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불린다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	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협업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도구의 종류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484388"/>
              </p:ext>
            </p:extLst>
          </p:nvPr>
        </p:nvGraphicFramePr>
        <p:xfrm>
          <a:off x="2111284" y="2636912"/>
          <a:ext cx="8737244" cy="2560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12508"/>
                <a:gridCol w="6624736"/>
              </a:tblGrid>
              <a:tr h="239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프로젝트 및 일정 관리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전체 프로젝트와 개별 업무들의 진행 상태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일정 등을 공유하는 기능을 제공한다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종류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: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구글 캘린더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(Google Calendar),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분더리스트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(Wunderlist),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트렐로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(Trello),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지라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(Jira),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플로우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(Flow)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정보 공유 및 커뮤니케이션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주제별로 구성원들을 지목하여 방을 개설한 후 정보를 공유하고 대화하는 것이 가능하다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파일 관리가 간편하고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의사소통이 자유로운 것이 특징이다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종류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: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슬랙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(Slack),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잔디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(Jandi),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태스크월드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(Taskworld)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디자인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디자이너가 설계한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UI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나 이미지의 정보들을 코드화하여 개발자에게 전달하는 기능을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제공한다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종류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: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스케치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(Sketch),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제플린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(Zeplin)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기타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아이디어 공유에 사용되는 에버노트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(Evernote)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•API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를 문서화하여 개발자들 간 협업을 도와주는 스웨거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(Swagger) 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깃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(Git)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의 웹 호스팅 서비스인 깃허브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(GitHub)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434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+mj-ea"/>
              </a:rPr>
              <a:t>소프트웨어 </a:t>
            </a:r>
            <a:r>
              <a:rPr lang="ko-KR" altLang="en-US" sz="2800" b="1" dirty="0" smtClean="0">
                <a:latin typeface="+mj-ea"/>
              </a:rPr>
              <a:t>개발 총 파트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과목은 총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5Part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이루어져있다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1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데이터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구현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(29.49%)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통합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(1.92%)</a:t>
            </a:r>
            <a:endParaRPr lang="ko-KR" altLang="en-US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3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제품 소프트웨어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패키징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(19.87%)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4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애플리케이션 테스트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(35.26%)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5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인터페이스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(13.46%)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928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통합 </a:t>
            </a:r>
            <a:r>
              <a:rPr lang="ko-KR" altLang="en-US" sz="2800" b="1" dirty="0" smtClean="0">
                <a:latin typeface="+mj-ea"/>
              </a:rPr>
              <a:t>구현</a:t>
            </a:r>
            <a:r>
              <a:rPr lang="en-US" altLang="ko-KR" sz="2800" b="1" dirty="0" smtClean="0">
                <a:latin typeface="+mj-ea"/>
              </a:rPr>
              <a:t>-SEC_03</a:t>
            </a:r>
            <a:r>
              <a:rPr lang="en-US" altLang="ko-KR" sz="2800" b="1" dirty="0">
                <a:latin typeface="+mj-ea"/>
              </a:rPr>
              <a:t>(</a:t>
            </a:r>
            <a:r>
              <a:rPr lang="ko-KR" altLang="en-US" sz="2800" b="1" dirty="0">
                <a:latin typeface="+mj-ea"/>
              </a:rPr>
              <a:t>개발 지원 도구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 smtClean="0">
                <a:latin typeface="+mj-ea"/>
              </a:rPr>
              <a:t>기출 및</a:t>
            </a:r>
            <a:r>
              <a:rPr lang="en-US" altLang="ko-KR" sz="2800" b="1" dirty="0" smtClean="0">
                <a:latin typeface="+mj-ea"/>
              </a:rPr>
              <a:t> </a:t>
            </a:r>
            <a:r>
              <a:rPr lang="ko-KR" altLang="en-US" sz="2800" b="1" dirty="0" smtClean="0">
                <a:latin typeface="+mj-ea"/>
              </a:rPr>
              <a:t>출제 예상 문제 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3018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+mj-ea"/>
              </a:rPr>
              <a:t>개발 지원 도구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IDE(Integrated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Development Environment)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도구의 각 기능에 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설명으로 틀린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Coding -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언어를 가지고 컴퓨터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프로그램을 작성할 수 있는 환경을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Compile 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저급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언어의 프로그램을 고급 언어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프로그램으로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변환하는 기능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Debugging -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프로그램에서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발견되는 버그를 찾아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수정할 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기능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Deployment -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소프트웨어를 최종 사용자에게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전달하기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위한 기능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 개발 환경 도구의 대표적인 기능은 다음과 같다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(Coding) : C, JAVA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프로그래밍 언어로 프로그램을 작성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기능을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컴파일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(Compile)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개발자가 작성한 고급 언어로 된 프로그램을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(CPU)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이해할 수 있는 목적 프로그램으로 번역하여 컴퓨터에서 실행 가능한 형태로 변환하는 기능이다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디버깅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(Debugging)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소프트웨어의 오류나 잘못된 동작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버그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찾아 수정하는 기능이다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(Deployment)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소프트웨어를 사용자에게 전달하는 기능이다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환경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구성을 위한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빌드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(Build)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도구에 해당하지 않는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Ant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Kerberos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Maven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Gradle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대표적인 빌드 자동화 도구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Ant, Maven, Gradle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존재한다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Ant(Another Neat Tool)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아파치에서 개발한 소프트웨어이며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자바 프로젝트의 공식적인 빌드 도구로 사용되고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XML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기반의 빌드 스크립트를 사용하며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자유도와 유연성이 높아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복잡한 빌드 환경에도 대처가 가능하다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정해진 규칙이나 표준이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없어서 개발자가 모든 것을 정의하며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스크립트의 재사용이 어렵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Maven : Ant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동일한 아파치에서 개발된 것으로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Ant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대안으로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개발되었다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규칙이나 표준이 존재하여 예외 사항만 기록하면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컴파일과 빌드를 동시에 수행할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의존성을 설정 하여 라이브러리를 관리한다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Gradle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기존에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Ant, Maven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보완하여 개발된 빌드 도구이다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한스 도커외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개발자가 모여 공동 개발하였다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안드로이드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스튜디오의 공식 빌드 도구로 채택된 소프트웨어이다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Maven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동일하게 의존성을 활용하며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그루비기반의 빌드 스크립트를 사용한다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설명에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해당하는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코딩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디버그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컴파일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배포 등 프로그램 개발에 관련된 모든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프로그램에서 처리하는 환경을 제공하는 소프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트웨어로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기존 소프트웨어 개발에서는 편집기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컴파일러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다양한 툴을 별도로 사용했으나 현재는 하나의 인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터페이스로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통합하여 제공한다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통합 개발 환경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(IDE)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그룹웨어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(Groupware)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형상 관리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(Configuration Management)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빌드 도구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(Build Tool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소프트웨어 빌드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(Build)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도구에 대한 설명으로 가장 적합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개발자에게 편집기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컴파일러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디버거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다양한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기능들을 제공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개발사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사이트에서 원하는 기능을 다운로드 받아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추가할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Ant,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Maven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Gradle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대표적인 통합 개발 환경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도구들이다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소스 코드 파일들을 실제 실행할 수 있는 파일로 변환해 주는 소프트웨어를 말한다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빌드는 소스 코드 파일들을 제품 소프트웨어로 변환하는 과정 또는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결과물을 말한다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70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통합 </a:t>
            </a:r>
            <a:r>
              <a:rPr lang="ko-KR" altLang="en-US" sz="2800" b="1" dirty="0" smtClean="0">
                <a:latin typeface="+mj-ea"/>
              </a:rPr>
              <a:t>구현</a:t>
            </a:r>
            <a:r>
              <a:rPr lang="en-US" altLang="ko-KR" sz="2800" b="1" dirty="0" smtClean="0">
                <a:latin typeface="+mj-ea"/>
              </a:rPr>
              <a:t>-SEC_03</a:t>
            </a:r>
            <a:r>
              <a:rPr lang="en-US" altLang="ko-KR" sz="2800" b="1" dirty="0">
                <a:latin typeface="+mj-ea"/>
              </a:rPr>
              <a:t>(</a:t>
            </a:r>
            <a:r>
              <a:rPr lang="ko-KR" altLang="en-US" sz="2800" b="1" dirty="0">
                <a:latin typeface="+mj-ea"/>
              </a:rPr>
              <a:t>개발 지원 도구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 smtClean="0">
                <a:latin typeface="+mj-ea"/>
              </a:rPr>
              <a:t>기출 및</a:t>
            </a:r>
            <a:r>
              <a:rPr lang="en-US" altLang="ko-KR" sz="2800" b="1" dirty="0" smtClean="0">
                <a:latin typeface="+mj-ea"/>
              </a:rPr>
              <a:t> </a:t>
            </a:r>
            <a:r>
              <a:rPr lang="ko-KR" altLang="en-US" sz="2800" b="1" dirty="0" smtClean="0">
                <a:latin typeface="+mj-ea"/>
              </a:rPr>
              <a:t>출제 예상 문제 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7525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+mj-ea"/>
              </a:rPr>
              <a:t>개발 지원 도구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지원 도구 중 다음 설명에 해당하는 소프트웨어는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안드로이드 스튜디오의 공식 빌드 도구이다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의존성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(Dependency)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활용하여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라이브러리를 관리한다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동적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프로그래밍 언어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Groovy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빌드 스크립트로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Ant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Maven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Zeplin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Gradle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Gradle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Groovy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이용한 안드로이드 스튜디오의 빌드 자동화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Zeplin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디자이너가 설계한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 이미지 정보들을 코드화하여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개발자에게 전달하는 기능을 제공하는 도구이다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대표적인 빌드 도구의 하나인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Ant(Another Neat Tool)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잘못된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아파치 소프트웨어 재단에서 개발한 소프트웨어로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자바 프로젝트의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공식적인 빌드 도구이다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XML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기반의 빌드 스크립트를 사용한다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정해진 규칙이나 표준이 없어 자유롭게 모든 것을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 가능하다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Dependency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설정하여 라이브러리를 관리한다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Ant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의존성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(Dependency)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사용하지 않고 직접 라이브러리를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다운받거나 연결시켜서 사용한다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의존성을 설정하여 라이브러리를 관리하는 빌드 도구는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Maven, Gradle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8817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설명에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해당하는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Microsoft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개발한 통합 개발 환경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(IDE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Win32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Win64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플랫폼을 지원한다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Windows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운영체제를 기반으로 실행되며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Basic,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++,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#,   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닷넷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(.net)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 다양한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언어를 지원하는 소프트웨어이다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이클립스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(Eclipse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비주얼 스튜디오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(Visual Studio)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엑스 코드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(Xcode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IDEA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이클립스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Eclipse Foundation, IBM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사가 개발한 것으로 크로스 플랫폼을 지원하는 소프트웨어이다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엑스 코드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(Xcode) : Apple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사가 개발한 것으로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MacOS, iOS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사용된다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안드로이드 스튜디오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Google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사에서 개발하고 안드로이드 개발 전용 도구이다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IDEA : JetBrains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사에서 이전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IntelliJ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크로스 플랫폼이다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협업 도구의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종류가 아닌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구글 캘린더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제플린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깃허브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Gradle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및 일정 관리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전체 프로젝트와 개별 업무들의 진행 상태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일정 등을 공유하는 기능을 제공하며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구글 캘린더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분더리스트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트렐로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지라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플로우 가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공유 및 커뮤니케이션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주제별로 구성원들을 지목하여 방을 개설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후 대화하는 것이 가능하며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관리가 간편하고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의사소통이 자유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로운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것이 특징이다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종류에는 슬랙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잔디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태스크 월드가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디자이너가 설계한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 이미지의 정보들을 코드화하여 개발자에게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전달하는 기능을 제공한다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종류로는 스케치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제플린이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기타 협업 도구에는 아이디어 공유에 사용되는 에버노트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API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문서화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하여 개발자들 간 협업을 도와주는 스웨거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깃의 웹 호스팅 서비스인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깃허브가 존재한다</a:t>
            </a:r>
            <a:r>
              <a:rPr lang="en-US" altLang="ko-KR" sz="14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66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121BEC4-CF49-46C9-BC15-31AD6D9AC32C}"/>
              </a:ext>
            </a:extLst>
          </p:cNvPr>
          <p:cNvSpPr txBox="1"/>
          <p:nvPr/>
        </p:nvSpPr>
        <p:spPr>
          <a:xfrm>
            <a:off x="4164310" y="270892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+mj-ea"/>
                <a:ea typeface="+mj-ea"/>
              </a:rPr>
              <a:t>감사합니다</a:t>
            </a:r>
            <a:r>
              <a:rPr lang="en-US" altLang="ko-KR" sz="5400" b="1" dirty="0">
                <a:latin typeface="+mj-ea"/>
                <a:ea typeface="+mj-ea"/>
              </a:rPr>
              <a:t>.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ko-KR" altLang="en-US" sz="2800" b="1" dirty="0" smtClean="0">
                <a:latin typeface="+mj-ea"/>
              </a:rPr>
              <a:t>통합 </a:t>
            </a:r>
            <a:r>
              <a:rPr lang="ko-KR" altLang="en-US" sz="2800" b="1" dirty="0">
                <a:latin typeface="+mj-ea"/>
              </a:rPr>
              <a:t>구현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 구현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Part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섹션으로 구성되어 있다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01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모듈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02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모듈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03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지원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260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 smtClean="0">
                <a:latin typeface="+mj-ea"/>
              </a:rPr>
              <a:t>통합 </a:t>
            </a:r>
            <a:r>
              <a:rPr lang="ko-KR" altLang="en-US" sz="2800" b="1" dirty="0">
                <a:latin typeface="+mj-ea"/>
              </a:rPr>
              <a:t>구현</a:t>
            </a:r>
            <a:r>
              <a:rPr lang="en-US" altLang="ko-KR" sz="2800" b="1" dirty="0" smtClean="0">
                <a:latin typeface="+mj-ea"/>
              </a:rPr>
              <a:t>-SEC_01(</a:t>
            </a:r>
            <a:r>
              <a:rPr lang="ko-KR" altLang="en-US" sz="2800" b="1" dirty="0">
                <a:latin typeface="+mj-ea"/>
              </a:rPr>
              <a:t>단위 모듈 구현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장을 공부하면서 반드시 알아두어야 할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키워드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명세서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IPC,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케이스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모듈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IDE,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빌드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모듈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Ant, Maven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모듈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(Unit Module)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모듈은 소프트웨어 구현에 필요한 여러 동작 중 한 가지 동작을 수행하는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모듈로 구현한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모듈로 구현되는 하나의 기능을 단위 기능이라고 부른다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모듈은 사용자나 다른 모듈로부터 값을 전달받아 시작되는 작은 프로그램을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의미하기도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단위 모듈이 합쳐질 경우 두 개의 기능을 구현할 수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모듈의 구성 요소에는 처리문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명령문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구조 등이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모듈은 독립적인 컴파일이 가능하며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모듈에 호출되거나 삽입되기도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모듈을 구현하기 위해서는 단위 기능 명세서를 작성한 후 입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기능과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구현해야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063552" y="6021288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기능 명세서 작성</a:t>
            </a:r>
            <a:endParaRPr lang="ko-KR" altLang="en-US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35760" y="6021288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</a:t>
            </a:r>
            <a:r>
              <a:rPr lang="en-US" altLang="ko-KR" sz="13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</a:t>
            </a:r>
            <a:endParaRPr lang="en-US" altLang="ko-KR" sz="13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ctr"/>
            <a:r>
              <a:rPr lang="ko-KR" altLang="en-US" sz="13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구현</a:t>
            </a:r>
            <a:endParaRPr lang="ko-KR" altLang="en-US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07968" y="6021288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</a:t>
            </a:r>
            <a:endParaRPr lang="en-US" altLang="ko-KR" sz="13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ctr"/>
            <a:r>
              <a:rPr lang="ko-KR" altLang="en-US" sz="13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</a:t>
            </a:r>
            <a:r>
              <a:rPr lang="ko-KR" alt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</a:t>
            </a:r>
          </a:p>
        </p:txBody>
      </p:sp>
      <p:cxnSp>
        <p:nvCxnSpPr>
          <p:cNvPr id="4" name="직선 화살표 연결선 3"/>
          <p:cNvCxnSpPr>
            <a:stCxn id="2" idx="3"/>
            <a:endCxn id="5" idx="1"/>
          </p:cNvCxnSpPr>
          <p:nvPr/>
        </p:nvCxnSpPr>
        <p:spPr>
          <a:xfrm>
            <a:off x="3287688" y="6237312"/>
            <a:ext cx="648072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5159896" y="6237312"/>
            <a:ext cx="648072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50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 smtClean="0">
                <a:latin typeface="+mj-ea"/>
              </a:rPr>
              <a:t>통합 </a:t>
            </a:r>
            <a:r>
              <a:rPr lang="ko-KR" altLang="en-US" sz="2800" b="1" dirty="0">
                <a:latin typeface="+mj-ea"/>
              </a:rPr>
              <a:t>구현</a:t>
            </a:r>
            <a:r>
              <a:rPr lang="en-US" altLang="ko-KR" sz="2800" b="1" dirty="0" smtClean="0">
                <a:latin typeface="+mj-ea"/>
              </a:rPr>
              <a:t>-SEC_01(</a:t>
            </a:r>
            <a:r>
              <a:rPr lang="ko-KR" altLang="en-US" sz="2800" b="1" dirty="0">
                <a:latin typeface="+mj-ea"/>
              </a:rPr>
              <a:t>단위 모듈 구현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기능 명세서 작성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기능 명세서는 설계 과정에서 작성하는 기능 및 코드 명세서나 설계 지침과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기능을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명세화한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문서들을 의미한다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기능 명세서를 작성하는 단계에서는 복잡한 시스템을 단순하게 구현하기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추상화 작업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필요하다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기능 명세서를 작성하는 단계에서는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대형 시스템을 분해하여 단위 기능별로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구분하고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기능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들을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계층적으로 구성하는 구조화 과정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거친다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..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명세서 작성 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모듈의 독립적인 운용과 한 모듈 내의 정보가 다른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영향을 주지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않도록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은닉의 원리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고려한다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468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 smtClean="0">
                <a:latin typeface="+mj-ea"/>
              </a:rPr>
              <a:t>통합 </a:t>
            </a:r>
            <a:r>
              <a:rPr lang="ko-KR" altLang="en-US" sz="2800" b="1" dirty="0">
                <a:latin typeface="+mj-ea"/>
              </a:rPr>
              <a:t>구현</a:t>
            </a:r>
            <a:r>
              <a:rPr lang="en-US" altLang="ko-KR" sz="2800" b="1" dirty="0" smtClean="0">
                <a:latin typeface="+mj-ea"/>
              </a:rPr>
              <a:t>-SEC_01(</a:t>
            </a:r>
            <a:r>
              <a:rPr lang="ko-KR" altLang="en-US" sz="2800" b="1" dirty="0">
                <a:latin typeface="+mj-ea"/>
              </a:rPr>
              <a:t>단위 모듈 구현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기능 구현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기능 구현 단계에서는 단위 기능 명세서에서 정의한 데이터 형식에 따라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기능을 위한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데이터를 구현한다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기능 구현 단계에서는 단위 모듈 간의 연동 또는 통신을 위한 입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데이터를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기능 구현 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인터페이스인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CLI, GUI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연동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고려한다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기능 구현 시 네트워크나 외부 장치와의 입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출력은 무료로 공개되어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Open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Source API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이용하면 간편하게 구현할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3715495"/>
            <a:ext cx="9145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CLI(Command Line Interface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CLI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Telnet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이나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DOS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같이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키보드를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통해 명령어를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받는 사용자 인터페이스이다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GUI(Graphical User Interface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GUI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윈도우나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MacOS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같이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키보드뿐만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아니라 마우스 등의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통해 화면의 아이콘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메뉴 등의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다양한 그래픽적 요소로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명령을 입력 받는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인터페이스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(UI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Open 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Source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Open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Source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일정한 조건을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준수하면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누구나 무료로 사용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재배포가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허가되는 소스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332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 smtClean="0">
                <a:latin typeface="+mj-ea"/>
              </a:rPr>
              <a:t>통합 </a:t>
            </a:r>
            <a:r>
              <a:rPr lang="ko-KR" altLang="en-US" sz="2800" b="1" dirty="0">
                <a:latin typeface="+mj-ea"/>
              </a:rPr>
              <a:t>구현</a:t>
            </a:r>
            <a:r>
              <a:rPr lang="en-US" altLang="ko-KR" sz="2800" b="1" dirty="0" smtClean="0">
                <a:latin typeface="+mj-ea"/>
              </a:rPr>
              <a:t>-SEC_01(</a:t>
            </a:r>
            <a:r>
              <a:rPr lang="ko-KR" altLang="en-US" sz="2800" b="1" dirty="0">
                <a:latin typeface="+mj-ea"/>
              </a:rPr>
              <a:t>단위 모듈 구현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IPC(Inter-Process Communication)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IPC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모듈 간 통신 방식을 구현하기 위해 사용되는 대표적인 프로그래밍 인터페이스 집합으로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복수의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수행하며 이뤄지는 프로세스 간 통신까지 구현이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가능하다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IPC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대표 메소드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576344"/>
              </p:ext>
            </p:extLst>
          </p:nvPr>
        </p:nvGraphicFramePr>
        <p:xfrm>
          <a:off x="1991544" y="2640361"/>
          <a:ext cx="7272808" cy="2286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7447"/>
                <a:gridCol w="5235361"/>
              </a:tblGrid>
              <a:tr h="2392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Shared Memory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다수의 프로세스가 공유 가능한 메모리를 구성하여 프로세스 간 통신을 수행한다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Socket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네트워크 소켓을 이용하여 네트워크를 경유하는 프로세스들간 통신을 수행한다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Semaphores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공유 자원에 대한 접근 제어를 통해 프로세스 간 통신을 수행한다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Pipes &amp; named Pipes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•'Pipe'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라고 불리는 선입선출 형태로 구성된 메모리를 여러 프로세스가 공유하여 통신을 수행한다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하나의 프로세스가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Pipe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를 이용 중이라면 다른 프로세스는 접근할 수 </a:t>
                      </a: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없다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Message Queueing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메시지가 발생하면 이를 전달하는 형태로 프로세스 간 통신을 수행한다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54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 smtClean="0">
                <a:latin typeface="+mj-ea"/>
              </a:rPr>
              <a:t>통합 </a:t>
            </a:r>
            <a:r>
              <a:rPr lang="ko-KR" altLang="en-US" sz="2800" b="1" dirty="0">
                <a:latin typeface="+mj-ea"/>
              </a:rPr>
              <a:t>구현</a:t>
            </a:r>
            <a:r>
              <a:rPr lang="en-US" altLang="ko-KR" sz="2800" b="1" dirty="0" smtClean="0">
                <a:latin typeface="+mj-ea"/>
              </a:rPr>
              <a:t>-SEC_01(</a:t>
            </a:r>
            <a:r>
              <a:rPr lang="ko-KR" altLang="en-US" sz="2800" b="1" dirty="0">
                <a:latin typeface="+mj-ea"/>
              </a:rPr>
              <a:t>단위 모듈 구현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 구현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 구현 단계에서는 입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데이터를 바탕으로 단위 기능별 요구 사항들을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가능한 언어를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이용하여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모듈로 구현한다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 구현 단계에서는 구현된 단위 기능들이 사용자의 요구와 일치하는지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모듈은 단위 기능의 종류에 따라 디바이스 드라이버 모듈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모듈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모듈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모듈 등으로 구분된다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317177"/>
              </p:ext>
            </p:extLst>
          </p:nvPr>
        </p:nvGraphicFramePr>
        <p:xfrm>
          <a:off x="2071644" y="3756672"/>
          <a:ext cx="7272808" cy="1554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7447"/>
                <a:gridCol w="5235361"/>
              </a:tblGrid>
              <a:tr h="239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디바이스 드라이버 모듈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하드웨어 주변 장치의 동작을 구현한 모듈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네트워크 모듈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네트워크 장비 및 데이터 통신을 위한 기능을 구현한 모듈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파일 모듈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컴퓨터 내부의 데이터 구조 영역에 접근하는 방법을 구현한 모듈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메모리 모듈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파일을 프로세스의 가상 메모리에 매핑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/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해제하는 방법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프로세스 사이의 통신 기능을 구현한 모듈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프로세스 모듈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하나의 프로세스 안에서 다른 프로세스를 생성하는 방법을 구현한 모듈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934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통합 </a:t>
            </a:r>
            <a:r>
              <a:rPr lang="ko-KR" altLang="en-US" sz="2800" b="1" dirty="0" smtClean="0">
                <a:latin typeface="+mj-ea"/>
              </a:rPr>
              <a:t>구현</a:t>
            </a:r>
            <a:r>
              <a:rPr lang="en-US" altLang="ko-KR" sz="2800" b="1" dirty="0" smtClean="0">
                <a:latin typeface="+mj-ea"/>
              </a:rPr>
              <a:t>-</a:t>
            </a:r>
            <a:r>
              <a:rPr lang="en-US" altLang="ko-KR" sz="2800" b="1" dirty="0">
                <a:latin typeface="+mj-ea"/>
              </a:rPr>
              <a:t>SEC_01(</a:t>
            </a:r>
            <a:r>
              <a:rPr lang="ko-KR" altLang="en-US" sz="2800" b="1" dirty="0">
                <a:latin typeface="+mj-ea"/>
              </a:rPr>
              <a:t>단위 모듈 구현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 smtClean="0">
                <a:latin typeface="+mj-ea"/>
              </a:rPr>
              <a:t>출제 예상 문제 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9787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모듈 구현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구현을 위해 필요한 여러 동작 중 한 가지 동작을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작은 기능을 모듈로 구현한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모듈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인터페이스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독립적인 업무 또는 기능을 수행하는 단위이며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기반으로 작성된 모듈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서로 다른 두 시스템이나 소프트웨어 등을 이어주는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부분 또는 접속장치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 모듈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모듈이 모여서 생성되는 것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가지 동작을 수행하는 작은 기능을 단위 기능이라고 한고 단위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구현한 모듈을 단위 모듈이라고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모듈은 사용자나 다른 모듈로부터 값을 전달받아 시작되는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작은 프로그램을 의미하기도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개의 모듈이 합쳐질 경우에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개의 기능을 구현할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모듈의 구성 요소에는 처리문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구조 등이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독립적으로 컴파일 가능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하며 다른 모듈에 호출되거나 삽입되기도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모듈을 구현하기 위해서 단위 기능 명세서 작성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구현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 구현으로 생성하면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모듈에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설명으로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옳지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처리문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구조 등이 포함되어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모듈로부터 값을 제공받아 시작되는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작은 프로그램이라고 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기능을 구현하므로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모듈을 통합하는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개의 기능을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구현할 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독립적인 컴파일이 불가능하여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통합이 이루어진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후에야 컴파일이 가능하다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모듈은 독립적으로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컴파일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가능하며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모듈에 호출되거나 삽입되기도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단위 모듈을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구현하는 과정에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속하지 않는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기능 명세서 작성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기능구현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알고리즘 구현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모듈을 구현하기 위해서 단위 기능 명세서 작성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구현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 구현으로 생성하면 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통합은 각 단위 모듈들이 모두 완성된 후에 수행하는 절차이다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모듈의 구현 과정 중 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기능 구현에 관한 설명으로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거리가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먼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장치와의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Open Source API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통해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간편히 구현할 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완성된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간의 통신이 원활히 이루어지는지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확인해야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모듈 간의 연동 또는 외부와의 통신을 위한 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구현하는 단계다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CLI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사용하는지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GUI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사용하는지를 고려해야 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완성된 모듈을 테스트 하려면 먼저 모듈이 완성이 되어야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완성되려면 알고리즘 구현까지 완료해야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082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43160</TotalTime>
  <Words>2295</Words>
  <Application>Microsoft Office PowerPoint</Application>
  <PresentationFormat>사용자 지정</PresentationFormat>
  <Paragraphs>550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027TGp_edu_biz_gr</vt:lpstr>
      <vt:lpstr>PowerPoint 프레젠테이션</vt:lpstr>
      <vt:lpstr>소프트웨어 개발 총 파트</vt:lpstr>
      <vt:lpstr>통합 구현</vt:lpstr>
      <vt:lpstr>2. 통합 구현-SEC_01(단위 모듈 구현)</vt:lpstr>
      <vt:lpstr>2. 통합 구현-SEC_01(단위 모듈 구현)</vt:lpstr>
      <vt:lpstr>2. 통합 구현-SEC_01(단위 모듈 구현)</vt:lpstr>
      <vt:lpstr>2. 통합 구현-SEC_01(단위 모듈 구현)</vt:lpstr>
      <vt:lpstr>2. 통합 구현-SEC_01(단위 모듈 구현)</vt:lpstr>
      <vt:lpstr>2. 통합 구현-SEC_01(단위 모듈 구현) 출제 예상 문제 </vt:lpstr>
      <vt:lpstr>2. 통합 구현-SEC_01(단위 모듈 구현) 출제 예상 문제 </vt:lpstr>
      <vt:lpstr>2. 통합 구현-SEC_02(단위 모듈 테스트)</vt:lpstr>
      <vt:lpstr>2. 통합 구현-SEC_02(단위 모듈 테스트)</vt:lpstr>
      <vt:lpstr>2. 통합 구현-SEC_02(단위 모듈 테스트)</vt:lpstr>
      <vt:lpstr>2. 통합 구현-SEC_02(단위 모듈 테스트) 기출 및 출제 예상 문제 </vt:lpstr>
      <vt:lpstr>2. 통합 구현-SEC_02(단위 모듈 테스트) 기출 및 출제 예상 문제 </vt:lpstr>
      <vt:lpstr>2. 통합 구현-SEC_03(개발 지원 도구)</vt:lpstr>
      <vt:lpstr>2. 통합 구현-SEC_03(개발 지원 도구)</vt:lpstr>
      <vt:lpstr>2. 통합 구현-SEC_03(개발 지원 도구)</vt:lpstr>
      <vt:lpstr>2. 통합 구현-SEC_03(개발 지원 도구)</vt:lpstr>
      <vt:lpstr>2. 통합 구현-SEC_03(개발 지원 도구) 기출 및 출제 예상 문제 </vt:lpstr>
      <vt:lpstr>2. 통합 구현-SEC_03(개발 지원 도구) 기출 및 출제 예상 문제 </vt:lpstr>
      <vt:lpstr>PowerPoint 프레젠테이션</vt:lpstr>
    </vt:vector>
  </TitlesOfParts>
  <Company>길드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821099032723</cp:lastModifiedBy>
  <cp:revision>7336</cp:revision>
  <dcterms:created xsi:type="dcterms:W3CDTF">2019-09-27T03:30:23Z</dcterms:created>
  <dcterms:modified xsi:type="dcterms:W3CDTF">2023-06-08T05:49:22Z</dcterms:modified>
</cp:coreProperties>
</file>